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57" r:id="rId5"/>
    <p:sldId id="265" r:id="rId6"/>
    <p:sldId id="266" r:id="rId7"/>
    <p:sldId id="267" r:id="rId8"/>
    <p:sldId id="268" r:id="rId9"/>
    <p:sldId id="270" r:id="rId10"/>
    <p:sldId id="269" r:id="rId11"/>
    <p:sldId id="271" r:id="rId12"/>
    <p:sldId id="273" r:id="rId13"/>
    <p:sldId id="274" r:id="rId14"/>
    <p:sldId id="275" r:id="rId15"/>
    <p:sldId id="261" r:id="rId16"/>
    <p:sldId id="277" r:id="rId17"/>
    <p:sldId id="262" r:id="rId18"/>
    <p:sldId id="278" r:id="rId19"/>
    <p:sldId id="279" r:id="rId20"/>
    <p:sldId id="280" r:id="rId21"/>
    <p:sldId id="281" r:id="rId22"/>
    <p:sldId id="283" r:id="rId23"/>
    <p:sldId id="28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-400" y="-1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printerSettings" Target="printerSettings/printerSettings1.bin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Drag picture to placeholder or click icon to add</a:t>
            </a:r>
            <a:endParaRPr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spcBef>
                <a:spcPts val="600"/>
              </a:spcBef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A263D26-F4E3-4099-915B-8D1CCFA48409}" type="datetimeFigureOut">
              <a:rPr lang="en-GB" smtClean="0"/>
              <a:t>5/24/18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5377F03-A14B-4620-BE99-4A97FC45AF7B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  <p:sldLayoutId id="2147483716" r:id="rId20"/>
  </p:sldLayoutIdLst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377950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603375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830388" indent="-22860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"/>
        <a:defRPr lang="en-US" sz="1800" kern="1200" baseline="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spcBef>
          <a:spcPct val="20000"/>
        </a:spcBef>
        <a:buClr>
          <a:schemeClr val="accent1"/>
        </a:buClr>
        <a:buSzPct val="75000"/>
        <a:buFont typeface="Wingdings" pitchFamily="2" charset="2"/>
        <a:buChar char=""/>
        <a:defRPr lang="en-US" sz="1800" kern="120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8721"/>
            <a:ext cx="7772400" cy="2448271"/>
          </a:xfrm>
        </p:spPr>
        <p:txBody>
          <a:bodyPr/>
          <a:lstStyle/>
          <a:p>
            <a:r>
              <a:rPr lang="en-GB" sz="6600" dirty="0" smtClean="0"/>
              <a:t>Emergencies in Diabetes</a:t>
            </a:r>
            <a:endParaRPr lang="en-GB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Department </a:t>
            </a:r>
            <a:r>
              <a:rPr lang="en-GB" dirty="0" smtClean="0"/>
              <a:t>of Medicine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3672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sz="4000" b="1" dirty="0"/>
              <a:t>Phase 1 </a:t>
            </a:r>
            <a:r>
              <a:rPr lang="en-US" sz="4000" b="1" dirty="0" smtClean="0"/>
              <a:t>Management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328592"/>
          </a:xfrm>
        </p:spPr>
        <p:txBody>
          <a:bodyPr>
            <a:normAutofit fontScale="62500" lnSpcReduction="20000"/>
          </a:bodyPr>
          <a:lstStyle/>
          <a:p>
            <a:r>
              <a:rPr lang="en-GB" dirty="0"/>
              <a:t>Admit to </a:t>
            </a:r>
            <a:r>
              <a:rPr lang="en-GB" dirty="0" smtClean="0">
                <a:solidFill>
                  <a:srgbClr val="FF0000"/>
                </a:solidFill>
              </a:rPr>
              <a:t>HDU</a:t>
            </a:r>
            <a:endParaRPr lang="en-GB" dirty="0">
              <a:solidFill>
                <a:srgbClr val="FF0000"/>
              </a:solidFill>
            </a:endParaRPr>
          </a:p>
          <a:p>
            <a:r>
              <a:rPr lang="en-GB" dirty="0" smtClean="0">
                <a:solidFill>
                  <a:srgbClr val="FF0000"/>
                </a:solidFill>
              </a:rPr>
              <a:t>INSULIN  </a:t>
            </a:r>
          </a:p>
          <a:p>
            <a:pPr marL="0" indent="0">
              <a:buNone/>
            </a:pPr>
            <a:r>
              <a:rPr lang="en-GB" dirty="0">
                <a:solidFill>
                  <a:srgbClr val="FF0000"/>
                </a:solidFill>
              </a:rPr>
              <a:t>	</a:t>
            </a:r>
            <a:r>
              <a:rPr lang="en-GB" dirty="0" smtClean="0"/>
              <a:t>soluble </a:t>
            </a:r>
            <a:r>
              <a:rPr lang="en-GB" dirty="0"/>
              <a:t>insulin </a:t>
            </a:r>
            <a:r>
              <a:rPr lang="en-GB" dirty="0" smtClean="0"/>
              <a:t>iv 0.1 </a:t>
            </a:r>
            <a:r>
              <a:rPr lang="en-GB" dirty="0"/>
              <a:t>U/kg/h by </a:t>
            </a:r>
            <a:r>
              <a:rPr lang="en-GB" dirty="0" smtClean="0"/>
              <a:t>infusion  </a:t>
            </a:r>
            <a:r>
              <a:rPr lang="en-GB" i="1" dirty="0" smtClean="0"/>
              <a:t>or</a:t>
            </a:r>
            <a:r>
              <a:rPr lang="en-GB" dirty="0" smtClean="0"/>
              <a:t> 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20 </a:t>
            </a:r>
            <a:r>
              <a:rPr lang="en-GB" dirty="0"/>
              <a:t>units </a:t>
            </a:r>
            <a:r>
              <a:rPr lang="en-GB" dirty="0" err="1" smtClean="0"/>
              <a:t>im</a:t>
            </a:r>
            <a:r>
              <a:rPr lang="en-GB" dirty="0" smtClean="0"/>
              <a:t> stat followed </a:t>
            </a:r>
            <a:r>
              <a:rPr lang="en-GB" dirty="0"/>
              <a:t>by 6 units </a:t>
            </a:r>
            <a:r>
              <a:rPr lang="en-GB" dirty="0" err="1" smtClean="0"/>
              <a:t>im</a:t>
            </a:r>
            <a:r>
              <a:rPr lang="en-GB" dirty="0" smtClean="0"/>
              <a:t> hourly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>
                <a:solidFill>
                  <a:srgbClr val="FF0000"/>
                </a:solidFill>
              </a:rPr>
              <a:t>FLUID AND ELECTROLYTE </a:t>
            </a:r>
            <a:r>
              <a:rPr lang="en-GB" dirty="0" smtClean="0">
                <a:solidFill>
                  <a:srgbClr val="FF0000"/>
                </a:solidFill>
              </a:rPr>
              <a:t>REPLACEMENT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iv 0.9</a:t>
            </a:r>
            <a:r>
              <a:rPr lang="en-GB" dirty="0"/>
              <a:t>% sodium chloride with 20 </a:t>
            </a:r>
            <a:r>
              <a:rPr lang="en-GB" dirty="0" err="1"/>
              <a:t>mmol</a:t>
            </a:r>
            <a:r>
              <a:rPr lang="en-GB" dirty="0"/>
              <a:t> </a:t>
            </a:r>
            <a:r>
              <a:rPr lang="en-GB" dirty="0" err="1" smtClean="0"/>
              <a:t>KCl</a:t>
            </a:r>
            <a:r>
              <a:rPr lang="en-GB" dirty="0" smtClean="0"/>
              <a:t>/L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1 </a:t>
            </a:r>
            <a:r>
              <a:rPr lang="en-GB" dirty="0"/>
              <a:t>L in 30 min, then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1 </a:t>
            </a:r>
            <a:r>
              <a:rPr lang="en-GB" dirty="0"/>
              <a:t>L in 1 h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1 </a:t>
            </a:r>
            <a:r>
              <a:rPr lang="en-GB" dirty="0"/>
              <a:t>L in 2 h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1 </a:t>
            </a:r>
            <a:r>
              <a:rPr lang="en-GB" dirty="0"/>
              <a:t>L in 4 h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	1 </a:t>
            </a:r>
            <a:r>
              <a:rPr lang="en-GB" dirty="0"/>
              <a:t>L in 8 </a:t>
            </a:r>
            <a:r>
              <a:rPr lang="en-GB" dirty="0" smtClean="0"/>
              <a:t>h</a:t>
            </a:r>
            <a:endParaRPr lang="en-GB" dirty="0"/>
          </a:p>
          <a:p>
            <a:r>
              <a:rPr lang="en-GB" dirty="0"/>
              <a:t>Adjust </a:t>
            </a:r>
            <a:r>
              <a:rPr lang="en-GB" dirty="0" err="1"/>
              <a:t>KCl</a:t>
            </a:r>
            <a:r>
              <a:rPr lang="en-GB" dirty="0"/>
              <a:t> concentration depending on results of regular blood K+ </a:t>
            </a:r>
            <a:r>
              <a:rPr lang="en-GB" dirty="0" smtClean="0"/>
              <a:t>measurement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12003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IF -</a:t>
            </a: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BP &lt;80 mmHg </a:t>
            </a:r>
            <a:r>
              <a:rPr lang="en-GB" dirty="0" smtClean="0">
                <a:sym typeface="Wingdings" panose="05000000000000000000" pitchFamily="2" charset="2"/>
              </a:rPr>
              <a:t> g</a:t>
            </a:r>
            <a:r>
              <a:rPr lang="en-GB" dirty="0" smtClean="0"/>
              <a:t>ive </a:t>
            </a:r>
            <a:r>
              <a:rPr lang="en-GB" dirty="0"/>
              <a:t>500 mL 0.9% sodium </a:t>
            </a:r>
            <a:r>
              <a:rPr lang="en-GB" dirty="0" smtClean="0"/>
              <a:t>	chloride </a:t>
            </a:r>
            <a:r>
              <a:rPr lang="en-GB" dirty="0"/>
              <a:t>over 15 </a:t>
            </a:r>
            <a:r>
              <a:rPr lang="en-GB" dirty="0" smtClean="0"/>
              <a:t>min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if </a:t>
            </a:r>
            <a:r>
              <a:rPr lang="en-GB" dirty="0"/>
              <a:t>no </a:t>
            </a:r>
            <a:r>
              <a:rPr lang="en-GB" dirty="0" smtClean="0"/>
              <a:t>response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give </a:t>
            </a:r>
            <a:r>
              <a:rPr lang="en-GB" dirty="0"/>
              <a:t>plasma </a:t>
            </a:r>
            <a:r>
              <a:rPr lang="en-GB" dirty="0" smtClean="0"/>
              <a:t>expander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FF0000"/>
                </a:solidFill>
              </a:rPr>
              <a:t>pH &lt;7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give </a:t>
            </a:r>
            <a:r>
              <a:rPr lang="en-GB" dirty="0"/>
              <a:t>500 mL of sodium bicarbonate </a:t>
            </a:r>
            <a:r>
              <a:rPr lang="en-GB" dirty="0" smtClean="0"/>
              <a:t>	1.26</a:t>
            </a:r>
            <a:r>
              <a:rPr lang="en-GB" dirty="0"/>
              <a:t>% plus 10 </a:t>
            </a:r>
            <a:r>
              <a:rPr lang="en-GB" dirty="0" err="1"/>
              <a:t>mmol</a:t>
            </a:r>
            <a:r>
              <a:rPr lang="en-GB" dirty="0"/>
              <a:t> </a:t>
            </a:r>
            <a:r>
              <a:rPr lang="en-GB" dirty="0" err="1" smtClean="0"/>
              <a:t>KCl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repeat </a:t>
            </a:r>
            <a:r>
              <a:rPr lang="en-GB" dirty="0"/>
              <a:t>if necessary to bring pH up to </a:t>
            </a:r>
            <a:r>
              <a:rPr lang="en-GB" dirty="0" smtClean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5319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08720"/>
          </a:xfrm>
        </p:spPr>
        <p:txBody>
          <a:bodyPr/>
          <a:lstStyle/>
          <a:p>
            <a:r>
              <a:rPr lang="en-US" sz="4000" b="1" dirty="0"/>
              <a:t>Phase 2 Management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56584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INSULIN AND </a:t>
            </a:r>
            <a:r>
              <a:rPr lang="en-GB" dirty="0" smtClean="0">
                <a:solidFill>
                  <a:srgbClr val="FF0000"/>
                </a:solidFill>
              </a:rPr>
              <a:t>GLUCOSE – </a:t>
            </a:r>
          </a:p>
          <a:p>
            <a:endParaRPr lang="en-GB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GB" dirty="0" smtClean="0"/>
              <a:t>When </a:t>
            </a:r>
            <a:r>
              <a:rPr lang="en-GB" dirty="0"/>
              <a:t>blood glucose falls to 10–12 </a:t>
            </a:r>
            <a:r>
              <a:rPr lang="en-GB" dirty="0" err="1" smtClean="0"/>
              <a:t>mmol</a:t>
            </a:r>
            <a:r>
              <a:rPr lang="en-GB" dirty="0" smtClean="0"/>
              <a:t>/L</a:t>
            </a:r>
            <a:r>
              <a:rPr lang="en-GB" dirty="0"/>
              <a:t> </a:t>
            </a:r>
            <a:r>
              <a:rPr lang="en-GB" dirty="0" smtClean="0">
                <a:sym typeface="Wingdings" panose="05000000000000000000" pitchFamily="2" charset="2"/>
              </a:rPr>
              <a:t></a:t>
            </a:r>
            <a:r>
              <a:rPr lang="en-GB" dirty="0" smtClean="0"/>
              <a:t> </a:t>
            </a:r>
            <a:r>
              <a:rPr lang="en-GB" dirty="0"/>
              <a:t>change infusion fluid to 1 L 5% glucose plus 20 </a:t>
            </a:r>
            <a:r>
              <a:rPr lang="en-GB" dirty="0" err="1"/>
              <a:t>mmol</a:t>
            </a:r>
            <a:r>
              <a:rPr lang="en-GB" dirty="0"/>
              <a:t> </a:t>
            </a:r>
            <a:r>
              <a:rPr lang="en-GB" dirty="0" err="1"/>
              <a:t>KCl</a:t>
            </a:r>
            <a:r>
              <a:rPr lang="en-GB" dirty="0"/>
              <a:t> </a:t>
            </a:r>
            <a:r>
              <a:rPr lang="en-GB" dirty="0" smtClean="0"/>
              <a:t>6-hourly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smtClean="0"/>
              <a:t>Continue </a:t>
            </a:r>
            <a:r>
              <a:rPr lang="en-GB" dirty="0"/>
              <a:t>insulin with dose adjusted according to hourly blood glucose test </a:t>
            </a:r>
            <a:r>
              <a:rPr lang="en-GB" dirty="0" smtClean="0"/>
              <a:t>results</a:t>
            </a:r>
          </a:p>
          <a:p>
            <a:pPr marL="0" indent="0">
              <a:buNone/>
            </a:pPr>
            <a:r>
              <a:rPr lang="en-GB" sz="2000" dirty="0" err="1" smtClean="0"/>
              <a:t>Eg</a:t>
            </a:r>
            <a:r>
              <a:rPr lang="en-GB" sz="2000" dirty="0" smtClean="0"/>
              <a:t> – iv 3 </a:t>
            </a:r>
            <a:r>
              <a:rPr lang="en-GB" sz="2000" dirty="0"/>
              <a:t>U/h </a:t>
            </a:r>
            <a:r>
              <a:rPr lang="en-GB" sz="2000" dirty="0" smtClean="0"/>
              <a:t>when glucose is 15 </a:t>
            </a:r>
            <a:r>
              <a:rPr lang="en-GB" sz="2000" dirty="0" err="1" smtClean="0"/>
              <a:t>mmol</a:t>
            </a:r>
            <a:r>
              <a:rPr lang="en-GB" sz="2000" dirty="0" smtClean="0"/>
              <a:t>/L, and 2 </a:t>
            </a:r>
            <a:r>
              <a:rPr lang="en-GB" sz="2000" dirty="0"/>
              <a:t>U/h when glucose </a:t>
            </a:r>
            <a:r>
              <a:rPr lang="en-GB" sz="2000" dirty="0" smtClean="0"/>
              <a:t>is 10 </a:t>
            </a:r>
            <a:r>
              <a:rPr lang="en-GB" sz="2000" dirty="0" err="1"/>
              <a:t>mmol</a:t>
            </a:r>
            <a:r>
              <a:rPr lang="en-GB" sz="2000" dirty="0"/>
              <a:t>/L</a:t>
            </a:r>
          </a:p>
        </p:txBody>
      </p:sp>
    </p:spTree>
    <p:extLst>
      <p:ext uri="{BB962C8B-B14F-4D97-AF65-F5344CB8AC3E}">
        <p14:creationId xmlns:p14="http://schemas.microsoft.com/office/powerpoint/2010/main" val="22872171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US" sz="4000" b="1" dirty="0"/>
              <a:t>Phase 3 Management</a:t>
            </a:r>
            <a:r>
              <a:rPr lang="en-US" sz="4000" dirty="0"/>
              <a:t>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Once stable and able to eat and drink normally, transfer patient to four times daily subcutaneous insulin regimen </a:t>
            </a:r>
          </a:p>
          <a:p>
            <a:pPr marL="0" indent="0">
              <a:buNone/>
            </a:pPr>
            <a:r>
              <a:rPr lang="en-GB" dirty="0" smtClean="0"/>
              <a:t>(</a:t>
            </a:r>
            <a:r>
              <a:rPr lang="en-GB" dirty="0"/>
              <a:t>based on previous 24 hours’ insulin consumption </a:t>
            </a:r>
            <a:r>
              <a:rPr lang="en-GB" dirty="0" smtClean="0"/>
              <a:t>and </a:t>
            </a:r>
            <a:r>
              <a:rPr lang="en-GB" dirty="0"/>
              <a:t>trend in </a:t>
            </a:r>
            <a:r>
              <a:rPr lang="en-GB" dirty="0" smtClean="0"/>
              <a:t>consumption)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3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96752"/>
          </a:xfrm>
        </p:spPr>
        <p:txBody>
          <a:bodyPr/>
          <a:lstStyle/>
          <a:p>
            <a:r>
              <a:rPr lang="en-GB" sz="4000" dirty="0" smtClean="0"/>
              <a:t>Other Procedures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6712"/>
            <a:ext cx="8229600" cy="583264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endParaRPr lang="en-GB" dirty="0">
              <a:solidFill>
                <a:srgbClr val="000000"/>
              </a:solidFill>
              <a:latin typeface="Whitney A"/>
            </a:endParaRPr>
          </a:p>
          <a:p>
            <a:pPr fontAlgn="base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inherit"/>
              </a:rPr>
              <a:t>Blood and urine culture</a:t>
            </a:r>
            <a:endParaRPr lang="en-GB" dirty="0">
              <a:solidFill>
                <a:srgbClr val="E2001A"/>
              </a:solidFill>
              <a:latin typeface="Whitney A"/>
            </a:endParaRPr>
          </a:p>
          <a:p>
            <a:pPr fontAlgn="base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inherit"/>
              </a:rPr>
              <a:t>Cardiac enzymes</a:t>
            </a:r>
            <a:endParaRPr lang="en-GB" dirty="0">
              <a:solidFill>
                <a:srgbClr val="E2001A"/>
              </a:solidFill>
              <a:latin typeface="Whitney A"/>
            </a:endParaRPr>
          </a:p>
          <a:p>
            <a:pPr fontAlgn="base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inherit"/>
              </a:rPr>
              <a:t>CXR</a:t>
            </a:r>
            <a:endParaRPr lang="en-GB" dirty="0">
              <a:solidFill>
                <a:srgbClr val="E2001A"/>
              </a:solidFill>
              <a:latin typeface="Whitney A"/>
            </a:endParaRPr>
          </a:p>
          <a:p>
            <a:pPr fontAlgn="base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inherit"/>
              </a:rPr>
              <a:t>ECG </a:t>
            </a:r>
            <a:r>
              <a:rPr lang="en-GB" dirty="0" smtClean="0">
                <a:solidFill>
                  <a:srgbClr val="000000"/>
                </a:solidFill>
                <a:latin typeface="inherit"/>
              </a:rPr>
              <a:t> - </a:t>
            </a:r>
            <a:r>
              <a:rPr lang="en-GB" sz="2000" dirty="0" smtClean="0">
                <a:solidFill>
                  <a:srgbClr val="000000"/>
                </a:solidFill>
                <a:latin typeface="inherit"/>
              </a:rPr>
              <a:t>monitor </a:t>
            </a:r>
            <a:r>
              <a:rPr lang="en-GB" sz="2000" dirty="0">
                <a:solidFill>
                  <a:srgbClr val="000000"/>
                </a:solidFill>
                <a:latin typeface="inherit"/>
              </a:rPr>
              <a:t>if electrolyte problems or severe </a:t>
            </a:r>
            <a:r>
              <a:rPr lang="en-GB" sz="2000" dirty="0" smtClean="0">
                <a:solidFill>
                  <a:srgbClr val="000000"/>
                </a:solidFill>
                <a:latin typeface="inherit"/>
              </a:rPr>
              <a:t>DKA</a:t>
            </a:r>
            <a:endParaRPr lang="en-GB" sz="2000" dirty="0">
              <a:solidFill>
                <a:srgbClr val="E2001A"/>
              </a:solidFill>
              <a:latin typeface="Whitney A"/>
            </a:endParaRPr>
          </a:p>
          <a:p>
            <a:pPr fontAlgn="base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inherit"/>
              </a:rPr>
              <a:t>Catheterization if no urine passed after 3 hours of hydration</a:t>
            </a:r>
            <a:endParaRPr lang="en-GB" dirty="0">
              <a:solidFill>
                <a:srgbClr val="E2001A"/>
              </a:solidFill>
              <a:latin typeface="Whitney A"/>
            </a:endParaRPr>
          </a:p>
          <a:p>
            <a:pPr fontAlgn="base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inherit"/>
              </a:rPr>
              <a:t>If </a:t>
            </a:r>
            <a:r>
              <a:rPr lang="en-GB" dirty="0" smtClean="0">
                <a:solidFill>
                  <a:srgbClr val="000000"/>
                </a:solidFill>
                <a:latin typeface="inherit"/>
              </a:rPr>
              <a:t>conscious but drowsy </a:t>
            </a:r>
            <a:r>
              <a:rPr lang="en-GB" dirty="0">
                <a:solidFill>
                  <a:srgbClr val="000000"/>
                </a:solidFill>
                <a:latin typeface="inherit"/>
              </a:rPr>
              <a:t>– nasogastric tube</a:t>
            </a:r>
            <a:endParaRPr lang="en-GB" dirty="0">
              <a:solidFill>
                <a:srgbClr val="E2001A"/>
              </a:solidFill>
              <a:latin typeface="Whitney A"/>
            </a:endParaRPr>
          </a:p>
          <a:p>
            <a:pPr fontAlgn="base">
              <a:buFont typeface="Arial"/>
              <a:buChar char="•"/>
            </a:pPr>
            <a:r>
              <a:rPr lang="en-GB" dirty="0">
                <a:solidFill>
                  <a:srgbClr val="000000"/>
                </a:solidFill>
                <a:latin typeface="inherit"/>
              </a:rPr>
              <a:t>Antibiotics if </a:t>
            </a:r>
            <a:r>
              <a:rPr lang="en-GB" dirty="0" smtClean="0">
                <a:solidFill>
                  <a:srgbClr val="000000"/>
                </a:solidFill>
                <a:latin typeface="inherit"/>
              </a:rPr>
              <a:t>infection suspected</a:t>
            </a:r>
          </a:p>
          <a:p>
            <a:pPr fontAlgn="base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  <a:latin typeface="inherit"/>
              </a:rPr>
              <a:t>CVP </a:t>
            </a:r>
            <a:r>
              <a:rPr lang="en-GB" dirty="0">
                <a:solidFill>
                  <a:srgbClr val="000000"/>
                </a:solidFill>
                <a:latin typeface="inherit"/>
              </a:rPr>
              <a:t>pressure monitoring </a:t>
            </a:r>
            <a:r>
              <a:rPr lang="en-GB" dirty="0" smtClean="0">
                <a:solidFill>
                  <a:srgbClr val="000000"/>
                </a:solidFill>
                <a:latin typeface="inherit"/>
              </a:rPr>
              <a:t>- </a:t>
            </a:r>
            <a:r>
              <a:rPr lang="en-GB" sz="2000" dirty="0" smtClean="0">
                <a:solidFill>
                  <a:srgbClr val="000000"/>
                </a:solidFill>
                <a:latin typeface="inherit"/>
              </a:rPr>
              <a:t>if </a:t>
            </a:r>
            <a:r>
              <a:rPr lang="en-GB" sz="2000" dirty="0">
                <a:solidFill>
                  <a:srgbClr val="000000"/>
                </a:solidFill>
                <a:latin typeface="inherit"/>
              </a:rPr>
              <a:t>shocked or if previous cardiac or renal impairment</a:t>
            </a:r>
            <a:endParaRPr lang="en-GB" sz="2000" dirty="0">
              <a:solidFill>
                <a:srgbClr val="E2001A"/>
              </a:solidFill>
              <a:latin typeface="Whitney A"/>
            </a:endParaRPr>
          </a:p>
          <a:p>
            <a:pPr fontAlgn="base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  <a:latin typeface="inherit"/>
              </a:rPr>
              <a:t>Prophylactic </a:t>
            </a:r>
            <a:r>
              <a:rPr lang="en-GB" dirty="0">
                <a:solidFill>
                  <a:srgbClr val="000000"/>
                </a:solidFill>
                <a:latin typeface="inherit"/>
              </a:rPr>
              <a:t>LMW </a:t>
            </a:r>
            <a:r>
              <a:rPr lang="en-GB" dirty="0" smtClean="0">
                <a:solidFill>
                  <a:srgbClr val="000000"/>
                </a:solidFill>
                <a:latin typeface="inherit"/>
              </a:rPr>
              <a:t>heparin </a:t>
            </a:r>
            <a:r>
              <a:rPr lang="en-GB" dirty="0" err="1" smtClean="0">
                <a:solidFill>
                  <a:srgbClr val="000000"/>
                </a:solidFill>
                <a:latin typeface="inherit"/>
              </a:rPr>
              <a:t>sc</a:t>
            </a:r>
            <a:endParaRPr lang="en-GB" dirty="0">
              <a:solidFill>
                <a:srgbClr val="E2001A"/>
              </a:solidFill>
              <a:latin typeface="Whitney 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3797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8640"/>
            <a:ext cx="8610600" cy="1224136"/>
          </a:xfrm>
        </p:spPr>
        <p:txBody>
          <a:bodyPr/>
          <a:lstStyle/>
          <a:p>
            <a:pPr eaLnBrk="1" hangingPunct="1">
              <a:defRPr/>
            </a:pPr>
            <a:r>
              <a:rPr lang="en-US" sz="4000" b="1" dirty="0" smtClean="0"/>
              <a:t>Hyperosmolar </a:t>
            </a:r>
            <a:r>
              <a:rPr lang="en-US" sz="4000" b="1" dirty="0" err="1" smtClean="0"/>
              <a:t>Hyperglycaemic</a:t>
            </a:r>
            <a:r>
              <a:rPr lang="en-US" sz="4000" b="1" dirty="0" smtClean="0"/>
              <a:t> State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idx="1"/>
          </p:nvPr>
        </p:nvSpPr>
        <p:spPr>
          <a:xfrm>
            <a:off x="179512" y="1772816"/>
            <a:ext cx="8784976" cy="4353347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2800" dirty="0" smtClean="0"/>
              <a:t>Severe </a:t>
            </a:r>
            <a:r>
              <a:rPr lang="en-US" sz="2800" dirty="0" err="1" smtClean="0"/>
              <a:t>hyperglycaemia</a:t>
            </a:r>
            <a:r>
              <a:rPr lang="en-US" sz="2800" dirty="0" smtClean="0"/>
              <a:t> without ketosis</a:t>
            </a:r>
          </a:p>
          <a:p>
            <a:pPr eaLnBrk="1" hangingPunct="1">
              <a:defRPr/>
            </a:pPr>
            <a:r>
              <a:rPr lang="en-US" sz="2800" dirty="0" smtClean="0"/>
              <a:t>In uncontrolled Type 2 DM</a:t>
            </a:r>
          </a:p>
          <a:p>
            <a:pPr eaLnBrk="1" hangingPunct="1">
              <a:defRPr/>
            </a:pPr>
            <a:r>
              <a:rPr lang="en-US" sz="2800" dirty="0" smtClean="0"/>
              <a:t>Middle or later life – may be initial presentation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Precipitation –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glucose-rich fluids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concurrent medication - thiazides, steroids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inter-current illness</a:t>
            </a:r>
          </a:p>
        </p:txBody>
      </p:sp>
    </p:spTree>
    <p:extLst>
      <p:ext uri="{BB962C8B-B14F-4D97-AF65-F5344CB8AC3E}">
        <p14:creationId xmlns:p14="http://schemas.microsoft.com/office/powerpoint/2010/main" val="110212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GB" sz="4000" dirty="0" smtClean="0"/>
              <a:t>Clinical Features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4425355"/>
          </a:xfrm>
        </p:spPr>
        <p:txBody>
          <a:bodyPr/>
          <a:lstStyle/>
          <a:p>
            <a:r>
              <a:rPr lang="en-GB" dirty="0" smtClean="0"/>
              <a:t>Dehydration</a:t>
            </a:r>
          </a:p>
          <a:p>
            <a:r>
              <a:rPr lang="en-GB" dirty="0" smtClean="0"/>
              <a:t>Stupor or coma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Underlying illness – pneumonia, </a:t>
            </a:r>
            <a:r>
              <a:rPr lang="en-GB" dirty="0" smtClean="0"/>
              <a:t>pyelonephritis</a:t>
            </a:r>
          </a:p>
          <a:p>
            <a:endParaRPr lang="en-GB" dirty="0"/>
          </a:p>
          <a:p>
            <a:r>
              <a:rPr lang="en-GB" dirty="0"/>
              <a:t>Predispose to stroke, myocardial infarction or arterial insufficiency in legs</a:t>
            </a:r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57945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76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endParaRPr lang="en-US" sz="4000" smtClean="0"/>
          </a:p>
        </p:txBody>
      </p:sp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57200"/>
            <a:ext cx="8229600" cy="56388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Plasma osmolality v high</a:t>
            </a:r>
          </a:p>
          <a:p>
            <a:pPr eaLnBrk="1" hangingPunct="1">
              <a:defRPr/>
            </a:pPr>
            <a:r>
              <a:rPr lang="en-US" dirty="0" smtClean="0"/>
              <a:t>Serum s</a:t>
            </a:r>
            <a:r>
              <a:rPr lang="en-US" sz="2400" dirty="0" smtClean="0"/>
              <a:t>odium high</a:t>
            </a:r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err="1" smtClean="0"/>
              <a:t>Mx</a:t>
            </a:r>
            <a:r>
              <a:rPr lang="en-US" sz="2400" dirty="0" smtClean="0"/>
              <a:t> similar to DKA</a:t>
            </a:r>
          </a:p>
          <a:p>
            <a:pPr eaLnBrk="1" hangingPunct="1">
              <a:defRPr/>
            </a:pPr>
            <a:r>
              <a:rPr lang="en-US" sz="2400" dirty="0" smtClean="0"/>
              <a:t>V sensitive to insulin</a:t>
            </a:r>
          </a:p>
          <a:p>
            <a:pPr eaLnBrk="1" hangingPunct="1">
              <a:defRPr/>
            </a:pPr>
            <a:r>
              <a:rPr lang="en-US" dirty="0" smtClean="0"/>
              <a:t>LMW heparin to prevent thromboembolic complications</a:t>
            </a:r>
            <a:endParaRPr lang="en-US" sz="2400" dirty="0" smtClean="0"/>
          </a:p>
          <a:p>
            <a:pPr eaLnBrk="1" hangingPunct="1">
              <a:buFont typeface="Wingdings" pitchFamily="2" charset="2"/>
              <a:buNone/>
              <a:defRPr/>
            </a:pPr>
            <a:endParaRPr lang="en-US" sz="2400" dirty="0" smtClean="0"/>
          </a:p>
          <a:p>
            <a:pPr eaLnBrk="1" hangingPunct="1">
              <a:defRPr/>
            </a:pPr>
            <a:r>
              <a:rPr lang="en-US" sz="2400" dirty="0" smtClean="0"/>
              <a:t>Prognosis  - mortality high (20-30%)</a:t>
            </a:r>
          </a:p>
          <a:p>
            <a:pPr eaLnBrk="1" hangingPunct="1">
              <a:defRPr/>
            </a:pPr>
            <a:r>
              <a:rPr lang="en-US" sz="2400" dirty="0" smtClean="0"/>
              <a:t>Not an absolute indication for  insulin on discharge (unlike DKA)</a:t>
            </a:r>
          </a:p>
        </p:txBody>
      </p:sp>
    </p:spTree>
    <p:extLst>
      <p:ext uri="{BB962C8B-B14F-4D97-AF65-F5344CB8AC3E}">
        <p14:creationId xmlns:p14="http://schemas.microsoft.com/office/powerpoint/2010/main" val="38326902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sz="4000" b="1" dirty="0" smtClean="0">
                <a:solidFill>
                  <a:srgbClr val="0070C0"/>
                </a:solidFill>
              </a:rPr>
              <a:t>Lactic Acidosis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89654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GB" dirty="0" smtClean="0">
                <a:solidFill>
                  <a:srgbClr val="000000"/>
                </a:solidFill>
                <a:latin typeface="Whitney A"/>
              </a:rPr>
              <a:t>In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diabetic patients on </a:t>
            </a:r>
            <a:r>
              <a:rPr lang="en-GB" dirty="0" err="1" smtClean="0">
                <a:solidFill>
                  <a:srgbClr val="000000"/>
                </a:solidFill>
                <a:latin typeface="Whitney A"/>
              </a:rPr>
              <a:t>biguanide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 therapy</a:t>
            </a:r>
          </a:p>
          <a:p>
            <a:pPr fontAlgn="base"/>
            <a:r>
              <a:rPr lang="en-GB" dirty="0" smtClean="0">
                <a:solidFill>
                  <a:srgbClr val="000000"/>
                </a:solidFill>
                <a:latin typeface="Whitney A"/>
              </a:rPr>
              <a:t>Risk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in patients taking metformin is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extremely low </a:t>
            </a:r>
          </a:p>
          <a:p>
            <a:pPr marL="0" indent="0" fontAlgn="base">
              <a:buNone/>
            </a:pPr>
            <a:r>
              <a:rPr lang="en-GB" dirty="0" smtClean="0">
                <a:solidFill>
                  <a:srgbClr val="000000"/>
                </a:solidFill>
                <a:latin typeface="Whitney A"/>
              </a:rPr>
              <a:t>	if given at therapeutic dose</a:t>
            </a:r>
          </a:p>
          <a:p>
            <a:pPr marL="0" indent="0" fontAlgn="base">
              <a:buNone/>
            </a:pPr>
            <a:r>
              <a:rPr lang="en-GB" dirty="0">
                <a:solidFill>
                  <a:srgbClr val="000000"/>
                </a:solidFill>
                <a:latin typeface="Whitney A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not having advanced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hepatic or renal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disease</a:t>
            </a:r>
          </a:p>
          <a:p>
            <a:pPr marL="0" indent="0" fontAlgn="base">
              <a:buNone/>
            </a:pPr>
            <a:endParaRPr lang="en-GB" dirty="0">
              <a:solidFill>
                <a:srgbClr val="000000"/>
              </a:solidFill>
              <a:latin typeface="Whitney A"/>
            </a:endParaRPr>
          </a:p>
          <a:p>
            <a:pPr fontAlgn="base"/>
            <a:r>
              <a:rPr lang="en-GB" dirty="0" smtClean="0">
                <a:solidFill>
                  <a:srgbClr val="000000"/>
                </a:solidFill>
                <a:latin typeface="Whitney A"/>
              </a:rPr>
              <a:t>Severe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metabolic acidosis </a:t>
            </a:r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pPr fontAlgn="base"/>
            <a:r>
              <a:rPr lang="en-GB" dirty="0" smtClean="0">
                <a:solidFill>
                  <a:srgbClr val="000000"/>
                </a:solidFill>
                <a:latin typeface="Whitney A"/>
              </a:rPr>
              <a:t>Usually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without significant hyperglycaemia or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ketosis</a:t>
            </a:r>
          </a:p>
          <a:p>
            <a:pPr fontAlgn="base"/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pPr fontAlgn="base"/>
            <a:r>
              <a:rPr lang="en-GB" dirty="0" smtClean="0">
                <a:solidFill>
                  <a:srgbClr val="000000"/>
                </a:solidFill>
                <a:latin typeface="Whitney A"/>
              </a:rPr>
              <a:t>Treatment - rehydration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and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isotonic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1.26%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bicarbonate</a:t>
            </a:r>
          </a:p>
          <a:p>
            <a:pPr fontAlgn="base"/>
            <a:r>
              <a:rPr lang="en-GB" dirty="0" smtClean="0">
                <a:solidFill>
                  <a:srgbClr val="000000"/>
                </a:solidFill>
                <a:latin typeface="Whitney A"/>
              </a:rPr>
              <a:t>Mortality &gt;50%</a:t>
            </a:r>
            <a:endParaRPr lang="en-GB" dirty="0">
              <a:solidFill>
                <a:srgbClr val="000000"/>
              </a:solidFill>
              <a:latin typeface="Whitney A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22694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GB" sz="4000" b="1" dirty="0" smtClean="0">
                <a:solidFill>
                  <a:srgbClr val="0070C0"/>
                </a:solidFill>
              </a:rPr>
              <a:t>Hypoglycaemia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184576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0000"/>
                </a:solidFill>
                <a:latin typeface="Whitney A"/>
              </a:rPr>
              <a:t>Most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common complication of insulin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therapy</a:t>
            </a:r>
          </a:p>
          <a:p>
            <a:r>
              <a:rPr lang="en-GB" dirty="0" smtClean="0">
                <a:solidFill>
                  <a:srgbClr val="000000"/>
                </a:solidFill>
                <a:latin typeface="Whitney A"/>
              </a:rPr>
              <a:t>Imbalance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between injected insulin and a patient’s normal diet, activity and basal insulin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requirement</a:t>
            </a:r>
          </a:p>
          <a:p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Whitney A"/>
              </a:rPr>
              <a:t>Greatest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risk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before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meals, during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night and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during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exercise</a:t>
            </a:r>
          </a:p>
          <a:p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Whitney A"/>
              </a:rPr>
              <a:t>Precipitating factors – 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Whitney A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irregular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eating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habits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Whitney A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unusual exertion</a:t>
            </a: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latin typeface="Whitney A"/>
              </a:rPr>
              <a:t>	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alcohol excess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1373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smtClean="0"/>
              <a:t>Metabolic Emergencies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8840"/>
            <a:ext cx="8229600" cy="413732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defRPr/>
            </a:pPr>
            <a:r>
              <a:rPr lang="en-US" sz="3200" dirty="0" smtClean="0"/>
              <a:t>Diabetic ketoacidosis</a:t>
            </a:r>
          </a:p>
          <a:p>
            <a:pPr eaLnBrk="1" hangingPunct="1">
              <a:defRPr/>
            </a:pPr>
            <a:endParaRPr lang="en-US" sz="3200" dirty="0" smtClean="0"/>
          </a:p>
          <a:p>
            <a:pPr eaLnBrk="1" hangingPunct="1">
              <a:defRPr/>
            </a:pPr>
            <a:r>
              <a:rPr lang="en-US" sz="3200" dirty="0" smtClean="0"/>
              <a:t>Hyperosmolar </a:t>
            </a:r>
            <a:r>
              <a:rPr lang="en-US" sz="3200" dirty="0" err="1" smtClean="0"/>
              <a:t>hyperglycaemic</a:t>
            </a:r>
            <a:r>
              <a:rPr lang="en-US" sz="3200" dirty="0" smtClean="0"/>
              <a:t> state</a:t>
            </a:r>
          </a:p>
          <a:p>
            <a:pPr eaLnBrk="1" hangingPunct="1">
              <a:defRPr/>
            </a:pPr>
            <a:endParaRPr lang="en-US" sz="3200" dirty="0" smtClean="0"/>
          </a:p>
          <a:p>
            <a:pPr eaLnBrk="1" hangingPunct="1">
              <a:defRPr/>
            </a:pPr>
            <a:r>
              <a:rPr lang="en-US" sz="3200" dirty="0" smtClean="0"/>
              <a:t>Lactic acidosis</a:t>
            </a:r>
          </a:p>
          <a:p>
            <a:pPr eaLnBrk="1" hangingPunct="1">
              <a:defRPr/>
            </a:pPr>
            <a:endParaRPr lang="en-US" sz="3200" dirty="0" smtClean="0"/>
          </a:p>
          <a:p>
            <a:pPr eaLnBrk="1" hangingPunct="1">
              <a:defRPr/>
            </a:pPr>
            <a:r>
              <a:rPr lang="en-US" sz="3200" dirty="0" err="1" smtClean="0"/>
              <a:t>Hypoglycaemia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03358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GB" sz="4000" b="1" dirty="0" smtClean="0">
                <a:solidFill>
                  <a:srgbClr val="0070C0"/>
                </a:solidFill>
              </a:rPr>
              <a:t>Symptoms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000000"/>
                </a:solidFill>
                <a:latin typeface="Whitney A"/>
              </a:rPr>
              <a:t>Develop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when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blood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glucose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falls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below 3 </a:t>
            </a:r>
            <a:r>
              <a:rPr lang="en-GB" dirty="0" err="1" smtClean="0">
                <a:solidFill>
                  <a:srgbClr val="000000"/>
                </a:solidFill>
                <a:latin typeface="Whitney A"/>
              </a:rPr>
              <a:t>mmol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/L</a:t>
            </a:r>
          </a:p>
          <a:p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Whitney A"/>
              </a:rPr>
              <a:t>Over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a few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minutes</a:t>
            </a:r>
          </a:p>
          <a:p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Whitney A"/>
              </a:rPr>
              <a:t>Sweating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,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tremor, palpitations</a:t>
            </a:r>
          </a:p>
        </p:txBody>
      </p:sp>
    </p:spTree>
    <p:extLst>
      <p:ext uri="{BB962C8B-B14F-4D97-AF65-F5344CB8AC3E}">
        <p14:creationId xmlns:p14="http://schemas.microsoft.com/office/powerpoint/2010/main" val="2534184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GB" sz="4000" b="1" dirty="0" smtClean="0">
                <a:solidFill>
                  <a:srgbClr val="0070C0"/>
                </a:solidFill>
              </a:rPr>
              <a:t>Signs</a:t>
            </a:r>
            <a:endParaRPr lang="en-GB" sz="4000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GB" dirty="0" smtClean="0">
                <a:solidFill>
                  <a:srgbClr val="000000"/>
                </a:solidFill>
                <a:latin typeface="Whitney A"/>
              </a:rPr>
              <a:t>Pallor, cold sweat</a:t>
            </a:r>
          </a:p>
          <a:p>
            <a:pPr fontAlgn="base"/>
            <a:r>
              <a:rPr lang="en-GB" b="1" dirty="0" smtClean="0">
                <a:solidFill>
                  <a:srgbClr val="FF0000"/>
                </a:solidFill>
                <a:latin typeface="Whitney A"/>
              </a:rPr>
              <a:t>H</a:t>
            </a:r>
            <a:r>
              <a:rPr lang="en-GB" b="1" dirty="0" smtClean="0">
                <a:solidFill>
                  <a:srgbClr val="FF0000"/>
                </a:solidFill>
                <a:latin typeface="inherit"/>
              </a:rPr>
              <a:t>ypoglycaemic unawareness </a:t>
            </a:r>
            <a:r>
              <a:rPr lang="en-GB" i="1" dirty="0" smtClean="0">
                <a:solidFill>
                  <a:srgbClr val="000000"/>
                </a:solidFill>
                <a:latin typeface="inherit"/>
              </a:rPr>
              <a:t>– </a:t>
            </a:r>
          </a:p>
          <a:p>
            <a:pPr marL="0" indent="0" fontAlgn="base">
              <a:buNone/>
            </a:pPr>
            <a:r>
              <a:rPr lang="en-GB" dirty="0" smtClean="0">
                <a:solidFill>
                  <a:srgbClr val="000000"/>
                </a:solidFill>
                <a:latin typeface="inherit"/>
              </a:rPr>
              <a:t>longstanding diabetics may not have symptoms</a:t>
            </a:r>
            <a:r>
              <a:rPr lang="en-GB" i="1" dirty="0" smtClean="0">
                <a:solidFill>
                  <a:srgbClr val="000000"/>
                </a:solidFill>
                <a:latin typeface="inherit"/>
              </a:rPr>
              <a:t> </a:t>
            </a:r>
            <a:r>
              <a:rPr lang="en-GB" i="1" dirty="0" smtClean="0">
                <a:solidFill>
                  <a:srgbClr val="000000"/>
                </a:solidFill>
                <a:latin typeface="inherit"/>
                <a:sym typeface="Wingdings" panose="05000000000000000000" pitchFamily="2" charset="2"/>
              </a:rPr>
              <a:t>   </a:t>
            </a:r>
          </a:p>
          <a:p>
            <a:pPr marL="0" indent="0" fontAlgn="base">
              <a:buNone/>
            </a:pPr>
            <a:r>
              <a:rPr lang="en-GB" dirty="0" smtClean="0">
                <a:solidFill>
                  <a:srgbClr val="000000"/>
                </a:solidFill>
                <a:latin typeface="Whitney A"/>
              </a:rPr>
              <a:t>risk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of central nervous dysfunction (</a:t>
            </a:r>
            <a:r>
              <a:rPr lang="en-GB" dirty="0" err="1">
                <a:solidFill>
                  <a:srgbClr val="000000"/>
                </a:solidFill>
                <a:latin typeface="Whitney A"/>
              </a:rPr>
              <a:t>neuroglycopenia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) </a:t>
            </a:r>
            <a:r>
              <a:rPr lang="en-GB" dirty="0" smtClean="0">
                <a:solidFill>
                  <a:srgbClr val="000000"/>
                </a:solidFill>
                <a:latin typeface="Whitney A"/>
                <a:sym typeface="Wingdings" panose="05000000000000000000" pitchFamily="2" charset="2"/>
              </a:rPr>
              <a:t>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altered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behaviour/conscious level</a:t>
            </a:r>
          </a:p>
          <a:p>
            <a:pPr marL="0" indent="0" fontAlgn="base">
              <a:buNone/>
            </a:pPr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pPr fontAlgn="base"/>
            <a:r>
              <a:rPr lang="en-GB" dirty="0">
                <a:solidFill>
                  <a:srgbClr val="000000"/>
                </a:solidFill>
                <a:latin typeface="Whitney A"/>
              </a:rPr>
              <a:t>D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rowsy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or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detached</a:t>
            </a:r>
          </a:p>
          <a:p>
            <a:pPr fontAlgn="base"/>
            <a:r>
              <a:rPr lang="en-GB" dirty="0" smtClean="0">
                <a:solidFill>
                  <a:srgbClr val="000000"/>
                </a:solidFill>
                <a:latin typeface="Whitney A"/>
              </a:rPr>
              <a:t>Clumsy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or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inappropriate behaviour</a:t>
            </a:r>
          </a:p>
          <a:p>
            <a:pPr fontAlgn="base"/>
            <a:r>
              <a:rPr lang="en-GB" dirty="0" smtClean="0">
                <a:solidFill>
                  <a:srgbClr val="000000"/>
                </a:solidFill>
                <a:latin typeface="Whitney A"/>
              </a:rPr>
              <a:t>Irritable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or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aggressive</a:t>
            </a:r>
          </a:p>
          <a:p>
            <a:pPr fontAlgn="base"/>
            <a:r>
              <a:rPr lang="en-GB" dirty="0" smtClean="0">
                <a:solidFill>
                  <a:srgbClr val="000000"/>
                </a:solidFill>
                <a:latin typeface="Whitney A"/>
              </a:rPr>
              <a:t>Coma, convulsions</a:t>
            </a:r>
          </a:p>
          <a:p>
            <a:pPr fontAlgn="base"/>
            <a:r>
              <a:rPr lang="en-GB" dirty="0" smtClean="0">
                <a:solidFill>
                  <a:srgbClr val="000000"/>
                </a:solidFill>
                <a:latin typeface="Whitney A"/>
              </a:rPr>
              <a:t>Hemiparesis</a:t>
            </a:r>
            <a:endParaRPr lang="en-GB" dirty="0">
              <a:solidFill>
                <a:srgbClr val="000000"/>
              </a:solidFill>
              <a:latin typeface="Whitney A"/>
            </a:endParaRPr>
          </a:p>
        </p:txBody>
      </p:sp>
    </p:spTree>
    <p:extLst>
      <p:ext uri="{BB962C8B-B14F-4D97-AF65-F5344CB8AC3E}">
        <p14:creationId xmlns:p14="http://schemas.microsoft.com/office/powerpoint/2010/main" val="2812952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GB" sz="4000" b="1" dirty="0">
                <a:solidFill>
                  <a:srgbClr val="0070C0"/>
                </a:solidFill>
              </a:rPr>
              <a:t>Mild hypoglycaemia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>
                <a:solidFill>
                  <a:srgbClr val="000000"/>
                </a:solidFill>
                <a:latin typeface="Whitney A"/>
              </a:rPr>
              <a:t>Any form of rapidly absorbed carbohydrate will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relieve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early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symptoms</a:t>
            </a:r>
          </a:p>
          <a:p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Whitney A"/>
              </a:rPr>
              <a:t>Always carry glucose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or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sweets</a:t>
            </a:r>
          </a:p>
          <a:p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Whitney A"/>
              </a:rPr>
              <a:t>Drowsy – liquid carbs (glucose)</a:t>
            </a:r>
          </a:p>
          <a:p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r>
              <a:rPr lang="en-GB" dirty="0" smtClean="0">
                <a:solidFill>
                  <a:srgbClr val="000000"/>
                </a:solidFill>
                <a:latin typeface="Whitney A"/>
              </a:rPr>
              <a:t>Patients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and their close relatives need training about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recognising &amp; treating hypoglycaemia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5031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8760"/>
          </a:xfrm>
        </p:spPr>
        <p:txBody>
          <a:bodyPr/>
          <a:lstStyle/>
          <a:p>
            <a:r>
              <a:rPr lang="en-GB" sz="4000" b="1" dirty="0">
                <a:solidFill>
                  <a:srgbClr val="0070C0"/>
                </a:solidFill>
              </a:rPr>
              <a:t>Severe hypoglycaemia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GB" dirty="0" smtClean="0">
                <a:solidFill>
                  <a:srgbClr val="000000"/>
                </a:solidFill>
                <a:latin typeface="Whitney A"/>
              </a:rPr>
              <a:t>Diagnose clinically + bedside blood test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	</a:t>
            </a:r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pPr fontAlgn="base"/>
            <a:r>
              <a:rPr lang="en-GB" dirty="0" err="1" smtClean="0">
                <a:solidFill>
                  <a:srgbClr val="000000"/>
                </a:solidFill>
                <a:latin typeface="Whitney A"/>
              </a:rPr>
              <a:t>im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 glucagon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(1 mg) or </a:t>
            </a:r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pPr marL="0" indent="0" fontAlgn="base">
              <a:buNone/>
            </a:pPr>
            <a:r>
              <a:rPr lang="en-GB" dirty="0">
                <a:solidFill>
                  <a:srgbClr val="000000"/>
                </a:solidFill>
                <a:latin typeface="Whitney A"/>
              </a:rPr>
              <a:t>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   iv glucose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(25–50 mL of 50% glucose solution) </a:t>
            </a:r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pPr marL="0" indent="0" fontAlgn="base">
              <a:buNone/>
            </a:pPr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pPr marL="0" indent="0" fontAlgn="base">
              <a:buNone/>
            </a:pPr>
            <a:r>
              <a:rPr lang="en-GB" dirty="0" smtClean="0">
                <a:solidFill>
                  <a:srgbClr val="000000"/>
                </a:solidFill>
                <a:latin typeface="Whitney A"/>
              </a:rPr>
              <a:t>followed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by a flush of 0.9% saline to preserve the vein (since 50% glucose scleroses veins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)</a:t>
            </a:r>
          </a:p>
          <a:p>
            <a:pPr marL="0" indent="0" fontAlgn="base">
              <a:buNone/>
            </a:pPr>
            <a:endParaRPr lang="en-GB" dirty="0" smtClean="0">
              <a:solidFill>
                <a:srgbClr val="000000"/>
              </a:solidFill>
              <a:latin typeface="Whitney A"/>
            </a:endParaRPr>
          </a:p>
          <a:p>
            <a:pPr marL="0" indent="0" fontAlgn="base">
              <a:buNone/>
            </a:pPr>
            <a:r>
              <a:rPr lang="en-GB" dirty="0" smtClean="0">
                <a:solidFill>
                  <a:srgbClr val="000000"/>
                </a:solidFill>
                <a:latin typeface="Whitney A"/>
              </a:rPr>
              <a:t>Oral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glucose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to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replenish glycogen reserves once </a:t>
            </a:r>
            <a:r>
              <a:rPr lang="en-GB" dirty="0" smtClean="0">
                <a:solidFill>
                  <a:srgbClr val="000000"/>
                </a:solidFill>
                <a:latin typeface="Whitney A"/>
              </a:rPr>
              <a:t>patient </a:t>
            </a:r>
            <a:r>
              <a:rPr lang="en-GB" dirty="0">
                <a:solidFill>
                  <a:srgbClr val="000000"/>
                </a:solidFill>
                <a:latin typeface="Whitney A"/>
              </a:rPr>
              <a:t>revives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8704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sz="4000" b="1" dirty="0" smtClean="0"/>
              <a:t>Definitions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575" y="1124744"/>
            <a:ext cx="8880921" cy="5616624"/>
          </a:xfrm>
        </p:spPr>
        <p:txBody>
          <a:bodyPr/>
          <a:lstStyle/>
          <a:p>
            <a:r>
              <a:rPr lang="en-GB" b="1" dirty="0" err="1" smtClean="0">
                <a:solidFill>
                  <a:srgbClr val="FF0000"/>
                </a:solidFill>
              </a:rPr>
              <a:t>Ketonuria</a:t>
            </a:r>
            <a:r>
              <a:rPr lang="en-GB" b="1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– detectable ketone levels in urine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Ketosis</a:t>
            </a:r>
            <a:r>
              <a:rPr lang="en-GB" dirty="0" smtClean="0"/>
              <a:t> – elevated plasma ketone levels without acidosis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Diabetic ketoacidosis </a:t>
            </a:r>
            <a:r>
              <a:rPr lang="en-GB" dirty="0" smtClean="0"/>
              <a:t>– hyperglycaemia associated with metabolic acidosis due to raised ketone levels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Hyperosmolar hyperglycaemic state </a:t>
            </a:r>
            <a:r>
              <a:rPr lang="en-GB" dirty="0" smtClean="0"/>
              <a:t>– uncontrolled hyperglycaemia induces a hyperosmolar state, without significant ketosis</a:t>
            </a:r>
          </a:p>
          <a:p>
            <a:endParaRPr lang="en-GB" dirty="0" smtClean="0"/>
          </a:p>
          <a:p>
            <a:r>
              <a:rPr lang="en-GB" b="1" dirty="0" smtClean="0">
                <a:solidFill>
                  <a:srgbClr val="FF0000"/>
                </a:solidFill>
              </a:rPr>
              <a:t>Lactic acidosis </a:t>
            </a:r>
            <a:r>
              <a:rPr lang="en-GB" dirty="0" smtClean="0"/>
              <a:t>– elevated lactic acid levels induce a metabolic acidosis</a:t>
            </a:r>
            <a:endParaRPr lang="en-GB" dirty="0"/>
          </a:p>
        </p:txBody>
      </p:sp>
      <p:sp>
        <p:nvSpPr>
          <p:cNvPr id="4" name="AutoShape 4" descr="https://d1cag3og5zsskm.cloudfront.net/v/s2/9c/18/0b/0c7af74205ab2fa075a1ec1c3a/46/x0y1.png?Policy=eyJTdGF0ZW1lbnQiOiBbeyJSZXNvdXJjZSI6ICJodHRwczovL2QxY2FnM29nNXpzc2ttLmNsb3VkZnJvbnQubmV0L3YvczIvOWMvMTgvMGIvMGM3YWY3NDIwNWFiMmZhMDc1YTFlYzFjM2EvKiIsICJDb25kaXRpb24iOiB7IkRhdGVMZXNzVGhhbiI6IHsiQVdTOkVwb2NoVGltZSI6IDE0MjIzMzk4NjF9fX1dfQ__&amp;Signature=PzpixDhYVvwybauW93MJzY7f60TiWPt8cRDEjF5k0KLvyfVj6LPJ4wJXBrunkMDgJj%7EQUhGVxqi%7E%7EtkZjiCg-VK50g8K3DhSXTvd4FV6geFYVkJTki%7Ei%7ErxG8Dr26%7EhEtFXRomD3ZbvMvePnLqmFwNUj-YQphbgsvA120gCSF-rn82o0ikme7To%7ErD91EG0LFRtNHVEsjgWbWPsdaxFsaCFmJdocd0JAKHgfJ%7Eku5MZDQ9nNnfvqecURKBk4YSCI2yZSK8FqGSiLcI%7EqLWUCtRcveAq7fYjTRfvDZMxKZhvX1S8-2vxvMRPHwO3GFlsPj4QiCiSlWutmtbnUtT-JYw__&amp;Key-Pair-Id=APKAJY4Y3HIBJJ7SJ76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9732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sz="4000" b="1" dirty="0" smtClean="0"/>
              <a:t>Diabetic Ketoacidosis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16832"/>
            <a:ext cx="8229600" cy="4209331"/>
          </a:xfrm>
        </p:spPr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Hallmark of Type 1 DM</a:t>
            </a:r>
          </a:p>
          <a:p>
            <a:pPr eaLnBrk="1" hangingPunct="1">
              <a:defRPr/>
            </a:pPr>
            <a:endParaRPr lang="en-US" sz="2800" dirty="0" smtClean="0"/>
          </a:p>
          <a:p>
            <a:pPr eaLnBrk="1" hangingPunct="1">
              <a:defRPr/>
            </a:pPr>
            <a:r>
              <a:rPr lang="en-US" sz="2800" dirty="0" smtClean="0"/>
              <a:t>Seen with –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previously undiagnosed diabetes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interruption of insulin therapy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800" dirty="0" smtClean="0"/>
              <a:t>		stress of inter-current illness</a:t>
            </a:r>
          </a:p>
          <a:p>
            <a:pPr eaLnBrk="1" hangingPunct="1">
              <a:defRPr/>
            </a:pP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18670467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sz="4000" b="1" dirty="0" smtClean="0"/>
              <a:t>Pathogenesis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00600"/>
          </a:xfrm>
        </p:spPr>
        <p:txBody>
          <a:bodyPr/>
          <a:lstStyle/>
          <a:p>
            <a:r>
              <a:rPr lang="en-GB" dirty="0" smtClean="0"/>
              <a:t>Insulin deficiency causing uncontrolled </a:t>
            </a:r>
            <a:r>
              <a:rPr lang="en-GB" dirty="0" err="1" smtClean="0"/>
              <a:t>catebolism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↑ glucose level </a:t>
            </a:r>
            <a:r>
              <a:rPr lang="en-GB" dirty="0" smtClean="0">
                <a:sym typeface="Wingdings" panose="05000000000000000000" pitchFamily="2" charset="2"/>
              </a:rPr>
              <a:t> hyperglycaemia &amp; </a:t>
            </a:r>
            <a:r>
              <a:rPr lang="en-GB" dirty="0" err="1" smtClean="0">
                <a:sym typeface="Wingdings" panose="05000000000000000000" pitchFamily="2" charset="2"/>
              </a:rPr>
              <a:t>glycoseuria</a:t>
            </a:r>
            <a:r>
              <a:rPr lang="en-GB" dirty="0" smtClean="0">
                <a:sym typeface="Wingdings" panose="05000000000000000000" pitchFamily="2" charset="2"/>
              </a:rPr>
              <a:t>  osmotic diuresis</a:t>
            </a:r>
            <a:endParaRPr lang="en-GB" dirty="0" smtClean="0"/>
          </a:p>
          <a:p>
            <a:r>
              <a:rPr lang="en-GB" dirty="0"/>
              <a:t>↑ </a:t>
            </a:r>
            <a:r>
              <a:rPr lang="en-GB" dirty="0" smtClean="0"/>
              <a:t>hepatic </a:t>
            </a:r>
            <a:r>
              <a:rPr lang="en-GB" dirty="0" err="1" smtClean="0"/>
              <a:t>ketogenesis</a:t>
            </a:r>
            <a:r>
              <a:rPr lang="en-GB" dirty="0" smtClean="0"/>
              <a:t> </a:t>
            </a:r>
            <a:r>
              <a:rPr lang="en-GB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↑ ketones </a:t>
            </a:r>
            <a:r>
              <a:rPr lang="en-GB" dirty="0" smtClean="0">
                <a:sym typeface="Wingdings" panose="05000000000000000000" pitchFamily="2" charset="2"/>
              </a:rPr>
              <a:t> acidosis  vomiting</a:t>
            </a:r>
          </a:p>
          <a:p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Fluid &amp; electrolyte depletion</a:t>
            </a:r>
          </a:p>
          <a:p>
            <a:endParaRPr lang="en-GB" dirty="0" smtClean="0">
              <a:sym typeface="Wingdings" panose="05000000000000000000" pitchFamily="2" charset="2"/>
            </a:endParaRPr>
          </a:p>
          <a:p>
            <a:r>
              <a:rPr lang="en-GB" dirty="0" smtClean="0">
                <a:sym typeface="Wingdings" panose="05000000000000000000" pitchFamily="2" charset="2"/>
              </a:rPr>
              <a:t>Renal </a:t>
            </a:r>
            <a:r>
              <a:rPr lang="en-GB" dirty="0" err="1" smtClean="0">
                <a:sym typeface="Wingdings" panose="05000000000000000000" pitchFamily="2" charset="2"/>
              </a:rPr>
              <a:t>hypoperfusion</a:t>
            </a:r>
            <a:r>
              <a:rPr lang="en-GB" dirty="0" smtClean="0">
                <a:sym typeface="Wingdings" panose="05000000000000000000" pitchFamily="2" charset="2"/>
              </a:rPr>
              <a:t>  impaired excretion of ketones &amp; hydrogen ions</a:t>
            </a:r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16924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GB" sz="4000" b="1" dirty="0" smtClean="0"/>
              <a:t>Clinical Features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Hyperventilation (air hunger/</a:t>
            </a:r>
            <a:r>
              <a:rPr lang="en-GB" dirty="0" err="1" smtClean="0"/>
              <a:t>Kaussmaul</a:t>
            </a:r>
            <a:r>
              <a:rPr lang="en-GB" dirty="0" smtClean="0"/>
              <a:t> respiration) </a:t>
            </a:r>
          </a:p>
          <a:p>
            <a:r>
              <a:rPr lang="en-GB" dirty="0" smtClean="0"/>
              <a:t>Nausea &amp; vomiting</a:t>
            </a:r>
          </a:p>
          <a:p>
            <a:r>
              <a:rPr lang="en-GB" dirty="0" smtClean="0"/>
              <a:t>Severe dehydration</a:t>
            </a:r>
          </a:p>
          <a:p>
            <a:r>
              <a:rPr lang="en-GB" dirty="0" smtClean="0"/>
              <a:t>Acetone-like smell of breath</a:t>
            </a:r>
          </a:p>
          <a:p>
            <a:r>
              <a:rPr lang="en-GB" dirty="0" smtClean="0"/>
              <a:t>Prostration</a:t>
            </a:r>
          </a:p>
          <a:p>
            <a:r>
              <a:rPr lang="en-GB" dirty="0" smtClean="0"/>
              <a:t>Abdominal pain</a:t>
            </a:r>
          </a:p>
          <a:p>
            <a:r>
              <a:rPr lang="en-GB" dirty="0" smtClean="0"/>
              <a:t>Confusion &amp; stupor</a:t>
            </a:r>
          </a:p>
          <a:p>
            <a:r>
              <a:rPr lang="en-GB" dirty="0" smtClean="0"/>
              <a:t>Coma in 5%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36852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340768"/>
          </a:xfrm>
        </p:spPr>
        <p:txBody>
          <a:bodyPr/>
          <a:lstStyle/>
          <a:p>
            <a:r>
              <a:rPr lang="en-GB" sz="4000" b="1" dirty="0" smtClean="0"/>
              <a:t>Diagnosis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Hyperglycaemia – dipstick, CBS, venous blood</a:t>
            </a:r>
          </a:p>
          <a:p>
            <a:endParaRPr lang="en-GB" dirty="0" smtClean="0"/>
          </a:p>
          <a:p>
            <a:r>
              <a:rPr lang="en-GB" dirty="0" err="1" smtClean="0"/>
              <a:t>Ketonaemia</a:t>
            </a:r>
            <a:r>
              <a:rPr lang="en-GB" dirty="0" smtClean="0"/>
              <a:t> – dipstick on centrifuged blood</a:t>
            </a:r>
          </a:p>
          <a:p>
            <a:endParaRPr lang="en-GB" dirty="0" smtClean="0"/>
          </a:p>
          <a:p>
            <a:r>
              <a:rPr lang="en-GB" dirty="0" err="1" smtClean="0"/>
              <a:t>Ketoneuria</a:t>
            </a:r>
            <a:r>
              <a:rPr lang="en-GB" dirty="0" smtClean="0"/>
              <a:t> – </a:t>
            </a:r>
            <a:r>
              <a:rPr lang="en-GB" dirty="0" err="1" smtClean="0"/>
              <a:t>Rothera</a:t>
            </a:r>
            <a:r>
              <a:rPr lang="en-GB" dirty="0" smtClean="0"/>
              <a:t> test</a:t>
            </a:r>
          </a:p>
          <a:p>
            <a:endParaRPr lang="en-GB" dirty="0"/>
          </a:p>
          <a:p>
            <a:r>
              <a:rPr lang="en-GB" dirty="0" smtClean="0"/>
              <a:t>Arterial blood gas analysis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0594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24744"/>
          </a:xfrm>
        </p:spPr>
        <p:txBody>
          <a:bodyPr/>
          <a:lstStyle/>
          <a:p>
            <a:r>
              <a:rPr lang="en-GB" sz="4000" b="1" dirty="0" smtClean="0"/>
              <a:t>Assessing Severity 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fontAlgn="base"/>
            <a:r>
              <a:rPr lang="en-GB" b="1" i="1" dirty="0" smtClean="0">
                <a:solidFill>
                  <a:srgbClr val="FF0000"/>
                </a:solidFill>
              </a:rPr>
              <a:t>Clinical </a:t>
            </a:r>
            <a:r>
              <a:rPr lang="en-GB" i="1" dirty="0" smtClean="0"/>
              <a:t>-	</a:t>
            </a:r>
            <a:r>
              <a:rPr lang="en-GB" dirty="0" smtClean="0"/>
              <a:t>Pulse &gt;100 or </a:t>
            </a:r>
            <a:r>
              <a:rPr lang="en-GB" dirty="0"/>
              <a:t>&lt;60 </a:t>
            </a:r>
          </a:p>
          <a:p>
            <a:pPr marL="0" indent="0" fontAlgn="base">
              <a:buNone/>
            </a:pPr>
            <a:r>
              <a:rPr lang="en-GB" dirty="0" smtClean="0"/>
              <a:t>		Systolic </a:t>
            </a:r>
            <a:r>
              <a:rPr lang="en-GB" dirty="0"/>
              <a:t>BP &lt;90 mmHg</a:t>
            </a:r>
          </a:p>
          <a:p>
            <a:pPr marL="0" indent="0" fontAlgn="base">
              <a:buNone/>
            </a:pPr>
            <a:r>
              <a:rPr lang="en-GB" dirty="0" smtClean="0"/>
              <a:t>		GCS &lt;</a:t>
            </a:r>
            <a:r>
              <a:rPr lang="en-GB" dirty="0"/>
              <a:t>12 </a:t>
            </a:r>
            <a:r>
              <a:rPr lang="en-GB" dirty="0" smtClean="0"/>
              <a:t> </a:t>
            </a:r>
            <a:endParaRPr lang="en-GB" dirty="0" smtClean="0"/>
          </a:p>
          <a:p>
            <a:pPr marL="0" indent="0" fontAlgn="base">
              <a:buNone/>
            </a:pPr>
            <a:r>
              <a:rPr lang="en-GB" dirty="0" smtClean="0"/>
              <a:t>		O</a:t>
            </a:r>
            <a:r>
              <a:rPr lang="en-GB" baseline="-25000" dirty="0" smtClean="0"/>
              <a:t>2</a:t>
            </a:r>
            <a:r>
              <a:rPr lang="en-GB" dirty="0"/>
              <a:t> saturation &lt;92% on </a:t>
            </a:r>
            <a:r>
              <a:rPr lang="en-GB" dirty="0" smtClean="0"/>
              <a:t>air</a:t>
            </a:r>
          </a:p>
          <a:p>
            <a:pPr marL="0" indent="0" fontAlgn="base">
              <a:buNone/>
            </a:pPr>
            <a:endParaRPr lang="en-GB" dirty="0"/>
          </a:p>
          <a:p>
            <a:pPr fontAlgn="base"/>
            <a:r>
              <a:rPr lang="en-GB" b="1" i="1" dirty="0" smtClean="0">
                <a:solidFill>
                  <a:srgbClr val="FF0000"/>
                </a:solidFill>
              </a:rPr>
              <a:t>Bloods</a:t>
            </a:r>
            <a:r>
              <a:rPr lang="en-GB" i="1" dirty="0" smtClean="0"/>
              <a:t> -	</a:t>
            </a:r>
            <a:r>
              <a:rPr lang="en-GB" dirty="0" smtClean="0"/>
              <a:t>Blood </a:t>
            </a:r>
            <a:r>
              <a:rPr lang="en-GB" dirty="0"/>
              <a:t>ketones &gt;6 </a:t>
            </a:r>
            <a:r>
              <a:rPr lang="en-GB" dirty="0" err="1"/>
              <a:t>mmol</a:t>
            </a:r>
            <a:r>
              <a:rPr lang="en-GB" dirty="0"/>
              <a:t>/L</a:t>
            </a:r>
          </a:p>
          <a:p>
            <a:pPr marL="0" indent="0" fontAlgn="base">
              <a:buNone/>
            </a:pPr>
            <a:r>
              <a:rPr lang="en-GB" dirty="0" smtClean="0"/>
              <a:t>		Bicarbonate </a:t>
            </a:r>
            <a:r>
              <a:rPr lang="en-GB" dirty="0"/>
              <a:t>&lt;12 </a:t>
            </a:r>
            <a:r>
              <a:rPr lang="en-GB" dirty="0" err="1"/>
              <a:t>mmol</a:t>
            </a:r>
            <a:r>
              <a:rPr lang="en-GB" dirty="0"/>
              <a:t>/L</a:t>
            </a:r>
          </a:p>
          <a:p>
            <a:pPr marL="0" indent="0" fontAlgn="base">
              <a:buNone/>
            </a:pPr>
            <a:r>
              <a:rPr lang="en-GB" dirty="0" smtClean="0"/>
              <a:t>		Venous/arterial </a:t>
            </a:r>
            <a:r>
              <a:rPr lang="en-GB" dirty="0"/>
              <a:t>pH &lt;7.1</a:t>
            </a:r>
          </a:p>
          <a:p>
            <a:pPr marL="0" indent="0" fontAlgn="base">
              <a:buNone/>
            </a:pPr>
            <a:r>
              <a:rPr lang="en-GB" dirty="0" smtClean="0"/>
              <a:t>		Hypokalaemia </a:t>
            </a:r>
            <a:r>
              <a:rPr lang="en-GB" dirty="0"/>
              <a:t>on admission &lt;3.5 </a:t>
            </a:r>
            <a:r>
              <a:rPr lang="en-GB" dirty="0" err="1"/>
              <a:t>mmol</a:t>
            </a:r>
            <a:r>
              <a:rPr lang="en-GB" dirty="0"/>
              <a:t>/L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0147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52736"/>
          </a:xfrm>
        </p:spPr>
        <p:txBody>
          <a:bodyPr/>
          <a:lstStyle/>
          <a:p>
            <a:r>
              <a:rPr lang="en-GB" sz="4000" b="1" dirty="0" smtClean="0"/>
              <a:t>Immediate Management</a:t>
            </a:r>
            <a:endParaRPr lang="en-GB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256584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GB" dirty="0">
                <a:solidFill>
                  <a:srgbClr val="FF0000"/>
                </a:solidFill>
              </a:rPr>
              <a:t>Blood glucose</a:t>
            </a:r>
          </a:p>
          <a:p>
            <a:pPr marL="457200" lvl="1" indent="0" fontAlgn="base">
              <a:buNone/>
            </a:pPr>
            <a:r>
              <a:rPr lang="en-GB" sz="2000" dirty="0" smtClean="0"/>
              <a:t>measure </a:t>
            </a:r>
            <a:r>
              <a:rPr lang="en-GB" sz="2000" dirty="0"/>
              <a:t>baseline and hourly initially</a:t>
            </a:r>
          </a:p>
          <a:p>
            <a:pPr marL="457200" lvl="1" indent="0" fontAlgn="base">
              <a:buNone/>
            </a:pPr>
            <a:r>
              <a:rPr lang="en-GB" sz="2000" dirty="0" smtClean="0"/>
              <a:t>aim </a:t>
            </a:r>
            <a:r>
              <a:rPr lang="en-GB" sz="2000" dirty="0"/>
              <a:t>for fall of 3–6 </a:t>
            </a:r>
            <a:r>
              <a:rPr lang="en-GB" sz="2000" dirty="0" err="1"/>
              <a:t>mmol</a:t>
            </a:r>
            <a:r>
              <a:rPr lang="en-GB" sz="2000" dirty="0"/>
              <a:t>/L (55–110 mg/</a:t>
            </a:r>
            <a:r>
              <a:rPr lang="en-GB" sz="2000" dirty="0" err="1"/>
              <a:t>dL</a:t>
            </a:r>
            <a:r>
              <a:rPr lang="en-GB" sz="2000" dirty="0"/>
              <a:t>) per </a:t>
            </a:r>
            <a:r>
              <a:rPr lang="en-GB" sz="2000" dirty="0" smtClean="0"/>
              <a:t>hour</a:t>
            </a:r>
          </a:p>
          <a:p>
            <a:pPr marL="457200" lvl="1" indent="0" fontAlgn="base">
              <a:buNone/>
            </a:pPr>
            <a:endParaRPr lang="en-GB" dirty="0"/>
          </a:p>
          <a:p>
            <a:pPr fontAlgn="base"/>
            <a:r>
              <a:rPr lang="en-GB" dirty="0">
                <a:solidFill>
                  <a:srgbClr val="FF0000"/>
                </a:solidFill>
              </a:rPr>
              <a:t>Urea and electrolytes </a:t>
            </a:r>
            <a:r>
              <a:rPr lang="en-GB" dirty="0"/>
              <a:t>– </a:t>
            </a:r>
            <a:endParaRPr lang="en-GB" dirty="0" smtClean="0"/>
          </a:p>
          <a:p>
            <a:pPr marL="0" indent="0" fontAlgn="base">
              <a:buNone/>
            </a:pPr>
            <a:r>
              <a:rPr lang="en-GB" dirty="0"/>
              <a:t> </a:t>
            </a:r>
            <a:r>
              <a:rPr lang="en-GB" dirty="0" smtClean="0"/>
              <a:t>     </a:t>
            </a:r>
            <a:r>
              <a:rPr lang="en-GB" sz="2000" dirty="0" smtClean="0"/>
              <a:t>do </a:t>
            </a:r>
            <a:r>
              <a:rPr lang="en-GB" sz="2000" dirty="0"/>
              <a:t>at </a:t>
            </a:r>
            <a:r>
              <a:rPr lang="en-GB" sz="2000" dirty="0" smtClean="0"/>
              <a:t>baseline, hourly for 6 </a:t>
            </a:r>
            <a:r>
              <a:rPr lang="en-GB" sz="2000" dirty="0"/>
              <a:t>hours, </a:t>
            </a:r>
            <a:r>
              <a:rPr lang="en-GB" sz="2000" dirty="0" smtClean="0"/>
              <a:t>at 12 </a:t>
            </a:r>
            <a:r>
              <a:rPr lang="en-GB" sz="2000" dirty="0"/>
              <a:t>hours </a:t>
            </a:r>
            <a:r>
              <a:rPr lang="en-GB" sz="2000" dirty="0" smtClean="0"/>
              <a:t>and at 24 </a:t>
            </a:r>
            <a:r>
              <a:rPr lang="en-GB" sz="2000" dirty="0"/>
              <a:t>hours</a:t>
            </a:r>
          </a:p>
          <a:p>
            <a:pPr marL="457200" lvl="1" indent="0" fontAlgn="base">
              <a:buNone/>
            </a:pPr>
            <a:r>
              <a:rPr lang="en-GB" sz="2000" dirty="0" smtClean="0"/>
              <a:t>Potassium </a:t>
            </a:r>
            <a:r>
              <a:rPr lang="en-GB" sz="2000" dirty="0"/>
              <a:t>– add when K</a:t>
            </a:r>
            <a:r>
              <a:rPr lang="en-GB" sz="2000" baseline="30000" dirty="0"/>
              <a:t>+</a:t>
            </a:r>
            <a:r>
              <a:rPr lang="en-GB" sz="2000" dirty="0"/>
              <a:t> &lt;3.5 </a:t>
            </a:r>
            <a:r>
              <a:rPr lang="en-GB" sz="2000" dirty="0" err="1" smtClean="0"/>
              <a:t>mmol</a:t>
            </a:r>
            <a:r>
              <a:rPr lang="en-GB" sz="2000" dirty="0" smtClean="0"/>
              <a:t>/L - give </a:t>
            </a:r>
            <a:r>
              <a:rPr lang="en-GB" sz="2000" dirty="0"/>
              <a:t>20 </a:t>
            </a:r>
            <a:r>
              <a:rPr lang="en-GB" sz="2000" dirty="0" err="1"/>
              <a:t>mmol</a:t>
            </a:r>
            <a:r>
              <a:rPr lang="en-GB" sz="2000" dirty="0"/>
              <a:t>/h in </a:t>
            </a:r>
            <a:r>
              <a:rPr lang="en-GB" sz="2000" dirty="0" smtClean="0"/>
              <a:t>infusion &amp; 10 </a:t>
            </a:r>
            <a:r>
              <a:rPr lang="en-GB" sz="2000" dirty="0" err="1"/>
              <a:t>mmol</a:t>
            </a:r>
            <a:r>
              <a:rPr lang="en-GB" sz="2000" dirty="0"/>
              <a:t>/h when K</a:t>
            </a:r>
            <a:r>
              <a:rPr lang="en-GB" sz="2000" baseline="30000" dirty="0"/>
              <a:t>+</a:t>
            </a:r>
            <a:r>
              <a:rPr lang="en-GB" sz="2000" dirty="0"/>
              <a:t> = 3.5–5 </a:t>
            </a:r>
            <a:r>
              <a:rPr lang="en-GB" sz="2000" dirty="0" err="1" smtClean="0"/>
              <a:t>mmo</a:t>
            </a:r>
            <a:r>
              <a:rPr lang="en-GB" sz="2000" dirty="0" smtClean="0"/>
              <a:t>/L</a:t>
            </a:r>
          </a:p>
          <a:p>
            <a:pPr marL="457200" lvl="1" indent="0" fontAlgn="base">
              <a:buNone/>
            </a:pPr>
            <a:endParaRPr lang="en-GB" sz="2000" dirty="0"/>
          </a:p>
          <a:p>
            <a:pPr fontAlgn="base"/>
            <a:r>
              <a:rPr lang="en-GB" dirty="0">
                <a:solidFill>
                  <a:srgbClr val="FF0000"/>
                </a:solidFill>
              </a:rPr>
              <a:t>Full blood count</a:t>
            </a:r>
          </a:p>
          <a:p>
            <a:pPr fontAlgn="base"/>
            <a:r>
              <a:rPr lang="en-GB" dirty="0">
                <a:solidFill>
                  <a:srgbClr val="FF0000"/>
                </a:solidFill>
              </a:rPr>
              <a:t>Blood gases </a:t>
            </a:r>
            <a:r>
              <a:rPr lang="en-GB" dirty="0"/>
              <a:t>– </a:t>
            </a:r>
            <a:r>
              <a:rPr lang="en-GB" sz="2000" dirty="0"/>
              <a:t>at 0, 2 hours, 6 hours</a:t>
            </a:r>
          </a:p>
          <a:p>
            <a:pPr fontAlgn="base"/>
            <a:r>
              <a:rPr lang="en-GB" dirty="0">
                <a:solidFill>
                  <a:srgbClr val="FF0000"/>
                </a:solidFill>
              </a:rPr>
              <a:t>Creatinine</a:t>
            </a:r>
            <a:r>
              <a:rPr lang="en-GB" dirty="0"/>
              <a:t> – </a:t>
            </a:r>
            <a:r>
              <a:rPr lang="en-GB" sz="2000" dirty="0"/>
              <a:t>at 0, 6, 12, 24 hours</a:t>
            </a:r>
          </a:p>
          <a:p>
            <a:pPr fontAlgn="base"/>
            <a:r>
              <a:rPr lang="en-GB" dirty="0">
                <a:solidFill>
                  <a:srgbClr val="FF0000"/>
                </a:solidFill>
              </a:rPr>
              <a:t>Bicarbonate</a:t>
            </a:r>
            <a:r>
              <a:rPr lang="en-GB" dirty="0"/>
              <a:t> – </a:t>
            </a:r>
            <a:r>
              <a:rPr lang="en-GB" sz="2000" dirty="0"/>
              <a:t>at 0, 1, 2, 3, 6, 12, 24 </a:t>
            </a:r>
            <a:r>
              <a:rPr lang="en-GB" sz="2000" dirty="0" smtClean="0"/>
              <a:t>hours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83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6096</TotalTime>
  <Words>656</Words>
  <Application>Microsoft Macintosh PowerPoint</Application>
  <PresentationFormat>On-screen Show (4:3)</PresentationFormat>
  <Paragraphs>197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Advantage</vt:lpstr>
      <vt:lpstr>Emergencies in Diabetes</vt:lpstr>
      <vt:lpstr>Metabolic Emergencies</vt:lpstr>
      <vt:lpstr>Definitions</vt:lpstr>
      <vt:lpstr>Diabetic Ketoacidosis</vt:lpstr>
      <vt:lpstr>Pathogenesis</vt:lpstr>
      <vt:lpstr>Clinical Features</vt:lpstr>
      <vt:lpstr>Diagnosis</vt:lpstr>
      <vt:lpstr>Assessing Severity </vt:lpstr>
      <vt:lpstr>Immediate Management</vt:lpstr>
      <vt:lpstr>Phase 1 Management</vt:lpstr>
      <vt:lpstr>PowerPoint Presentation</vt:lpstr>
      <vt:lpstr>Phase 2 Management</vt:lpstr>
      <vt:lpstr>Phase 3 Management </vt:lpstr>
      <vt:lpstr>Other Procedures</vt:lpstr>
      <vt:lpstr>Hyperosmolar Hyperglycaemic State</vt:lpstr>
      <vt:lpstr>Clinical Features</vt:lpstr>
      <vt:lpstr>PowerPoint Presentation</vt:lpstr>
      <vt:lpstr>Lactic Acidosis</vt:lpstr>
      <vt:lpstr>Hypoglycaemia</vt:lpstr>
      <vt:lpstr>Symptoms</vt:lpstr>
      <vt:lpstr>Signs</vt:lpstr>
      <vt:lpstr>Mild hypoglycaemia</vt:lpstr>
      <vt:lpstr>Severe hypoglycaemia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Emergencies in Diabetes</dc:title>
  <dc:creator>ShamilaDS</dc:creator>
  <cp:lastModifiedBy>Anuja Premawardhena</cp:lastModifiedBy>
  <cp:revision>42</cp:revision>
  <dcterms:created xsi:type="dcterms:W3CDTF">2015-01-26T06:59:59Z</dcterms:created>
  <dcterms:modified xsi:type="dcterms:W3CDTF">2018-05-28T06:25:56Z</dcterms:modified>
</cp:coreProperties>
</file>