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5"/>
  </p:handout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7" r:id="rId14"/>
    <p:sldId id="267" r:id="rId15"/>
    <p:sldId id="270" r:id="rId16"/>
    <p:sldId id="271" r:id="rId17"/>
    <p:sldId id="272" r:id="rId18"/>
    <p:sldId id="288" r:id="rId19"/>
    <p:sldId id="273" r:id="rId20"/>
    <p:sldId id="274" r:id="rId21"/>
    <p:sldId id="275" r:id="rId22"/>
    <p:sldId id="276" r:id="rId23"/>
    <p:sldId id="277" r:id="rId24"/>
    <p:sldId id="278" r:id="rId25"/>
    <p:sldId id="28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7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79" d="100"/>
          <a:sy n="79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37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0CB4CF-13AD-4360-A348-68EDA227B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06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9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838200"/>
            <a:ext cx="8229600" cy="18288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1F243D-CD43-4AB8-A5B0-7D78E4EB35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A26D-DF4D-4EE5-8061-83A1BCF0F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0"/>
            <a:ext cx="2230437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250" y="0"/>
            <a:ext cx="6538913" cy="68580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A5ECD-7726-4378-9160-B0AF224D9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B9B1-ADBE-4C22-A924-7EED1B9F6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7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5959-283F-4C73-A3AC-A53CB0D0A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18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3434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5638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6298E-51DB-4E21-A6A5-50047D4D8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5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79A0B-B2F2-478A-A78A-4A61E91BE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4566-0289-4569-BB25-C620AEE0C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6BFC-55E5-4D8C-8200-83F161BC6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E1D6-C365-4072-88CA-8F38F1EF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7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BC0CA-2CC3-4922-929C-E57859080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9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7E45744-E9A9-4799-884C-24E9FD89E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66"/>
        </a:buClr>
        <a:buSzPct val="11000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705600" cy="2133600"/>
          </a:xfrm>
        </p:spPr>
        <p:txBody>
          <a:bodyPr/>
          <a:lstStyle/>
          <a:p>
            <a:r>
              <a:rPr lang="en-US" altLang="en-US" sz="4000" b="1" dirty="0" err="1" smtClean="0"/>
              <a:t>Dr</a:t>
            </a:r>
            <a:r>
              <a:rPr lang="en-US" altLang="en-US" sz="4000" b="1" dirty="0" smtClean="0"/>
              <a:t> Sachith </a:t>
            </a:r>
            <a:r>
              <a:rPr lang="en-US" altLang="en-US" sz="4000" b="1" dirty="0"/>
              <a:t>Mettananda</a:t>
            </a:r>
          </a:p>
          <a:p>
            <a:r>
              <a:rPr lang="en-US" altLang="en-US" sz="2400" b="1" dirty="0"/>
              <a:t>Department of </a:t>
            </a:r>
            <a:r>
              <a:rPr lang="en-US" altLang="en-US" sz="2400" b="1" dirty="0" err="1"/>
              <a:t>Paediatrics</a:t>
            </a:r>
            <a:endParaRPr lang="en-US" altLang="en-US" sz="2400" b="1" dirty="0"/>
          </a:p>
          <a:p>
            <a:r>
              <a:rPr lang="en-US" altLang="en-US" sz="2400" b="1" dirty="0" smtClean="0"/>
              <a:t>2018</a:t>
            </a:r>
            <a:endParaRPr lang="en-US" altLang="en-US" sz="2400" b="1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1066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1pPr>
            <a:lvl2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 altLang="en-US" dirty="0" smtClean="0"/>
              <a:t>Thyroid disorders in children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Untreated 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and mental development retarded</a:t>
            </a:r>
          </a:p>
          <a:p>
            <a:r>
              <a:rPr lang="en-US" dirty="0" smtClean="0"/>
              <a:t>Develop obvious clinical features by 3-6 months</a:t>
            </a:r>
          </a:p>
        </p:txBody>
      </p:sp>
    </p:spTree>
    <p:extLst>
      <p:ext uri="{BB962C8B-B14F-4D97-AF65-F5344CB8AC3E}">
        <p14:creationId xmlns:p14="http://schemas.microsoft.com/office/powerpoint/2010/main" val="40497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 smtClean="0"/>
              <a:t>Late clinical features of untreated 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/>
          <a:lstStyle/>
          <a:p>
            <a:r>
              <a:rPr lang="en-US" sz="3000" dirty="0"/>
              <a:t>Short stature</a:t>
            </a:r>
          </a:p>
          <a:p>
            <a:r>
              <a:rPr lang="en-US" sz="3000" dirty="0" smtClean="0"/>
              <a:t>Developmental delay</a:t>
            </a:r>
          </a:p>
          <a:p>
            <a:r>
              <a:rPr lang="en-US" sz="3000" dirty="0" smtClean="0"/>
              <a:t>Large </a:t>
            </a:r>
            <a:r>
              <a:rPr lang="en-US" sz="3000" dirty="0"/>
              <a:t>head/ short neck</a:t>
            </a:r>
          </a:p>
          <a:p>
            <a:r>
              <a:rPr lang="en-US" sz="3000" dirty="0"/>
              <a:t>Broad hands / short fingers</a:t>
            </a:r>
          </a:p>
          <a:p>
            <a:r>
              <a:rPr lang="en-US" sz="3000" dirty="0"/>
              <a:t>Dry scaly skin/ coarse scanty </a:t>
            </a:r>
            <a:r>
              <a:rPr lang="en-US" sz="3000" dirty="0" smtClean="0"/>
              <a:t>hair</a:t>
            </a:r>
          </a:p>
          <a:p>
            <a:r>
              <a:rPr lang="en-US" sz="3000" dirty="0" smtClean="0"/>
              <a:t>Hoarse voice</a:t>
            </a:r>
          </a:p>
          <a:p>
            <a:r>
              <a:rPr lang="en-US" sz="3000" dirty="0" err="1"/>
              <a:t>H</a:t>
            </a:r>
            <a:r>
              <a:rPr lang="en-US" sz="3000" dirty="0" err="1" smtClean="0"/>
              <a:t>ypotonia</a:t>
            </a:r>
            <a:endParaRPr lang="en-US" sz="3000" dirty="0"/>
          </a:p>
          <a:p>
            <a:r>
              <a:rPr lang="en-US" sz="3000" dirty="0" smtClean="0"/>
              <a:t>Myxedema</a:t>
            </a:r>
          </a:p>
          <a:p>
            <a:r>
              <a:rPr lang="en-US" sz="3000" dirty="0" smtClean="0"/>
              <a:t>Delayed sexual maturation</a:t>
            </a:r>
          </a:p>
        </p:txBody>
      </p:sp>
    </p:spTree>
    <p:extLst>
      <p:ext uri="{BB962C8B-B14F-4D97-AF65-F5344CB8AC3E}">
        <p14:creationId xmlns:p14="http://schemas.microsoft.com/office/powerpoint/2010/main" val="4777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Laboratory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TSH – elevated</a:t>
            </a:r>
          </a:p>
          <a:p>
            <a:r>
              <a:rPr lang="en-US" dirty="0" smtClean="0"/>
              <a:t>Serum T4 and Free T4 – low</a:t>
            </a:r>
          </a:p>
          <a:p>
            <a:r>
              <a:rPr lang="en-US" dirty="0" smtClean="0"/>
              <a:t>Thyroid US scan</a:t>
            </a:r>
          </a:p>
          <a:p>
            <a:r>
              <a:rPr lang="en-US" dirty="0" smtClean="0"/>
              <a:t>Thyroid Scintigraphy - </a:t>
            </a:r>
            <a:r>
              <a:rPr lang="en-US" sz="2800" baseline="30000" dirty="0"/>
              <a:t>123</a:t>
            </a:r>
            <a:r>
              <a:rPr lang="en-US" sz="2800" dirty="0"/>
              <a:t>I-sodium iodide</a:t>
            </a:r>
            <a:r>
              <a:rPr lang="en-US" sz="2800" dirty="0" smtClean="0"/>
              <a:t> </a:t>
            </a:r>
          </a:p>
          <a:p>
            <a:r>
              <a:rPr lang="en-US" dirty="0" smtClean="0"/>
              <a:t>X-ray left knee joint</a:t>
            </a:r>
          </a:p>
          <a:p>
            <a:pPr lvl="1"/>
            <a:r>
              <a:rPr lang="en-US" dirty="0" smtClean="0"/>
              <a:t>Absent distal femoral and proximal </a:t>
            </a:r>
            <a:r>
              <a:rPr lang="en-US" dirty="0" err="1" smtClean="0"/>
              <a:t>tibial</a:t>
            </a:r>
            <a:r>
              <a:rPr lang="en-US" dirty="0" smtClean="0"/>
              <a:t> epiphysis / epiphyseal dysgenesis</a:t>
            </a:r>
          </a:p>
          <a:p>
            <a:r>
              <a:rPr lang="en-US" dirty="0" smtClean="0"/>
              <a:t>ECG- low voltage P and QRS complexes</a:t>
            </a:r>
          </a:p>
        </p:txBody>
      </p:sp>
    </p:spTree>
    <p:extLst>
      <p:ext uri="{BB962C8B-B14F-4D97-AF65-F5344CB8AC3E}">
        <p14:creationId xmlns:p14="http://schemas.microsoft.com/office/powerpoint/2010/main" val="42404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SgLr_1jDTtn4uNC0jC_6dFTE5UhVS6KPNDDzkN9-lkFEzE2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800600" cy="43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 smtClean="0"/>
              <a:t>Newborn screening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operation since 2014 in Sri Lanka</a:t>
            </a:r>
          </a:p>
          <a:p>
            <a:pPr lvl="1"/>
            <a:r>
              <a:rPr lang="en-US" dirty="0" smtClean="0"/>
              <a:t>Heel Prick blood sample before discharge OR</a:t>
            </a:r>
          </a:p>
          <a:p>
            <a:pPr lvl="1"/>
            <a:r>
              <a:rPr lang="en-US" dirty="0" smtClean="0"/>
              <a:t>Venous blood sample between day 3-5</a:t>
            </a:r>
          </a:p>
          <a:p>
            <a:r>
              <a:rPr lang="en-US" dirty="0" smtClean="0"/>
              <a:t>If Initial TSH is &gt;6mU/L</a:t>
            </a:r>
          </a:p>
          <a:p>
            <a:pPr lvl="1"/>
            <a:r>
              <a:rPr lang="en-US" dirty="0" smtClean="0"/>
              <a:t>Do venous TSH/FreeT4 urgently</a:t>
            </a:r>
          </a:p>
        </p:txBody>
      </p:sp>
    </p:spTree>
    <p:extLst>
      <p:ext uri="{BB962C8B-B14F-4D97-AF65-F5344CB8AC3E}">
        <p14:creationId xmlns:p14="http://schemas.microsoft.com/office/powerpoint/2010/main" val="144044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Indications to start treatment</a:t>
            </a:r>
          </a:p>
          <a:p>
            <a:pPr lvl="1"/>
            <a:r>
              <a:rPr lang="en-US" dirty="0" smtClean="0"/>
              <a:t>Low free T4</a:t>
            </a:r>
          </a:p>
          <a:p>
            <a:pPr lvl="1"/>
            <a:r>
              <a:rPr lang="en-US" dirty="0" smtClean="0"/>
              <a:t>TSH &gt;20 </a:t>
            </a:r>
            <a:r>
              <a:rPr lang="en-US" dirty="0" err="1" smtClean="0"/>
              <a:t>mU</a:t>
            </a:r>
            <a:r>
              <a:rPr lang="en-US" dirty="0" smtClean="0"/>
              <a:t>/L (even if free T4 is normal)</a:t>
            </a:r>
          </a:p>
          <a:p>
            <a:pPr lvl="1"/>
            <a:r>
              <a:rPr lang="en-US" dirty="0"/>
              <a:t>TSH between 6-20mU/L and small/ectopic thyroid gland (even if free T4 is normal)</a:t>
            </a:r>
          </a:p>
          <a:p>
            <a:r>
              <a:rPr lang="en-US" dirty="0" smtClean="0"/>
              <a:t>Levothyroxine (L-T4)</a:t>
            </a:r>
          </a:p>
          <a:p>
            <a:pPr lvl="1"/>
            <a:r>
              <a:rPr lang="en-US" dirty="0" smtClean="0"/>
              <a:t>Should be started as early as possible </a:t>
            </a:r>
          </a:p>
          <a:p>
            <a:pPr lvl="1"/>
            <a:r>
              <a:rPr lang="en-US" dirty="0" smtClean="0"/>
              <a:t>10-15 micrograms/kg/d</a:t>
            </a:r>
          </a:p>
          <a:p>
            <a:pPr lvl="1"/>
            <a:r>
              <a:rPr lang="en-GB" dirty="0"/>
              <a:t>E</a:t>
            </a:r>
            <a:r>
              <a:rPr lang="en-GB" dirty="0" smtClean="0"/>
              <a:t>arly </a:t>
            </a:r>
            <a:r>
              <a:rPr lang="en-GB" dirty="0"/>
              <a:t>morning on </a:t>
            </a:r>
            <a:r>
              <a:rPr lang="en-GB" dirty="0" smtClean="0"/>
              <a:t>to </a:t>
            </a:r>
            <a:r>
              <a:rPr lang="en-GB" dirty="0"/>
              <a:t>empty stomach 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and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886" y="990600"/>
            <a:ext cx="9220200" cy="5638800"/>
          </a:xfrm>
        </p:spPr>
        <p:txBody>
          <a:bodyPr/>
          <a:lstStyle/>
          <a:p>
            <a:r>
              <a:rPr lang="en-US" dirty="0" smtClean="0"/>
              <a:t>Monitor treatment with</a:t>
            </a:r>
          </a:p>
          <a:p>
            <a:pPr lvl="1"/>
            <a:r>
              <a:rPr lang="en-US" dirty="0" smtClean="0"/>
              <a:t>TSH and freeT4</a:t>
            </a:r>
          </a:p>
          <a:p>
            <a:pPr lvl="2"/>
            <a:r>
              <a:rPr lang="en-US" dirty="0" smtClean="0"/>
              <a:t>Free T4 – upper half of the reference range</a:t>
            </a:r>
          </a:p>
          <a:p>
            <a:pPr lvl="2"/>
            <a:r>
              <a:rPr lang="en-US" dirty="0" smtClean="0"/>
              <a:t>TSH- in the reference range</a:t>
            </a:r>
          </a:p>
          <a:p>
            <a:pPr lvl="1"/>
            <a:r>
              <a:rPr lang="en-US" dirty="0" err="1" smtClean="0"/>
              <a:t>Undertreatment</a:t>
            </a:r>
            <a:r>
              <a:rPr lang="en-US" dirty="0" smtClean="0"/>
              <a:t> – Persistent hypothyroidism</a:t>
            </a:r>
          </a:p>
          <a:p>
            <a:pPr lvl="1"/>
            <a:r>
              <a:rPr lang="en-US" dirty="0" smtClean="0"/>
              <a:t>Overtreatment- </a:t>
            </a:r>
            <a:r>
              <a:rPr lang="en-US" dirty="0" err="1" smtClean="0"/>
              <a:t>crainiosynostosis</a:t>
            </a:r>
            <a:r>
              <a:rPr lang="en-US" dirty="0" smtClean="0"/>
              <a:t>, temperament problems</a:t>
            </a:r>
          </a:p>
          <a:p>
            <a:r>
              <a:rPr lang="en-US" dirty="0" smtClean="0"/>
              <a:t>Thyroid re-evaluation</a:t>
            </a:r>
          </a:p>
          <a:p>
            <a:pPr lvl="1"/>
            <a:r>
              <a:rPr lang="en-US" dirty="0" smtClean="0"/>
              <a:t>To identify transient hypothyroidism</a:t>
            </a:r>
          </a:p>
          <a:p>
            <a:pPr lvl="1"/>
            <a:r>
              <a:rPr lang="en-US" dirty="0" smtClean="0"/>
              <a:t>At 3 years – gradually reduce and omit LT4</a:t>
            </a:r>
          </a:p>
        </p:txBody>
      </p:sp>
    </p:spTree>
    <p:extLst>
      <p:ext uri="{BB962C8B-B14F-4D97-AF65-F5344CB8AC3E}">
        <p14:creationId xmlns:p14="http://schemas.microsoft.com/office/powerpoint/2010/main" val="29184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diagnosis and </a:t>
            </a:r>
            <a:r>
              <a:rPr lang="en-US" dirty="0" smtClean="0"/>
              <a:t>adequate treatment </a:t>
            </a:r>
            <a:r>
              <a:rPr lang="en-US" dirty="0"/>
              <a:t>from the 1st weeks of life result in </a:t>
            </a:r>
            <a:r>
              <a:rPr lang="en-US" dirty="0" smtClean="0"/>
              <a:t>normal </a:t>
            </a:r>
            <a:r>
              <a:rPr lang="en-US" dirty="0"/>
              <a:t>linear </a:t>
            </a:r>
            <a:r>
              <a:rPr lang="en-US" dirty="0" smtClean="0"/>
              <a:t>growth and </a:t>
            </a:r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85172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c.photoshelter.com/img-get/I0000ImvryPqrKqk/s/700/700/Sigiriya-Rock-Fortress-seen-from-Pidurangala-Rock-Sri-Lan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7602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5257800" y="1600200"/>
            <a:ext cx="685800" cy="609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14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Acquired hypothyroidism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2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9982"/>
            <a:ext cx="8839200" cy="5638800"/>
          </a:xfrm>
        </p:spPr>
        <p:txBody>
          <a:bodyPr/>
          <a:lstStyle/>
          <a:p>
            <a:r>
              <a:rPr lang="en-US" dirty="0" smtClean="0"/>
              <a:t>Thyroid gland</a:t>
            </a:r>
          </a:p>
          <a:p>
            <a:endParaRPr lang="en-US" dirty="0" smtClean="0"/>
          </a:p>
          <a:p>
            <a:r>
              <a:rPr lang="en-US" dirty="0" smtClean="0"/>
              <a:t>Thyroid disorders</a:t>
            </a:r>
          </a:p>
          <a:p>
            <a:pPr lvl="1"/>
            <a:r>
              <a:rPr lang="en-US" altLang="en-US" dirty="0" smtClean="0"/>
              <a:t>Congenital Hypothyroidism</a:t>
            </a:r>
          </a:p>
          <a:p>
            <a:pPr lvl="1"/>
            <a:r>
              <a:rPr lang="en-US" altLang="en-US" dirty="0" smtClean="0"/>
              <a:t>Acquired hypothyroidism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Hyperthyroidism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 and </a:t>
            </a:r>
            <a:r>
              <a:rPr lang="en-US" dirty="0" err="1" smtClean="0"/>
              <a:t>Aeitiology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09" y="762000"/>
            <a:ext cx="9144000" cy="5638800"/>
          </a:xfrm>
        </p:spPr>
        <p:txBody>
          <a:bodyPr/>
          <a:lstStyle/>
          <a:p>
            <a:r>
              <a:rPr lang="en-US" dirty="0" smtClean="0"/>
              <a:t>Incidence – 0.3%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Chronic </a:t>
            </a:r>
            <a:r>
              <a:rPr lang="en-US" dirty="0"/>
              <a:t>lymphocytic (Hashimoto</a:t>
            </a:r>
            <a:r>
              <a:rPr lang="en-US" dirty="0" smtClean="0"/>
              <a:t>)/ autoimmune thyroiditis</a:t>
            </a:r>
          </a:p>
          <a:p>
            <a:pPr lvl="2"/>
            <a:r>
              <a:rPr lang="en-US" dirty="0" smtClean="0"/>
              <a:t>Female &gt; male; familial</a:t>
            </a:r>
          </a:p>
          <a:p>
            <a:pPr lvl="2"/>
            <a:r>
              <a:rPr lang="en-US" dirty="0" smtClean="0"/>
              <a:t>Common in Down and Turner syndromes</a:t>
            </a:r>
          </a:p>
          <a:p>
            <a:pPr lvl="1"/>
            <a:r>
              <a:rPr lang="en-US" dirty="0" smtClean="0"/>
              <a:t>Autoimmune </a:t>
            </a:r>
            <a:r>
              <a:rPr lang="en-US" dirty="0" err="1" smtClean="0"/>
              <a:t>polyglandular</a:t>
            </a:r>
            <a:r>
              <a:rPr lang="en-US" dirty="0" smtClean="0"/>
              <a:t> syndromes</a:t>
            </a:r>
          </a:p>
          <a:p>
            <a:pPr lvl="1"/>
            <a:r>
              <a:rPr lang="en-US" dirty="0" smtClean="0"/>
              <a:t>Drugs –Amiodarone</a:t>
            </a:r>
            <a:r>
              <a:rPr lang="en-US" dirty="0"/>
              <a:t>, lithium, </a:t>
            </a:r>
            <a:r>
              <a:rPr lang="en-US" dirty="0" smtClean="0"/>
              <a:t>phenytoin</a:t>
            </a:r>
            <a:r>
              <a:rPr lang="en-US" dirty="0"/>
              <a:t>, </a:t>
            </a:r>
            <a:r>
              <a:rPr lang="en-US" dirty="0" err="1" smtClean="0"/>
              <a:t>phenobarbitone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valproate</a:t>
            </a:r>
          </a:p>
          <a:p>
            <a:pPr lvl="1"/>
            <a:r>
              <a:rPr lang="en-US" dirty="0" smtClean="0"/>
              <a:t>Hypothalamic </a:t>
            </a:r>
            <a:r>
              <a:rPr lang="en-US" dirty="0"/>
              <a:t>or pituitary </a:t>
            </a:r>
            <a:r>
              <a:rPr lang="en-US" dirty="0" smtClean="0"/>
              <a:t>disease – central </a:t>
            </a:r>
            <a:r>
              <a:rPr lang="en-US" dirty="0" err="1" smtClean="0"/>
              <a:t>hypothryroidism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 smtClean="0"/>
              <a:t>Clinical </a:t>
            </a:r>
            <a:r>
              <a:rPr lang="en-US" smtClean="0"/>
              <a:t>manefestations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/>
          <a:lstStyle/>
          <a:p>
            <a:r>
              <a:rPr lang="en-US" sz="3000" dirty="0" smtClean="0"/>
              <a:t>Goiter</a:t>
            </a:r>
          </a:p>
          <a:p>
            <a:r>
              <a:rPr lang="en-US" sz="3000" dirty="0" smtClean="0"/>
              <a:t>Short </a:t>
            </a:r>
            <a:r>
              <a:rPr lang="en-US" sz="3000" dirty="0"/>
              <a:t>stature</a:t>
            </a:r>
          </a:p>
          <a:p>
            <a:r>
              <a:rPr lang="en-US" sz="3000" dirty="0" smtClean="0"/>
              <a:t>Weight gain </a:t>
            </a:r>
          </a:p>
          <a:p>
            <a:r>
              <a:rPr lang="en-US" sz="3000" dirty="0" smtClean="0"/>
              <a:t>Cold intolerance, decreased energy, sleepiness</a:t>
            </a:r>
          </a:p>
          <a:p>
            <a:r>
              <a:rPr lang="en-US" sz="3000" dirty="0" smtClean="0"/>
              <a:t>Constipation</a:t>
            </a:r>
          </a:p>
          <a:p>
            <a:r>
              <a:rPr lang="en-US" sz="3000" dirty="0" smtClean="0"/>
              <a:t>Myxedema</a:t>
            </a:r>
          </a:p>
          <a:p>
            <a:r>
              <a:rPr lang="en-US" sz="3000" dirty="0" smtClean="0"/>
              <a:t>Bradycardia</a:t>
            </a:r>
          </a:p>
          <a:p>
            <a:r>
              <a:rPr lang="en-US" sz="3000" dirty="0" smtClean="0"/>
              <a:t>Delayed osseous maturation (bone age)</a:t>
            </a:r>
          </a:p>
          <a:p>
            <a:r>
              <a:rPr lang="en-US" sz="3000" dirty="0" smtClean="0"/>
              <a:t>Delayed puberty</a:t>
            </a:r>
          </a:p>
        </p:txBody>
      </p:sp>
    </p:spTree>
    <p:extLst>
      <p:ext uri="{BB962C8B-B14F-4D97-AF65-F5344CB8AC3E}">
        <p14:creationId xmlns:p14="http://schemas.microsoft.com/office/powerpoint/2010/main" val="42035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601200" cy="5638800"/>
          </a:xfrm>
        </p:spPr>
        <p:txBody>
          <a:bodyPr/>
          <a:lstStyle/>
          <a:p>
            <a:r>
              <a:rPr lang="en-US" dirty="0" smtClean="0"/>
              <a:t>Free T4 - low</a:t>
            </a:r>
          </a:p>
          <a:p>
            <a:r>
              <a:rPr lang="en-US" dirty="0" smtClean="0"/>
              <a:t>TSH – high (unless central hypothyroidism)</a:t>
            </a:r>
          </a:p>
          <a:p>
            <a:r>
              <a:rPr lang="en-US" dirty="0" smtClean="0"/>
              <a:t>Thyroid US Scan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Antithyroglobulin</a:t>
            </a:r>
            <a:r>
              <a:rPr lang="en-US" dirty="0" smtClean="0"/>
              <a:t> and </a:t>
            </a:r>
            <a:r>
              <a:rPr lang="en-US" dirty="0" err="1"/>
              <a:t>antiperoxidase</a:t>
            </a:r>
            <a:r>
              <a:rPr lang="en-US" dirty="0"/>
              <a:t> </a:t>
            </a:r>
            <a:r>
              <a:rPr lang="en-US" dirty="0" smtClean="0"/>
              <a:t>antibodies – in autoimmune thyroiditis</a:t>
            </a:r>
          </a:p>
        </p:txBody>
      </p:sp>
    </p:spTree>
    <p:extLst>
      <p:ext uri="{BB962C8B-B14F-4D97-AF65-F5344CB8AC3E}">
        <p14:creationId xmlns:p14="http://schemas.microsoft.com/office/powerpoint/2010/main" val="5575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laboratory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Bone age X-ray- delayed bone age</a:t>
            </a:r>
          </a:p>
          <a:p>
            <a:r>
              <a:rPr lang="en-US" dirty="0" smtClean="0"/>
              <a:t>S. electrolytes- </a:t>
            </a:r>
            <a:r>
              <a:rPr lang="en-US" dirty="0" err="1" smtClean="0"/>
              <a:t>hyponatraemia</a:t>
            </a:r>
            <a:endParaRPr lang="en-US" dirty="0" smtClean="0"/>
          </a:p>
          <a:p>
            <a:r>
              <a:rPr lang="en-US" dirty="0" smtClean="0"/>
              <a:t>S. cholesterol – elevated</a:t>
            </a:r>
          </a:p>
          <a:p>
            <a:r>
              <a:rPr lang="en-US" dirty="0" smtClean="0"/>
              <a:t>Macrocytic </a:t>
            </a:r>
            <a:r>
              <a:rPr lang="en-US" dirty="0" err="1" smtClean="0"/>
              <a:t>anaemia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Levo</a:t>
            </a:r>
            <a:r>
              <a:rPr lang="en-US" dirty="0" smtClean="0"/>
              <a:t>-thyroxine</a:t>
            </a:r>
          </a:p>
          <a:p>
            <a:r>
              <a:rPr lang="en-US" dirty="0" smtClean="0"/>
              <a:t>Monitor with freeT4 and TSH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4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rips.lakdasun.org/wp/wp-content/uploads/2012/12/image04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49149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Graves disease -Hyperthyroidism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Autoimmune disorder</a:t>
            </a:r>
          </a:p>
          <a:p>
            <a:r>
              <a:rPr lang="en-US" dirty="0" smtClean="0"/>
              <a:t>Thyrotropin receptor–stimulating antibody binds </a:t>
            </a:r>
            <a:r>
              <a:rPr lang="en-US" dirty="0"/>
              <a:t>to and activates </a:t>
            </a:r>
            <a:r>
              <a:rPr lang="en-US" dirty="0" smtClean="0"/>
              <a:t>the G-protein–coupled </a:t>
            </a:r>
            <a:r>
              <a:rPr lang="en-US" dirty="0"/>
              <a:t>thyroid-stimulating hormone (TSH) receptor</a:t>
            </a:r>
          </a:p>
          <a:p>
            <a:r>
              <a:rPr lang="en-US" dirty="0" smtClean="0"/>
              <a:t>Diffuse </a:t>
            </a:r>
            <a:r>
              <a:rPr lang="en-US" dirty="0"/>
              <a:t>toxic </a:t>
            </a:r>
            <a:r>
              <a:rPr lang="en-US" dirty="0" smtClean="0"/>
              <a:t>goiter</a:t>
            </a:r>
          </a:p>
          <a:p>
            <a:r>
              <a:rPr lang="en-US" dirty="0" smtClean="0"/>
              <a:t>Female: male = 5:1</a:t>
            </a:r>
          </a:p>
          <a:p>
            <a:r>
              <a:rPr lang="en-US" dirty="0" smtClean="0"/>
              <a:t>Associated with other autoimmune disorders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</a:t>
            </a:r>
            <a:r>
              <a:rPr lang="en-US" dirty="0" err="1" smtClean="0"/>
              <a:t>manefestation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Diffuse goiter</a:t>
            </a:r>
          </a:p>
          <a:p>
            <a:r>
              <a:rPr lang="en-US" dirty="0" smtClean="0"/>
              <a:t>Symptoms of hypothyroidism</a:t>
            </a:r>
          </a:p>
          <a:p>
            <a:pPr lvl="1"/>
            <a:r>
              <a:rPr lang="en-US" dirty="0" smtClean="0"/>
              <a:t>Irritability, hyperactivity, fatigue</a:t>
            </a:r>
          </a:p>
          <a:p>
            <a:pPr lvl="1"/>
            <a:r>
              <a:rPr lang="en-US" dirty="0" smtClean="0"/>
              <a:t>Heat intolerance, increase sweating</a:t>
            </a:r>
          </a:p>
          <a:p>
            <a:pPr lvl="1"/>
            <a:r>
              <a:rPr lang="en-US" dirty="0" smtClean="0"/>
              <a:t>Increased appetite / weight loss</a:t>
            </a:r>
          </a:p>
          <a:p>
            <a:pPr lvl="1"/>
            <a:r>
              <a:rPr lang="en-US" dirty="0" err="1" smtClean="0"/>
              <a:t>Diarrhoea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7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Signs </a:t>
            </a:r>
            <a:r>
              <a:rPr lang="en-US" dirty="0"/>
              <a:t>of hypothyroidism</a:t>
            </a:r>
          </a:p>
          <a:p>
            <a:pPr lvl="1"/>
            <a:r>
              <a:rPr lang="en-US" dirty="0" smtClean="0"/>
              <a:t>Tachycardia</a:t>
            </a:r>
          </a:p>
          <a:p>
            <a:pPr lvl="1"/>
            <a:r>
              <a:rPr lang="en-US" dirty="0" smtClean="0"/>
              <a:t>Fine tremors</a:t>
            </a:r>
          </a:p>
          <a:p>
            <a:pPr lvl="1"/>
            <a:r>
              <a:rPr lang="en-US" dirty="0" smtClean="0"/>
              <a:t>Palmer erythema</a:t>
            </a:r>
          </a:p>
          <a:p>
            <a:pPr lvl="1"/>
            <a:r>
              <a:rPr lang="en-US" dirty="0" smtClean="0"/>
              <a:t>Hair loss</a:t>
            </a:r>
          </a:p>
          <a:p>
            <a:r>
              <a:rPr lang="en-US" dirty="0" smtClean="0"/>
              <a:t>Eye signs</a:t>
            </a:r>
          </a:p>
          <a:p>
            <a:pPr lvl="1"/>
            <a:r>
              <a:rPr lang="en-US" dirty="0" smtClean="0"/>
              <a:t>Exophthalmos</a:t>
            </a:r>
          </a:p>
          <a:p>
            <a:pPr lvl="1"/>
            <a:r>
              <a:rPr lang="en-US" dirty="0" smtClean="0"/>
              <a:t>Lid lag and retraction</a:t>
            </a:r>
          </a:p>
          <a:p>
            <a:pPr lvl="1"/>
            <a:r>
              <a:rPr lang="en-US" dirty="0" smtClean="0"/>
              <a:t>External opthalmoplegia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02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yhousecallmd.com/wp-content/uploads/2010/08/Picture-1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8200"/>
            <a:ext cx="3580952" cy="47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Laboratory </a:t>
            </a:r>
            <a:r>
              <a:rPr lang="en-US" dirty="0" smtClean="0"/>
              <a:t>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T4 and free T4 – elevated</a:t>
            </a:r>
          </a:p>
          <a:p>
            <a:r>
              <a:rPr lang="en-US" dirty="0" smtClean="0"/>
              <a:t>TSH – suppressed</a:t>
            </a:r>
          </a:p>
          <a:p>
            <a:r>
              <a:rPr lang="en-US" dirty="0" smtClean="0"/>
              <a:t>Anti-thyroid antibodies - present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77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Anti-thyroid medication</a:t>
            </a:r>
          </a:p>
          <a:p>
            <a:pPr lvl="1"/>
            <a:r>
              <a:rPr lang="en-US" dirty="0" err="1" smtClean="0"/>
              <a:t>Carbimazole</a:t>
            </a:r>
            <a:endParaRPr lang="en-US" dirty="0" smtClean="0"/>
          </a:p>
          <a:p>
            <a:pPr lvl="1"/>
            <a:r>
              <a:rPr lang="en-US" dirty="0" err="1" smtClean="0"/>
              <a:t>Prophylthiouracil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Side effects of anti-thyroid drugs</a:t>
            </a:r>
          </a:p>
          <a:p>
            <a:r>
              <a:rPr lang="en-US" dirty="0" smtClean="0"/>
              <a:t>Symptomatic treatment</a:t>
            </a:r>
          </a:p>
          <a:p>
            <a:pPr lvl="1"/>
            <a:r>
              <a:rPr lang="en-US" dirty="0" smtClean="0"/>
              <a:t>Beta-blockers (propranolol)</a:t>
            </a:r>
          </a:p>
          <a:p>
            <a:r>
              <a:rPr lang="en-US" dirty="0" smtClean="0"/>
              <a:t>Radio-iodine</a:t>
            </a:r>
          </a:p>
          <a:p>
            <a:r>
              <a:rPr lang="en-US" dirty="0" smtClean="0"/>
              <a:t>Surgery</a:t>
            </a:r>
          </a:p>
        </p:txBody>
      </p:sp>
    </p:spTree>
    <p:extLst>
      <p:ext uri="{BB962C8B-B14F-4D97-AF65-F5344CB8AC3E}">
        <p14:creationId xmlns:p14="http://schemas.microsoft.com/office/powerpoint/2010/main" val="24352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Congenital hypothyroidism</a:t>
            </a:r>
          </a:p>
          <a:p>
            <a:endParaRPr lang="en-US" dirty="0"/>
          </a:p>
          <a:p>
            <a:r>
              <a:rPr lang="en-US" dirty="0" smtClean="0"/>
              <a:t>Acquired hypothyroidism</a:t>
            </a:r>
          </a:p>
          <a:p>
            <a:endParaRPr lang="en-US" dirty="0"/>
          </a:p>
          <a:p>
            <a:r>
              <a:rPr lang="en-US" dirty="0" smtClean="0"/>
              <a:t>Graves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2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also need to know…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Examination of the thyroid gland</a:t>
            </a:r>
          </a:p>
          <a:p>
            <a:pPr lvl="1"/>
            <a:r>
              <a:rPr lang="en-US" dirty="0" smtClean="0"/>
              <a:t>General examination</a:t>
            </a:r>
          </a:p>
          <a:p>
            <a:pPr lvl="1"/>
            <a:r>
              <a:rPr lang="en-US" dirty="0" smtClean="0"/>
              <a:t>Examination of the goiter</a:t>
            </a:r>
          </a:p>
          <a:p>
            <a:pPr lvl="1"/>
            <a:r>
              <a:rPr lang="en-US" dirty="0" smtClean="0"/>
              <a:t>Examination of thyroid status (eye, hands, etc….)</a:t>
            </a:r>
          </a:p>
          <a:p>
            <a:r>
              <a:rPr lang="en-US" dirty="0" smtClean="0"/>
              <a:t>Thyroglossal cysts</a:t>
            </a:r>
          </a:p>
          <a:p>
            <a:r>
              <a:rPr lang="en-US" dirty="0" smtClean="0"/>
              <a:t>Lingual thyroid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3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Thyroid gland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function</a:t>
            </a:r>
          </a:p>
          <a:p>
            <a:pPr lvl="1"/>
            <a:r>
              <a:rPr lang="en-US" dirty="0" smtClean="0"/>
              <a:t>Synthesis of T4 and T3</a:t>
            </a:r>
          </a:p>
          <a:p>
            <a:r>
              <a:rPr lang="en-US" dirty="0" smtClean="0"/>
              <a:t>Thyroid </a:t>
            </a:r>
            <a:r>
              <a:rPr lang="en-US" dirty="0"/>
              <a:t>hormones </a:t>
            </a:r>
            <a:endParaRPr lang="en-US" dirty="0" smtClean="0"/>
          </a:p>
          <a:p>
            <a:pPr lvl="1"/>
            <a:r>
              <a:rPr lang="en-US" dirty="0" smtClean="0"/>
              <a:t>increase </a:t>
            </a:r>
            <a:r>
              <a:rPr lang="en-US" dirty="0"/>
              <a:t>oxygen </a:t>
            </a:r>
            <a:r>
              <a:rPr lang="en-US" dirty="0" smtClean="0"/>
              <a:t>consumption</a:t>
            </a:r>
          </a:p>
          <a:p>
            <a:pPr lvl="1"/>
            <a:r>
              <a:rPr lang="en-US" dirty="0" smtClean="0"/>
              <a:t>stimulate protein synthesis</a:t>
            </a:r>
          </a:p>
          <a:p>
            <a:pPr lvl="1"/>
            <a:r>
              <a:rPr lang="en-US" dirty="0" smtClean="0"/>
              <a:t>influence </a:t>
            </a:r>
            <a:r>
              <a:rPr lang="en-US" dirty="0"/>
              <a:t>growth and </a:t>
            </a:r>
            <a:r>
              <a:rPr lang="en-US" dirty="0" smtClean="0"/>
              <a:t>differentiation</a:t>
            </a:r>
          </a:p>
          <a:p>
            <a:pPr lvl="1"/>
            <a:r>
              <a:rPr lang="en-US" dirty="0" smtClean="0"/>
              <a:t>affect </a:t>
            </a:r>
            <a:r>
              <a:rPr lang="en-US" dirty="0"/>
              <a:t>carbohydrate</a:t>
            </a:r>
            <a:r>
              <a:rPr lang="en-US" dirty="0" smtClean="0"/>
              <a:t>, lipid</a:t>
            </a:r>
            <a:r>
              <a:rPr lang="en-US" dirty="0"/>
              <a:t>, and vitamin </a:t>
            </a:r>
            <a:r>
              <a:rPr lang="en-US" dirty="0" smtClean="0"/>
              <a:t>metabolism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Congenital hypothyroidism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Epidemiology and </a:t>
            </a:r>
            <a:r>
              <a:rPr lang="en-US" dirty="0" err="1" smtClean="0"/>
              <a:t>Aeitiology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Deficient production of thyroid hormones and manifesting from birth</a:t>
            </a:r>
          </a:p>
          <a:p>
            <a:r>
              <a:rPr lang="en-US" dirty="0" smtClean="0"/>
              <a:t>Incidence – 1:2000 to 1:4000</a:t>
            </a:r>
          </a:p>
          <a:p>
            <a:r>
              <a:rPr lang="en-US" dirty="0" smtClean="0"/>
              <a:t>Causes</a:t>
            </a:r>
          </a:p>
          <a:p>
            <a:pPr lvl="1"/>
            <a:r>
              <a:rPr lang="en-US" dirty="0" smtClean="0"/>
              <a:t>Thyroid dysgenesis (85%)</a:t>
            </a:r>
          </a:p>
          <a:p>
            <a:pPr lvl="2"/>
            <a:r>
              <a:rPr lang="en-US" dirty="0" smtClean="0"/>
              <a:t>aplasia, hypoplasia or </a:t>
            </a:r>
            <a:r>
              <a:rPr lang="en-US" dirty="0" err="1" smtClean="0"/>
              <a:t>ectopia</a:t>
            </a:r>
            <a:r>
              <a:rPr lang="en-US" dirty="0" smtClean="0"/>
              <a:t> - Not hereditary</a:t>
            </a:r>
          </a:p>
          <a:p>
            <a:pPr lvl="2"/>
            <a:r>
              <a:rPr lang="en-US" dirty="0" err="1" smtClean="0"/>
              <a:t>female:male</a:t>
            </a:r>
            <a:r>
              <a:rPr lang="en-US" dirty="0" smtClean="0"/>
              <a:t> = 2:1</a:t>
            </a:r>
          </a:p>
          <a:p>
            <a:pPr lvl="1"/>
            <a:r>
              <a:rPr lang="en-US" dirty="0" err="1" smtClean="0"/>
              <a:t>Dyshormonogenesis</a:t>
            </a:r>
            <a:r>
              <a:rPr lang="en-US" dirty="0" smtClean="0"/>
              <a:t> (15%)</a:t>
            </a:r>
          </a:p>
          <a:p>
            <a:pPr lvl="2"/>
            <a:r>
              <a:rPr lang="en-US" dirty="0" smtClean="0"/>
              <a:t>defect in one of the several hormones of thyroid synthesis – Autosomal recessive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0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Detected at Newborn screening – </a:t>
            </a:r>
          </a:p>
          <a:p>
            <a:pPr lvl="1"/>
            <a:r>
              <a:rPr lang="en-US" dirty="0" smtClean="0"/>
              <a:t>Clinically asymptomatic at birth due to trans-placental passage of maternal T4</a:t>
            </a:r>
          </a:p>
          <a:p>
            <a:r>
              <a:rPr lang="en-US" dirty="0" smtClean="0"/>
              <a:t>If not screened/detected at birth diagnosis is delayed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7/7c/Jaundice_in_newbo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71800"/>
            <a:ext cx="2489323" cy="37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clinical features of untreated 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/>
          <a:lstStyle/>
          <a:p>
            <a:r>
              <a:rPr lang="en-US" sz="3000" dirty="0" smtClean="0"/>
              <a:t>Widely open AF and PF</a:t>
            </a:r>
          </a:p>
          <a:p>
            <a:r>
              <a:rPr lang="en-US" sz="3000" dirty="0" smtClean="0"/>
              <a:t>Prolonged jaundice – indirect </a:t>
            </a:r>
          </a:p>
          <a:p>
            <a:r>
              <a:rPr lang="en-US" sz="3000" dirty="0" smtClean="0"/>
              <a:t>Feeding difficulties</a:t>
            </a:r>
          </a:p>
          <a:p>
            <a:r>
              <a:rPr lang="en-US" sz="3000" dirty="0" smtClean="0"/>
              <a:t>Lethargy/sluggishness</a:t>
            </a:r>
          </a:p>
          <a:p>
            <a:r>
              <a:rPr lang="en-US" sz="3000" dirty="0" smtClean="0"/>
              <a:t>Large tongue/ respiratory difficulties</a:t>
            </a:r>
          </a:p>
          <a:p>
            <a:r>
              <a:rPr lang="en-US" sz="3000" dirty="0" smtClean="0"/>
              <a:t>Constipation</a:t>
            </a:r>
          </a:p>
          <a:p>
            <a:r>
              <a:rPr lang="en-US" sz="3000" dirty="0" smtClean="0"/>
              <a:t>Large abdomen/ umbilical hernia</a:t>
            </a:r>
          </a:p>
          <a:p>
            <a:r>
              <a:rPr lang="en-US" sz="3000" dirty="0" smtClean="0"/>
              <a:t>Hypothermia</a:t>
            </a:r>
          </a:p>
          <a:p>
            <a:r>
              <a:rPr lang="en-US" sz="3000" dirty="0" smtClean="0"/>
              <a:t>Bradycardia</a:t>
            </a:r>
          </a:p>
          <a:p>
            <a:r>
              <a:rPr lang="en-US" sz="3000" dirty="0" smtClean="0"/>
              <a:t>Macrocytic </a:t>
            </a:r>
            <a:r>
              <a:rPr lang="en-US" sz="3000" dirty="0" err="1" smtClean="0"/>
              <a:t>anaemia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96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10% of infants with CH have associated anomalies</a:t>
            </a:r>
          </a:p>
          <a:p>
            <a:pPr lvl="1"/>
            <a:r>
              <a:rPr lang="en-US" dirty="0" smtClean="0"/>
              <a:t>Cardiac</a:t>
            </a:r>
          </a:p>
          <a:p>
            <a:pPr lvl="1"/>
            <a:r>
              <a:rPr lang="en-US" dirty="0" smtClean="0"/>
              <a:t>Nervous system</a:t>
            </a:r>
          </a:p>
          <a:p>
            <a:pPr lvl="1"/>
            <a:r>
              <a:rPr lang="en-US" dirty="0" smtClean="0"/>
              <a:t>Eye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692</Words>
  <Application>Microsoft Office PowerPoint</Application>
  <PresentationFormat>On-screen Show (4:3)</PresentationFormat>
  <Paragraphs>181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Book Antiqua</vt:lpstr>
      <vt:lpstr>Bookman Old Style</vt:lpstr>
      <vt:lpstr>Georgia</vt:lpstr>
      <vt:lpstr>Wingdings</vt:lpstr>
      <vt:lpstr>Beam</vt:lpstr>
      <vt:lpstr>PowerPoint Presentation</vt:lpstr>
      <vt:lpstr>PowerPoint Presentation</vt:lpstr>
      <vt:lpstr>PowerPoint Presentation</vt:lpstr>
      <vt:lpstr>Thyroid gland</vt:lpstr>
      <vt:lpstr>Congenital hypothyroidism</vt:lpstr>
      <vt:lpstr>Epidemiology and Aeitiology</vt:lpstr>
      <vt:lpstr>Presentation</vt:lpstr>
      <vt:lpstr>Early clinical features of untreated CH</vt:lpstr>
      <vt:lpstr>Associations</vt:lpstr>
      <vt:lpstr>Untreated CH</vt:lpstr>
      <vt:lpstr>Late clinical features of untreated CH</vt:lpstr>
      <vt:lpstr>Laboratory findings</vt:lpstr>
      <vt:lpstr>PowerPoint Presentation</vt:lpstr>
      <vt:lpstr>Newborn screening</vt:lpstr>
      <vt:lpstr>Treatment</vt:lpstr>
      <vt:lpstr>Follow-up and monitoring</vt:lpstr>
      <vt:lpstr>Prognosis</vt:lpstr>
      <vt:lpstr>PowerPoint Presentation</vt:lpstr>
      <vt:lpstr>Acquired hypothyroidism</vt:lpstr>
      <vt:lpstr>Epidemiology and Aeitiology</vt:lpstr>
      <vt:lpstr>Clinical manefestations</vt:lpstr>
      <vt:lpstr>Diagnosis</vt:lpstr>
      <vt:lpstr>Other laboratory findings</vt:lpstr>
      <vt:lpstr>Treatment</vt:lpstr>
      <vt:lpstr>PowerPoint Presentation</vt:lpstr>
      <vt:lpstr>Graves disease -Hyperthyroidism</vt:lpstr>
      <vt:lpstr>Introduction</vt:lpstr>
      <vt:lpstr>Clinical manefestation</vt:lpstr>
      <vt:lpstr>Clinical manifestation</vt:lpstr>
      <vt:lpstr>Laboratory findings</vt:lpstr>
      <vt:lpstr>Treatment</vt:lpstr>
      <vt:lpstr>Summary</vt:lpstr>
      <vt:lpstr>You also need to know…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Alpha</dc:creator>
  <cp:lastModifiedBy>Tute 09</cp:lastModifiedBy>
  <cp:revision>242</cp:revision>
  <dcterms:created xsi:type="dcterms:W3CDTF">2007-11-27T06:13:08Z</dcterms:created>
  <dcterms:modified xsi:type="dcterms:W3CDTF">2018-05-17T10:48:21Z</dcterms:modified>
</cp:coreProperties>
</file>