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9" r:id="rId4"/>
    <p:sldId id="258" r:id="rId5"/>
    <p:sldId id="260" r:id="rId6"/>
    <p:sldId id="306" r:id="rId7"/>
    <p:sldId id="316" r:id="rId8"/>
    <p:sldId id="340" r:id="rId9"/>
    <p:sldId id="292" r:id="rId10"/>
    <p:sldId id="294" r:id="rId11"/>
    <p:sldId id="320" r:id="rId12"/>
    <p:sldId id="321" r:id="rId13"/>
    <p:sldId id="322" r:id="rId14"/>
    <p:sldId id="323" r:id="rId15"/>
    <p:sldId id="331" r:id="rId16"/>
    <p:sldId id="264" r:id="rId17"/>
    <p:sldId id="341" r:id="rId18"/>
    <p:sldId id="339" r:id="rId19"/>
    <p:sldId id="337" r:id="rId20"/>
    <p:sldId id="342" r:id="rId21"/>
    <p:sldId id="307" r:id="rId22"/>
    <p:sldId id="303" r:id="rId23"/>
    <p:sldId id="289" r:id="rId24"/>
    <p:sldId id="310" r:id="rId25"/>
    <p:sldId id="317" r:id="rId26"/>
    <p:sldId id="295" r:id="rId27"/>
    <p:sldId id="311" r:id="rId28"/>
    <p:sldId id="318" r:id="rId29"/>
    <p:sldId id="291" r:id="rId30"/>
    <p:sldId id="309" r:id="rId31"/>
    <p:sldId id="319" r:id="rId32"/>
    <p:sldId id="332" r:id="rId33"/>
    <p:sldId id="298" r:id="rId34"/>
    <p:sldId id="313" r:id="rId35"/>
    <p:sldId id="314" r:id="rId36"/>
    <p:sldId id="286" r:id="rId37"/>
    <p:sldId id="333" r:id="rId38"/>
    <p:sldId id="334" r:id="rId39"/>
    <p:sldId id="335" r:id="rId40"/>
    <p:sldId id="336" r:id="rId41"/>
    <p:sldId id="324" r:id="rId42"/>
    <p:sldId id="325" r:id="rId43"/>
    <p:sldId id="343" r:id="rId44"/>
    <p:sldId id="344" r:id="rId45"/>
    <p:sldId id="326" r:id="rId46"/>
    <p:sldId id="327" r:id="rId47"/>
    <p:sldId id="328" r:id="rId48"/>
    <p:sldId id="330" r:id="rId49"/>
    <p:sldId id="275" r:id="rId50"/>
    <p:sldId id="276" r:id="rId51"/>
    <p:sldId id="277" r:id="rId52"/>
    <p:sldId id="279" r:id="rId53"/>
    <p:sldId id="280" r:id="rId54"/>
    <p:sldId id="302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21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7BDF-7C89-4617-A299-E6263F86A542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60FA06-A60C-410B-9CD4-7B6075E3CC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7BDF-7C89-4617-A299-E6263F86A542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0FA06-A60C-410B-9CD4-7B6075E3C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860FA06-A60C-410B-9CD4-7B6075E3CC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7BDF-7C89-4617-A299-E6263F86A542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31A5C-6881-3348-8256-FEB10CAAA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3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16109-E86C-6146-8252-544475792F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95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32C85-7E30-E744-8F7F-D7D2A7940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8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7BDF-7C89-4617-A299-E6263F86A542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860FA06-A60C-410B-9CD4-7B6075E3CC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7BDF-7C89-4617-A299-E6263F86A542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60FA06-A60C-410B-9CD4-7B6075E3CC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82A7BDF-7C89-4617-A299-E6263F86A542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0FA06-A60C-410B-9CD4-7B6075E3CC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7BDF-7C89-4617-A299-E6263F86A542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860FA06-A60C-410B-9CD4-7B6075E3CC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7BDF-7C89-4617-A299-E6263F86A542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860FA06-A60C-410B-9CD4-7B6075E3C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7BDF-7C89-4617-A299-E6263F86A542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60FA06-A60C-410B-9CD4-7B6075E3C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60FA06-A60C-410B-9CD4-7B6075E3CC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7BDF-7C89-4617-A299-E6263F86A542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860FA06-A60C-410B-9CD4-7B6075E3CC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82A7BDF-7C89-4617-A299-E6263F86A542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82A7BDF-7C89-4617-A299-E6263F86A542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60FA06-A60C-410B-9CD4-7B6075E3CC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9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Dr </a:t>
            </a:r>
            <a:r>
              <a:rPr lang="en-US" sz="2400" dirty="0" err="1" smtClean="0"/>
              <a:t>chamilka</a:t>
            </a:r>
            <a:r>
              <a:rPr lang="en-US" sz="2400" dirty="0" smtClean="0"/>
              <a:t> </a:t>
            </a:r>
            <a:r>
              <a:rPr lang="en-US" sz="2400" dirty="0" err="1" smtClean="0"/>
              <a:t>jayasinghe</a:t>
            </a:r>
            <a:endParaRPr lang="en-US" sz="2400" dirty="0" smtClean="0"/>
          </a:p>
          <a:p>
            <a:r>
              <a:rPr lang="en-US" sz="2400" smtClean="0"/>
              <a:t>SenioR </a:t>
            </a:r>
            <a:r>
              <a:rPr lang="en-US" sz="2400" dirty="0" smtClean="0"/>
              <a:t>Lecturer in </a:t>
            </a:r>
            <a:r>
              <a:rPr lang="en-US" sz="2400" dirty="0" err="1" smtClean="0"/>
              <a:t>Paediatrics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Growth disorders in children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Constitutional delay in growth and puberty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delayed bone age</a:t>
            </a:r>
          </a:p>
          <a:p>
            <a:r>
              <a:rPr lang="en-US" dirty="0" smtClean="0"/>
              <a:t> normal growth velocity </a:t>
            </a:r>
          </a:p>
          <a:p>
            <a:r>
              <a:rPr lang="en-US" dirty="0" smtClean="0"/>
              <a:t> predicted adult height appropriate to the familial pattern</a:t>
            </a:r>
          </a:p>
          <a:p>
            <a:r>
              <a:rPr lang="en-US" dirty="0" smtClean="0"/>
              <a:t>a first-degree or second-degree relative with constitutional growth delay (</a:t>
            </a:r>
            <a:r>
              <a:rPr lang="en-US" dirty="0" err="1" smtClean="0"/>
              <a:t>eg</a:t>
            </a:r>
            <a:r>
              <a:rPr lang="en-US" dirty="0" smtClean="0"/>
              <a:t>, menarche reached when older than 15 y, adult height attained in male relatives when older than 18 y).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PATHOLOGICAL SHORT STATURE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ENDOCRINE</a:t>
            </a:r>
          </a:p>
          <a:p>
            <a:pPr eaLnBrk="1" hangingPunct="1">
              <a:defRPr/>
            </a:pPr>
            <a:r>
              <a:rPr lang="en-US" smtClean="0"/>
              <a:t>METABOLIC</a:t>
            </a:r>
          </a:p>
          <a:p>
            <a:pPr eaLnBrk="1" hangingPunct="1">
              <a:defRPr/>
            </a:pPr>
            <a:r>
              <a:rPr lang="en-US" smtClean="0"/>
              <a:t>GENETIC</a:t>
            </a:r>
          </a:p>
          <a:p>
            <a:pPr eaLnBrk="1" hangingPunct="1">
              <a:defRPr/>
            </a:pPr>
            <a:r>
              <a:rPr lang="en-US" smtClean="0"/>
              <a:t>PSYCHOSOCIAL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sz="half" idx="2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SYSTEMIC</a:t>
            </a:r>
          </a:p>
          <a:p>
            <a:pPr eaLnBrk="1" hangingPunct="1">
              <a:defRPr/>
            </a:pPr>
            <a:r>
              <a:rPr lang="en-US" smtClean="0"/>
              <a:t>NUTRITONAL</a:t>
            </a:r>
          </a:p>
          <a:p>
            <a:pPr eaLnBrk="1" hangingPunct="1">
              <a:defRPr/>
            </a:pPr>
            <a:r>
              <a:rPr lang="en-US" smtClean="0"/>
              <a:t>IUGR</a:t>
            </a:r>
          </a:p>
          <a:p>
            <a:pPr eaLnBrk="1" hangingPunct="1">
              <a:defRPr/>
            </a:pPr>
            <a:r>
              <a:rPr lang="en-US" smtClean="0"/>
              <a:t>SKELETAL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IDIOPATHIC</a:t>
            </a:r>
          </a:p>
        </p:txBody>
      </p:sp>
    </p:spTree>
    <p:extLst>
      <p:ext uri="{BB962C8B-B14F-4D97-AF65-F5344CB8AC3E}">
        <p14:creationId xmlns:p14="http://schemas.microsoft.com/office/powerpoint/2010/main" val="510779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ENDOCRINE CAUSES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sz="half" idx="2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2800" smtClean="0"/>
              <a:t>GHD/Panhypopit</a:t>
            </a:r>
          </a:p>
          <a:p>
            <a:pPr eaLnBrk="1" hangingPunct="1">
              <a:defRPr/>
            </a:pPr>
            <a:r>
              <a:rPr lang="en-US" sz="2800" smtClean="0"/>
              <a:t>Diabetes insipidus</a:t>
            </a:r>
          </a:p>
          <a:p>
            <a:pPr eaLnBrk="1" hangingPunct="1">
              <a:defRPr/>
            </a:pPr>
            <a:r>
              <a:rPr lang="en-US" sz="2800" smtClean="0"/>
              <a:t>Hypothyroidism</a:t>
            </a:r>
          </a:p>
          <a:p>
            <a:pPr eaLnBrk="1" hangingPunct="1">
              <a:defRPr/>
            </a:pPr>
            <a:r>
              <a:rPr lang="en-US" sz="2800" smtClean="0"/>
              <a:t>Cushing</a:t>
            </a:r>
            <a:r>
              <a:rPr lang="ja-JP" altLang="en-US" sz="2800" smtClean="0"/>
              <a:t>’</a:t>
            </a:r>
            <a:r>
              <a:rPr lang="en-US" sz="2800" smtClean="0"/>
              <a:t>s </a:t>
            </a:r>
          </a:p>
          <a:p>
            <a:pPr eaLnBrk="1" hangingPunct="1">
              <a:defRPr/>
            </a:pPr>
            <a:r>
              <a:rPr lang="en-US" sz="2800" smtClean="0"/>
              <a:t>Diabetes mellitus</a:t>
            </a:r>
          </a:p>
          <a:p>
            <a:pPr eaLnBrk="1" hangingPunct="1">
              <a:defRPr/>
            </a:pPr>
            <a:r>
              <a:rPr lang="en-US" sz="2800" smtClean="0"/>
              <a:t>Hypogonadism </a:t>
            </a:r>
          </a:p>
        </p:txBody>
      </p:sp>
      <p:pic>
        <p:nvPicPr>
          <p:cNvPr id="38917" name="Picture 5" descr="D:\HELTHMED\ANATOMY\MALORG.WMF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5188" y="1981200"/>
            <a:ext cx="3451225" cy="4114800"/>
          </a:xfrm>
          <a:ln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1311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GENETIC SYNDROMES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Turner </a:t>
            </a:r>
          </a:p>
          <a:p>
            <a:pPr eaLnBrk="1" hangingPunct="1">
              <a:defRPr/>
            </a:pPr>
            <a:r>
              <a:rPr lang="en-US" sz="2800" dirty="0" smtClean="0"/>
              <a:t>Noonan </a:t>
            </a:r>
          </a:p>
          <a:p>
            <a:pPr eaLnBrk="1" hangingPunct="1">
              <a:defRPr/>
            </a:pPr>
            <a:r>
              <a:rPr lang="en-US" sz="2800" dirty="0" err="1" smtClean="0"/>
              <a:t>Russel</a:t>
            </a:r>
            <a:r>
              <a:rPr lang="en-US" sz="2800" dirty="0" smtClean="0"/>
              <a:t> Silver</a:t>
            </a:r>
          </a:p>
          <a:p>
            <a:pPr eaLnBrk="1" hangingPunct="1">
              <a:defRPr/>
            </a:pPr>
            <a:r>
              <a:rPr lang="en-US" sz="2800" dirty="0" err="1" smtClean="0"/>
              <a:t>Seckel</a:t>
            </a:r>
            <a:endParaRPr lang="en-US" sz="2800" dirty="0" smtClean="0"/>
          </a:p>
          <a:p>
            <a:pPr eaLnBrk="1" hangingPunct="1">
              <a:defRPr/>
            </a:pPr>
            <a:r>
              <a:rPr lang="en-US" sz="2800" dirty="0" smtClean="0"/>
              <a:t>Down</a:t>
            </a:r>
          </a:p>
        </p:txBody>
      </p:sp>
      <p:pic>
        <p:nvPicPr>
          <p:cNvPr id="39941" name="Picture 5" descr="D:\HELTHMED\NOTATE\GAY.WMF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5988" y="2057400"/>
            <a:ext cx="3654425" cy="4114800"/>
          </a:xfrm>
          <a:ln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9864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SYSTEMIC ILLNESSES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sz="half" idx="2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2400" smtClean="0"/>
              <a:t>Chronic anaemia</a:t>
            </a:r>
          </a:p>
          <a:p>
            <a:pPr eaLnBrk="1" hangingPunct="1">
              <a:defRPr/>
            </a:pPr>
            <a:r>
              <a:rPr lang="en-US" sz="2400" smtClean="0"/>
              <a:t>CRF</a:t>
            </a:r>
          </a:p>
          <a:p>
            <a:pPr eaLnBrk="1" hangingPunct="1">
              <a:defRPr/>
            </a:pPr>
            <a:r>
              <a:rPr lang="en-US" sz="2400" smtClean="0"/>
              <a:t>RTA</a:t>
            </a:r>
          </a:p>
          <a:p>
            <a:pPr eaLnBrk="1" hangingPunct="1">
              <a:defRPr/>
            </a:pPr>
            <a:r>
              <a:rPr lang="en-US" sz="2400" smtClean="0"/>
              <a:t>Asthma</a:t>
            </a:r>
          </a:p>
          <a:p>
            <a:pPr eaLnBrk="1" hangingPunct="1">
              <a:defRPr/>
            </a:pPr>
            <a:r>
              <a:rPr lang="en-US" sz="2400" smtClean="0"/>
              <a:t>congenital heart disease</a:t>
            </a:r>
          </a:p>
          <a:p>
            <a:pPr eaLnBrk="1" hangingPunct="1">
              <a:defRPr/>
            </a:pPr>
            <a:r>
              <a:rPr lang="en-US" sz="2400" smtClean="0"/>
              <a:t>Chronic infections</a:t>
            </a:r>
          </a:p>
          <a:p>
            <a:pPr eaLnBrk="1" hangingPunct="1">
              <a:defRPr/>
            </a:pPr>
            <a:r>
              <a:rPr lang="en-US" sz="2400" smtClean="0"/>
              <a:t>Chronic bowel disease</a:t>
            </a:r>
          </a:p>
          <a:p>
            <a:pPr eaLnBrk="1" hangingPunct="1">
              <a:defRPr/>
            </a:pPr>
            <a:r>
              <a:rPr lang="en-US" sz="2400" smtClean="0"/>
              <a:t>Steroid therapy</a:t>
            </a:r>
          </a:p>
        </p:txBody>
      </p:sp>
      <p:pic>
        <p:nvPicPr>
          <p:cNvPr id="3" name="ClipArt Placeholder 2" descr="skd182715sdc.png"/>
          <p:cNvPicPr>
            <a:picLocks noGrp="1" noChangeAspect="1"/>
          </p:cNvPicPr>
          <p:nvPr>
            <p:ph type="clipArt"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855" r="-878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67596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Deprivational short stature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Growth is often impaired in refugees and in children emerging from foster care or orphanages.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growth pattern with adequate nutrition in a loving environment over time is critical to distinguish pathologic GF from normal variant short stature in such patients.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84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Evaluation of the child with short stature includes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ocumenting the family history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 Document pubertal timing in first-degree relatives.             </a:t>
            </a:r>
            <a:r>
              <a:rPr lang="en-US" sz="2400" dirty="0" err="1" smtClean="0"/>
              <a:t>i.e</a:t>
            </a:r>
            <a:r>
              <a:rPr lang="en-US" sz="2400" dirty="0" smtClean="0"/>
              <a:t>  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     age at onset of menarche for the child's mother and </a:t>
            </a:r>
          </a:p>
          <a:p>
            <a:pPr>
              <a:buNone/>
            </a:pPr>
            <a:r>
              <a:rPr lang="en-US" sz="2400" dirty="0" smtClean="0"/>
              <a:t>     age of adult  height attainment for the father</a:t>
            </a:r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4200" b="1" dirty="0" smtClean="0"/>
              <a:t>Systematic review</a:t>
            </a:r>
          </a:p>
          <a:p>
            <a:pPr marL="0" indent="0">
              <a:buNone/>
            </a:pPr>
            <a:endParaRPr lang="en-US" sz="4200" b="1" dirty="0" smtClean="0"/>
          </a:p>
          <a:p>
            <a:r>
              <a:rPr lang="en-US" sz="4200" dirty="0" smtClean="0"/>
              <a:t>GI Diarrhea, flatulence suggest </a:t>
            </a:r>
            <a:r>
              <a:rPr lang="en-US" sz="4200" dirty="0" err="1" smtClean="0">
                <a:solidFill>
                  <a:srgbClr val="FF0000"/>
                </a:solidFill>
              </a:rPr>
              <a:t>malabsorption</a:t>
            </a:r>
            <a:r>
              <a:rPr lang="en-US" sz="4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4200" dirty="0" smtClean="0"/>
              <a:t>Vomiting can suggest an eating disorder or a </a:t>
            </a:r>
            <a:r>
              <a:rPr lang="en-US" sz="4200" dirty="0" smtClean="0">
                <a:solidFill>
                  <a:srgbClr val="FF0000"/>
                </a:solidFill>
              </a:rPr>
              <a:t>CNS disorder </a:t>
            </a:r>
            <a:r>
              <a:rPr lang="en-US" sz="4200" dirty="0" smtClean="0"/>
              <a:t>(</a:t>
            </a:r>
            <a:r>
              <a:rPr lang="en-US" sz="4200" dirty="0" err="1" smtClean="0"/>
              <a:t>eg</a:t>
            </a:r>
            <a:r>
              <a:rPr lang="en-US" sz="4200" dirty="0" smtClean="0"/>
              <a:t>, </a:t>
            </a:r>
            <a:r>
              <a:rPr lang="en-US" sz="4200" dirty="0" err="1" smtClean="0"/>
              <a:t>dysgerminoma</a:t>
            </a:r>
            <a:r>
              <a:rPr lang="en-US" sz="4200" dirty="0" smtClean="0"/>
              <a:t>).</a:t>
            </a:r>
          </a:p>
          <a:p>
            <a:r>
              <a:rPr lang="en-US" sz="4200" dirty="0" smtClean="0"/>
              <a:t>Pain or abdominal discomfort suggests </a:t>
            </a:r>
            <a:r>
              <a:rPr lang="en-US" sz="4200" dirty="0" smtClean="0">
                <a:solidFill>
                  <a:srgbClr val="FF0000"/>
                </a:solidFill>
              </a:rPr>
              <a:t>inflammatory bowel disease</a:t>
            </a:r>
          </a:p>
          <a:p>
            <a:r>
              <a:rPr lang="en-US" sz="4200" dirty="0" smtClean="0">
                <a:solidFill>
                  <a:srgbClr val="FF0000"/>
                </a:solidFill>
              </a:rPr>
              <a:t>Cardiac disease</a:t>
            </a:r>
            <a:r>
              <a:rPr lang="en-US" sz="4200" dirty="0" smtClean="0"/>
              <a:t>: Signs include peripheral edema, murmurs, and cyanosis.</a:t>
            </a:r>
          </a:p>
          <a:p>
            <a:r>
              <a:rPr lang="en-US" sz="4200" dirty="0" smtClean="0"/>
              <a:t>Chronic infections: Poor wound healing and opportunistic infections are signs of </a:t>
            </a:r>
            <a:r>
              <a:rPr lang="en-US" sz="4200" dirty="0" smtClean="0">
                <a:solidFill>
                  <a:srgbClr val="FF0000"/>
                </a:solidFill>
              </a:rPr>
              <a:t>potential immune deficiency</a:t>
            </a:r>
            <a:r>
              <a:rPr lang="en-US" sz="4200" dirty="0" smtClean="0"/>
              <a:t>.</a:t>
            </a:r>
          </a:p>
          <a:p>
            <a:r>
              <a:rPr lang="en-US" sz="4200" dirty="0" smtClean="0">
                <a:solidFill>
                  <a:srgbClr val="FF0000"/>
                </a:solidFill>
              </a:rPr>
              <a:t>severe asthma </a:t>
            </a:r>
            <a:r>
              <a:rPr lang="en-US" sz="4200" dirty="0" smtClean="0"/>
              <a:t>associated with chronic steroid use and cystic fibrosis</a:t>
            </a:r>
          </a:p>
          <a:p>
            <a:r>
              <a:rPr lang="en-US" sz="4200" dirty="0" smtClean="0"/>
              <a:t>Neurologic Visual field deficits often herald </a:t>
            </a:r>
            <a:r>
              <a:rPr lang="en-US" sz="4200" dirty="0" smtClean="0">
                <a:solidFill>
                  <a:srgbClr val="FF0000"/>
                </a:solidFill>
              </a:rPr>
              <a:t>pituitary </a:t>
            </a:r>
            <a:r>
              <a:rPr lang="en-US" sz="4200" dirty="0" err="1" smtClean="0">
                <a:solidFill>
                  <a:srgbClr val="FF0000"/>
                </a:solidFill>
              </a:rPr>
              <a:t>neoplasms</a:t>
            </a:r>
            <a:r>
              <a:rPr lang="en-US" sz="4200" dirty="0" smtClean="0"/>
              <a:t>.</a:t>
            </a:r>
          </a:p>
          <a:p>
            <a:r>
              <a:rPr lang="en-US" sz="4200" dirty="0" smtClean="0"/>
              <a:t>Vomiting, early morning nausea, </a:t>
            </a:r>
            <a:r>
              <a:rPr lang="en-US" sz="4200" dirty="0" err="1" smtClean="0"/>
              <a:t>polyuria</a:t>
            </a:r>
            <a:r>
              <a:rPr lang="en-US" sz="4200" dirty="0" smtClean="0"/>
              <a:t>, or </a:t>
            </a:r>
            <a:r>
              <a:rPr lang="en-US" sz="4200" dirty="0" err="1" smtClean="0"/>
              <a:t>polydipsia</a:t>
            </a:r>
            <a:r>
              <a:rPr lang="en-US" sz="4200" dirty="0" smtClean="0"/>
              <a:t> is often associated with masses of the CNS</a:t>
            </a:r>
          </a:p>
          <a:p>
            <a:r>
              <a:rPr lang="en-US" sz="4200" dirty="0" smtClean="0">
                <a:solidFill>
                  <a:srgbClr val="FF0000"/>
                </a:solidFill>
              </a:rPr>
              <a:t>Renal</a:t>
            </a:r>
            <a:r>
              <a:rPr lang="en-US" sz="4200" dirty="0" smtClean="0"/>
              <a:t> </a:t>
            </a:r>
            <a:r>
              <a:rPr lang="en-US" sz="4200" dirty="0" err="1" smtClean="0"/>
              <a:t>Polyuria</a:t>
            </a:r>
            <a:r>
              <a:rPr lang="en-US" sz="4200" dirty="0" smtClean="0"/>
              <a:t> and </a:t>
            </a:r>
            <a:r>
              <a:rPr lang="en-US" sz="4200" dirty="0" err="1" smtClean="0"/>
              <a:t>polydipsia</a:t>
            </a:r>
            <a:r>
              <a:rPr lang="en-US" sz="4200" dirty="0" smtClean="0"/>
              <a:t> are important symptoms of hypothalamic and pituitary disorders.</a:t>
            </a:r>
          </a:p>
          <a:p>
            <a:r>
              <a:rPr lang="en-US" sz="4200" dirty="0" smtClean="0">
                <a:solidFill>
                  <a:srgbClr val="FF0000"/>
                </a:solidFill>
              </a:rPr>
              <a:t>Chronic renal disease </a:t>
            </a:r>
            <a:r>
              <a:rPr lang="en-US" sz="4200" dirty="0" smtClean="0"/>
              <a:t>is a common cause of growth failure (GF).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934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child's weight and length/height </a:t>
            </a:r>
          </a:p>
          <a:p>
            <a:r>
              <a:rPr lang="en-US" dirty="0" smtClean="0"/>
              <a:t>prior growth pattern</a:t>
            </a:r>
          </a:p>
          <a:p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he final (or current) heights and weights of parents, siblings, and grandparents.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obtain the original birth records to document length, weight, and  </a:t>
            </a:r>
            <a:r>
              <a:rPr lang="en-US" dirty="0" err="1" smtClean="0"/>
              <a:t>occipitofrontal</a:t>
            </a:r>
            <a:r>
              <a:rPr lang="en-US" dirty="0" smtClean="0"/>
              <a:t> circumference at birth.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44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smtClean="0"/>
              <a:t>Presence of gastrointestinal, renal, or neurologic signs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 </a:t>
            </a:r>
            <a:r>
              <a:rPr lang="en-US" sz="2800" dirty="0" err="1"/>
              <a:t>Menarchal</a:t>
            </a:r>
            <a:r>
              <a:rPr lang="en-US" sz="2800" dirty="0"/>
              <a:t> status </a:t>
            </a:r>
            <a:r>
              <a:rPr lang="en-US" sz="2800" dirty="0" smtClean="0"/>
              <a:t>–of  </a:t>
            </a:r>
            <a:r>
              <a:rPr lang="en-US" sz="2800" dirty="0"/>
              <a:t>the older girl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 Documentation of height, weight, body proportion (sitting height, trunk-limb proportion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/>
              <a:t>Serial documentation of height and weight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 Signs </a:t>
            </a:r>
            <a:r>
              <a:rPr lang="en-US" sz="2800" dirty="0"/>
              <a:t>of secondary sexual characteristics (Tanner staging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 smtClean="0"/>
              <a:t>Dysmorphism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17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075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Short stature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 descr="C:\Users\Toshiba\Pictures\Growth%20Hormone%20Deficienc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743200"/>
            <a:ext cx="7467600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thyroid enlargement </a:t>
            </a:r>
            <a:r>
              <a:rPr lang="en-US" dirty="0" smtClean="0"/>
              <a:t>associated with Hashimoto thyroiditis, the most common cause of acquired hypothyroidism.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Test visual fields </a:t>
            </a:r>
            <a:r>
              <a:rPr lang="en-US" dirty="0" smtClean="0"/>
              <a:t>for signs of pituitary and hypothalamic tumors, initially by gross confrontation.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Inspect fourth metacarpals</a:t>
            </a:r>
            <a:r>
              <a:rPr lang="en-US" dirty="0" smtClean="0"/>
              <a:t>, which are shortened in persons with </a:t>
            </a:r>
            <a:r>
              <a:rPr lang="en-US" dirty="0" err="1" smtClean="0"/>
              <a:t>pseudohypoparathyroidism</a:t>
            </a:r>
            <a:r>
              <a:rPr lang="en-US" dirty="0" smtClean="0"/>
              <a:t>, </a:t>
            </a:r>
            <a:r>
              <a:rPr lang="en-US" dirty="0" err="1" smtClean="0"/>
              <a:t>Ullrich</a:t>
            </a:r>
            <a:r>
              <a:rPr lang="en-US" dirty="0" smtClean="0"/>
              <a:t>-Turner syndrome.</a:t>
            </a:r>
          </a:p>
          <a:p>
            <a:r>
              <a:rPr lang="en-US" dirty="0" smtClean="0"/>
              <a:t>Inspect mucous membranes for ulcerative </a:t>
            </a:r>
            <a:r>
              <a:rPr lang="en-US" dirty="0" err="1" smtClean="0"/>
              <a:t>stomatitis</a:t>
            </a:r>
            <a:r>
              <a:rPr lang="en-US" dirty="0" smtClean="0"/>
              <a:t>,  and  Rectal tags and clubbing are also typical in individuals with </a:t>
            </a:r>
            <a:r>
              <a:rPr lang="en-US" dirty="0" err="1" smtClean="0"/>
              <a:t>Crohn</a:t>
            </a:r>
            <a:r>
              <a:rPr lang="en-US" dirty="0" smtClean="0"/>
              <a:t> disease.</a:t>
            </a:r>
          </a:p>
          <a:p>
            <a:endParaRPr lang="en-US" dirty="0" smtClean="0"/>
          </a:p>
          <a:p>
            <a:r>
              <a:rPr lang="en-US" dirty="0" smtClean="0"/>
              <a:t>Associated </a:t>
            </a:r>
            <a:r>
              <a:rPr lang="en-US" dirty="0" smtClean="0">
                <a:solidFill>
                  <a:srgbClr val="FF0000"/>
                </a:solidFill>
              </a:rPr>
              <a:t>anomalies of midline structures</a:t>
            </a:r>
            <a:r>
              <a:rPr lang="en-US" dirty="0" smtClean="0"/>
              <a:t>, such as the pituitary gland, are common in patients with major midline facial anomalies. </a:t>
            </a:r>
          </a:p>
          <a:p>
            <a:r>
              <a:rPr lang="en-US" dirty="0" smtClean="0"/>
              <a:t>Growth hormone deficiency (GHD) or </a:t>
            </a:r>
            <a:r>
              <a:rPr lang="en-US" dirty="0" err="1" smtClean="0"/>
              <a:t>panhypopituitarism</a:t>
            </a:r>
            <a:r>
              <a:rPr lang="en-US" dirty="0" smtClean="0"/>
              <a:t> should be considered as a cause of short stature in such patients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5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Tanner staging</a:t>
            </a:r>
            <a:endParaRPr lang="en-US" dirty="0"/>
          </a:p>
        </p:txBody>
      </p:sp>
      <p:pic>
        <p:nvPicPr>
          <p:cNvPr id="1026" name="Picture 2" descr="C:\Users\Toshiba\Pictures\CA381GTCCAS04NUOCA3BA1PDCAWABDOLCAE5MV4XCAHMW4M3CA5UR7BQCAK26SFSCALANJ9MCADXT6ETCAX3LE87CA38VCKTCAMLN8LGCANSWYL2CA7VBE0ICA2L7YOZCAVIVZ1CCAEA4CFQCAG9BOJ8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2667000" y="1690588"/>
            <a:ext cx="3712722" cy="41768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 parental height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measure </a:t>
            </a:r>
            <a:r>
              <a:rPr lang="en-US" dirty="0" smtClean="0"/>
              <a:t>each parent’s height in the clinic for optimal calculation of the mid-parental target height, according to one of several formulas, </a:t>
            </a:r>
          </a:p>
          <a:p>
            <a:r>
              <a:rPr lang="en-US" dirty="0" smtClean="0"/>
              <a:t>Target height in cm for a girl = [mother's height in cm + (father's height in cm - 13)]/2</a:t>
            </a:r>
          </a:p>
          <a:p>
            <a:r>
              <a:rPr lang="en-US" dirty="0" smtClean="0"/>
              <a:t>Target height in cm for a boy = [(mother's height in cm + 13) + father's height in cm)]/2</a:t>
            </a:r>
          </a:p>
          <a:p>
            <a:r>
              <a:rPr lang="en-US" dirty="0" smtClean="0"/>
              <a:t>Range     +/_ 10 cm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1352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Measuring stature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accurate and reliable height assessment</a:t>
            </a:r>
          </a:p>
          <a:p>
            <a:r>
              <a:rPr lang="en-US" dirty="0" smtClean="0"/>
              <a:t>Measure standing height using a calibrated wall-mounted </a:t>
            </a:r>
            <a:r>
              <a:rPr lang="en-US" dirty="0" err="1" smtClean="0"/>
              <a:t>stadiometer</a:t>
            </a:r>
            <a:r>
              <a:rPr lang="en-US" dirty="0" smtClean="0"/>
              <a:t>.( </a:t>
            </a:r>
            <a:r>
              <a:rPr lang="en-US" dirty="0" err="1" smtClean="0"/>
              <a:t>Harpendens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 infants, length is determined using a tabletop recumbent </a:t>
            </a:r>
            <a:r>
              <a:rPr lang="en-US" dirty="0" err="1" smtClean="0"/>
              <a:t>stadiometer</a:t>
            </a:r>
            <a:r>
              <a:rPr lang="en-US" dirty="0" smtClean="0"/>
              <a:t>.(</a:t>
            </a:r>
            <a:r>
              <a:rPr lang="en-US" dirty="0" err="1" smtClean="0"/>
              <a:t>infantometer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 children who cannot completely stand or recline (</a:t>
            </a:r>
            <a:r>
              <a:rPr lang="en-US" dirty="0" err="1" smtClean="0"/>
              <a:t>eg</a:t>
            </a:r>
            <a:r>
              <a:rPr lang="en-US" dirty="0" smtClean="0"/>
              <a:t>, those with </a:t>
            </a:r>
            <a:r>
              <a:rPr lang="en-US" dirty="0" err="1" smtClean="0"/>
              <a:t>spina</a:t>
            </a:r>
            <a:r>
              <a:rPr lang="en-US" dirty="0" smtClean="0"/>
              <a:t> bifida, those with contractures), arm span measurement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 descr="C:\Users\Toshiba\Pictures\thumbnail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60106" y="1143000"/>
            <a:ext cx="3678719" cy="41489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Measuring stature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Stadiometer</a:t>
            </a:r>
            <a:r>
              <a:rPr lang="en-US" dirty="0" smtClean="0"/>
              <a:t> </a:t>
            </a:r>
          </a:p>
          <a:p>
            <a:pPr eaLnBrk="1" hangingPunct="1">
              <a:defRPr/>
            </a:pPr>
            <a:r>
              <a:rPr lang="en-US" dirty="0" err="1" smtClean="0"/>
              <a:t>Barefeet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Four points touching the wall</a:t>
            </a:r>
          </a:p>
          <a:p>
            <a:pPr eaLnBrk="1" hangingPunct="1">
              <a:defRPr/>
            </a:pPr>
            <a:r>
              <a:rPr lang="en-US" dirty="0" smtClean="0"/>
              <a:t>Frankfurt plane [line joining inferior orbital margin to </a:t>
            </a:r>
            <a:r>
              <a:rPr lang="en-US" dirty="0" err="1" smtClean="0"/>
              <a:t>ext</a:t>
            </a:r>
            <a:r>
              <a:rPr lang="en-US" dirty="0" smtClean="0"/>
              <a:t> auditory meatus] parallel to ground</a:t>
            </a:r>
          </a:p>
          <a:p>
            <a:pPr eaLnBrk="1" hangingPunct="1">
              <a:defRPr/>
            </a:pPr>
            <a:r>
              <a:rPr lang="en-US" dirty="0" smtClean="0"/>
              <a:t>Serial measurements better</a:t>
            </a:r>
          </a:p>
        </p:txBody>
      </p:sp>
    </p:spTree>
    <p:extLst>
      <p:ext uri="{BB962C8B-B14F-4D97-AF65-F5344CB8AC3E}">
        <p14:creationId xmlns:p14="http://schemas.microsoft.com/office/powerpoint/2010/main" val="653705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 of arm 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provides a reliable alternative for longitudinal assessment of long bone growth.</a:t>
            </a:r>
          </a:p>
          <a:p>
            <a:r>
              <a:rPr lang="en-US" dirty="0" smtClean="0"/>
              <a:t> Ascertain arm span by facing the child against a flat firm surface (usually the wall), fully extending the arms, and measuring the maximal distance between the tips of the middle fingers. </a:t>
            </a:r>
          </a:p>
          <a:p>
            <a:r>
              <a:rPr lang="en-US" dirty="0" smtClean="0"/>
              <a:t>If this positioning is physically impossible, a flexible tape measure may be rolled along the dorsal aspect of the arms and upper back to determine arm span.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Toshiba\Pictures\CAVVVA6SCA5KPTYVCATMJ0R8CAN09RVVCA1BBN65CA01IRPHCAPST71TCAFK79NUCA8WFOESCA61XL77CAVESN25CA3XWM0XCANVA830CAPTULXWCARU8YKVCAXZBT2UCAVY9CFNCAHTWRA1CA2NT23E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27082" y="1219200"/>
            <a:ext cx="4203547" cy="51815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Growth patterns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Growth velocity charts</a:t>
            </a:r>
          </a:p>
          <a:p>
            <a:pPr eaLnBrk="1" hangingPunct="1">
              <a:defRPr/>
            </a:pPr>
            <a:r>
              <a:rPr lang="en-US" sz="2800" dirty="0" smtClean="0"/>
              <a:t>Growth is not a steady continuous process but occurs in episodic increments </a:t>
            </a:r>
          </a:p>
          <a:p>
            <a:pPr marL="0" indent="0" eaLnBrk="1" hangingPunct="1">
              <a:buNone/>
              <a:defRPr/>
            </a:pPr>
            <a:endParaRPr lang="en-US" sz="2800" dirty="0" smtClean="0"/>
          </a:p>
        </p:txBody>
      </p:sp>
      <p:pic>
        <p:nvPicPr>
          <p:cNvPr id="10245" name="Picture 5" descr="C:\Documents and Settings\Owner\Application Data\Microsoft\Media Catalog\LINE41.WMF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2062163"/>
            <a:ext cx="3810000" cy="3951287"/>
          </a:xfrm>
          <a:ln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898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Height velocity</a:t>
            </a:r>
          </a:p>
          <a:p>
            <a:r>
              <a:rPr lang="en-US" dirty="0" smtClean="0"/>
              <a:t>Documenting height velocity over time </a:t>
            </a:r>
          </a:p>
          <a:p>
            <a:r>
              <a:rPr lang="en-US" dirty="0" smtClean="0"/>
              <a:t> Calculate height velocity as the change in standing height over at least 6 months (in children) or in length over at least 4 months (in infants). </a:t>
            </a:r>
          </a:p>
          <a:p>
            <a:r>
              <a:rPr lang="en-US" dirty="0" smtClean="0"/>
              <a:t>Poor linear growth is defined as linear growth velocity more than 2 SDs below the mean for gender, genetic composition, and chronologic age.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Height is important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2800" smtClean="0"/>
              <a:t>Personal health</a:t>
            </a:r>
          </a:p>
          <a:p>
            <a:pPr eaLnBrk="1" hangingPunct="1">
              <a:defRPr/>
            </a:pPr>
            <a:r>
              <a:rPr lang="en-US" sz="2800" smtClean="0"/>
              <a:t>Professional health</a:t>
            </a:r>
          </a:p>
          <a:p>
            <a:pPr eaLnBrk="1" hangingPunct="1">
              <a:defRPr/>
            </a:pPr>
            <a:r>
              <a:rPr lang="en-US" sz="2800" smtClean="0"/>
              <a:t>Social health</a:t>
            </a:r>
          </a:p>
          <a:p>
            <a:pPr eaLnBrk="1" hangingPunct="1">
              <a:defRPr/>
            </a:pPr>
            <a:r>
              <a:rPr lang="en-US" sz="2800" smtClean="0"/>
              <a:t>Sexual health</a:t>
            </a:r>
          </a:p>
          <a:p>
            <a:pPr eaLnBrk="1" hangingPunct="1">
              <a:defRPr/>
            </a:pPr>
            <a:r>
              <a:rPr lang="en-US" sz="2800" smtClean="0"/>
              <a:t>Self-confidence</a:t>
            </a:r>
          </a:p>
          <a:p>
            <a:pPr eaLnBrk="1" hangingPunct="1">
              <a:defRPr/>
            </a:pPr>
            <a:r>
              <a:rPr lang="en-US" sz="2800" smtClean="0"/>
              <a:t>Physical health</a:t>
            </a:r>
          </a:p>
        </p:txBody>
      </p:sp>
      <p:pic>
        <p:nvPicPr>
          <p:cNvPr id="5125" name="Picture 5" descr="C:\Documents and Settings\Owner\Application Data\Microsoft\Media Catalog\HAPPYGRL.WMF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60913" y="1981200"/>
            <a:ext cx="3582987" cy="4114800"/>
          </a:xfrm>
          <a:ln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4420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 velocity chart</a:t>
            </a:r>
            <a:endParaRPr lang="en-US" dirty="0"/>
          </a:p>
        </p:txBody>
      </p:sp>
      <p:pic>
        <p:nvPicPr>
          <p:cNvPr id="6146" name="Picture 2" descr="C:\Users\Toshiba\Pictures\slide15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543639"/>
            <a:ext cx="6587574" cy="49333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Growth velocity</a:t>
            </a:r>
          </a:p>
        </p:txBody>
      </p:sp>
      <p:graphicFrame>
        <p:nvGraphicFramePr>
          <p:cNvPr id="11309" name="Group 45"/>
          <p:cNvGraphicFramePr>
            <a:graphicFrameLocks noGrp="1"/>
          </p:cNvGraphicFramePr>
          <p:nvPr>
            <p:ph type="tbl" idx="1"/>
          </p:nvPr>
        </p:nvGraphicFramePr>
        <p:xfrm>
          <a:off x="685800" y="1981200"/>
          <a:ext cx="7772400" cy="3627435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518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year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Increment in cm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8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3, 4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5, 6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7 - puberty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mid-puberty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9 – 10.3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127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normal difference in body proportion with 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The infant's head is proportionally much larger than the adult's, and the limbs are shorter. </a:t>
            </a:r>
          </a:p>
          <a:p>
            <a:r>
              <a:rPr lang="en-US" dirty="0" smtClean="0"/>
              <a:t>At birth the ratio of </a:t>
            </a:r>
            <a:r>
              <a:rPr lang="en-US" dirty="0"/>
              <a:t> </a:t>
            </a:r>
            <a:r>
              <a:rPr lang="en-US" dirty="0" smtClean="0"/>
              <a:t>upper segment  to lower segment is about  1.7:1</a:t>
            </a:r>
          </a:p>
          <a:p>
            <a:r>
              <a:rPr lang="en-US" dirty="0" smtClean="0"/>
              <a:t>at age 3 to 1.3:1</a:t>
            </a:r>
          </a:p>
          <a:p>
            <a:r>
              <a:rPr lang="en-US" dirty="0" smtClean="0"/>
              <a:t>At age 7 to  1:1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55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Assessment of upper segment: lower segment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patients in whom short-limb dwarfism is suspected</a:t>
            </a:r>
          </a:p>
          <a:p>
            <a:r>
              <a:rPr lang="en-US" dirty="0" smtClean="0"/>
              <a:t> the sitting height  obtained by measuring the upper body segment, or crown to pelvis, as the child sits upright on a platform-mounted </a:t>
            </a:r>
            <a:r>
              <a:rPr lang="en-US" dirty="0" err="1" smtClean="0"/>
              <a:t>stadiometer</a:t>
            </a:r>
            <a:r>
              <a:rPr lang="en-US" dirty="0" smtClean="0"/>
              <a:t> (or on the floor with a wall-mounted </a:t>
            </a:r>
            <a:r>
              <a:rPr lang="en-US" dirty="0" err="1" smtClean="0"/>
              <a:t>stadiometer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 lower segment can be determined by measuring from the superior midline brim of the </a:t>
            </a:r>
            <a:r>
              <a:rPr lang="en-US" dirty="0" err="1" smtClean="0"/>
              <a:t>symphysis</a:t>
            </a:r>
            <a:r>
              <a:rPr lang="en-US" dirty="0" smtClean="0"/>
              <a:t> pubis to the floor, with the child standing (feet placed together).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Toshiba\Pictures\smsitting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38400" y="492093"/>
            <a:ext cx="3886200" cy="61401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 descr="C:\Users\Toshiba\Pictures\CAG7I8YCCAEBPRXMCAGVLQE3CAY8FKYUCAXT6ESLCA10L5KCCA86UW9XCA4S1G57CAFP9EISCAPTYM3MCAE7QF6ICAAY496RCAAZ7WBUCA95W2F5CAN6R1O8CA4TPK4DCA1SWF92CA27TYQ5CAG6OD7H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0" y="857515"/>
            <a:ext cx="4800599" cy="58647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Routine laboratory investigations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FBC, urinalysis, glucose, </a:t>
            </a:r>
            <a:r>
              <a:rPr lang="en-US" dirty="0" err="1" smtClean="0"/>
              <a:t>creatinine</a:t>
            </a:r>
            <a:r>
              <a:rPr lang="en-US" dirty="0" smtClean="0"/>
              <a:t>, and alkaline </a:t>
            </a:r>
            <a:r>
              <a:rPr lang="en-US" dirty="0" err="1" smtClean="0"/>
              <a:t>phosphatase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ESR</a:t>
            </a:r>
          </a:p>
          <a:p>
            <a:r>
              <a:rPr lang="en-US" dirty="0" smtClean="0"/>
              <a:t>Radiographs should include a hand &amp; wrist for bone age in the proportionate group, and a lateral of the spine, neck and skull, and an additional </a:t>
            </a:r>
            <a:r>
              <a:rPr lang="en-US" dirty="0" err="1" smtClean="0"/>
              <a:t>anteroposterior</a:t>
            </a:r>
            <a:r>
              <a:rPr lang="en-US" dirty="0" smtClean="0"/>
              <a:t> view of the pelvis in the disproportionate group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useful tests include the following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hyroid function tests</a:t>
            </a:r>
          </a:p>
          <a:p>
            <a:r>
              <a:rPr lang="en-US" dirty="0" smtClean="0"/>
              <a:t>Karyotype The 45,X  </a:t>
            </a:r>
            <a:r>
              <a:rPr lang="en-US" dirty="0" err="1" smtClean="0"/>
              <a:t>Ullrich</a:t>
            </a:r>
            <a:r>
              <a:rPr lang="en-US" dirty="0" smtClean="0"/>
              <a:t>-Turner syndrome</a:t>
            </a:r>
          </a:p>
          <a:p>
            <a:r>
              <a:rPr lang="en-US" dirty="0" smtClean="0"/>
              <a:t>Anti </a:t>
            </a:r>
            <a:r>
              <a:rPr lang="en-US" dirty="0" err="1" smtClean="0"/>
              <a:t>endomysial</a:t>
            </a:r>
            <a:r>
              <a:rPr lang="en-US" dirty="0" smtClean="0"/>
              <a:t> immunoglobulin A (IgA) and immunoglobulin G (</a:t>
            </a:r>
            <a:r>
              <a:rPr lang="en-US" dirty="0" err="1" smtClean="0"/>
              <a:t>IgG</a:t>
            </a:r>
            <a:r>
              <a:rPr lang="en-US" dirty="0" smtClean="0"/>
              <a:t>), </a:t>
            </a:r>
            <a:r>
              <a:rPr lang="en-US" dirty="0" err="1" smtClean="0"/>
              <a:t>transglutaminase</a:t>
            </a:r>
            <a:r>
              <a:rPr lang="en-US" dirty="0" smtClean="0"/>
              <a:t> </a:t>
            </a:r>
            <a:r>
              <a:rPr lang="en-US" dirty="0" err="1" smtClean="0"/>
              <a:t>IgG</a:t>
            </a:r>
            <a:r>
              <a:rPr lang="en-US" dirty="0" smtClean="0"/>
              <a:t>, and </a:t>
            </a:r>
            <a:r>
              <a:rPr lang="en-US" dirty="0" err="1" smtClean="0"/>
              <a:t>antigliadin</a:t>
            </a:r>
            <a:r>
              <a:rPr lang="en-US" dirty="0" smtClean="0"/>
              <a:t> </a:t>
            </a:r>
            <a:r>
              <a:rPr lang="en-US" dirty="0" err="1" smtClean="0"/>
              <a:t>IgG</a:t>
            </a:r>
            <a:r>
              <a:rPr lang="en-US" dirty="0" smtClean="0"/>
              <a:t> titers for coeliac disease  (gluten </a:t>
            </a:r>
            <a:r>
              <a:rPr lang="en-US" dirty="0" err="1" smtClean="0"/>
              <a:t>enteropathy</a:t>
            </a:r>
            <a:r>
              <a:rPr lang="en-US" dirty="0" smtClean="0"/>
              <a:t>)</a:t>
            </a:r>
          </a:p>
          <a:p>
            <a:r>
              <a:rPr lang="en-US" dirty="0" smtClean="0"/>
              <a:t>Sweat chloride testing to exclude cystic fibrosis (CF):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12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Imaging Studies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 </a:t>
            </a:r>
            <a:r>
              <a:rPr lang="en-US" dirty="0" err="1" smtClean="0"/>
              <a:t>anteroposterior</a:t>
            </a:r>
            <a:r>
              <a:rPr lang="en-US" dirty="0" smtClean="0"/>
              <a:t> radiography of left hand and wrist to assess bone age</a:t>
            </a:r>
          </a:p>
          <a:p>
            <a:r>
              <a:rPr lang="en-US" dirty="0" smtClean="0"/>
              <a:t>renal and cardiac </a:t>
            </a:r>
            <a:r>
              <a:rPr lang="en-US" dirty="0" err="1" smtClean="0"/>
              <a:t>ultrasonography</a:t>
            </a:r>
            <a:r>
              <a:rPr lang="en-US" dirty="0" smtClean="0"/>
              <a:t> in all patients with </a:t>
            </a:r>
            <a:r>
              <a:rPr lang="en-US" dirty="0" err="1" smtClean="0"/>
              <a:t>Ullrich</a:t>
            </a:r>
            <a:r>
              <a:rPr lang="en-US" dirty="0" smtClean="0"/>
              <a:t>-Turner syndrome. The most commonly associated anomalies include horseshoe kidney and bicuspid aortic valve.</a:t>
            </a:r>
          </a:p>
          <a:p>
            <a:r>
              <a:rPr lang="en-US" dirty="0" smtClean="0"/>
              <a:t>neuroimaging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05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Toshiba\Pictures\918965-924411-895tn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3601244" y="3136900"/>
            <a:ext cx="1905000" cy="1352550"/>
          </a:xfrm>
          <a:prstGeom prst="rect">
            <a:avLst/>
          </a:prstGeom>
          <a:noFill/>
        </p:spPr>
      </p:pic>
      <p:pic>
        <p:nvPicPr>
          <p:cNvPr id="1027" name="Picture 3" descr="C:\Users\Toshiba\Pictures\918965-924411-895t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014" y="609600"/>
            <a:ext cx="7405352" cy="525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3029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short stature is defined as a standing height more than 2 standard deviations (SDs) below the mean (or below the 2.5 percentile) for sex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Treatment of specific cause</a:t>
            </a:r>
          </a:p>
          <a:p>
            <a:pPr>
              <a:buNone/>
            </a:pPr>
            <a:r>
              <a:rPr lang="en-US" dirty="0" smtClean="0"/>
              <a:t>GH deficiency- recombinant growth hormone therapy</a:t>
            </a:r>
          </a:p>
          <a:p>
            <a:pPr>
              <a:buNone/>
            </a:pPr>
            <a:r>
              <a:rPr lang="en-US" dirty="0" smtClean="0"/>
              <a:t>Androgen replacement</a:t>
            </a:r>
          </a:p>
          <a:p>
            <a:pPr>
              <a:buNone/>
            </a:pPr>
            <a:r>
              <a:rPr lang="en-US" dirty="0" err="1" smtClean="0"/>
              <a:t>Thyroxine</a:t>
            </a:r>
            <a:r>
              <a:rPr lang="en-US" dirty="0" smtClean="0"/>
              <a:t> replacement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78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GHD: PHYSICAL FEATURES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2800" smtClean="0"/>
              <a:t>Cherubic face; fair complexion</a:t>
            </a:r>
          </a:p>
          <a:p>
            <a:pPr eaLnBrk="1" hangingPunct="1">
              <a:defRPr/>
            </a:pPr>
            <a:r>
              <a:rPr lang="en-US" sz="2800" smtClean="0"/>
              <a:t>Normal IQ</a:t>
            </a:r>
          </a:p>
          <a:p>
            <a:pPr eaLnBrk="1" hangingPunct="1">
              <a:defRPr/>
            </a:pPr>
            <a:r>
              <a:rPr lang="en-US" sz="2800" smtClean="0"/>
              <a:t>Frontal bossing</a:t>
            </a:r>
          </a:p>
          <a:p>
            <a:pPr eaLnBrk="1" hangingPunct="1">
              <a:defRPr/>
            </a:pPr>
            <a:r>
              <a:rPr lang="en-US" sz="2800" smtClean="0"/>
              <a:t>Midfacial crowding</a:t>
            </a:r>
          </a:p>
          <a:p>
            <a:pPr eaLnBrk="1" hangingPunct="1">
              <a:defRPr/>
            </a:pPr>
            <a:r>
              <a:rPr lang="en-US" sz="2800" smtClean="0"/>
              <a:t>Pallor </a:t>
            </a:r>
          </a:p>
          <a:p>
            <a:pPr eaLnBrk="1" hangingPunct="1">
              <a:defRPr/>
            </a:pPr>
            <a:r>
              <a:rPr lang="en-US" sz="2800" smtClean="0"/>
              <a:t>Micropenis </a:t>
            </a:r>
          </a:p>
          <a:p>
            <a:pPr eaLnBrk="1" hangingPunct="1">
              <a:defRPr/>
            </a:pPr>
            <a:r>
              <a:rPr lang="en-US" sz="2800" smtClean="0"/>
              <a:t>Truncal  obesity  </a:t>
            </a:r>
          </a:p>
        </p:txBody>
      </p:sp>
      <p:pic>
        <p:nvPicPr>
          <p:cNvPr id="44037" name="Picture 5" descr="D:\KIDSTUFF\IMAGES\BOOKBOY.WMF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2074863"/>
            <a:ext cx="3810000" cy="3927475"/>
          </a:xfrm>
          <a:ln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8967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GHD: PROVOCATIVE TESTS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Needed because normal range is wide</a:t>
            </a:r>
          </a:p>
          <a:p>
            <a:pPr eaLnBrk="1" hangingPunct="1">
              <a:defRPr/>
            </a:pPr>
            <a:r>
              <a:rPr lang="en-US" smtClean="0"/>
              <a:t>Basal GH of no help</a:t>
            </a:r>
          </a:p>
          <a:p>
            <a:pPr eaLnBrk="1" hangingPunct="1">
              <a:defRPr/>
            </a:pPr>
            <a:r>
              <a:rPr lang="en-US" smtClean="0"/>
              <a:t>Insulin tolerance test is gold standard</a:t>
            </a:r>
          </a:p>
          <a:p>
            <a:pPr eaLnBrk="1" hangingPunct="1">
              <a:defRPr/>
            </a:pPr>
            <a:r>
              <a:rPr lang="en-US" smtClean="0"/>
              <a:t>Exercise test</a:t>
            </a:r>
          </a:p>
          <a:p>
            <a:pPr eaLnBrk="1" hangingPunct="1">
              <a:defRPr/>
            </a:pPr>
            <a:r>
              <a:rPr lang="en-US" smtClean="0"/>
              <a:t>Sleep test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sz="half" idx="2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Clonidine stimulation test: 0.15 mg/m2 clonidine given orally in morning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IV line must be in place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Sample for GH at 0</a:t>
            </a:r>
            <a:r>
              <a:rPr lang="ja-JP" altLang="en-US" sz="2400" smtClean="0"/>
              <a:t>’</a:t>
            </a:r>
            <a:r>
              <a:rPr lang="en-US" sz="2400" smtClean="0"/>
              <a:t>, 30</a:t>
            </a:r>
            <a:r>
              <a:rPr lang="ja-JP" altLang="en-US" sz="2400" smtClean="0"/>
              <a:t>’</a:t>
            </a:r>
            <a:r>
              <a:rPr lang="en-US" sz="2400" smtClean="0"/>
              <a:t>, 60</a:t>
            </a:r>
            <a:r>
              <a:rPr lang="ja-JP" altLang="en-US" sz="2400" smtClean="0"/>
              <a:t>’</a:t>
            </a:r>
            <a:r>
              <a:rPr lang="en-US" sz="2400" smtClean="0"/>
              <a:t> and 90</a:t>
            </a:r>
            <a:r>
              <a:rPr lang="ja-JP" altLang="en-US" sz="2400" smtClean="0"/>
              <a:t>’</a:t>
            </a:r>
            <a:endParaRPr lang="en-US" sz="240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GH must rise to &gt; 10 ng/ml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Value of  &gt; 7 ng/ml indicates partial deficiency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220112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specific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Measurement of serum levels of insulin like growth factor-I (IGF-I) and IGF binding protein-3 (IGFBP-3) These are useful tests for growth hormone deficiency (GHD)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2058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serum levels of 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Beyond the first months of life, endogenous GH is secreted in a </a:t>
            </a:r>
            <a:r>
              <a:rPr lang="en-US" dirty="0" err="1" smtClean="0"/>
              <a:t>pulsatile</a:t>
            </a:r>
            <a:r>
              <a:rPr lang="en-US" dirty="0" smtClean="0"/>
              <a:t> fashion.</a:t>
            </a:r>
          </a:p>
          <a:p>
            <a:r>
              <a:rPr lang="en-US" dirty="0" smtClean="0"/>
              <a:t> These intermittent peaks are greatest after exercise, after meals (as blood glucose levels decrease), and during deep sleep.</a:t>
            </a:r>
          </a:p>
          <a:p>
            <a:r>
              <a:rPr lang="en-US" dirty="0" smtClean="0"/>
              <a:t> Therefore, measuring a single random serum GH value is of no use in the evaluation of the short child</a:t>
            </a:r>
          </a:p>
          <a:p>
            <a:r>
              <a:rPr lang="en-US" dirty="0" smtClean="0"/>
              <a:t>Although a random serum GH value of more than 10 mg/</a:t>
            </a:r>
            <a:r>
              <a:rPr lang="en-US" dirty="0" err="1" smtClean="0"/>
              <a:t>dL</a:t>
            </a:r>
            <a:r>
              <a:rPr lang="en-US" dirty="0" smtClean="0"/>
              <a:t> generally excludes GHD, a random low serum GH concentration does not confirm the diagnosis of GHD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72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Growth hormone therapy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2800" smtClean="0"/>
              <a:t>EVOLUTION:</a:t>
            </a:r>
          </a:p>
          <a:p>
            <a:pPr eaLnBrk="1" hangingPunct="1">
              <a:defRPr/>
            </a:pPr>
            <a:r>
              <a:rPr lang="en-US" sz="2800" smtClean="0"/>
              <a:t>1958 -  pituitary GH</a:t>
            </a:r>
          </a:p>
          <a:p>
            <a:pPr eaLnBrk="1" hangingPunct="1">
              <a:defRPr/>
            </a:pPr>
            <a:r>
              <a:rPr lang="en-US" sz="2800" smtClean="0"/>
              <a:t>1978 - Creutzfeld- Jacob  disease </a:t>
            </a:r>
          </a:p>
          <a:p>
            <a:pPr eaLnBrk="1" hangingPunct="1">
              <a:defRPr/>
            </a:pPr>
            <a:r>
              <a:rPr lang="en-US" sz="2800" smtClean="0"/>
              <a:t>1985 - approval for biosynthetic hGH</a:t>
            </a:r>
          </a:p>
        </p:txBody>
      </p:sp>
      <p:pic>
        <p:nvPicPr>
          <p:cNvPr id="16389" name="Picture 5" descr="D:\HELTHMED\EQUIPMNT\HLTH054.WMF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3429000"/>
            <a:ext cx="3810000" cy="822325"/>
          </a:xfrm>
          <a:ln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4589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Growth hormone therapy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Available only as injection</a:t>
            </a:r>
          </a:p>
          <a:p>
            <a:pPr eaLnBrk="1" hangingPunct="1">
              <a:defRPr/>
            </a:pPr>
            <a:r>
              <a:rPr lang="en-US" smtClean="0"/>
              <a:t>Subcutaneous</a:t>
            </a:r>
          </a:p>
          <a:p>
            <a:pPr eaLnBrk="1" hangingPunct="1">
              <a:defRPr/>
            </a:pPr>
            <a:r>
              <a:rPr lang="en-US" smtClean="0"/>
              <a:t>Administer after 8.00 pm</a:t>
            </a:r>
          </a:p>
          <a:p>
            <a:pPr eaLnBrk="1" hangingPunct="1">
              <a:defRPr/>
            </a:pPr>
            <a:r>
              <a:rPr lang="en-US" smtClean="0"/>
              <a:t>3 to 7 times a week</a:t>
            </a:r>
          </a:p>
          <a:p>
            <a:pPr eaLnBrk="1" hangingPunct="1">
              <a:defRPr/>
            </a:pPr>
            <a:r>
              <a:rPr lang="en-US" smtClean="0"/>
              <a:t>0.15 to 0.3 mg/kg/week</a:t>
            </a:r>
          </a:p>
          <a:p>
            <a:pPr eaLnBrk="1" hangingPunct="1">
              <a:defRPr/>
            </a:pPr>
            <a:r>
              <a:rPr lang="en-US" smtClean="0"/>
              <a:t>Effect is dose-dependent </a:t>
            </a:r>
          </a:p>
        </p:txBody>
      </p:sp>
    </p:spTree>
    <p:extLst>
      <p:ext uri="{BB962C8B-B14F-4D97-AF65-F5344CB8AC3E}">
        <p14:creationId xmlns:p14="http://schemas.microsoft.com/office/powerpoint/2010/main" val="2545745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Growth hormone therapy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sz="half" idx="2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2800" smtClean="0"/>
              <a:t>Response better if started earlier</a:t>
            </a:r>
          </a:p>
          <a:p>
            <a:pPr eaLnBrk="1" hangingPunct="1">
              <a:defRPr/>
            </a:pPr>
            <a:r>
              <a:rPr lang="en-US" sz="2800" smtClean="0"/>
              <a:t>Average increment = 10 cm/year</a:t>
            </a:r>
          </a:p>
          <a:p>
            <a:pPr eaLnBrk="1" hangingPunct="1">
              <a:defRPr/>
            </a:pPr>
            <a:r>
              <a:rPr lang="en-US" sz="2800" smtClean="0"/>
              <a:t>Better response in classic GHD</a:t>
            </a:r>
          </a:p>
          <a:p>
            <a:pPr eaLnBrk="1" hangingPunct="1">
              <a:defRPr/>
            </a:pPr>
            <a:r>
              <a:rPr lang="en-US" sz="2800" smtClean="0"/>
              <a:t>Higher dose needed in Turner syndrome</a:t>
            </a:r>
          </a:p>
        </p:txBody>
      </p:sp>
      <p:pic>
        <p:nvPicPr>
          <p:cNvPr id="34821" name="Picture 5" descr="C:\Documents and Settings\Owner\Application Data\Microsoft\Media Catalog\LINE43.WMF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133600"/>
            <a:ext cx="3810000" cy="3810000"/>
          </a:xfrm>
          <a:ln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6480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pecific reference data is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standing height, head circumference, and weight , for males and females</a:t>
            </a:r>
          </a:p>
          <a:p>
            <a:r>
              <a:rPr lang="en-US" dirty="0" smtClean="0"/>
              <a:t>for most developed countries</a:t>
            </a:r>
          </a:p>
          <a:p>
            <a:r>
              <a:rPr lang="en-US" dirty="0" smtClean="0"/>
              <a:t>most ethnic subpopulations (including Asians and blacks)</a:t>
            </a:r>
          </a:p>
          <a:p>
            <a:r>
              <a:rPr lang="en-US" dirty="0" smtClean="0"/>
              <a:t> common genetic disorders  </a:t>
            </a:r>
            <a:r>
              <a:rPr lang="en-US" dirty="0" err="1" smtClean="0"/>
              <a:t>e.g</a:t>
            </a:r>
            <a:r>
              <a:rPr lang="en-US" sz="2800" dirty="0" smtClean="0"/>
              <a:t>, Down syndrome, </a:t>
            </a:r>
            <a:r>
              <a:rPr lang="en-US" sz="2800" dirty="0" err="1" smtClean="0"/>
              <a:t>Ullrich</a:t>
            </a:r>
            <a:r>
              <a:rPr lang="en-US" sz="2800" dirty="0" smtClean="0"/>
              <a:t>-Turner syndrome, </a:t>
            </a:r>
            <a:r>
              <a:rPr lang="en-US" sz="2800" dirty="0" err="1" smtClean="0"/>
              <a:t>achondroplasia</a:t>
            </a:r>
            <a:r>
              <a:rPr lang="en-US" sz="2800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1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Toshiba\Pictures\918965-924411-898tn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241" y="1600200"/>
            <a:ext cx="5888182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causes of short stature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Can be divided into 4 broad categories: </a:t>
            </a:r>
          </a:p>
          <a:p>
            <a:r>
              <a:rPr lang="en-US" dirty="0" smtClean="0"/>
              <a:t>1.chronic disease (including </a:t>
            </a:r>
            <a:r>
              <a:rPr lang="en-US" dirty="0" err="1" smtClean="0"/>
              <a:t>undernutrition</a:t>
            </a:r>
            <a:r>
              <a:rPr lang="en-US" dirty="0" smtClean="0"/>
              <a:t> genetic disorders),</a:t>
            </a:r>
          </a:p>
          <a:p>
            <a:r>
              <a:rPr lang="en-US" dirty="0" smtClean="0"/>
              <a:t>2. familial short stature (genetic short stature) </a:t>
            </a:r>
          </a:p>
          <a:p>
            <a:r>
              <a:rPr lang="en-US" dirty="0" smtClean="0"/>
              <a:t>3. constitutional delay of growth and development. </a:t>
            </a:r>
          </a:p>
          <a:p>
            <a:r>
              <a:rPr lang="en-US" dirty="0" smtClean="0"/>
              <a:t>4.Endocrine diseases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Toshiba\Pictures\images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35744" y="457200"/>
            <a:ext cx="8746344" cy="63278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Toshiba\Pictures\CAHXTUG8CATVGGNLCA4UTI2CCAWFV7S0CAJFCHBUCA507J8ICATJ13A5CAN7BQA9CA8U0YEYCAXSVWDLCA36ARZ8CA48102UCANTF2DGCAIJMBZPCAZNM470CALS3OUVCAM3F3NICAR4R3FOCATZS34X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3702" y="761999"/>
            <a:ext cx="6888697" cy="57921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Toshiba\Pictures\CAY9KIMECADYM19NCA921M7JCAUXRD26CAIX3SK4CAGQZCWJCAG01CSMCA3FD0ORCAASW8NICAMZU86ACAKXVOF7CA861HJJCA0O0I8ZCAHD7PSWCA90CMTRCASR2BZZCA8TXZKJCAO9ANU6CAKMZNSR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64371"/>
            <a:ext cx="4800600" cy="64337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C:\Users\Toshiba\Pictures\CAHY3B3SCAGZGLS5CAPK8WB4CAPYFY4ECA0V85VVCA2CIUEICA2C7SCDCA30HY7RCA629M1LCA28S7DNCAJM3F7ACAE1S1ZJCA9DJETMCAJFIUWICA0T0IRUCAM0XZX3CAAO8IJ1CAAZDLJ2CA8L2F0H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t="8" b="8"/>
          <a:stretch>
            <a:fillRect/>
          </a:stretch>
        </p:blipFill>
        <p:spPr bwMode="auto">
          <a:xfrm>
            <a:off x="304800" y="228600"/>
            <a:ext cx="7515225" cy="640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6600" dirty="0" smtClean="0"/>
              <a:t>          THE   END</a:t>
            </a:r>
          </a:p>
          <a:p>
            <a:pPr>
              <a:buNone/>
            </a:pPr>
            <a:r>
              <a:rPr lang="en-US" sz="6600" dirty="0" smtClean="0"/>
              <a:t>                        </a:t>
            </a:r>
            <a:r>
              <a:rPr lang="en-US" sz="6000" dirty="0" smtClean="0"/>
              <a:t>                </a:t>
            </a:r>
          </a:p>
          <a:p>
            <a:pPr>
              <a:buNone/>
            </a:pPr>
            <a:r>
              <a:rPr lang="en-US" sz="6600" dirty="0" smtClean="0"/>
              <a:t>                                          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short stature by phenotype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500872" cy="5486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subdivided into proportionate and disproportionate short stature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 Disproportionate short stature is further subdivided into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Short-limb dwarfism (includes </a:t>
            </a:r>
            <a:r>
              <a:rPr lang="en-US" sz="2000" dirty="0" err="1" smtClean="0"/>
              <a:t>achondroplasia</a:t>
            </a:r>
            <a:r>
              <a:rPr lang="en-US" sz="2000" dirty="0" smtClean="0"/>
              <a:t> and other </a:t>
            </a:r>
            <a:r>
              <a:rPr lang="en-US" sz="2000" dirty="0" err="1" smtClean="0"/>
              <a:t>chondrodysplasias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 Short-trunk </a:t>
            </a:r>
            <a:r>
              <a:rPr lang="en-US" sz="2000" dirty="0" err="1" smtClean="0"/>
              <a:t>dwarism</a:t>
            </a:r>
            <a:r>
              <a:rPr lang="en-US" sz="2000" dirty="0" smtClean="0"/>
              <a:t> (includes </a:t>
            </a:r>
            <a:r>
              <a:rPr lang="en-US" sz="2000" dirty="0" err="1" smtClean="0"/>
              <a:t>spondyloepiphyseal</a:t>
            </a:r>
            <a:r>
              <a:rPr lang="en-US" sz="2000" dirty="0" smtClean="0"/>
              <a:t> dysplasia, </a:t>
            </a:r>
            <a:r>
              <a:rPr lang="en-US" sz="2000" dirty="0" err="1" smtClean="0"/>
              <a:t>Morquio's</a:t>
            </a:r>
            <a:r>
              <a:rPr lang="en-US" sz="2000" dirty="0" smtClean="0"/>
              <a:t>, and </a:t>
            </a:r>
            <a:r>
              <a:rPr lang="en-US" sz="2000" dirty="0" err="1" smtClean="0"/>
              <a:t>metatropic</a:t>
            </a:r>
            <a:r>
              <a:rPr lang="en-US" sz="2000" dirty="0" smtClean="0"/>
              <a:t> dwarfism.)</a:t>
            </a:r>
          </a:p>
          <a:p>
            <a:pPr>
              <a:buFont typeface="Wingdings" pitchFamily="2" charset="2"/>
              <a:buChar char="q"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Short neck  conditions-   </a:t>
            </a:r>
            <a:r>
              <a:rPr lang="en-US" sz="2000" dirty="0" err="1" smtClean="0"/>
              <a:t>Klippel</a:t>
            </a:r>
            <a:r>
              <a:rPr lang="en-US" sz="2000" dirty="0" smtClean="0"/>
              <a:t> </a:t>
            </a:r>
            <a:r>
              <a:rPr lang="en-US" sz="2000" dirty="0" err="1" smtClean="0"/>
              <a:t>Fiel</a:t>
            </a:r>
            <a:r>
              <a:rPr lang="en-US" sz="2000" dirty="0" smtClean="0"/>
              <a:t> syndrome, Turner Syndrome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Morquio</a:t>
            </a:r>
            <a:r>
              <a:rPr lang="en-US" dirty="0" smtClean="0"/>
              <a:t> Syndrome</a:t>
            </a:r>
            <a:endParaRPr lang="en-US" dirty="0"/>
          </a:p>
        </p:txBody>
      </p:sp>
      <p:pic>
        <p:nvPicPr>
          <p:cNvPr id="6146" name="Picture 2" descr="C:\Users\Toshiba\Pictures\CAJY56LKCA4WUQ1GCAL9ED29CAW1OVNJCAMLX2SQCAUZEQQ8CAQKNF53CANFD9T2CADUL32VCAJ4XGB5CAPYL30FCATDAL8ECARCVIV1CATA0GV6CAN0H23TCAZL6KC8CAHAXW9JCAD3HDH1CACVHC8G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06271" y="1142999"/>
            <a:ext cx="3113529" cy="50844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variant short stature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Familial short stature</a:t>
            </a:r>
          </a:p>
          <a:p>
            <a:r>
              <a:rPr lang="en-US" dirty="0" smtClean="0"/>
              <a:t>Constitutional delay in growth and puberty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50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hallmarks of familial short stature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bone age appropriate for chronologic age</a:t>
            </a:r>
          </a:p>
          <a:p>
            <a:r>
              <a:rPr lang="en-US" dirty="0" smtClean="0"/>
              <a:t>normal growth velocity </a:t>
            </a:r>
          </a:p>
          <a:p>
            <a:r>
              <a:rPr lang="en-US" dirty="0" smtClean="0"/>
              <a:t> predicted adult height appropriate to the familial pattern –falls within MPH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492</TotalTime>
  <Words>1794</Words>
  <Application>Microsoft Macintosh PowerPoint</Application>
  <PresentationFormat>On-screen Show (4:3)</PresentationFormat>
  <Paragraphs>257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Civic</vt:lpstr>
      <vt:lpstr>Growth disorders in children </vt:lpstr>
      <vt:lpstr>    Short stature </vt:lpstr>
      <vt:lpstr>Height is important</vt:lpstr>
      <vt:lpstr>Definition</vt:lpstr>
      <vt:lpstr>The causes of short stature</vt:lpstr>
      <vt:lpstr>Classification of short stature by phenotype</vt:lpstr>
      <vt:lpstr>Morquio Syndrome</vt:lpstr>
      <vt:lpstr>Normal variant short stature</vt:lpstr>
      <vt:lpstr>The hallmarks of familial short stature</vt:lpstr>
      <vt:lpstr>Constitutional delay in growth and puberty</vt:lpstr>
      <vt:lpstr>PATHOLOGICAL SHORT STATURE</vt:lpstr>
      <vt:lpstr>ENDOCRINE CAUSES</vt:lpstr>
      <vt:lpstr>GENETIC SYNDROMES</vt:lpstr>
      <vt:lpstr>SYSTEMIC ILLNESSES</vt:lpstr>
      <vt:lpstr>Deprivational short stature</vt:lpstr>
      <vt:lpstr>Evaluation of the child with short stature includes</vt:lpstr>
      <vt:lpstr>PowerPoint Presentation</vt:lpstr>
      <vt:lpstr>Key measurements</vt:lpstr>
      <vt:lpstr>Examination</vt:lpstr>
      <vt:lpstr>Other examination</vt:lpstr>
      <vt:lpstr>Tanner staging</vt:lpstr>
      <vt:lpstr>Mid parental height range</vt:lpstr>
      <vt:lpstr>Measuring stature </vt:lpstr>
      <vt:lpstr>PowerPoint Presentation</vt:lpstr>
      <vt:lpstr>Measuring stature </vt:lpstr>
      <vt:lpstr>Measure of arm span</vt:lpstr>
      <vt:lpstr>PowerPoint Presentation</vt:lpstr>
      <vt:lpstr>Growth patterns</vt:lpstr>
      <vt:lpstr>PowerPoint Presentation</vt:lpstr>
      <vt:lpstr>Height velocity chart</vt:lpstr>
      <vt:lpstr>Growth velocity</vt:lpstr>
      <vt:lpstr>The normal difference in body proportion with age</vt:lpstr>
      <vt:lpstr>Assessment of upper segment: lower segment ratio</vt:lpstr>
      <vt:lpstr>PowerPoint Presentation</vt:lpstr>
      <vt:lpstr>PowerPoint Presentation</vt:lpstr>
      <vt:lpstr>Routine laboratory investigations</vt:lpstr>
      <vt:lpstr>Other useful tests include the following</vt:lpstr>
      <vt:lpstr>Imaging Studies </vt:lpstr>
      <vt:lpstr>PowerPoint Presentation</vt:lpstr>
      <vt:lpstr>Treatment </vt:lpstr>
      <vt:lpstr>GHD: PHYSICAL FEATURES</vt:lpstr>
      <vt:lpstr>GHD: PROVOCATIVE TESTS</vt:lpstr>
      <vt:lpstr>Other specific tests</vt:lpstr>
      <vt:lpstr>serum levels of GH</vt:lpstr>
      <vt:lpstr>Growth hormone therapy</vt:lpstr>
      <vt:lpstr>Growth hormone therapy</vt:lpstr>
      <vt:lpstr>Growth hormone therapy</vt:lpstr>
      <vt:lpstr>Specific reference data is available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 disorders in children 1</dc:title>
  <dc:creator>Toshiba</dc:creator>
  <cp:lastModifiedBy>Chamilka  Jayasinghe</cp:lastModifiedBy>
  <cp:revision>57</cp:revision>
  <dcterms:created xsi:type="dcterms:W3CDTF">2012-01-16T15:46:08Z</dcterms:created>
  <dcterms:modified xsi:type="dcterms:W3CDTF">2018-05-21T06:52:50Z</dcterms:modified>
</cp:coreProperties>
</file>