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2" r:id="rId5"/>
    <p:sldId id="266" r:id="rId6"/>
    <p:sldId id="265" r:id="rId7"/>
    <p:sldId id="268" r:id="rId8"/>
    <p:sldId id="267" r:id="rId9"/>
    <p:sldId id="270" r:id="rId10"/>
    <p:sldId id="273" r:id="rId11"/>
    <p:sldId id="275" r:id="rId12"/>
    <p:sldId id="274" r:id="rId13"/>
    <p:sldId id="269" r:id="rId14"/>
    <p:sldId id="271" r:id="rId15"/>
    <p:sldId id="276" r:id="rId16"/>
    <p:sldId id="277" r:id="rId17"/>
    <p:sldId id="278" r:id="rId18"/>
    <p:sldId id="279" r:id="rId19"/>
    <p:sldId id="280" r:id="rId20"/>
    <p:sldId id="284" r:id="rId21"/>
    <p:sldId id="286" r:id="rId22"/>
    <p:sldId id="281" r:id="rId23"/>
    <p:sldId id="282" r:id="rId24"/>
    <p:sldId id="287" r:id="rId25"/>
    <p:sldId id="285" r:id="rId26"/>
    <p:sldId id="288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147" autoAdjust="0"/>
    <p:restoredTop sz="94660"/>
  </p:normalViewPr>
  <p:slideViewPr>
    <p:cSldViewPr>
      <p:cViewPr>
        <p:scale>
          <a:sx n="80" d="100"/>
          <a:sy n="80" d="100"/>
        </p:scale>
        <p:origin x="-1020" y="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32BC-2CC0-480A-8303-DADF01E0122C}" type="datetimeFigureOut">
              <a:rPr lang="en-US" smtClean="0"/>
              <a:pPr/>
              <a:t>2018-05-16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9DAED-D03F-42B9-909D-A7589A1CA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32BC-2CC0-480A-8303-DADF01E0122C}" type="datetimeFigureOut">
              <a:rPr lang="en-US" smtClean="0"/>
              <a:pPr/>
              <a:t>2018-05-16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9DAED-D03F-42B9-909D-A7589A1CA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32BC-2CC0-480A-8303-DADF01E0122C}" type="datetimeFigureOut">
              <a:rPr lang="en-US" smtClean="0"/>
              <a:pPr/>
              <a:t>2018-05-16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9DAED-D03F-42B9-909D-A7589A1CA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32BC-2CC0-480A-8303-DADF01E0122C}" type="datetimeFigureOut">
              <a:rPr lang="en-US" smtClean="0"/>
              <a:pPr/>
              <a:t>2018-05-16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9DAED-D03F-42B9-909D-A7589A1CA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32BC-2CC0-480A-8303-DADF01E0122C}" type="datetimeFigureOut">
              <a:rPr lang="en-US" smtClean="0"/>
              <a:pPr/>
              <a:t>2018-05-16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9DAED-D03F-42B9-909D-A7589A1CA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32BC-2CC0-480A-8303-DADF01E0122C}" type="datetimeFigureOut">
              <a:rPr lang="en-US" smtClean="0"/>
              <a:pPr/>
              <a:t>2018-05-16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9DAED-D03F-42B9-909D-A7589A1CA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32BC-2CC0-480A-8303-DADF01E0122C}" type="datetimeFigureOut">
              <a:rPr lang="en-US" smtClean="0"/>
              <a:pPr/>
              <a:t>2018-05-16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9DAED-D03F-42B9-909D-A7589A1CA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32BC-2CC0-480A-8303-DADF01E0122C}" type="datetimeFigureOut">
              <a:rPr lang="en-US" smtClean="0"/>
              <a:pPr/>
              <a:t>2018-05-16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9DAED-D03F-42B9-909D-A7589A1CA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32BC-2CC0-480A-8303-DADF01E0122C}" type="datetimeFigureOut">
              <a:rPr lang="en-US" smtClean="0"/>
              <a:pPr/>
              <a:t>2018-05-16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9DAED-D03F-42B9-909D-A7589A1CA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32BC-2CC0-480A-8303-DADF01E0122C}" type="datetimeFigureOut">
              <a:rPr lang="en-US" smtClean="0"/>
              <a:pPr/>
              <a:t>2018-05-16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9DAED-D03F-42B9-909D-A7589A1CA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32BC-2CC0-480A-8303-DADF01E0122C}" type="datetimeFigureOut">
              <a:rPr lang="en-US" smtClean="0"/>
              <a:pPr/>
              <a:t>2018-05-16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9DAED-D03F-42B9-909D-A7589A1CA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532BC-2CC0-480A-8303-DADF01E0122C}" type="datetimeFigureOut">
              <a:rPr lang="en-US" smtClean="0"/>
              <a:pPr/>
              <a:t>2018-05-16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9DAED-D03F-42B9-909D-A7589A1CA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Drugs used in thyroid disorders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Dr.Nathasha</a:t>
            </a:r>
            <a:r>
              <a:rPr lang="en-US" dirty="0" smtClean="0"/>
              <a:t> Luke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Hypothyroidism in pregnancy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• Untreated hypothyroidism during pregnancy -increase the incidence of maternal and fetal complications including impairment of fetal cognitive development.</a:t>
            </a:r>
          </a:p>
          <a:p>
            <a:pPr>
              <a:buNone/>
            </a:pPr>
            <a:r>
              <a:rPr lang="en-US" dirty="0" smtClean="0"/>
              <a:t>• Increase the dose of </a:t>
            </a:r>
            <a:r>
              <a:rPr lang="en-US" dirty="0" err="1" smtClean="0"/>
              <a:t>levothyroxine</a:t>
            </a:r>
            <a:r>
              <a:rPr lang="en-US" dirty="0" smtClean="0"/>
              <a:t>  as soon as pregnancy is confirmed</a:t>
            </a:r>
          </a:p>
          <a:p>
            <a:r>
              <a:rPr lang="en-US" dirty="0" smtClean="0"/>
              <a:t>Monitor TFT frequently and adjust dose </a:t>
            </a:r>
          </a:p>
          <a:p>
            <a:r>
              <a:rPr lang="en-US" dirty="0" smtClean="0"/>
              <a:t>Screen neonate for hypothyroidism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Congenital hypothyroidism in children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cause of preventable mental retardation</a:t>
            </a:r>
          </a:p>
          <a:p>
            <a:r>
              <a:rPr lang="en-US" dirty="0" smtClean="0"/>
              <a:t>Neonates routinely screened in some countries </a:t>
            </a:r>
          </a:p>
          <a:p>
            <a:r>
              <a:rPr lang="en-US" dirty="0" smtClean="0"/>
              <a:t>Normalization of thyroxin levels before or by the time of 3 weeks is  important for a good outcome</a:t>
            </a:r>
          </a:p>
          <a:p>
            <a:endParaRPr lang="en-US" dirty="0"/>
          </a:p>
        </p:txBody>
      </p:sp>
      <p:pic>
        <p:nvPicPr>
          <p:cNvPr id="1026" name="Picture 2" descr="C:\Users\DELL\Pictures\918965-919758-949t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4572000"/>
            <a:ext cx="2540000" cy="1638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Congenital hypothyroidism in children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Starting dose -10-15 </a:t>
            </a:r>
            <a:r>
              <a:rPr lang="en-US" dirty="0" err="1" smtClean="0"/>
              <a:t>μg</a:t>
            </a:r>
            <a:r>
              <a:rPr lang="en-US" dirty="0" smtClean="0"/>
              <a:t> /kg /d</a:t>
            </a:r>
          </a:p>
          <a:p>
            <a:r>
              <a:rPr lang="en-US" dirty="0" smtClean="0"/>
              <a:t>Monitor TFT frequently </a:t>
            </a:r>
          </a:p>
          <a:p>
            <a:pPr>
              <a:buNone/>
            </a:pPr>
            <a:r>
              <a:rPr lang="en-US" dirty="0" smtClean="0"/>
              <a:t>- 2-4 weekly after initial treatment, until free T4 normalizes</a:t>
            </a:r>
          </a:p>
          <a:p>
            <a:pPr>
              <a:buNone/>
            </a:pPr>
            <a:r>
              <a:rPr lang="en-US" dirty="0" smtClean="0"/>
              <a:t>- Every 1-2 monthly in the first 6 m</a:t>
            </a:r>
          </a:p>
          <a:p>
            <a:pPr>
              <a:buNone/>
            </a:pPr>
            <a:r>
              <a:rPr lang="en-US" dirty="0" smtClean="0"/>
              <a:t>- Every 3-4 monthly-----6 m-3 y</a:t>
            </a:r>
          </a:p>
          <a:p>
            <a:pPr>
              <a:buNone/>
            </a:pPr>
            <a:r>
              <a:rPr lang="en-US" dirty="0" smtClean="0"/>
              <a:t>- Every 6-12 monthly-----------3 y onwards </a:t>
            </a:r>
          </a:p>
          <a:p>
            <a:r>
              <a:rPr lang="en-US" dirty="0" smtClean="0"/>
              <a:t>Aim serum FT4  in the upper normal range and within the reference range.</a:t>
            </a:r>
          </a:p>
          <a:p>
            <a:r>
              <a:rPr lang="en-US" dirty="0" smtClean="0"/>
              <a:t>Monitor growth and development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central hypothyroidism replace </a:t>
            </a:r>
            <a:r>
              <a:rPr lang="en-US" dirty="0" err="1" smtClean="0"/>
              <a:t>cortisol</a:t>
            </a:r>
            <a:r>
              <a:rPr lang="en-US" dirty="0" smtClean="0"/>
              <a:t> deficiency prior to starting </a:t>
            </a:r>
            <a:r>
              <a:rPr lang="en-US" dirty="0" err="1" smtClean="0"/>
              <a:t>levothyroxin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Thyroxin in thyroid CA management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thyroid carcinoma patients, aim of </a:t>
            </a:r>
            <a:r>
              <a:rPr lang="en-US" dirty="0" err="1" smtClean="0"/>
              <a:t>levothyroxine</a:t>
            </a:r>
            <a:r>
              <a:rPr lang="en-US" dirty="0" smtClean="0"/>
              <a:t> therapy is to achieve appropriate TSH suppression.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 of hypothyroid coma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Slow rise of core temperature</a:t>
            </a:r>
          </a:p>
          <a:p>
            <a:r>
              <a:rPr lang="en-US" dirty="0" smtClean="0"/>
              <a:t> Warm humidified oxygen </a:t>
            </a:r>
          </a:p>
          <a:p>
            <a:r>
              <a:rPr lang="en-US" dirty="0" smtClean="0"/>
              <a:t>Monitoring of vitals</a:t>
            </a:r>
          </a:p>
          <a:p>
            <a:r>
              <a:rPr lang="en-US" dirty="0" smtClean="0"/>
              <a:t>High dose of </a:t>
            </a:r>
            <a:r>
              <a:rPr lang="en-US" dirty="0" err="1" smtClean="0"/>
              <a:t>levothyroxine</a:t>
            </a:r>
            <a:r>
              <a:rPr lang="en-US" dirty="0" smtClean="0"/>
              <a:t> 300-500</a:t>
            </a:r>
            <a:r>
              <a:rPr lang="el-GR" dirty="0" smtClean="0"/>
              <a:t>μ</a:t>
            </a:r>
            <a:r>
              <a:rPr lang="en-US" dirty="0" smtClean="0"/>
              <a:t>g via NG</a:t>
            </a:r>
          </a:p>
          <a:p>
            <a:r>
              <a:rPr lang="en-US" dirty="0" smtClean="0"/>
              <a:t>Hydrocortisone IV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 of hyperthyroidism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Symptomatic treatment –Beta blockers ----withdraw once  </a:t>
            </a:r>
            <a:r>
              <a:rPr lang="en-US" dirty="0" err="1" smtClean="0"/>
              <a:t>euthytoid</a:t>
            </a:r>
            <a:r>
              <a:rPr lang="en-US" dirty="0" smtClean="0"/>
              <a:t> –</a:t>
            </a:r>
            <a:r>
              <a:rPr lang="en-US" dirty="0" err="1" smtClean="0"/>
              <a:t>propranolol</a:t>
            </a:r>
            <a:endParaRPr lang="en-US" dirty="0" smtClean="0"/>
          </a:p>
          <a:p>
            <a:r>
              <a:rPr lang="en-US" dirty="0" smtClean="0"/>
              <a:t>Definite treatment </a:t>
            </a:r>
          </a:p>
          <a:p>
            <a:pPr>
              <a:buNone/>
            </a:pPr>
            <a:r>
              <a:rPr lang="en-US" dirty="0" smtClean="0"/>
              <a:t>-</a:t>
            </a:r>
            <a:r>
              <a:rPr lang="en-US" dirty="0" err="1" smtClean="0"/>
              <a:t>antithyroid</a:t>
            </a:r>
            <a:r>
              <a:rPr lang="en-US" dirty="0" smtClean="0"/>
              <a:t> drugs </a:t>
            </a:r>
          </a:p>
          <a:p>
            <a:pPr>
              <a:buNone/>
            </a:pPr>
            <a:r>
              <a:rPr lang="en-US" dirty="0" smtClean="0"/>
              <a:t>-radioiodine </a:t>
            </a:r>
          </a:p>
          <a:p>
            <a:pPr>
              <a:buNone/>
            </a:pPr>
            <a:r>
              <a:rPr lang="en-US" dirty="0" smtClean="0"/>
              <a:t>-surgery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Antithyroid</a:t>
            </a:r>
            <a:r>
              <a:rPr lang="en-US" dirty="0" smtClean="0"/>
              <a:t> drugs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preferred first line treatment for Grave’s disease and until definitive treatment for toxic </a:t>
            </a:r>
            <a:r>
              <a:rPr lang="en-US" dirty="0" err="1" smtClean="0"/>
              <a:t>multinodular</a:t>
            </a:r>
            <a:r>
              <a:rPr lang="en-US" dirty="0" smtClean="0"/>
              <a:t> goiter and toxic adenoma.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Antithyroid</a:t>
            </a:r>
            <a:r>
              <a:rPr lang="en-US" dirty="0" smtClean="0"/>
              <a:t> drugs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Carbimazole</a:t>
            </a:r>
            <a:r>
              <a:rPr lang="en-US" dirty="0" smtClean="0"/>
              <a:t>/ </a:t>
            </a:r>
            <a:r>
              <a:rPr lang="en-US" dirty="0" err="1" smtClean="0"/>
              <a:t>methimazole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Propylthiouracil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Antithyriod</a:t>
            </a:r>
            <a:r>
              <a:rPr lang="en-US" dirty="0" smtClean="0"/>
              <a:t> drugs –mechanism of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inhibit thyroid hormone synthesis by interfering with thyroid </a:t>
            </a:r>
            <a:r>
              <a:rPr lang="en-US" dirty="0" err="1" smtClean="0"/>
              <a:t>peroxidase</a:t>
            </a:r>
            <a:r>
              <a:rPr lang="en-US" dirty="0" smtClean="0"/>
              <a:t> mediated iodination of tyrosine residues in </a:t>
            </a:r>
            <a:r>
              <a:rPr lang="en-US" dirty="0" err="1" smtClean="0"/>
              <a:t>thyroglobulin</a:t>
            </a:r>
            <a:r>
              <a:rPr lang="en-US" dirty="0" smtClean="0"/>
              <a:t>, an important step in the synthesis of </a:t>
            </a:r>
            <a:r>
              <a:rPr lang="en-US" dirty="0" err="1" smtClean="0"/>
              <a:t>thyroxine</a:t>
            </a:r>
            <a:r>
              <a:rPr lang="en-US" dirty="0" smtClean="0"/>
              <a:t> and </a:t>
            </a:r>
            <a:r>
              <a:rPr lang="en-US" dirty="0" err="1" smtClean="0"/>
              <a:t>triiodothyronin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Propylthiouracil</a:t>
            </a:r>
            <a:r>
              <a:rPr lang="en-US" dirty="0" smtClean="0"/>
              <a:t>  can also  block the conversion of T4 to T3.</a:t>
            </a:r>
          </a:p>
          <a:p>
            <a:r>
              <a:rPr lang="en-US" dirty="0" err="1" smtClean="0"/>
              <a:t>antithyroid</a:t>
            </a:r>
            <a:r>
              <a:rPr lang="en-US" dirty="0" smtClean="0"/>
              <a:t> drugs may have clinically important immunosuppressive effects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 of thyroid disorders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Thyroid hormone physiology</a:t>
            </a:r>
          </a:p>
          <a:p>
            <a:r>
              <a:rPr lang="en-US" dirty="0" smtClean="0"/>
              <a:t>Treatment of hypothyroidism</a:t>
            </a:r>
          </a:p>
          <a:p>
            <a:r>
              <a:rPr lang="en-US" dirty="0" smtClean="0"/>
              <a:t>Treatment of hyperthyroidism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Antirhyroid</a:t>
            </a:r>
            <a:r>
              <a:rPr lang="en-US" dirty="0" smtClean="0"/>
              <a:t> drugs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relatively simple molecules</a:t>
            </a:r>
          </a:p>
          <a:p>
            <a:r>
              <a:rPr lang="en-US" dirty="0" smtClean="0"/>
              <a:t>Actively concentrated by the thyroid gland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Adverse effects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Minor</a:t>
            </a:r>
          </a:p>
          <a:p>
            <a:r>
              <a:rPr lang="en-US" dirty="0" err="1" smtClean="0"/>
              <a:t>urticaria</a:t>
            </a:r>
            <a:r>
              <a:rPr lang="en-US" dirty="0" smtClean="0"/>
              <a:t> and other rashes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arthralgia</a:t>
            </a:r>
            <a:endParaRPr lang="en-US" dirty="0" smtClean="0"/>
          </a:p>
          <a:p>
            <a:r>
              <a:rPr lang="en-US" dirty="0" smtClean="0"/>
              <a:t> gastrointestinal upset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Major</a:t>
            </a:r>
          </a:p>
          <a:p>
            <a:r>
              <a:rPr lang="en-US" dirty="0" err="1" smtClean="0"/>
              <a:t>Agranulocytosis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Hepatotoxicity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Vasculitis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Antithyroid</a:t>
            </a:r>
            <a:r>
              <a:rPr lang="en-US" dirty="0" smtClean="0"/>
              <a:t> drugs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 treatment at high dose and titrate to a lower dose </a:t>
            </a:r>
          </a:p>
          <a:p>
            <a:r>
              <a:rPr lang="en-US" dirty="0" smtClean="0"/>
              <a:t>Duration of </a:t>
            </a:r>
            <a:r>
              <a:rPr lang="en-US" dirty="0" err="1" smtClean="0"/>
              <a:t>Tx</a:t>
            </a:r>
            <a:r>
              <a:rPr lang="en-US" dirty="0" smtClean="0"/>
              <a:t>- 12-18 months </a:t>
            </a:r>
          </a:p>
          <a:p>
            <a:r>
              <a:rPr lang="en-US" dirty="0" smtClean="0"/>
              <a:t>Monitoring treatment</a:t>
            </a:r>
          </a:p>
          <a:p>
            <a:pPr>
              <a:buNone/>
            </a:pPr>
            <a:r>
              <a:rPr lang="en-US" dirty="0" smtClean="0"/>
              <a:t>-FT4/TSH </a:t>
            </a:r>
          </a:p>
          <a:p>
            <a:pPr>
              <a:buNone/>
            </a:pPr>
            <a:r>
              <a:rPr lang="en-US" dirty="0" smtClean="0"/>
              <a:t>- Baseline FBC and liver profile.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 Patient education to seek medical advice urgently in the presence of side effects (</a:t>
            </a:r>
            <a:r>
              <a:rPr lang="en-US" dirty="0" err="1" smtClean="0"/>
              <a:t>pruritic</a:t>
            </a:r>
            <a:r>
              <a:rPr lang="en-US" dirty="0" smtClean="0"/>
              <a:t> rash, jaundice, </a:t>
            </a:r>
            <a:r>
              <a:rPr lang="en-US" dirty="0" err="1" smtClean="0"/>
              <a:t>pharyngitis</a:t>
            </a:r>
            <a:r>
              <a:rPr lang="en-US" dirty="0" smtClean="0"/>
              <a:t>, fever) with urgent FBC and liver functions is mandatory.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Antithyorid</a:t>
            </a:r>
            <a:r>
              <a:rPr lang="en-US" dirty="0" smtClean="0"/>
              <a:t> drugs in pregnancy and lactation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</a:t>
            </a:r>
            <a:r>
              <a:rPr lang="en-US" dirty="0" err="1" smtClean="0"/>
              <a:t>carbimazole</a:t>
            </a:r>
            <a:r>
              <a:rPr lang="en-US" dirty="0" smtClean="0"/>
              <a:t> and PTU are  NOT considered 100% safe –but PTU preferred in pregnancy as </a:t>
            </a:r>
            <a:r>
              <a:rPr lang="en-US" dirty="0" err="1" smtClean="0"/>
              <a:t>carbimazole</a:t>
            </a:r>
            <a:r>
              <a:rPr lang="en-US" dirty="0" smtClean="0"/>
              <a:t> causes fetal malformations (</a:t>
            </a:r>
            <a:r>
              <a:rPr lang="en-US" dirty="0" err="1" smtClean="0"/>
              <a:t>aplasia</a:t>
            </a:r>
            <a:r>
              <a:rPr lang="en-US" dirty="0" smtClean="0"/>
              <a:t> cutis)</a:t>
            </a:r>
          </a:p>
          <a:p>
            <a:endParaRPr lang="en-US" dirty="0" smtClean="0"/>
          </a:p>
          <a:p>
            <a:r>
              <a:rPr lang="en-US" dirty="0" smtClean="0"/>
              <a:t>Both are safe in lactation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DELL\Pictures\6-21-2008 3-13-28 PM_0010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91583" y="838200"/>
            <a:ext cx="5909299" cy="5287963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295400" y="5257800"/>
            <a:ext cx="4191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10B93-6675-4594-AE3B-6FC3013B531D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3132138" y="333375"/>
            <a:ext cx="2873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2800" dirty="0"/>
              <a:t>Iodides</a:t>
            </a:r>
            <a:r>
              <a:rPr kumimoji="1" lang="en-US" altLang="zh-CN" sz="2800" dirty="0"/>
              <a:t> (</a:t>
            </a:r>
            <a:r>
              <a:rPr kumimoji="1" lang="en-US" altLang="zh-CN" sz="2800" dirty="0" err="1"/>
              <a:t>NaI</a:t>
            </a:r>
            <a:r>
              <a:rPr kumimoji="1" lang="en-US" altLang="zh-CN" sz="2800" dirty="0"/>
              <a:t>, KI)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663575" y="12017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395288" y="2565400"/>
            <a:ext cx="8353425" cy="1495794"/>
          </a:xfrm>
          <a:prstGeom prst="rec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 smtClean="0"/>
              <a:t>Indications </a:t>
            </a:r>
            <a:endParaRPr lang="en-US" altLang="zh-CN" sz="2800" dirty="0"/>
          </a:p>
          <a:p>
            <a:pPr>
              <a:lnSpc>
                <a:spcPct val="120000"/>
              </a:lnSpc>
            </a:pPr>
            <a:r>
              <a:rPr lang="en-US" altLang="zh-CN" sz="2400" dirty="0" smtClean="0"/>
              <a:t>1.Hyterthyroidism</a:t>
            </a:r>
          </a:p>
          <a:p>
            <a:pPr>
              <a:lnSpc>
                <a:spcPct val="120000"/>
              </a:lnSpc>
            </a:pPr>
            <a:r>
              <a:rPr lang="en-US" altLang="zh-CN" sz="2400" b="0" dirty="0" smtClean="0"/>
              <a:t>2</a:t>
            </a:r>
            <a:r>
              <a:rPr lang="en-US" altLang="zh-CN" sz="2400" b="0" dirty="0"/>
              <a:t>. Thyroid crisis.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914400"/>
            <a:ext cx="7239000" cy="116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smtClean="0"/>
              <a:t>Pharmacological action</a:t>
            </a:r>
          </a:p>
          <a:p>
            <a:pPr>
              <a:lnSpc>
                <a:spcPct val="120000"/>
              </a:lnSpc>
            </a:pPr>
            <a:r>
              <a:rPr lang="en-US" altLang="zh-CN" sz="2000" dirty="0" smtClean="0"/>
              <a:t>     </a:t>
            </a:r>
            <a:r>
              <a:rPr lang="en-US" altLang="zh-CN" dirty="0" smtClean="0"/>
              <a:t>Inhibition of 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T3 &amp; T4 release and synthesis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 Decrease of size &amp; </a:t>
            </a:r>
            <a:r>
              <a:rPr lang="en-US" altLang="zh-CN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vascularity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of the </a:t>
            </a:r>
            <a:r>
              <a:rPr lang="en-US" altLang="zh-CN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hyperplastic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gland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Thyroid storm –management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• Thermal regulation </a:t>
            </a:r>
          </a:p>
          <a:p>
            <a:pPr>
              <a:buNone/>
            </a:pPr>
            <a:r>
              <a:rPr lang="en-US" dirty="0" smtClean="0"/>
              <a:t>• Treatment of arrhythmias</a:t>
            </a:r>
          </a:p>
          <a:p>
            <a:pPr>
              <a:buNone/>
            </a:pPr>
            <a:r>
              <a:rPr lang="en-US" dirty="0" smtClean="0"/>
              <a:t>• Treatment of precipitating cause </a:t>
            </a:r>
            <a:r>
              <a:rPr lang="en-US" dirty="0" err="1" smtClean="0"/>
              <a:t>eg</a:t>
            </a:r>
            <a:r>
              <a:rPr lang="en-US" dirty="0" smtClean="0"/>
              <a:t>. -. antibiotics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 err="1" smtClean="0"/>
              <a:t>Propylthiouracil</a:t>
            </a:r>
            <a:r>
              <a:rPr lang="en-US" dirty="0" smtClean="0"/>
              <a:t>  (to block thyroid hormone synthesis and T4 to T3 conversion)</a:t>
            </a:r>
          </a:p>
          <a:p>
            <a:pPr>
              <a:buNone/>
            </a:pPr>
            <a:r>
              <a:rPr lang="en-US" dirty="0" smtClean="0"/>
              <a:t>• Potassium iodide therapy (</a:t>
            </a:r>
            <a:r>
              <a:rPr lang="en-US" dirty="0" err="1" smtClean="0"/>
              <a:t>Lugol</a:t>
            </a:r>
            <a:r>
              <a:rPr lang="en-US" dirty="0" smtClean="0"/>
              <a:t> solution) -to inhibit thyroid hormone release</a:t>
            </a:r>
          </a:p>
          <a:p>
            <a:pPr>
              <a:buNone/>
            </a:pPr>
            <a:r>
              <a:rPr lang="en-US" dirty="0" smtClean="0"/>
              <a:t>• Beta blockers </a:t>
            </a:r>
          </a:p>
          <a:p>
            <a:pPr>
              <a:buNone/>
            </a:pPr>
            <a:r>
              <a:rPr lang="en-US" dirty="0" smtClean="0"/>
              <a:t>• Intravenous hydrocortisone 100mg 6 hourly (to inhibit T4 to T3 conversion)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Thyroid hormone physiology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naturally occurring active forms </a:t>
            </a:r>
          </a:p>
          <a:p>
            <a:pPr>
              <a:buNone/>
            </a:pPr>
            <a:r>
              <a:rPr lang="en-US" dirty="0" smtClean="0"/>
              <a:t>-T</a:t>
            </a:r>
            <a:r>
              <a:rPr lang="en-US" sz="2400" dirty="0" smtClean="0"/>
              <a:t>3  ---tri-</a:t>
            </a:r>
            <a:r>
              <a:rPr lang="en-US" sz="2400" dirty="0" err="1" smtClean="0"/>
              <a:t>iodo</a:t>
            </a:r>
            <a:r>
              <a:rPr lang="en-US" sz="2400" dirty="0" smtClean="0"/>
              <a:t>-L-</a:t>
            </a:r>
            <a:r>
              <a:rPr lang="en-US" sz="2400" dirty="0" err="1" smtClean="0"/>
              <a:t>thyronine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-</a:t>
            </a:r>
            <a:r>
              <a:rPr lang="en-US" dirty="0" smtClean="0"/>
              <a:t>T</a:t>
            </a:r>
            <a:r>
              <a:rPr lang="en-US" sz="2400" dirty="0" smtClean="0"/>
              <a:t>4  ---- tetra-</a:t>
            </a:r>
            <a:r>
              <a:rPr lang="en-US" sz="2400" dirty="0" err="1" smtClean="0"/>
              <a:t>iodo</a:t>
            </a:r>
            <a:r>
              <a:rPr lang="en-US" sz="2400" dirty="0" smtClean="0"/>
              <a:t>-L-</a:t>
            </a:r>
            <a:r>
              <a:rPr lang="en-US" sz="2400" dirty="0" err="1" smtClean="0"/>
              <a:t>thyronine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T4 is the precursor of T3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T3 –most active form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Thyroxin therapy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Treating </a:t>
            </a:r>
            <a:r>
              <a:rPr lang="en-US" dirty="0" smtClean="0"/>
              <a:t>hypothyroidism</a:t>
            </a:r>
            <a:endParaRPr lang="en-US" dirty="0" smtClean="0"/>
          </a:p>
          <a:p>
            <a:r>
              <a:rPr lang="en-US" dirty="0" smtClean="0"/>
              <a:t>Management of thyroid carcinoma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Thyroxin preparations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Levothyroxine</a:t>
            </a:r>
            <a:r>
              <a:rPr lang="en-US" dirty="0" smtClean="0"/>
              <a:t> (T4) </a:t>
            </a:r>
          </a:p>
          <a:p>
            <a:pPr>
              <a:buNone/>
            </a:pPr>
            <a:r>
              <a:rPr lang="en-US" dirty="0" smtClean="0"/>
              <a:t>-Drug of choice to treat hypothyroidism</a:t>
            </a:r>
          </a:p>
          <a:p>
            <a:pPr>
              <a:buNone/>
            </a:pPr>
            <a:r>
              <a:rPr lang="en-US" dirty="0" smtClean="0"/>
              <a:t>-T1/2 -7d in </a:t>
            </a:r>
            <a:r>
              <a:rPr lang="en-US" dirty="0" err="1" smtClean="0"/>
              <a:t>euthyroid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Liothyronine</a:t>
            </a:r>
            <a:r>
              <a:rPr lang="en-US" dirty="0" smtClean="0"/>
              <a:t>(T3)</a:t>
            </a:r>
          </a:p>
          <a:p>
            <a:pPr>
              <a:buNone/>
            </a:pPr>
            <a:r>
              <a:rPr lang="en-US" dirty="0" smtClean="0"/>
              <a:t>-More potent than T4. </a:t>
            </a:r>
          </a:p>
          <a:p>
            <a:pPr>
              <a:buNone/>
            </a:pPr>
            <a:r>
              <a:rPr lang="en-US" dirty="0" smtClean="0"/>
              <a:t>-T1/2 2 days</a:t>
            </a:r>
          </a:p>
          <a:p>
            <a:pPr>
              <a:buNone/>
            </a:pPr>
            <a:r>
              <a:rPr lang="en-US" dirty="0" smtClean="0"/>
              <a:t>-Rapid onset of action-can induce heart failure-so not routinely used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T3/T4 combinations-not  adequately evaluated yet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 of hypothyroidism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Recommended </a:t>
            </a:r>
            <a:r>
              <a:rPr lang="en-US" dirty="0" err="1" smtClean="0"/>
              <a:t>Levothyroxine</a:t>
            </a:r>
            <a:r>
              <a:rPr lang="en-US" dirty="0" smtClean="0"/>
              <a:t> dosage -1.6 </a:t>
            </a:r>
            <a:r>
              <a:rPr lang="en-US" dirty="0" err="1" smtClean="0"/>
              <a:t>μg</a:t>
            </a:r>
            <a:r>
              <a:rPr lang="en-US" dirty="0" smtClean="0"/>
              <a:t>/kg per day in adults </a:t>
            </a:r>
          </a:p>
          <a:p>
            <a:r>
              <a:rPr lang="en-US" dirty="0" smtClean="0"/>
              <a:t>Lower initial dose in ,</a:t>
            </a:r>
          </a:p>
          <a:p>
            <a:pPr>
              <a:buNone/>
            </a:pPr>
            <a:r>
              <a:rPr lang="en-US" dirty="0" smtClean="0"/>
              <a:t>- elderly </a:t>
            </a:r>
          </a:p>
          <a:p>
            <a:pPr>
              <a:buNone/>
            </a:pPr>
            <a:r>
              <a:rPr lang="en-US" dirty="0" smtClean="0"/>
              <a:t>-those with  cardiac disease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Taken on an empty stomach upon waking in the morning</a:t>
            </a:r>
          </a:p>
          <a:p>
            <a:r>
              <a:rPr lang="en-US" dirty="0" smtClean="0"/>
              <a:t>spaced out from meals, tea, coffee, by at least ½-1 hour duration.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Treatment of hypothyroidism-monitoring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 clinically and with </a:t>
            </a:r>
            <a:r>
              <a:rPr lang="en-US" b="1" dirty="0" smtClean="0"/>
              <a:t>FT4</a:t>
            </a:r>
            <a:r>
              <a:rPr lang="en-US" dirty="0" smtClean="0"/>
              <a:t> 6-8 weekly till FT4 and TSH are normalized.</a:t>
            </a:r>
          </a:p>
          <a:p>
            <a:r>
              <a:rPr lang="en-US" dirty="0" smtClean="0"/>
              <a:t>Once the </a:t>
            </a:r>
            <a:r>
              <a:rPr lang="en-US" dirty="0" smtClean="0"/>
              <a:t>thyroid functions  have normalized</a:t>
            </a:r>
            <a:r>
              <a:rPr lang="en-US" dirty="0" smtClean="0"/>
              <a:t>, patient can be reviewed every 6 to 12 months.</a:t>
            </a:r>
          </a:p>
          <a:p>
            <a:r>
              <a:rPr lang="en-US" dirty="0" smtClean="0"/>
              <a:t>Avoid overtreatment -----Osteoporosis /</a:t>
            </a:r>
            <a:r>
              <a:rPr lang="en-US" dirty="0" err="1" smtClean="0"/>
              <a:t>atrial</a:t>
            </a:r>
            <a:r>
              <a:rPr lang="en-US" dirty="0" smtClean="0"/>
              <a:t> fibrillation may result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Causes of failure to normalize TSH during treatment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• Non compliance</a:t>
            </a:r>
          </a:p>
          <a:p>
            <a:pPr>
              <a:buNone/>
            </a:pPr>
            <a:r>
              <a:rPr lang="en-US" dirty="0" smtClean="0"/>
              <a:t>• Factors affecting absorption</a:t>
            </a:r>
          </a:p>
          <a:p>
            <a:pPr>
              <a:buNone/>
            </a:pPr>
            <a:r>
              <a:rPr lang="en-US" dirty="0" smtClean="0"/>
              <a:t>-Taking </a:t>
            </a:r>
            <a:r>
              <a:rPr lang="en-US" dirty="0" err="1" smtClean="0"/>
              <a:t>levothyroxine</a:t>
            </a:r>
            <a:r>
              <a:rPr lang="en-US" dirty="0" smtClean="0"/>
              <a:t> close to a meal</a:t>
            </a:r>
          </a:p>
          <a:p>
            <a:pPr>
              <a:buNone/>
            </a:pPr>
            <a:r>
              <a:rPr lang="en-US" dirty="0" smtClean="0"/>
              <a:t>- Drug interfering in absorption e.g. </a:t>
            </a:r>
            <a:r>
              <a:rPr lang="en-US" dirty="0" err="1" smtClean="0"/>
              <a:t>cholestyramine</a:t>
            </a:r>
            <a:r>
              <a:rPr lang="en-US" dirty="0" smtClean="0"/>
              <a:t>, ferrous sulfate</a:t>
            </a:r>
          </a:p>
          <a:p>
            <a:pPr>
              <a:buNone/>
            </a:pPr>
            <a:r>
              <a:rPr lang="en-US" dirty="0" smtClean="0"/>
              <a:t>-</a:t>
            </a:r>
            <a:r>
              <a:rPr lang="en-US" dirty="0" err="1" smtClean="0"/>
              <a:t>malabsorption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• Drugs accelerating metabolism</a:t>
            </a:r>
          </a:p>
          <a:p>
            <a:pPr>
              <a:buNone/>
            </a:pPr>
            <a:r>
              <a:rPr lang="en-US" dirty="0" smtClean="0"/>
              <a:t>e.g. </a:t>
            </a:r>
            <a:r>
              <a:rPr lang="en-US" dirty="0" err="1" smtClean="0"/>
              <a:t>phenytoin</a:t>
            </a:r>
            <a:r>
              <a:rPr lang="en-US" dirty="0" smtClean="0"/>
              <a:t>, </a:t>
            </a:r>
            <a:r>
              <a:rPr lang="en-US" dirty="0" err="1" smtClean="0"/>
              <a:t>carbamazepine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• Bioequivalence of different </a:t>
            </a:r>
            <a:r>
              <a:rPr lang="en-US" dirty="0" err="1" smtClean="0"/>
              <a:t>levothyroxine</a:t>
            </a:r>
            <a:r>
              <a:rPr lang="en-US" dirty="0" smtClean="0"/>
              <a:t> preparations may differ.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1585</TotalTime>
  <Words>792</Words>
  <Application>Microsoft Office PowerPoint</Application>
  <PresentationFormat>On-screen Show (4:3)</PresentationFormat>
  <Paragraphs>132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Drugs used in thyroid disorders </vt:lpstr>
      <vt:lpstr>Treatment of thyroid disorders </vt:lpstr>
      <vt:lpstr>Thyroid hormone physiology </vt:lpstr>
      <vt:lpstr>Thyroxin therapy </vt:lpstr>
      <vt:lpstr>Thyroxin preparations </vt:lpstr>
      <vt:lpstr>Treatment of hypothyroidism</vt:lpstr>
      <vt:lpstr>Slide 7</vt:lpstr>
      <vt:lpstr>Treatment of hypothyroidism-monitoring </vt:lpstr>
      <vt:lpstr>Causes of failure to normalize TSH during treatment </vt:lpstr>
      <vt:lpstr>Hypothyroidism in pregnancy </vt:lpstr>
      <vt:lpstr>Congenital hypothyroidism in children</vt:lpstr>
      <vt:lpstr>Congenital hypothyroidism in children</vt:lpstr>
      <vt:lpstr>Slide 13</vt:lpstr>
      <vt:lpstr>Thyroxin in thyroid CA management </vt:lpstr>
      <vt:lpstr>Treatment of hypothyroid coma </vt:lpstr>
      <vt:lpstr>Treatment of hyperthyroidism</vt:lpstr>
      <vt:lpstr>Antithyroid drugs </vt:lpstr>
      <vt:lpstr>Antithyroid drugs </vt:lpstr>
      <vt:lpstr>Antithyriod drugs –mechanism of action</vt:lpstr>
      <vt:lpstr>Antirhyroid drugs</vt:lpstr>
      <vt:lpstr>Adverse effects </vt:lpstr>
      <vt:lpstr>Antithyroid drugs </vt:lpstr>
      <vt:lpstr>Slide 23</vt:lpstr>
      <vt:lpstr>Antithyorid drugs in pregnancy and lactation</vt:lpstr>
      <vt:lpstr>Slide 25</vt:lpstr>
      <vt:lpstr>Slide 26</vt:lpstr>
      <vt:lpstr>Thyroid storm –management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Drugs used in thyroid disorders</dc:title>
  <dc:creator>DELL</dc:creator>
  <cp:lastModifiedBy>DELL</cp:lastModifiedBy>
  <cp:revision>30</cp:revision>
  <dcterms:created xsi:type="dcterms:W3CDTF">2015-01-05T16:58:16Z</dcterms:created>
  <dcterms:modified xsi:type="dcterms:W3CDTF">2018-05-16T06:41:05Z</dcterms:modified>
</cp:coreProperties>
</file>