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72" r:id="rId3"/>
    <p:sldId id="264" r:id="rId4"/>
    <p:sldId id="274" r:id="rId5"/>
    <p:sldId id="259" r:id="rId6"/>
    <p:sldId id="271" r:id="rId7"/>
    <p:sldId id="266" r:id="rId8"/>
    <p:sldId id="275" r:id="rId9"/>
    <p:sldId id="265" r:id="rId10"/>
    <p:sldId id="267" r:id="rId11"/>
    <p:sldId id="269" r:id="rId12"/>
    <p:sldId id="270" r:id="rId13"/>
    <p:sldId id="288" r:id="rId14"/>
    <p:sldId id="276" r:id="rId15"/>
    <p:sldId id="277" r:id="rId16"/>
    <p:sldId id="278" r:id="rId17"/>
    <p:sldId id="279" r:id="rId18"/>
    <p:sldId id="280" r:id="rId19"/>
    <p:sldId id="284" r:id="rId20"/>
    <p:sldId id="285" r:id="rId21"/>
    <p:sldId id="282" r:id="rId22"/>
    <p:sldId id="281" r:id="rId23"/>
    <p:sldId id="286" r:id="rId24"/>
    <p:sldId id="262" r:id="rId25"/>
    <p:sldId id="283" r:id="rId26"/>
    <p:sldId id="28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7" autoAdjust="0"/>
    <p:restoredTop sz="94660"/>
  </p:normalViewPr>
  <p:slideViewPr>
    <p:cSldViewPr>
      <p:cViewPr varScale="1">
        <p:scale>
          <a:sx n="84" d="100"/>
          <a:sy n="84" d="100"/>
        </p:scale>
        <p:origin x="9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Maternal%20Deaths\CVS%20-%20Maternal%20deaths\Cardio%20mat%20deaths%202001-2012%20Heart%20disease-updated%2011th%20Dec%20-KJ.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Chart%20in%20Microsoft%20Office%20Word"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Maternal%20Deaths\Data%20Analysis\Dissemination%202012\National%20MMRs%202001-2012-revised%20Dec%202013-corrected%20KJ.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Maternal%20Deaths\Data%20Analysis\Dissemination%202012\marenal%20deaths%20cause%20specific%20rates%202001-2010-revised%20Dec%202013-corrected%20K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571741032371027E-2"/>
          <c:y val="6.5289442986293383E-2"/>
          <c:w val="0.77943243567320852"/>
          <c:h val="0.79822506561679785"/>
        </c:manualLayout>
      </c:layout>
      <c:lineChart>
        <c:grouping val="standard"/>
        <c:varyColors val="0"/>
        <c:ser>
          <c:idx val="2"/>
          <c:order val="0"/>
          <c:tx>
            <c:strRef>
              <c:f>Analysis!$C$1</c:f>
              <c:strCache>
                <c:ptCount val="1"/>
                <c:pt idx="0">
                  <c:v>Total MDs</c:v>
                </c:pt>
              </c:strCache>
            </c:strRef>
          </c:tx>
          <c:spPr>
            <a:ln w="50800"/>
          </c:spPr>
          <c:marker>
            <c:symbol val="square"/>
            <c:size val="7"/>
          </c:marker>
          <c:dLbls>
            <c:dLbl>
              <c:idx val="0"/>
              <c:layout>
                <c:manualLayout>
                  <c:x val="4.1343379883157774E-3"/>
                  <c:y val="9.4660232122088073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0671689941578891E-3"/>
                  <c:y val="9.9277804420725493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6537351953263123E-2"/>
                  <c:y val="9.4660232122088073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0335844970789418E-2"/>
                  <c:y val="-4.2327257102767264E-17"/>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6.2015069824737238E-3"/>
                  <c:y val="0.10389537671936395"/>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3.1007534912368406E-2"/>
                  <c:y val="8.0807515226171966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2.0671689941578891E-3"/>
                  <c:y val="9.4660232122088073E-2"/>
                </c:manualLayout>
              </c:layout>
              <c:spPr/>
              <c:txPr>
                <a:bodyPr/>
                <a:lstStyle/>
                <a:p>
                  <a:pPr>
                    <a:defRPr sz="2400" b="1"/>
                  </a:pPr>
                  <a:endParaRPr lang="en-US"/>
                </a:p>
              </c:txPr>
              <c:dLblPos val="t"/>
              <c:showLegendKey val="0"/>
              <c:showVal val="1"/>
              <c:showCatName val="0"/>
              <c:showSerName val="0"/>
              <c:showPercent val="0"/>
              <c:showBubbleSize val="0"/>
              <c:extLst>
                <c:ext xmlns:c15="http://schemas.microsoft.com/office/drawing/2012/chart" uri="{CE6537A1-D6FC-4f65-9D91-7224C49458BB}">
                  <c15:layout/>
                </c:ext>
              </c:extLst>
            </c:dLbl>
            <c:dLbl>
              <c:idx val="11"/>
              <c:spPr/>
              <c:txPr>
                <a:bodyPr/>
                <a:lstStyle/>
                <a:p>
                  <a:pPr>
                    <a:defRPr sz="2400" b="1"/>
                  </a:pPr>
                  <a:endParaRPr lang="en-US"/>
                </a:p>
              </c:txPr>
              <c:dLblPos val="t"/>
              <c:showLegendKey val="0"/>
              <c:showVal val="1"/>
              <c:showCatName val="0"/>
              <c:showSerName val="0"/>
              <c:showPercent val="0"/>
              <c:showBubbleSize val="0"/>
            </c:dLbl>
            <c:spPr>
              <a:noFill/>
              <a:ln>
                <a:noFill/>
              </a:ln>
              <a:effectLst/>
            </c:spPr>
            <c:txPr>
              <a:bodyPr/>
              <a:lstStyle/>
              <a:p>
                <a:pPr>
                  <a:defRPr sz="24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Analysis!$A$2:$A$13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Analysis!$C$2:$C$13</c:f>
              <c:numCache>
                <c:formatCode>General</c:formatCode>
                <c:ptCount val="12"/>
                <c:pt idx="0">
                  <c:v>167</c:v>
                </c:pt>
                <c:pt idx="1">
                  <c:v>194</c:v>
                </c:pt>
                <c:pt idx="2">
                  <c:v>154</c:v>
                </c:pt>
                <c:pt idx="3">
                  <c:v>144</c:v>
                </c:pt>
                <c:pt idx="4">
                  <c:v>167</c:v>
                </c:pt>
                <c:pt idx="5">
                  <c:v>146</c:v>
                </c:pt>
                <c:pt idx="6">
                  <c:v>141</c:v>
                </c:pt>
                <c:pt idx="7">
                  <c:v>133</c:v>
                </c:pt>
                <c:pt idx="8">
                  <c:v>160</c:v>
                </c:pt>
                <c:pt idx="9">
                  <c:v>126</c:v>
                </c:pt>
                <c:pt idx="10">
                  <c:v>118</c:v>
                </c:pt>
                <c:pt idx="11">
                  <c:v>134</c:v>
                </c:pt>
              </c:numCache>
            </c:numRef>
          </c:val>
          <c:smooth val="0"/>
        </c:ser>
        <c:ser>
          <c:idx val="3"/>
          <c:order val="1"/>
          <c:tx>
            <c:strRef>
              <c:f>Analysis!$D$1</c:f>
              <c:strCache>
                <c:ptCount val="1"/>
                <c:pt idx="0">
                  <c:v>%</c:v>
                </c:pt>
              </c:strCache>
            </c:strRef>
          </c:tx>
          <c:marker>
            <c:symbol val="none"/>
          </c:marker>
          <c:cat>
            <c:numRef>
              <c:f>Analysis!$A$2:$A$13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Analysis!$D$2:$D$13</c:f>
              <c:numCache>
                <c:formatCode>General</c:formatCode>
                <c:ptCount val="12"/>
              </c:numCache>
            </c:numRef>
          </c:val>
          <c:smooth val="0"/>
        </c:ser>
        <c:dLbls>
          <c:showLegendKey val="0"/>
          <c:showVal val="0"/>
          <c:showCatName val="0"/>
          <c:showSerName val="0"/>
          <c:showPercent val="0"/>
          <c:showBubbleSize val="0"/>
        </c:dLbls>
        <c:marker val="1"/>
        <c:smooth val="0"/>
        <c:axId val="-394236800"/>
        <c:axId val="-394239520"/>
      </c:lineChart>
      <c:catAx>
        <c:axId val="-394236800"/>
        <c:scaling>
          <c:orientation val="minMax"/>
        </c:scaling>
        <c:delete val="0"/>
        <c:axPos val="b"/>
        <c:numFmt formatCode="General" sourceLinked="1"/>
        <c:majorTickMark val="out"/>
        <c:minorTickMark val="none"/>
        <c:tickLblPos val="nextTo"/>
        <c:txPr>
          <a:bodyPr/>
          <a:lstStyle/>
          <a:p>
            <a:pPr>
              <a:defRPr sz="1600"/>
            </a:pPr>
            <a:endParaRPr lang="en-US"/>
          </a:p>
        </c:txPr>
        <c:crossAx val="-394239520"/>
        <c:crosses val="autoZero"/>
        <c:auto val="1"/>
        <c:lblAlgn val="ctr"/>
        <c:lblOffset val="100"/>
        <c:noMultiLvlLbl val="0"/>
      </c:catAx>
      <c:valAx>
        <c:axId val="-394239520"/>
        <c:scaling>
          <c:orientation val="minMax"/>
        </c:scaling>
        <c:delete val="0"/>
        <c:axPos val="l"/>
        <c:majorGridlines/>
        <c:numFmt formatCode="General" sourceLinked="1"/>
        <c:majorTickMark val="out"/>
        <c:minorTickMark val="none"/>
        <c:tickLblPos val="nextTo"/>
        <c:crossAx val="-394236800"/>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28575"/>
          </c:spPr>
          <c:dLbls>
            <c:dLbl>
              <c:idx val="0"/>
              <c:layout>
                <c:manualLayout>
                  <c:x val="-3.4188034188034191E-2"/>
                  <c:y val="4.4072278536800534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dLblPos val="t"/>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6.3247863247863304E-3"/>
                  <c:y val="8.7319561035478679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dLblPos val="t"/>
              <c:showLegendKey val="0"/>
              <c:showVal val="1"/>
              <c:showCatName val="0"/>
              <c:showSerName val="0"/>
              <c:showPercent val="0"/>
              <c:showBubbleSize val="0"/>
              <c:extLst>
                <c:ext xmlns:c15="http://schemas.microsoft.com/office/drawing/2012/chart" uri="{CE6537A1-D6FC-4f65-9D91-7224C49458BB}">
                  <c15:layout/>
                </c:ext>
              </c:extLst>
            </c:dLbl>
            <c:dLbl>
              <c:idx val="19"/>
              <c:layout/>
              <c:dLblPos val="t"/>
              <c:showLegendKey val="0"/>
              <c:showVal val="1"/>
              <c:showCatName val="0"/>
              <c:showSerName val="0"/>
              <c:showPercent val="0"/>
              <c:showBubbleSize val="0"/>
              <c:extLst>
                <c:ext xmlns:c15="http://schemas.microsoft.com/office/drawing/2012/chart" uri="{CE6537A1-D6FC-4f65-9D91-7224C49458BB}">
                  <c15:layout/>
                </c:ext>
              </c:extLst>
            </c:dLbl>
            <c:dLbl>
              <c:idx val="24"/>
              <c:layout/>
              <c:dLblPos val="t"/>
              <c:showLegendKey val="0"/>
              <c:showVal val="1"/>
              <c:showCatName val="0"/>
              <c:showSerName val="0"/>
              <c:showPercent val="0"/>
              <c:showBubbleSize val="0"/>
              <c:extLst>
                <c:ext xmlns:c15="http://schemas.microsoft.com/office/drawing/2012/chart" uri="{CE6537A1-D6FC-4f65-9D91-7224C49458BB}">
                  <c15:layout/>
                </c:ext>
              </c:extLst>
            </c:dLbl>
            <c:dLbl>
              <c:idx val="27"/>
              <c:layout>
                <c:manualLayout>
                  <c:x val="3.2051282051282222E-2"/>
                  <c:y val="-8.8144557073601068E-3"/>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2"/>
              <c:layout>
                <c:manualLayout>
                  <c:x val="-1.7948717948718065E-2"/>
                  <c:y val="8.1678540733311863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4"/>
              <c:layout/>
              <c:dLblPos val="t"/>
              <c:showLegendKey val="0"/>
              <c:showVal val="1"/>
              <c:showCatName val="0"/>
              <c:showSerName val="0"/>
              <c:showPercent val="0"/>
              <c:showBubbleSize val="0"/>
              <c:extLst>
                <c:ext xmlns:c15="http://schemas.microsoft.com/office/drawing/2012/chart" uri="{CE6537A1-D6FC-4f65-9D91-7224C49458BB}">
                  <c15:layout/>
                </c:ext>
              </c:extLst>
            </c:dLbl>
            <c:dLbl>
              <c:idx val="41"/>
              <c:layout/>
              <c:dLblPos val="t"/>
              <c:showLegendKey val="0"/>
              <c:showVal val="1"/>
              <c:showCatName val="0"/>
              <c:showSerName val="0"/>
              <c:showPercent val="0"/>
              <c:showBubbleSize val="0"/>
              <c:extLst>
                <c:ext xmlns:c15="http://schemas.microsoft.com/office/drawing/2012/chart" uri="{CE6537A1-D6FC-4f65-9D91-7224C49458BB}">
                  <c15:layout/>
                </c:ext>
              </c:extLst>
            </c:dLbl>
            <c:dLbl>
              <c:idx val="53"/>
              <c:layout/>
              <c:dLblPos val="t"/>
              <c:showLegendKey val="0"/>
              <c:showVal val="1"/>
              <c:showCatName val="0"/>
              <c:showSerName val="0"/>
              <c:showPercent val="0"/>
              <c:showBubbleSize val="0"/>
              <c:extLst>
                <c:ext xmlns:c15="http://schemas.microsoft.com/office/drawing/2012/chart" uri="{CE6537A1-D6FC-4f65-9D91-7224C49458BB}">
                  <c15:layout/>
                </c:ext>
              </c:extLst>
            </c:dLbl>
            <c:dLbl>
              <c:idx val="68"/>
              <c:layout/>
              <c:dLblPos val="t"/>
              <c:showLegendKey val="0"/>
              <c:showVal val="1"/>
              <c:showCatName val="0"/>
              <c:showSerName val="0"/>
              <c:showPercent val="0"/>
              <c:showBubbleSize val="0"/>
              <c:extLst>
                <c:ext xmlns:c15="http://schemas.microsoft.com/office/drawing/2012/chart" uri="{CE6537A1-D6FC-4f65-9D91-7224C49458BB}">
                  <c15:layout/>
                </c:ext>
              </c:extLst>
            </c:dLbl>
            <c:dLbl>
              <c:idx val="74"/>
              <c:layout/>
              <c:dLblPos val="t"/>
              <c:showLegendKey val="0"/>
              <c:showVal val="1"/>
              <c:showCatName val="0"/>
              <c:showSerName val="0"/>
              <c:showPercent val="0"/>
              <c:showBubbleSize val="0"/>
              <c:extLst>
                <c:ext xmlns:c15="http://schemas.microsoft.com/office/drawing/2012/chart" uri="{CE6537A1-D6FC-4f65-9D91-7224C49458BB}">
                  <c15:layout/>
                </c:ext>
              </c:extLst>
            </c:dLbl>
            <c:dLbl>
              <c:idx val="85"/>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'[Chart in Microsoft Office Word]Data'!$A$13:$A$98</c:f>
              <c:numCache>
                <c:formatCode>General</c:formatCode>
                <c:ptCount val="86"/>
                <c:pt idx="0">
                  <c:v>1911</c:v>
                </c:pt>
                <c:pt idx="1">
                  <c:v>1912</c:v>
                </c:pt>
                <c:pt idx="2">
                  <c:v>1913</c:v>
                </c:pt>
                <c:pt idx="3">
                  <c:v>1914</c:v>
                </c:pt>
                <c:pt idx="4">
                  <c:v>1915</c:v>
                </c:pt>
                <c:pt idx="5">
                  <c:v>1916</c:v>
                </c:pt>
                <c:pt idx="6">
                  <c:v>1917</c:v>
                </c:pt>
                <c:pt idx="7">
                  <c:v>1918</c:v>
                </c:pt>
                <c:pt idx="8">
                  <c:v>1919</c:v>
                </c:pt>
                <c:pt idx="9">
                  <c:v>1920</c:v>
                </c:pt>
                <c:pt idx="10">
                  <c:v>1921</c:v>
                </c:pt>
                <c:pt idx="11">
                  <c:v>1922</c:v>
                </c:pt>
                <c:pt idx="12">
                  <c:v>1923</c:v>
                </c:pt>
                <c:pt idx="13">
                  <c:v>1924</c:v>
                </c:pt>
                <c:pt idx="14">
                  <c:v>1925</c:v>
                </c:pt>
                <c:pt idx="15">
                  <c:v>1926</c:v>
                </c:pt>
                <c:pt idx="16">
                  <c:v>1927</c:v>
                </c:pt>
                <c:pt idx="17">
                  <c:v>1928</c:v>
                </c:pt>
                <c:pt idx="18">
                  <c:v>1929</c:v>
                </c:pt>
                <c:pt idx="19">
                  <c:v>1930</c:v>
                </c:pt>
                <c:pt idx="20">
                  <c:v>1931</c:v>
                </c:pt>
                <c:pt idx="21">
                  <c:v>1932</c:v>
                </c:pt>
                <c:pt idx="22">
                  <c:v>1933</c:v>
                </c:pt>
                <c:pt idx="23">
                  <c:v>1934</c:v>
                </c:pt>
                <c:pt idx="24">
                  <c:v>1935</c:v>
                </c:pt>
                <c:pt idx="25">
                  <c:v>1936</c:v>
                </c:pt>
                <c:pt idx="26">
                  <c:v>1937</c:v>
                </c:pt>
                <c:pt idx="27">
                  <c:v>1938</c:v>
                </c:pt>
                <c:pt idx="28">
                  <c:v>1939</c:v>
                </c:pt>
                <c:pt idx="29">
                  <c:v>1940</c:v>
                </c:pt>
                <c:pt idx="30">
                  <c:v>1941</c:v>
                </c:pt>
                <c:pt idx="31">
                  <c:v>1942</c:v>
                </c:pt>
                <c:pt idx="32">
                  <c:v>1943</c:v>
                </c:pt>
                <c:pt idx="33">
                  <c:v>1944</c:v>
                </c:pt>
                <c:pt idx="34">
                  <c:v>1945</c:v>
                </c:pt>
                <c:pt idx="35">
                  <c:v>1946</c:v>
                </c:pt>
                <c:pt idx="36">
                  <c:v>1947</c:v>
                </c:pt>
                <c:pt idx="37">
                  <c:v>1948</c:v>
                </c:pt>
                <c:pt idx="38">
                  <c:v>1949</c:v>
                </c:pt>
                <c:pt idx="39">
                  <c:v>1950</c:v>
                </c:pt>
                <c:pt idx="40">
                  <c:v>1951</c:v>
                </c:pt>
                <c:pt idx="41">
                  <c:v>1952</c:v>
                </c:pt>
                <c:pt idx="42">
                  <c:v>1953</c:v>
                </c:pt>
                <c:pt idx="43">
                  <c:v>1954</c:v>
                </c:pt>
                <c:pt idx="44">
                  <c:v>1955</c:v>
                </c:pt>
                <c:pt idx="45">
                  <c:v>1956</c:v>
                </c:pt>
                <c:pt idx="46">
                  <c:v>1957</c:v>
                </c:pt>
                <c:pt idx="47">
                  <c:v>1958</c:v>
                </c:pt>
                <c:pt idx="48">
                  <c:v>1959</c:v>
                </c:pt>
                <c:pt idx="49">
                  <c:v>1960</c:v>
                </c:pt>
                <c:pt idx="50">
                  <c:v>1961</c:v>
                </c:pt>
                <c:pt idx="51">
                  <c:v>1962</c:v>
                </c:pt>
                <c:pt idx="52">
                  <c:v>1963</c:v>
                </c:pt>
                <c:pt idx="53">
                  <c:v>1964</c:v>
                </c:pt>
                <c:pt idx="54">
                  <c:v>1965</c:v>
                </c:pt>
                <c:pt idx="55">
                  <c:v>1966</c:v>
                </c:pt>
                <c:pt idx="56">
                  <c:v>1967</c:v>
                </c:pt>
                <c:pt idx="57">
                  <c:v>1968</c:v>
                </c:pt>
                <c:pt idx="58">
                  <c:v>1969</c:v>
                </c:pt>
                <c:pt idx="59">
                  <c:v>1970</c:v>
                </c:pt>
                <c:pt idx="60">
                  <c:v>1971</c:v>
                </c:pt>
                <c:pt idx="61">
                  <c:v>1972</c:v>
                </c:pt>
                <c:pt idx="62">
                  <c:v>1973</c:v>
                </c:pt>
                <c:pt idx="63">
                  <c:v>1974</c:v>
                </c:pt>
                <c:pt idx="64">
                  <c:v>1975</c:v>
                </c:pt>
                <c:pt idx="65">
                  <c:v>1976</c:v>
                </c:pt>
                <c:pt idx="66">
                  <c:v>1977</c:v>
                </c:pt>
                <c:pt idx="67">
                  <c:v>1978</c:v>
                </c:pt>
                <c:pt idx="68">
                  <c:v>1979</c:v>
                </c:pt>
                <c:pt idx="69">
                  <c:v>1980</c:v>
                </c:pt>
                <c:pt idx="70">
                  <c:v>1981</c:v>
                </c:pt>
                <c:pt idx="71">
                  <c:v>1982</c:v>
                </c:pt>
                <c:pt idx="72">
                  <c:v>1983</c:v>
                </c:pt>
                <c:pt idx="73">
                  <c:v>1984</c:v>
                </c:pt>
                <c:pt idx="74">
                  <c:v>1985</c:v>
                </c:pt>
                <c:pt idx="75">
                  <c:v>1986</c:v>
                </c:pt>
                <c:pt idx="76">
                  <c:v>1987</c:v>
                </c:pt>
                <c:pt idx="77">
                  <c:v>1988</c:v>
                </c:pt>
                <c:pt idx="78">
                  <c:v>1989</c:v>
                </c:pt>
                <c:pt idx="79">
                  <c:v>1990</c:v>
                </c:pt>
                <c:pt idx="80">
                  <c:v>1991</c:v>
                </c:pt>
                <c:pt idx="81">
                  <c:v>1992</c:v>
                </c:pt>
                <c:pt idx="82">
                  <c:v>1993</c:v>
                </c:pt>
                <c:pt idx="83">
                  <c:v>1994</c:v>
                </c:pt>
                <c:pt idx="84">
                  <c:v>1995</c:v>
                </c:pt>
                <c:pt idx="85">
                  <c:v>1996</c:v>
                </c:pt>
              </c:numCache>
            </c:numRef>
          </c:cat>
          <c:val>
            <c:numRef>
              <c:f>'[Chart in Microsoft Office Word]Data'!$J$13:$J$98</c:f>
              <c:numCache>
                <c:formatCode>0.0</c:formatCode>
                <c:ptCount val="86"/>
                <c:pt idx="0">
                  <c:v>2327.3954909909362</c:v>
                </c:pt>
                <c:pt idx="1">
                  <c:v>2331.1135694815011</c:v>
                </c:pt>
                <c:pt idx="2">
                  <c:v>2029.1475001074762</c:v>
                </c:pt>
                <c:pt idx="3">
                  <c:v>2493.571838176807</c:v>
                </c:pt>
                <c:pt idx="4">
                  <c:v>2329.9161230195987</c:v>
                </c:pt>
                <c:pt idx="5">
                  <c:v>2298.0883563523275</c:v>
                </c:pt>
                <c:pt idx="6">
                  <c:v>2044.8430493273397</c:v>
                </c:pt>
                <c:pt idx="7">
                  <c:v>2186.6684116389647</c:v>
                </c:pt>
                <c:pt idx="8">
                  <c:v>2270.0941122532258</c:v>
                </c:pt>
                <c:pt idx="9">
                  <c:v>1767.0520831424581</c:v>
                </c:pt>
                <c:pt idx="10">
                  <c:v>2099.8602630534424</c:v>
                </c:pt>
                <c:pt idx="11">
                  <c:v>2029.4012988168156</c:v>
                </c:pt>
                <c:pt idx="12">
                  <c:v>2156.1203062219952</c:v>
                </c:pt>
                <c:pt idx="13">
                  <c:v>1910.3579754789871</c:v>
                </c:pt>
                <c:pt idx="14">
                  <c:v>1850.3474575832711</c:v>
                </c:pt>
                <c:pt idx="15">
                  <c:v>1909.7289354626803</c:v>
                </c:pt>
                <c:pt idx="16">
                  <c:v>1991.0546116445789</c:v>
                </c:pt>
                <c:pt idx="17">
                  <c:v>1917.8839987248448</c:v>
                </c:pt>
                <c:pt idx="18">
                  <c:v>2035.8071765864499</c:v>
                </c:pt>
                <c:pt idx="19">
                  <c:v>2135.9687186137899</c:v>
                </c:pt>
                <c:pt idx="20">
                  <c:v>2079.6304664357081</c:v>
                </c:pt>
                <c:pt idx="21">
                  <c:v>1916.5370918392939</c:v>
                </c:pt>
                <c:pt idx="22">
                  <c:v>1857.1319223850892</c:v>
                </c:pt>
                <c:pt idx="23">
                  <c:v>2011.9896180367243</c:v>
                </c:pt>
                <c:pt idx="24">
                  <c:v>2679.5673263987965</c:v>
                </c:pt>
                <c:pt idx="25">
                  <c:v>2164.9484536082473</c:v>
                </c:pt>
                <c:pt idx="26">
                  <c:v>1991.9286163871311</c:v>
                </c:pt>
                <c:pt idx="27">
                  <c:v>2013.0621098042602</c:v>
                </c:pt>
                <c:pt idx="28">
                  <c:v>1824.0449575929579</c:v>
                </c:pt>
                <c:pt idx="29">
                  <c:v>1607.1931636773265</c:v>
                </c:pt>
                <c:pt idx="30">
                  <c:v>1532.3108830913657</c:v>
                </c:pt>
                <c:pt idx="31">
                  <c:v>1444.8304563384218</c:v>
                </c:pt>
                <c:pt idx="32">
                  <c:v>1334.6997829756449</c:v>
                </c:pt>
                <c:pt idx="33">
                  <c:v>1365.3914709204678</c:v>
                </c:pt>
                <c:pt idx="34">
                  <c:v>1693.9629508499158</c:v>
                </c:pt>
                <c:pt idx="35">
                  <c:v>1552.0503258254628</c:v>
                </c:pt>
                <c:pt idx="36">
                  <c:v>1055.7135008167675</c:v>
                </c:pt>
                <c:pt idx="37">
                  <c:v>826.22221449799247</c:v>
                </c:pt>
                <c:pt idx="38">
                  <c:v>654.55319704249098</c:v>
                </c:pt>
                <c:pt idx="39">
                  <c:v>555.41877985129804</c:v>
                </c:pt>
                <c:pt idx="40">
                  <c:v>577.05428136019054</c:v>
                </c:pt>
                <c:pt idx="41">
                  <c:v>579.84511947743749</c:v>
                </c:pt>
                <c:pt idx="42">
                  <c:v>485.03036887835924</c:v>
                </c:pt>
                <c:pt idx="43">
                  <c:v>456.73820476876699</c:v>
                </c:pt>
                <c:pt idx="44">
                  <c:v>405.17543266838265</c:v>
                </c:pt>
                <c:pt idx="45">
                  <c:v>376.53775990795663</c:v>
                </c:pt>
                <c:pt idx="46">
                  <c:v>370.80820626393535</c:v>
                </c:pt>
                <c:pt idx="47">
                  <c:v>385.4746939140278</c:v>
                </c:pt>
                <c:pt idx="48">
                  <c:v>338.72524808046336</c:v>
                </c:pt>
                <c:pt idx="49">
                  <c:v>302.45893027962194</c:v>
                </c:pt>
                <c:pt idx="50">
                  <c:v>260.94583930245796</c:v>
                </c:pt>
                <c:pt idx="51">
                  <c:v>295.87713951267358</c:v>
                </c:pt>
                <c:pt idx="52">
                  <c:v>245.18781331831781</c:v>
                </c:pt>
                <c:pt idx="53">
                  <c:v>278.50222774125569</c:v>
                </c:pt>
                <c:pt idx="54">
                  <c:v>239.283017131473</c:v>
                </c:pt>
                <c:pt idx="55">
                  <c:v>221.85922910013079</c:v>
                </c:pt>
                <c:pt idx="56">
                  <c:v>170.48637326773667</c:v>
                </c:pt>
                <c:pt idx="57">
                  <c:v>179.34394993987158</c:v>
                </c:pt>
                <c:pt idx="58">
                  <c:v>153.17591892138398</c:v>
                </c:pt>
                <c:pt idx="59">
                  <c:v>145.41955580441302</c:v>
                </c:pt>
                <c:pt idx="60">
                  <c:v>136.1493513959866</c:v>
                </c:pt>
                <c:pt idx="61">
                  <c:v>133.34647773321367</c:v>
                </c:pt>
                <c:pt idx="62">
                  <c:v>120.92886441259543</c:v>
                </c:pt>
                <c:pt idx="63">
                  <c:v>102.48645812266552</c:v>
                </c:pt>
                <c:pt idx="64">
                  <c:v>102.4325740906781</c:v>
                </c:pt>
                <c:pt idx="65">
                  <c:v>93.248787765759019</c:v>
                </c:pt>
                <c:pt idx="66">
                  <c:v>98.325640143558971</c:v>
                </c:pt>
                <c:pt idx="67">
                  <c:v>84.232679809599489</c:v>
                </c:pt>
                <c:pt idx="68">
                  <c:v>75.839860665189747</c:v>
                </c:pt>
                <c:pt idx="69">
                  <c:v>64.535713346702579</c:v>
                </c:pt>
                <c:pt idx="70">
                  <c:v>57.811242752947095</c:v>
                </c:pt>
                <c:pt idx="71">
                  <c:v>60.162144315778306</c:v>
                </c:pt>
                <c:pt idx="72">
                  <c:v>58.254056802641998</c:v>
                </c:pt>
                <c:pt idx="73">
                  <c:v>43.982570627825623</c:v>
                </c:pt>
                <c:pt idx="74">
                  <c:v>50.564811511322944</c:v>
                </c:pt>
                <c:pt idx="75">
                  <c:v>46.995728917578489</c:v>
                </c:pt>
                <c:pt idx="76">
                  <c:v>37.179605448909221</c:v>
                </c:pt>
                <c:pt idx="77">
                  <c:v>38.642683022496996</c:v>
                </c:pt>
                <c:pt idx="78">
                  <c:v>34.677976457506944</c:v>
                </c:pt>
                <c:pt idx="80">
                  <c:v>42.345194661701044</c:v>
                </c:pt>
                <c:pt idx="81">
                  <c:v>26.90266280314491</c:v>
                </c:pt>
                <c:pt idx="82">
                  <c:v>25.377309263858535</c:v>
                </c:pt>
                <c:pt idx="83">
                  <c:v>20.782372055011489</c:v>
                </c:pt>
                <c:pt idx="84">
                  <c:v>23.599748269351789</c:v>
                </c:pt>
                <c:pt idx="85">
                  <c:v>23.484583838496519</c:v>
                </c:pt>
              </c:numCache>
            </c:numRef>
          </c:val>
          <c:smooth val="0"/>
        </c:ser>
        <c:dLbls>
          <c:showLegendKey val="0"/>
          <c:showVal val="0"/>
          <c:showCatName val="0"/>
          <c:showSerName val="0"/>
          <c:showPercent val="0"/>
          <c:showBubbleSize val="0"/>
        </c:dLbls>
        <c:marker val="1"/>
        <c:smooth val="0"/>
        <c:axId val="-394238432"/>
        <c:axId val="-394241696"/>
      </c:lineChart>
      <c:catAx>
        <c:axId val="-394238432"/>
        <c:scaling>
          <c:orientation val="minMax"/>
        </c:scaling>
        <c:delete val="0"/>
        <c:axPos val="b"/>
        <c:numFmt formatCode="General" sourceLinked="1"/>
        <c:majorTickMark val="out"/>
        <c:minorTickMark val="none"/>
        <c:tickLblPos val="nextTo"/>
        <c:txPr>
          <a:bodyPr/>
          <a:lstStyle/>
          <a:p>
            <a:pPr>
              <a:defRPr lang="en-GB" sz="1400" b="1" i="0" baseline="0"/>
            </a:pPr>
            <a:endParaRPr lang="en-US"/>
          </a:p>
        </c:txPr>
        <c:crossAx val="-394241696"/>
        <c:crosses val="autoZero"/>
        <c:auto val="1"/>
        <c:lblAlgn val="ctr"/>
        <c:lblOffset val="100"/>
        <c:noMultiLvlLbl val="0"/>
      </c:catAx>
      <c:valAx>
        <c:axId val="-394241696"/>
        <c:scaling>
          <c:orientation val="minMax"/>
        </c:scaling>
        <c:delete val="0"/>
        <c:axPos val="l"/>
        <c:majorGridlines/>
        <c:numFmt formatCode="0.0" sourceLinked="1"/>
        <c:majorTickMark val="out"/>
        <c:minorTickMark val="none"/>
        <c:tickLblPos val="nextTo"/>
        <c:txPr>
          <a:bodyPr/>
          <a:lstStyle/>
          <a:p>
            <a:pPr>
              <a:defRPr lang="en-GB"/>
            </a:pPr>
            <a:endParaRPr lang="en-US"/>
          </a:p>
        </c:txPr>
        <c:crossAx val="-394238432"/>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spPr>
            <a:ln w="41275">
              <a:solidFill>
                <a:schemeClr val="tx1"/>
              </a:solidFill>
            </a:ln>
          </c:spPr>
          <c:marker>
            <c:symbol val="diamond"/>
            <c:size val="8"/>
            <c:spPr>
              <a:solidFill>
                <a:schemeClr val="tx1"/>
              </a:solidFill>
              <a:ln>
                <a:solidFill>
                  <a:srgbClr val="FFFF00"/>
                </a:solidFill>
              </a:ln>
            </c:spPr>
          </c:marker>
          <c:dLbls>
            <c:dLbl>
              <c:idx val="1"/>
              <c:layout>
                <c:manualLayout>
                  <c:x val="5.5555555555555558E-3"/>
                  <c:y val="8.4705882352941922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5000000000000046E-2"/>
                  <c:y val="6.5882352941176531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8.3333333333333367E-3"/>
                  <c:y val="8.1568627450980397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5.5555555555555558E-3"/>
                  <c:y val="7.5294117647058817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3.0555555555555582E-2"/>
                  <c:y val="6.5882352941176531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5.5555555555555558E-3"/>
                  <c:y val="7.5294117647058817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1.7582294521738588E-2"/>
                  <c:y val="6.6954810502251966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5.5555555555555558E-3"/>
                  <c:y val="9.4117647058823747E-3"/>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8.4247340889464749E-3"/>
                  <c:y val="6.2446495689204622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2.2405042534385643E-2"/>
                  <c:y val="6.2513941344095908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16"/>
              <c:layout>
                <c:manualLayout>
                  <c:x val="3.7118177323670377E-2"/>
                  <c:y val="5.2206209181516992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sz="160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'National MMR'!$A$4:$A$21</c:f>
              <c:numCache>
                <c:formatCode>General</c:formatCode>
                <c:ptCount val="18"/>
                <c:pt idx="0">
                  <c:v>1995</c:v>
                </c:pt>
                <c:pt idx="1">
                  <c:v>1996</c:v>
                </c:pt>
                <c:pt idx="2">
                  <c:v>1997</c:v>
                </c:pt>
                <c:pt idx="3">
                  <c:v>1998</c:v>
                </c:pt>
                <c:pt idx="4">
                  <c:v>1999</c:v>
                </c:pt>
                <c:pt idx="5">
                  <c:v>2000</c:v>
                </c:pt>
                <c:pt idx="6">
                  <c:v>2001</c:v>
                </c:pt>
                <c:pt idx="7">
                  <c:v>2002</c:v>
                </c:pt>
                <c:pt idx="8">
                  <c:v>2003</c:v>
                </c:pt>
                <c:pt idx="9">
                  <c:v>2004</c:v>
                </c:pt>
                <c:pt idx="10">
                  <c:v>2005</c:v>
                </c:pt>
                <c:pt idx="11">
                  <c:v>2006</c:v>
                </c:pt>
                <c:pt idx="12">
                  <c:v>2007</c:v>
                </c:pt>
                <c:pt idx="13">
                  <c:v>2008</c:v>
                </c:pt>
                <c:pt idx="14">
                  <c:v>2009</c:v>
                </c:pt>
                <c:pt idx="15">
                  <c:v>2010</c:v>
                </c:pt>
                <c:pt idx="16">
                  <c:v>2011</c:v>
                </c:pt>
                <c:pt idx="17">
                  <c:v>2012</c:v>
                </c:pt>
              </c:numCache>
            </c:numRef>
          </c:cat>
          <c:val>
            <c:numRef>
              <c:f>'National MMR'!$B$4:$B$21</c:f>
              <c:numCache>
                <c:formatCode>0.0</c:formatCode>
                <c:ptCount val="18"/>
                <c:pt idx="0">
                  <c:v>61</c:v>
                </c:pt>
                <c:pt idx="1">
                  <c:v>62</c:v>
                </c:pt>
                <c:pt idx="2">
                  <c:v>63</c:v>
                </c:pt>
                <c:pt idx="3">
                  <c:v>53</c:v>
                </c:pt>
                <c:pt idx="4">
                  <c:v>55.83</c:v>
                </c:pt>
                <c:pt idx="5">
                  <c:v>55.56</c:v>
                </c:pt>
                <c:pt idx="6">
                  <c:v>46.57</c:v>
                </c:pt>
                <c:pt idx="7">
                  <c:v>53.36</c:v>
                </c:pt>
                <c:pt idx="8">
                  <c:v>42.38</c:v>
                </c:pt>
                <c:pt idx="9">
                  <c:v>39.980000000000004</c:v>
                </c:pt>
                <c:pt idx="10">
                  <c:v>44.27</c:v>
                </c:pt>
                <c:pt idx="11" formatCode="General">
                  <c:v>39.300000000000004</c:v>
                </c:pt>
                <c:pt idx="12" formatCode="General">
                  <c:v>38.4</c:v>
                </c:pt>
                <c:pt idx="13" formatCode="General">
                  <c:v>33.4</c:v>
                </c:pt>
                <c:pt idx="14" formatCode="General">
                  <c:v>40.200000000000003</c:v>
                </c:pt>
                <c:pt idx="15" formatCode="General">
                  <c:v>31.1</c:v>
                </c:pt>
                <c:pt idx="16">
                  <c:v>32.5</c:v>
                </c:pt>
                <c:pt idx="17">
                  <c:v>37.700000000000003</c:v>
                </c:pt>
              </c:numCache>
            </c:numRef>
          </c:val>
          <c:smooth val="0"/>
        </c:ser>
        <c:dLbls>
          <c:showLegendKey val="0"/>
          <c:showVal val="0"/>
          <c:showCatName val="0"/>
          <c:showSerName val="0"/>
          <c:showPercent val="0"/>
          <c:showBubbleSize val="0"/>
        </c:dLbls>
        <c:marker val="1"/>
        <c:smooth val="0"/>
        <c:axId val="-394235712"/>
        <c:axId val="-394236256"/>
      </c:lineChart>
      <c:catAx>
        <c:axId val="-394235712"/>
        <c:scaling>
          <c:orientation val="minMax"/>
        </c:scaling>
        <c:delete val="0"/>
        <c:axPos val="b"/>
        <c:numFmt formatCode="General" sourceLinked="1"/>
        <c:majorTickMark val="out"/>
        <c:minorTickMark val="none"/>
        <c:tickLblPos val="nextTo"/>
        <c:txPr>
          <a:bodyPr/>
          <a:lstStyle/>
          <a:p>
            <a:pPr>
              <a:defRPr sz="1400" b="1"/>
            </a:pPr>
            <a:endParaRPr lang="en-US"/>
          </a:p>
        </c:txPr>
        <c:crossAx val="-394236256"/>
        <c:crosses val="autoZero"/>
        <c:auto val="1"/>
        <c:lblAlgn val="ctr"/>
        <c:lblOffset val="100"/>
        <c:noMultiLvlLbl val="0"/>
      </c:catAx>
      <c:valAx>
        <c:axId val="-394236256"/>
        <c:scaling>
          <c:orientation val="minMax"/>
        </c:scaling>
        <c:delete val="0"/>
        <c:axPos val="l"/>
        <c:majorGridlines/>
        <c:numFmt formatCode="0.0" sourceLinked="1"/>
        <c:majorTickMark val="out"/>
        <c:minorTickMark val="none"/>
        <c:tickLblPos val="nextTo"/>
        <c:txPr>
          <a:bodyPr/>
          <a:lstStyle/>
          <a:p>
            <a:pPr>
              <a:defRPr sz="1050"/>
            </a:pPr>
            <a:endParaRPr lang="en-US"/>
          </a:p>
        </c:txPr>
        <c:crossAx val="-394235712"/>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98680373286667"/>
          <c:y val="2.8798977290811531E-2"/>
          <c:w val="0.82903233312052205"/>
          <c:h val="0.86911896148116619"/>
        </c:manualLayout>
      </c:layout>
      <c:lineChart>
        <c:grouping val="standard"/>
        <c:varyColors val="0"/>
        <c:ser>
          <c:idx val="0"/>
          <c:order val="0"/>
          <c:tx>
            <c:strRef>
              <c:f>CMMR!$A$4</c:f>
              <c:strCache>
                <c:ptCount val="1"/>
                <c:pt idx="0">
                  <c:v>Obsteric Haemorrhage</c:v>
                </c:pt>
              </c:strCache>
            </c:strRef>
          </c:tx>
          <c:spPr>
            <a:ln w="47625">
              <a:solidFill>
                <a:srgbClr val="FF0000"/>
              </a:solidFill>
            </a:ln>
          </c:spPr>
          <c:marker>
            <c:symbol val="diamond"/>
            <c:size val="6"/>
            <c:spPr>
              <a:solidFill>
                <a:schemeClr val="tx1"/>
              </a:solidFill>
            </c:spPr>
          </c:marker>
          <c:dLbls>
            <c:spPr>
              <a:noFill/>
              <a:ln>
                <a:noFill/>
              </a:ln>
              <a:effectLst/>
            </c:spPr>
            <c:txPr>
              <a:bodyPr/>
              <a:lstStyle/>
              <a:p>
                <a:pPr>
                  <a:defRPr lang="en-US" sz="1050"/>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CMMR!$C$4:$AG$4</c:f>
              <c:numCache>
                <c:formatCode>0.0</c:formatCode>
                <c:ptCount val="12"/>
                <c:pt idx="0">
                  <c:v>11.4</c:v>
                </c:pt>
                <c:pt idx="1">
                  <c:v>12.4</c:v>
                </c:pt>
                <c:pt idx="2">
                  <c:v>8.5</c:v>
                </c:pt>
                <c:pt idx="3">
                  <c:v>7.2</c:v>
                </c:pt>
                <c:pt idx="4">
                  <c:v>10</c:v>
                </c:pt>
                <c:pt idx="5">
                  <c:v>5.0999999999999996</c:v>
                </c:pt>
                <c:pt idx="6">
                  <c:v>5.5</c:v>
                </c:pt>
                <c:pt idx="7">
                  <c:v>4.5</c:v>
                </c:pt>
                <c:pt idx="8" formatCode="General">
                  <c:v>6.9</c:v>
                </c:pt>
                <c:pt idx="9" formatCode="General">
                  <c:v>6</c:v>
                </c:pt>
                <c:pt idx="10" formatCode="General">
                  <c:v>2.5</c:v>
                </c:pt>
                <c:pt idx="11" formatCode="General">
                  <c:v>6.2</c:v>
                </c:pt>
              </c:numCache>
            </c:numRef>
          </c:val>
          <c:smooth val="0"/>
        </c:ser>
        <c:ser>
          <c:idx val="1"/>
          <c:order val="1"/>
          <c:tx>
            <c:strRef>
              <c:f>CMMR!$A$5</c:f>
              <c:strCache>
                <c:ptCount val="1"/>
                <c:pt idx="0">
                  <c:v>Heart Disease Complicating Pregnancy</c:v>
                </c:pt>
              </c:strCache>
            </c:strRef>
          </c:tx>
          <c:spPr>
            <a:ln w="47625">
              <a:solidFill>
                <a:schemeClr val="tx2">
                  <a:lumMod val="60000"/>
                  <a:lumOff val="40000"/>
                </a:schemeClr>
              </a:solidFill>
            </a:ln>
          </c:spPr>
          <c:marker>
            <c:symbol val="diamond"/>
            <c:size val="5"/>
            <c:spPr>
              <a:solidFill>
                <a:sysClr val="windowText" lastClr="000000"/>
              </a:solidFill>
            </c:spPr>
          </c:marker>
          <c:dLbls>
            <c:spPr>
              <a:noFill/>
              <a:ln>
                <a:noFill/>
              </a:ln>
              <a:effectLst/>
            </c:spPr>
            <c:txPr>
              <a:bodyPr/>
              <a:lstStyle/>
              <a:p>
                <a:pPr>
                  <a:defRPr lang="en-US"/>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CMMR!$C$5:$AG$5</c:f>
              <c:numCache>
                <c:formatCode>0.0</c:formatCode>
                <c:ptCount val="12"/>
                <c:pt idx="0">
                  <c:v>4.5</c:v>
                </c:pt>
                <c:pt idx="1">
                  <c:v>7.7</c:v>
                </c:pt>
                <c:pt idx="2">
                  <c:v>3.3</c:v>
                </c:pt>
                <c:pt idx="3">
                  <c:v>7.8</c:v>
                </c:pt>
                <c:pt idx="4">
                  <c:v>7</c:v>
                </c:pt>
                <c:pt idx="5">
                  <c:v>3.2</c:v>
                </c:pt>
                <c:pt idx="6">
                  <c:v>5.3</c:v>
                </c:pt>
                <c:pt idx="7">
                  <c:v>4.5</c:v>
                </c:pt>
                <c:pt idx="8" formatCode="General">
                  <c:v>4.8</c:v>
                </c:pt>
                <c:pt idx="9" formatCode="General">
                  <c:v>3.6</c:v>
                </c:pt>
                <c:pt idx="10" formatCode="General">
                  <c:v>5</c:v>
                </c:pt>
                <c:pt idx="11" formatCode="General">
                  <c:v>4.2</c:v>
                </c:pt>
              </c:numCache>
            </c:numRef>
          </c:val>
          <c:smooth val="0"/>
        </c:ser>
        <c:ser>
          <c:idx val="2"/>
          <c:order val="2"/>
          <c:tx>
            <c:strRef>
              <c:f>CMMR!$A$6</c:f>
              <c:strCache>
                <c:ptCount val="1"/>
                <c:pt idx="0">
                  <c:v>Hypertensive Disorders</c:v>
                </c:pt>
              </c:strCache>
            </c:strRef>
          </c:tx>
          <c:spPr>
            <a:ln w="47625"/>
          </c:spPr>
          <c:marker>
            <c:symbol val="x"/>
            <c:size val="5"/>
            <c:spPr>
              <a:solidFill>
                <a:sysClr val="windowText" lastClr="000000"/>
              </a:solidFill>
            </c:spPr>
          </c:marker>
          <c:dLbls>
            <c:dLbl>
              <c:idx val="9"/>
              <c:layout>
                <c:manualLayout>
                  <c:x val="1.4440433212996401E-2"/>
                  <c:y val="3.8163394168137438E-2"/>
                </c:manualLayout>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a:lstStyle/>
              <a:p>
                <a:pPr>
                  <a:defRPr lang="en-US"/>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CMMR!$C$6:$AG$6</c:f>
              <c:numCache>
                <c:formatCode>0.0</c:formatCode>
                <c:ptCount val="12"/>
                <c:pt idx="0">
                  <c:v>7.5</c:v>
                </c:pt>
                <c:pt idx="1">
                  <c:v>9.4</c:v>
                </c:pt>
                <c:pt idx="2">
                  <c:v>7.4</c:v>
                </c:pt>
                <c:pt idx="3">
                  <c:v>6.7</c:v>
                </c:pt>
                <c:pt idx="4">
                  <c:v>4.5999999999999996</c:v>
                </c:pt>
                <c:pt idx="5">
                  <c:v>3</c:v>
                </c:pt>
                <c:pt idx="6">
                  <c:v>3.2</c:v>
                </c:pt>
                <c:pt idx="7">
                  <c:v>1.8</c:v>
                </c:pt>
                <c:pt idx="8" formatCode="General">
                  <c:v>6.1</c:v>
                </c:pt>
                <c:pt idx="9" formatCode="General">
                  <c:v>3.3</c:v>
                </c:pt>
                <c:pt idx="10" formatCode="General">
                  <c:v>2.5</c:v>
                </c:pt>
                <c:pt idx="11" formatCode="General">
                  <c:v>3.7</c:v>
                </c:pt>
              </c:numCache>
            </c:numRef>
          </c:val>
          <c:smooth val="0"/>
        </c:ser>
        <c:ser>
          <c:idx val="3"/>
          <c:order val="3"/>
          <c:tx>
            <c:strRef>
              <c:f>CMMR!$A$7</c:f>
              <c:strCache>
                <c:ptCount val="1"/>
                <c:pt idx="0">
                  <c:v>Septic abortion</c:v>
                </c:pt>
              </c:strCache>
            </c:strRef>
          </c:tx>
          <c:spPr>
            <a:ln w="47625">
              <a:solidFill>
                <a:schemeClr val="tx1"/>
              </a:solidFill>
            </a:ln>
          </c:spPr>
          <c:marker>
            <c:symbol val="none"/>
          </c:marker>
          <c:dLbls>
            <c:spPr>
              <a:noFill/>
              <a:ln>
                <a:noFill/>
              </a:ln>
              <a:effectLst/>
            </c:spPr>
            <c:txPr>
              <a:bodyPr/>
              <a:lstStyle/>
              <a:p>
                <a:pPr>
                  <a:defRPr lang="en-US"/>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CMMR!$C$7:$AG$7</c:f>
              <c:numCache>
                <c:formatCode>0.0</c:formatCode>
                <c:ptCount val="12"/>
                <c:pt idx="0">
                  <c:v>3.9</c:v>
                </c:pt>
                <c:pt idx="1">
                  <c:v>4.0999999999999996</c:v>
                </c:pt>
                <c:pt idx="2">
                  <c:v>4.7</c:v>
                </c:pt>
                <c:pt idx="3">
                  <c:v>4.7</c:v>
                </c:pt>
                <c:pt idx="4">
                  <c:v>4.3</c:v>
                </c:pt>
                <c:pt idx="5">
                  <c:v>4.8</c:v>
                </c:pt>
                <c:pt idx="6">
                  <c:v>3.9</c:v>
                </c:pt>
                <c:pt idx="7">
                  <c:v>4.5</c:v>
                </c:pt>
                <c:pt idx="8" formatCode="General">
                  <c:v>5.3</c:v>
                </c:pt>
                <c:pt idx="9" formatCode="General">
                  <c:v>4.7</c:v>
                </c:pt>
                <c:pt idx="10" formatCode="General">
                  <c:v>3</c:v>
                </c:pt>
                <c:pt idx="11" formatCode="General">
                  <c:v>3.7</c:v>
                </c:pt>
              </c:numCache>
            </c:numRef>
          </c:val>
          <c:smooth val="0"/>
        </c:ser>
        <c:ser>
          <c:idx val="5"/>
          <c:order val="4"/>
          <c:tx>
            <c:strRef>
              <c:f>CMMR!$A$9</c:f>
              <c:strCache>
                <c:ptCount val="1"/>
                <c:pt idx="0">
                  <c:v>Liver Disease</c:v>
                </c:pt>
              </c:strCache>
            </c:strRef>
          </c:tx>
          <c:spPr>
            <a:ln w="47625"/>
          </c:spPr>
          <c:marker>
            <c:symbol val="none"/>
          </c:marker>
          <c:dLbls>
            <c:spPr>
              <a:noFill/>
              <a:ln>
                <a:noFill/>
              </a:ln>
              <a:effectLst/>
            </c:spPr>
            <c:txPr>
              <a:bodyPr/>
              <a:lstStyle/>
              <a:p>
                <a:pPr>
                  <a:defRPr lang="en-US"/>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CMMR!$C$9:$AG$9</c:f>
              <c:numCache>
                <c:formatCode>0.0</c:formatCode>
                <c:ptCount val="12"/>
                <c:pt idx="0">
                  <c:v>2.2000000000000002</c:v>
                </c:pt>
                <c:pt idx="1">
                  <c:v>1.1000000000000001</c:v>
                </c:pt>
                <c:pt idx="2">
                  <c:v>1.7</c:v>
                </c:pt>
                <c:pt idx="3">
                  <c:v>1.4</c:v>
                </c:pt>
                <c:pt idx="4">
                  <c:v>1.9000000000000001</c:v>
                </c:pt>
                <c:pt idx="5">
                  <c:v>1.1000000000000001</c:v>
                </c:pt>
                <c:pt idx="6">
                  <c:v>0.5</c:v>
                </c:pt>
                <c:pt idx="7">
                  <c:v>1.3</c:v>
                </c:pt>
                <c:pt idx="8" formatCode="General">
                  <c:v>1.3</c:v>
                </c:pt>
                <c:pt idx="9" formatCode="General">
                  <c:v>0.5</c:v>
                </c:pt>
                <c:pt idx="10" formatCode="General">
                  <c:v>1.7</c:v>
                </c:pt>
                <c:pt idx="11" formatCode="General">
                  <c:v>2.8</c:v>
                </c:pt>
              </c:numCache>
            </c:numRef>
          </c:val>
          <c:smooth val="0"/>
        </c:ser>
        <c:ser>
          <c:idx val="6"/>
          <c:order val="5"/>
          <c:tx>
            <c:strRef>
              <c:f>CMMR!$A$10</c:f>
              <c:strCache>
                <c:ptCount val="1"/>
                <c:pt idx="0">
                  <c:v>Pulmonary / Amniotic fluid Embolism</c:v>
                </c:pt>
              </c:strCache>
            </c:strRef>
          </c:tx>
          <c:spPr>
            <a:ln w="34925">
              <a:solidFill>
                <a:srgbClr val="7030A0"/>
              </a:solidFill>
            </a:ln>
          </c:spPr>
          <c:marker>
            <c:symbol val="none"/>
          </c:marker>
          <c:dLbls>
            <c:spPr>
              <a:noFill/>
              <a:ln>
                <a:noFill/>
              </a:ln>
              <a:effectLst/>
            </c:spPr>
            <c:txPr>
              <a:bodyPr/>
              <a:lstStyle/>
              <a:p>
                <a:pPr>
                  <a:defRPr lang="en-US"/>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CMMR!$C$3:$AG$3</c:f>
              <c:numCache>
                <c:formatCode>General</c:formatCode>
                <c:ptCount val="12"/>
                <c:pt idx="0">
                  <c:v>2001</c:v>
                </c:pt>
                <c:pt idx="1">
                  <c:v>2002</c:v>
                </c:pt>
                <c:pt idx="2">
                  <c:v>2003</c:v>
                </c:pt>
                <c:pt idx="3">
                  <c:v>2004</c:v>
                </c:pt>
                <c:pt idx="4">
                  <c:v>2005</c:v>
                </c:pt>
                <c:pt idx="5">
                  <c:v>2006</c:v>
                </c:pt>
                <c:pt idx="6">
                  <c:v>2007</c:v>
                </c:pt>
                <c:pt idx="7">
                  <c:v>2008</c:v>
                </c:pt>
                <c:pt idx="8">
                  <c:v>2009</c:v>
                </c:pt>
                <c:pt idx="9">
                  <c:v>2010</c:v>
                </c:pt>
                <c:pt idx="10">
                  <c:v>2011</c:v>
                </c:pt>
                <c:pt idx="11">
                  <c:v>2012</c:v>
                </c:pt>
              </c:numCache>
            </c:numRef>
          </c:cat>
          <c:val>
            <c:numRef>
              <c:f>CMMR!$C$10:$AG$10</c:f>
              <c:numCache>
                <c:formatCode>0.0</c:formatCode>
                <c:ptCount val="12"/>
                <c:pt idx="0">
                  <c:v>5.9</c:v>
                </c:pt>
                <c:pt idx="1">
                  <c:v>3</c:v>
                </c:pt>
                <c:pt idx="2">
                  <c:v>4.0999999999999996</c:v>
                </c:pt>
                <c:pt idx="3">
                  <c:v>0.60000000000000064</c:v>
                </c:pt>
                <c:pt idx="4">
                  <c:v>2.2000000000000002</c:v>
                </c:pt>
                <c:pt idx="5">
                  <c:v>2.7</c:v>
                </c:pt>
                <c:pt idx="6">
                  <c:v>4.7</c:v>
                </c:pt>
                <c:pt idx="7">
                  <c:v>2.6</c:v>
                </c:pt>
                <c:pt idx="8" formatCode="General">
                  <c:v>2.1</c:v>
                </c:pt>
                <c:pt idx="9" formatCode="General">
                  <c:v>1.6</c:v>
                </c:pt>
                <c:pt idx="10" formatCode="General">
                  <c:v>1.1000000000000001</c:v>
                </c:pt>
                <c:pt idx="11" formatCode="General">
                  <c:v>3.4</c:v>
                </c:pt>
              </c:numCache>
            </c:numRef>
          </c:val>
          <c:smooth val="0"/>
        </c:ser>
        <c:dLbls>
          <c:showLegendKey val="0"/>
          <c:showVal val="0"/>
          <c:showCatName val="0"/>
          <c:showSerName val="0"/>
          <c:showPercent val="0"/>
          <c:showBubbleSize val="0"/>
        </c:dLbls>
        <c:marker val="1"/>
        <c:smooth val="0"/>
        <c:axId val="-394232992"/>
        <c:axId val="-394243328"/>
      </c:lineChart>
      <c:catAx>
        <c:axId val="-394232992"/>
        <c:scaling>
          <c:orientation val="minMax"/>
        </c:scaling>
        <c:delete val="0"/>
        <c:axPos val="b"/>
        <c:numFmt formatCode="General" sourceLinked="1"/>
        <c:majorTickMark val="out"/>
        <c:minorTickMark val="none"/>
        <c:tickLblPos val="nextTo"/>
        <c:txPr>
          <a:bodyPr/>
          <a:lstStyle/>
          <a:p>
            <a:pPr>
              <a:defRPr lang="en-US" sz="1800"/>
            </a:pPr>
            <a:endParaRPr lang="en-US"/>
          </a:p>
        </c:txPr>
        <c:crossAx val="-394243328"/>
        <c:crosses val="autoZero"/>
        <c:auto val="1"/>
        <c:lblAlgn val="ctr"/>
        <c:lblOffset val="100"/>
        <c:noMultiLvlLbl val="0"/>
      </c:catAx>
      <c:valAx>
        <c:axId val="-394243328"/>
        <c:scaling>
          <c:orientation val="minMax"/>
        </c:scaling>
        <c:delete val="0"/>
        <c:axPos val="l"/>
        <c:majorGridlines/>
        <c:numFmt formatCode="0.0" sourceLinked="1"/>
        <c:majorTickMark val="out"/>
        <c:minorTickMark val="none"/>
        <c:tickLblPos val="nextTo"/>
        <c:txPr>
          <a:bodyPr/>
          <a:lstStyle/>
          <a:p>
            <a:pPr>
              <a:defRPr lang="en-US"/>
            </a:pPr>
            <a:endParaRPr lang="en-US"/>
          </a:p>
        </c:txPr>
        <c:crossAx val="-394232992"/>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0.01001</cdr:x>
      <cdr:y>0.27679</cdr:y>
    </cdr:from>
    <cdr:to>
      <cdr:x>0.1756</cdr:x>
      <cdr:y>0.35522</cdr:y>
    </cdr:to>
    <cdr:sp macro="" textlink="">
      <cdr:nvSpPr>
        <cdr:cNvPr id="2" name="Rounded Rectangular Callout 1"/>
        <cdr:cNvSpPr/>
      </cdr:nvSpPr>
      <cdr:spPr>
        <a:xfrm xmlns:a="http://schemas.openxmlformats.org/drawingml/2006/main">
          <a:off x="82352" y="1252736"/>
          <a:ext cx="1362739" cy="354971"/>
        </a:xfrm>
        <a:prstGeom xmlns:a="http://schemas.openxmlformats.org/drawingml/2006/main" prst="wedgeRoundRectCallout">
          <a:avLst>
            <a:gd name="adj1" fmla="val 31433"/>
            <a:gd name="adj2" fmla="val 91378"/>
            <a:gd name="adj3" fmla="val 16667"/>
          </a:avLst>
        </a:prstGeom>
        <a:solidFill xmlns:a="http://schemas.openxmlformats.org/drawingml/2006/main">
          <a:srgbClr val="336600"/>
        </a:solidFill>
        <a:ln xmlns:a="http://schemas.openxmlformats.org/drawingml/2006/main" w="25400" cap="flat" cmpd="sng" algn="ctr">
          <a:solidFill>
            <a:srgbClr val="4F81BD">
              <a:shade val="50000"/>
            </a:srgbClr>
          </a:solidFill>
          <a:prstDash val="solid"/>
        </a:ln>
        <a:effectLst xmlns:a="http://schemas.openxmlformats.org/drawingml/2006/main"/>
        <a:scene3d xmlns:a="http://schemas.openxmlformats.org/drawingml/2006/main">
          <a:camera prst="orthographicFront"/>
          <a:lightRig rig="threePt" dir="t"/>
        </a:scene3d>
        <a:sp3d xmlns:a="http://schemas.openxmlformats.org/drawingml/2006/main">
          <a:bevelT/>
        </a:sp3d>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xmlns:a="http://schemas.openxmlformats.org/drawingml/2006/main">
          <a:pPr algn="ctr"/>
          <a:r>
            <a:rPr lang="en-US" sz="1200" dirty="0" smtClean="0"/>
            <a:t>Hypertensive</a:t>
          </a:r>
        </a:p>
        <a:p xmlns:a="http://schemas.openxmlformats.org/drawingml/2006/main">
          <a:pPr algn="ctr"/>
          <a:r>
            <a:rPr lang="en-US" sz="1200" dirty="0" smtClean="0"/>
            <a:t>Disorders</a:t>
          </a:r>
          <a:endParaRPr lang="en-GB" sz="1200" dirty="0"/>
        </a:p>
      </cdr:txBody>
    </cdr:sp>
  </cdr:relSizeAnchor>
  <cdr:relSizeAnchor xmlns:cdr="http://schemas.openxmlformats.org/drawingml/2006/chartDrawing">
    <cdr:from>
      <cdr:x>0.02751</cdr:x>
      <cdr:y>0.67568</cdr:y>
    </cdr:from>
    <cdr:to>
      <cdr:x>0.17959</cdr:x>
      <cdr:y>0.73941</cdr:y>
    </cdr:to>
    <cdr:sp macro="" textlink="">
      <cdr:nvSpPr>
        <cdr:cNvPr id="3" name="Rounded Rectangular Callout 2"/>
        <cdr:cNvSpPr/>
      </cdr:nvSpPr>
      <cdr:spPr>
        <a:xfrm xmlns:a="http://schemas.openxmlformats.org/drawingml/2006/main">
          <a:off x="226368" y="3600399"/>
          <a:ext cx="1251558" cy="339591"/>
        </a:xfrm>
        <a:prstGeom xmlns:a="http://schemas.openxmlformats.org/drawingml/2006/main" prst="wedgeRoundRectCallout">
          <a:avLst>
            <a:gd name="adj1" fmla="val 29533"/>
            <a:gd name="adj2" fmla="val -92187"/>
            <a:gd name="adj3" fmla="val 16667"/>
          </a:avLst>
        </a:prstGeom>
        <a:solidFill xmlns:a="http://schemas.openxmlformats.org/drawingml/2006/main">
          <a:sysClr val="windowText" lastClr="000000"/>
        </a:solidFill>
        <a:ln xmlns:a="http://schemas.openxmlformats.org/drawingml/2006/main" w="25400" cap="flat" cmpd="sng" algn="ctr">
          <a:solidFill>
            <a:srgbClr val="4F81BD">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xmlns:a="http://schemas.openxmlformats.org/drawingml/2006/main">
          <a:pPr algn="ctr"/>
          <a:r>
            <a:rPr lang="en-US" sz="1200" dirty="0" smtClean="0"/>
            <a:t>Abortion</a:t>
          </a:r>
          <a:endParaRPr lang="en-GB" sz="1200" dirty="0"/>
        </a:p>
      </cdr:txBody>
    </cdr:sp>
  </cdr:relSizeAnchor>
  <cdr:relSizeAnchor xmlns:cdr="http://schemas.openxmlformats.org/drawingml/2006/chartDrawing">
    <cdr:from>
      <cdr:x>0.5</cdr:x>
      <cdr:y>0.2973</cdr:y>
    </cdr:from>
    <cdr:to>
      <cdr:x>0.65369</cdr:x>
      <cdr:y>0.40188</cdr:y>
    </cdr:to>
    <cdr:sp macro="" textlink="">
      <cdr:nvSpPr>
        <cdr:cNvPr id="4" name="Rounded Rectangular Callout 3"/>
        <cdr:cNvSpPr/>
      </cdr:nvSpPr>
      <cdr:spPr>
        <a:xfrm xmlns:a="http://schemas.openxmlformats.org/drawingml/2006/main">
          <a:off x="4114800" y="1584175"/>
          <a:ext cx="1264807" cy="557264"/>
        </a:xfrm>
        <a:prstGeom xmlns:a="http://schemas.openxmlformats.org/drawingml/2006/main" prst="wedgeRoundRectCallout">
          <a:avLst>
            <a:gd name="adj1" fmla="val -93619"/>
            <a:gd name="adj2" fmla="val 84795"/>
            <a:gd name="adj3" fmla="val 16667"/>
          </a:avLst>
        </a:prstGeom>
        <a:solidFill xmlns:a="http://schemas.openxmlformats.org/drawingml/2006/main">
          <a:schemeClr val="tx2">
            <a:lumMod val="60000"/>
            <a:lumOff val="40000"/>
          </a:schemeClr>
        </a:solidFill>
        <a:ln xmlns:a="http://schemas.openxmlformats.org/drawingml/2006/main" w="25400" cap="flat" cmpd="sng" algn="ctr">
          <a:solidFill>
            <a:srgbClr val="4F81BD">
              <a:shade val="50000"/>
            </a:srgbClr>
          </a:solidFill>
          <a:prstDash val="solid"/>
        </a:ln>
        <a:effectLst xmlns:a="http://schemas.openxmlformats.org/drawingml/2006/main"/>
        <a:scene3d xmlns:a="http://schemas.openxmlformats.org/drawingml/2006/main">
          <a:camera prst="orthographicFront"/>
          <a:lightRig rig="threePt" dir="t"/>
        </a:scene3d>
        <a:sp3d xmlns:a="http://schemas.openxmlformats.org/drawingml/2006/main">
          <a:bevelT/>
        </a:sp3d>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xmlns:a="http://schemas.openxmlformats.org/drawingml/2006/main">
          <a:pPr algn="ctr"/>
          <a:r>
            <a:rPr lang="en-US" sz="1200" dirty="0" smtClean="0"/>
            <a:t>Heart Disease</a:t>
          </a:r>
          <a:endParaRPr lang="en-GB"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6814E-AC82-490A-B193-37CEF537C7EF}" type="datetimeFigureOut">
              <a:rPr lang="en-GB" smtClean="0"/>
              <a:pPr/>
              <a:t>31/05/2018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54B29A-CA10-46EC-A029-6672085BE7D5}" type="slidenum">
              <a:rPr lang="en-GB" smtClean="0"/>
              <a:pPr/>
              <a:t>‹#›</a:t>
            </a:fld>
            <a:endParaRPr lang="en-GB"/>
          </a:p>
        </p:txBody>
      </p:sp>
    </p:spTree>
    <p:extLst>
      <p:ext uri="{BB962C8B-B14F-4D97-AF65-F5344CB8AC3E}">
        <p14:creationId xmlns:p14="http://schemas.microsoft.com/office/powerpoint/2010/main" val="109425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54B29A-CA10-46EC-A029-6672085BE7D5}" type="slidenum">
              <a:rPr lang="en-GB" smtClean="0"/>
              <a:pPr/>
              <a:t>3</a:t>
            </a:fld>
            <a:endParaRPr lang="en-GB"/>
          </a:p>
        </p:txBody>
      </p:sp>
    </p:spTree>
    <p:extLst>
      <p:ext uri="{BB962C8B-B14F-4D97-AF65-F5344CB8AC3E}">
        <p14:creationId xmlns:p14="http://schemas.microsoft.com/office/powerpoint/2010/main" val="52579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EF566C-4891-44B0-B019-C2F0457E3090}" type="datetimeFigureOut">
              <a:rPr lang="en-GB" smtClean="0"/>
              <a:pPr/>
              <a:t>31/05/2018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91B322-4D66-44F1-B0F6-217964D222D9}"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F566C-4891-44B0-B019-C2F0457E3090}" type="datetimeFigureOut">
              <a:rPr lang="en-GB" smtClean="0"/>
              <a:pPr/>
              <a:t>31/05/2018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1B322-4D66-44F1-B0F6-217964D222D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2304255"/>
          </a:xfrm>
        </p:spPr>
        <p:txBody>
          <a:bodyPr>
            <a:normAutofit/>
          </a:bodyPr>
          <a:lstStyle/>
          <a:p>
            <a:r>
              <a:rPr lang="en-GB" dirty="0" smtClean="0">
                <a:latin typeface="Algerian" pitchFamily="82" charset="0"/>
              </a:rPr>
              <a:t>Principles of </a:t>
            </a:r>
            <a:r>
              <a:rPr lang="en-GB" dirty="0" err="1" smtClean="0">
                <a:latin typeface="Algerian" pitchFamily="82" charset="0"/>
              </a:rPr>
              <a:t>prepregnancy</a:t>
            </a:r>
            <a:r>
              <a:rPr lang="en-GB" dirty="0" smtClean="0">
                <a:latin typeface="Algerian" pitchFamily="82" charset="0"/>
              </a:rPr>
              <a:t> care</a:t>
            </a:r>
            <a:endParaRPr lang="en-GB" dirty="0">
              <a:latin typeface="Algerian" pitchFamily="82" charset="0"/>
            </a:endParaRPr>
          </a:p>
        </p:txBody>
      </p:sp>
      <p:sp>
        <p:nvSpPr>
          <p:cNvPr id="3" name="Subtitle 2"/>
          <p:cNvSpPr>
            <a:spLocks noGrp="1"/>
          </p:cNvSpPr>
          <p:nvPr>
            <p:ph type="subTitle" idx="1"/>
          </p:nvPr>
        </p:nvSpPr>
        <p:spPr>
          <a:xfrm>
            <a:off x="1371600" y="2852936"/>
            <a:ext cx="6400800" cy="2304256"/>
          </a:xfrm>
        </p:spPr>
        <p:txBody>
          <a:bodyPr>
            <a:normAutofit fontScale="92500" lnSpcReduction="10000"/>
          </a:bodyPr>
          <a:lstStyle/>
          <a:p>
            <a:r>
              <a:rPr lang="en-GB" sz="3600" dirty="0" smtClean="0">
                <a:solidFill>
                  <a:schemeClr val="accent2">
                    <a:lumMod val="75000"/>
                  </a:schemeClr>
                </a:solidFill>
                <a:latin typeface="Aldhabi" panose="01000000000000000000" pitchFamily="2" charset="-78"/>
                <a:cs typeface="Aldhabi" panose="01000000000000000000" pitchFamily="2" charset="-78"/>
              </a:rPr>
              <a:t>Dr. Carmeline Motha</a:t>
            </a:r>
          </a:p>
          <a:p>
            <a:r>
              <a:rPr lang="en-GB" sz="3600" dirty="0" smtClean="0">
                <a:solidFill>
                  <a:schemeClr val="accent2">
                    <a:lumMod val="75000"/>
                  </a:schemeClr>
                </a:solidFill>
                <a:latin typeface="Aldhabi" panose="01000000000000000000" pitchFamily="2" charset="-78"/>
                <a:cs typeface="Aldhabi" panose="01000000000000000000" pitchFamily="2" charset="-78"/>
              </a:rPr>
              <a:t>Consultant physician &amp; Senior lecturer,</a:t>
            </a:r>
          </a:p>
          <a:p>
            <a:r>
              <a:rPr lang="en-GB" sz="3600" dirty="0" smtClean="0">
                <a:solidFill>
                  <a:schemeClr val="accent2">
                    <a:lumMod val="75000"/>
                  </a:schemeClr>
                </a:solidFill>
                <a:latin typeface="Aldhabi" panose="01000000000000000000" pitchFamily="2" charset="-78"/>
                <a:cs typeface="Aldhabi" panose="01000000000000000000" pitchFamily="2" charset="-78"/>
              </a:rPr>
              <a:t>Department of Obstetrics &amp; Gynaecology,</a:t>
            </a:r>
          </a:p>
          <a:p>
            <a:r>
              <a:rPr lang="en-GB" sz="3600" dirty="0" smtClean="0">
                <a:solidFill>
                  <a:schemeClr val="accent2">
                    <a:lumMod val="75000"/>
                  </a:schemeClr>
                </a:solidFill>
                <a:latin typeface="Aldhabi" panose="01000000000000000000" pitchFamily="2" charset="-78"/>
                <a:cs typeface="Aldhabi" panose="01000000000000000000" pitchFamily="2" charset="-78"/>
              </a:rPr>
              <a:t>Faculty of Medicine, </a:t>
            </a:r>
            <a:r>
              <a:rPr lang="en-GB" sz="3600" dirty="0" err="1" smtClean="0">
                <a:solidFill>
                  <a:schemeClr val="accent2">
                    <a:lumMod val="75000"/>
                  </a:schemeClr>
                </a:solidFill>
                <a:latin typeface="Aldhabi" panose="01000000000000000000" pitchFamily="2" charset="-78"/>
                <a:cs typeface="Aldhabi" panose="01000000000000000000" pitchFamily="2" charset="-78"/>
              </a:rPr>
              <a:t>Ragama</a:t>
            </a:r>
            <a:endParaRPr lang="en-GB" sz="3600" dirty="0" smtClean="0">
              <a:solidFill>
                <a:schemeClr val="accent2">
                  <a:lumMod val="75000"/>
                </a:schemeClr>
              </a:solidFill>
              <a:latin typeface="Aldhabi" panose="01000000000000000000" pitchFamily="2" charset="-78"/>
              <a:cs typeface="Aldhabi" panose="01000000000000000000" pitchFamily="2" charset="-78"/>
            </a:endParaRPr>
          </a:p>
          <a:p>
            <a:endParaRPr lang="en-GB" dirty="0">
              <a:latin typeface="Aparajita" pitchFamily="34" charset="0"/>
              <a:cs typeface="Aparajita" pitchFamily="34" charset="0"/>
            </a:endParaRPr>
          </a:p>
        </p:txBody>
      </p:sp>
      <p:pic>
        <p:nvPicPr>
          <p:cNvPr id="4" name="Picture 2" descr="C:\Users\Carmeline\Pictures\pregnant tummy.png"/>
          <p:cNvPicPr>
            <a:picLocks noChangeAspect="1" noChangeArrowheads="1"/>
          </p:cNvPicPr>
          <p:nvPr/>
        </p:nvPicPr>
        <p:blipFill>
          <a:blip r:embed="rId2" cstate="print"/>
          <a:srcRect/>
          <a:stretch>
            <a:fillRect/>
          </a:stretch>
        </p:blipFill>
        <p:spPr bwMode="auto">
          <a:xfrm>
            <a:off x="6119664" y="5120215"/>
            <a:ext cx="3024336" cy="172819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a:t>
            </a:r>
            <a:endParaRPr lang="en-GB" dirty="0"/>
          </a:p>
        </p:txBody>
      </p:sp>
      <p:sp>
        <p:nvSpPr>
          <p:cNvPr id="3" name="Content Placeholder 2"/>
          <p:cNvSpPr>
            <a:spLocks noGrp="1"/>
          </p:cNvSpPr>
          <p:nvPr>
            <p:ph idx="1"/>
          </p:nvPr>
        </p:nvSpPr>
        <p:spPr/>
        <p:txBody>
          <a:bodyPr>
            <a:normAutofit lnSpcReduction="10000"/>
          </a:bodyPr>
          <a:lstStyle/>
          <a:p>
            <a:r>
              <a:rPr lang="en-GB" sz="2800" dirty="0">
                <a:latin typeface="Baskerville Old Face" panose="02020602080505020303" pitchFamily="18" charset="0"/>
              </a:rPr>
              <a:t>Improved maternal </a:t>
            </a:r>
            <a:r>
              <a:rPr lang="en-GB" sz="2800" dirty="0" smtClean="0">
                <a:latin typeface="Baskerville Old Face" panose="02020602080505020303" pitchFamily="18" charset="0"/>
              </a:rPr>
              <a:t>nutrition</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Improved </a:t>
            </a:r>
            <a:r>
              <a:rPr lang="en-GB" sz="2800" dirty="0" smtClean="0">
                <a:latin typeface="Baskerville Old Face" panose="02020602080505020303" pitchFamily="18" charset="0"/>
              </a:rPr>
              <a:t>fertility</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Increased awareness and attention to men’s </a:t>
            </a:r>
            <a:r>
              <a:rPr lang="en-GB" sz="2800" dirty="0" smtClean="0">
                <a:latin typeface="Baskerville Old Face" panose="02020602080505020303" pitchFamily="18" charset="0"/>
              </a:rPr>
              <a:t>health</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Opportunity to improve mental </a:t>
            </a:r>
            <a:r>
              <a:rPr lang="en-GB" sz="2800" dirty="0" smtClean="0">
                <a:latin typeface="Baskerville Old Face" panose="02020602080505020303" pitchFamily="18" charset="0"/>
              </a:rPr>
              <a:t>health</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Economic benefits to the  family and community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a:t>
            </a:r>
            <a:endParaRPr lang="en-GB" dirty="0"/>
          </a:p>
        </p:txBody>
      </p:sp>
      <p:sp>
        <p:nvSpPr>
          <p:cNvPr id="3" name="Content Placeholder 2"/>
          <p:cNvSpPr>
            <a:spLocks noGrp="1"/>
          </p:cNvSpPr>
          <p:nvPr>
            <p:ph idx="1"/>
          </p:nvPr>
        </p:nvSpPr>
        <p:spPr/>
        <p:txBody>
          <a:bodyPr>
            <a:normAutofit/>
          </a:bodyPr>
          <a:lstStyle/>
          <a:p>
            <a:r>
              <a:rPr lang="en-GB" sz="2800" dirty="0">
                <a:latin typeface="Baskerville Old Face" panose="02020602080505020303" pitchFamily="18" charset="0"/>
              </a:rPr>
              <a:t>Social benefits such as empowerment of women, better communication and more shared decision making by couples</a:t>
            </a:r>
          </a:p>
          <a:p>
            <a:endParaRPr lang="en-GB" sz="2800" dirty="0">
              <a:latin typeface="Baskerville Old Face" panose="02020602080505020303" pitchFamily="18" charset="0"/>
            </a:endParaRPr>
          </a:p>
          <a:p>
            <a:endParaRPr lang="en-GB" sz="2800" dirty="0">
              <a:latin typeface="Baskerville Old Face" panose="02020602080505020303" pitchFamily="18" charset="0"/>
            </a:endParaRPr>
          </a:p>
          <a:p>
            <a:r>
              <a:rPr lang="en-GB" sz="2800" dirty="0">
                <a:latin typeface="Baskerville Old Face" panose="02020602080505020303" pitchFamily="18" charset="0"/>
              </a:rPr>
              <a:t>Improved health in later life through  detection and treatment of chronic conditions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Risks</a:t>
            </a:r>
            <a:endParaRPr lang="en-GB" dirty="0"/>
          </a:p>
        </p:txBody>
      </p:sp>
      <p:sp>
        <p:nvSpPr>
          <p:cNvPr id="3" name="Content Placeholder 2"/>
          <p:cNvSpPr>
            <a:spLocks noGrp="1"/>
          </p:cNvSpPr>
          <p:nvPr>
            <p:ph idx="1"/>
          </p:nvPr>
        </p:nvSpPr>
        <p:spPr/>
        <p:txBody>
          <a:bodyPr>
            <a:normAutofit/>
          </a:bodyPr>
          <a:lstStyle/>
          <a:p>
            <a:r>
              <a:rPr lang="en-GB" sz="2800" dirty="0">
                <a:latin typeface="Baskerville Old Face" panose="02020602080505020303" pitchFamily="18" charset="0"/>
              </a:rPr>
              <a:t>Intruding into the privacy of women and </a:t>
            </a:r>
            <a:r>
              <a:rPr lang="en-GB" sz="2800" dirty="0" smtClean="0">
                <a:latin typeface="Baskerville Old Face" panose="02020602080505020303" pitchFamily="18" charset="0"/>
              </a:rPr>
              <a:t>couples</a:t>
            </a:r>
          </a:p>
          <a:p>
            <a:pPr marL="0" indent="0">
              <a:buNone/>
            </a:pPr>
            <a:endParaRPr lang="en-GB" sz="2800" dirty="0">
              <a:latin typeface="Baskerville Old Face" panose="02020602080505020303" pitchFamily="18" charset="0"/>
            </a:endParaRPr>
          </a:p>
          <a:p>
            <a:r>
              <a:rPr lang="en-GB" sz="2800" dirty="0" err="1">
                <a:latin typeface="Baskerville Old Face" panose="02020602080505020303" pitchFamily="18" charset="0"/>
              </a:rPr>
              <a:t>Medicalizing</a:t>
            </a:r>
            <a:r>
              <a:rPr lang="en-GB" sz="2800" dirty="0">
                <a:latin typeface="Baskerville Old Face" panose="02020602080505020303" pitchFamily="18" charset="0"/>
              </a:rPr>
              <a:t> </a:t>
            </a:r>
            <a:r>
              <a:rPr lang="en-GB" sz="2800" dirty="0" smtClean="0">
                <a:latin typeface="Baskerville Old Face" panose="02020602080505020303" pitchFamily="18" charset="0"/>
              </a:rPr>
              <a:t>reproduction</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Women/couples  may be stigmatized and blamed for adverse reproductive </a:t>
            </a:r>
            <a:r>
              <a:rPr lang="en-GB" sz="2800" dirty="0" smtClean="0">
                <a:latin typeface="Baskerville Old Face" panose="02020602080505020303" pitchFamily="18" charset="0"/>
              </a:rPr>
              <a:t>outcomes</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Systems may be overwhelmed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Preconception counselling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3578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mellitus </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latin typeface="Baskerville Old Face" panose="02020602080505020303" pitchFamily="18" charset="0"/>
              </a:rPr>
              <a:t>Attain </a:t>
            </a:r>
            <a:r>
              <a:rPr lang="en-US" sz="2800" dirty="0" err="1">
                <a:latin typeface="Baskerville Old Face" panose="02020602080505020303" pitchFamily="18" charset="0"/>
              </a:rPr>
              <a:t>euglycaemia</a:t>
            </a:r>
            <a:endParaRPr lang="en-US" sz="2800" dirty="0">
              <a:latin typeface="Baskerville Old Face" panose="02020602080505020303" pitchFamily="18" charset="0"/>
            </a:endParaRPr>
          </a:p>
          <a:p>
            <a:pPr marL="742950" lvl="2" indent="-342900">
              <a:buFont typeface="Wingdings" panose="05000000000000000000" pitchFamily="2" charset="2"/>
              <a:buChar char="q"/>
            </a:pPr>
            <a:r>
              <a:rPr lang="en-US" dirty="0">
                <a:latin typeface="Baskerville Old Face" panose="02020602080505020303" pitchFamily="18" charset="0"/>
              </a:rPr>
              <a:t>HbA1c &lt;6.1</a:t>
            </a:r>
            <a:r>
              <a:rPr lang="en-US" dirty="0" smtClean="0">
                <a:latin typeface="Baskerville Old Face" panose="02020602080505020303" pitchFamily="18" charset="0"/>
              </a:rPr>
              <a:t>%</a:t>
            </a:r>
          </a:p>
          <a:p>
            <a:pPr marL="400050" lvl="2" indent="0">
              <a:buNone/>
            </a:pPr>
            <a:endParaRPr lang="en-US" dirty="0">
              <a:latin typeface="Baskerville Old Face" panose="02020602080505020303" pitchFamily="18" charset="0"/>
            </a:endParaRPr>
          </a:p>
          <a:p>
            <a:r>
              <a:rPr lang="en-US" sz="2800" dirty="0">
                <a:latin typeface="Baskerville Old Face" panose="02020602080505020303" pitchFamily="18" charset="0"/>
              </a:rPr>
              <a:t>Target organ screening </a:t>
            </a:r>
          </a:p>
          <a:p>
            <a:pPr marL="742950" lvl="2" indent="-342900">
              <a:buFont typeface="Wingdings" panose="05000000000000000000" pitchFamily="2" charset="2"/>
              <a:buChar char="q"/>
            </a:pPr>
            <a:r>
              <a:rPr lang="en-US" dirty="0" smtClean="0">
                <a:latin typeface="Baskerville Old Face" panose="02020602080505020303" pitchFamily="18" charset="0"/>
              </a:rPr>
              <a:t>Retinopathy</a:t>
            </a:r>
            <a:r>
              <a:rPr lang="en-US" dirty="0">
                <a:latin typeface="Baskerville Old Face" panose="02020602080505020303" pitchFamily="18" charset="0"/>
              </a:rPr>
              <a:t>, nephropathy, cardiac </a:t>
            </a:r>
            <a:r>
              <a:rPr lang="en-US" dirty="0" smtClean="0">
                <a:latin typeface="Baskerville Old Face" panose="02020602080505020303" pitchFamily="18" charset="0"/>
              </a:rPr>
              <a:t>assessment</a:t>
            </a:r>
          </a:p>
          <a:p>
            <a:pPr marL="400050" lvl="2" indent="0">
              <a:buNone/>
            </a:pPr>
            <a:endParaRPr lang="en-US" dirty="0">
              <a:latin typeface="Baskerville Old Face" panose="02020602080505020303" pitchFamily="18" charset="0"/>
            </a:endParaRPr>
          </a:p>
          <a:p>
            <a:r>
              <a:rPr lang="en-US" sz="2800" dirty="0">
                <a:latin typeface="Baskerville Old Face" panose="02020602080505020303" pitchFamily="18" charset="0"/>
              </a:rPr>
              <a:t>Review medications</a:t>
            </a:r>
          </a:p>
          <a:p>
            <a:pPr marL="742950" lvl="2" indent="-342900">
              <a:buFont typeface="Wingdings" panose="05000000000000000000" pitchFamily="2" charset="2"/>
              <a:buChar char="q"/>
            </a:pPr>
            <a:r>
              <a:rPr lang="en-US" dirty="0" err="1">
                <a:latin typeface="Baskerville Old Face" panose="02020602080505020303" pitchFamily="18" charset="0"/>
              </a:rPr>
              <a:t>Optimise</a:t>
            </a:r>
            <a:r>
              <a:rPr lang="en-US" dirty="0">
                <a:latin typeface="Baskerville Old Face" panose="02020602080505020303" pitchFamily="18" charset="0"/>
              </a:rPr>
              <a:t> </a:t>
            </a:r>
            <a:r>
              <a:rPr lang="en-US" dirty="0" err="1">
                <a:latin typeface="Baskerville Old Face" panose="02020602080505020303" pitchFamily="18" charset="0"/>
              </a:rPr>
              <a:t>glycaemic</a:t>
            </a:r>
            <a:r>
              <a:rPr lang="en-US" dirty="0">
                <a:latin typeface="Baskerville Old Face" panose="02020602080505020303" pitchFamily="18" charset="0"/>
              </a:rPr>
              <a:t> control, change of </a:t>
            </a:r>
            <a:r>
              <a:rPr lang="en-US" dirty="0" err="1">
                <a:latin typeface="Baskerville Old Face" panose="02020602080505020303" pitchFamily="18" charset="0"/>
              </a:rPr>
              <a:t>teratogenic</a:t>
            </a:r>
            <a:r>
              <a:rPr lang="en-US" dirty="0">
                <a:latin typeface="Baskerville Old Face" panose="02020602080505020303" pitchFamily="18" charset="0"/>
              </a:rPr>
              <a:t> </a:t>
            </a:r>
            <a:r>
              <a:rPr lang="en-US" dirty="0" smtClean="0">
                <a:latin typeface="Baskerville Old Face" panose="02020602080505020303" pitchFamily="18" charset="0"/>
              </a:rPr>
              <a:t>drugs</a:t>
            </a:r>
          </a:p>
          <a:p>
            <a:pPr marL="400050" lvl="2" indent="0">
              <a:buNone/>
            </a:pPr>
            <a:endParaRPr lang="en-US" dirty="0">
              <a:latin typeface="Baskerville Old Face" panose="02020602080505020303" pitchFamily="18" charset="0"/>
            </a:endParaRPr>
          </a:p>
          <a:p>
            <a:r>
              <a:rPr lang="en-US" sz="2800" dirty="0" smtClean="0">
                <a:latin typeface="Baskerville Old Face" panose="02020602080505020303" pitchFamily="18" charset="0"/>
              </a:rPr>
              <a:t>Preconception </a:t>
            </a:r>
            <a:r>
              <a:rPr lang="en-US" sz="2800" dirty="0">
                <a:latin typeface="Baskerville Old Face" panose="02020602080505020303" pitchFamily="18" charset="0"/>
              </a:rPr>
              <a:t>folic acid</a:t>
            </a:r>
          </a:p>
          <a:p>
            <a:pPr marL="742950" lvl="2" indent="-342900">
              <a:buFont typeface="Wingdings" panose="05000000000000000000" pitchFamily="2" charset="2"/>
              <a:buChar char="q"/>
            </a:pPr>
            <a:r>
              <a:rPr lang="en-US" dirty="0">
                <a:latin typeface="Baskerville Old Face" panose="02020602080505020303" pitchFamily="18" charset="0"/>
              </a:rPr>
              <a:t>5mg daily</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8186" y="0"/>
            <a:ext cx="2405814" cy="2132856"/>
          </a:xfrm>
          <a:prstGeom prst="rect">
            <a:avLst/>
          </a:prstGeom>
        </p:spPr>
      </p:pic>
    </p:spTree>
    <p:extLst>
      <p:ext uri="{BB962C8B-B14F-4D97-AF65-F5344CB8AC3E}">
        <p14:creationId xmlns:p14="http://schemas.microsoft.com/office/powerpoint/2010/main" val="3571040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Hypertension</a:t>
            </a:r>
            <a:br>
              <a:rPr lang="en-US" dirty="0" smtClean="0"/>
            </a:br>
            <a:endParaRPr lang="en-US" dirty="0"/>
          </a:p>
        </p:txBody>
      </p:sp>
      <p:sp>
        <p:nvSpPr>
          <p:cNvPr id="3" name="Content Placeholder 2"/>
          <p:cNvSpPr>
            <a:spLocks noGrp="1"/>
          </p:cNvSpPr>
          <p:nvPr>
            <p:ph idx="1"/>
          </p:nvPr>
        </p:nvSpPr>
        <p:spPr/>
        <p:txBody>
          <a:bodyPr>
            <a:noAutofit/>
          </a:bodyPr>
          <a:lstStyle/>
          <a:p>
            <a:r>
              <a:rPr lang="en-US" sz="2800" dirty="0">
                <a:latin typeface="Baskerville Old Face" panose="02020602080505020303" pitchFamily="18" charset="0"/>
              </a:rPr>
              <a:t>Maintain target BP</a:t>
            </a:r>
          </a:p>
          <a:p>
            <a:pPr marL="742950" lvl="2" indent="-342900">
              <a:buFont typeface="Wingdings" panose="05000000000000000000" pitchFamily="2" charset="2"/>
              <a:buChar char="q"/>
            </a:pPr>
            <a:r>
              <a:rPr lang="en-US" dirty="0">
                <a:latin typeface="Baskerville Old Face" panose="02020602080505020303" pitchFamily="18" charset="0"/>
              </a:rPr>
              <a:t>&lt;150/100mmHg; &lt;140/90 mmHg if target organ </a:t>
            </a:r>
            <a:r>
              <a:rPr lang="en-US" dirty="0" smtClean="0">
                <a:latin typeface="Baskerville Old Face" panose="02020602080505020303" pitchFamily="18" charset="0"/>
              </a:rPr>
              <a:t>damage</a:t>
            </a:r>
          </a:p>
          <a:p>
            <a:pPr marL="400050" lvl="2" indent="0">
              <a:buNone/>
            </a:pPr>
            <a:endParaRPr lang="en-US" dirty="0">
              <a:latin typeface="Baskerville Old Face" panose="02020602080505020303" pitchFamily="18" charset="0"/>
            </a:endParaRPr>
          </a:p>
          <a:p>
            <a:r>
              <a:rPr lang="en-US" sz="2800" dirty="0">
                <a:latin typeface="Baskerville Old Face" panose="02020602080505020303" pitchFamily="18" charset="0"/>
              </a:rPr>
              <a:t>Target organ screening </a:t>
            </a:r>
          </a:p>
          <a:p>
            <a:pPr marL="742950" lvl="2" indent="-342900">
              <a:buFont typeface="Wingdings" panose="05000000000000000000" pitchFamily="2" charset="2"/>
              <a:buChar char="q"/>
            </a:pPr>
            <a:r>
              <a:rPr lang="en-US" dirty="0">
                <a:latin typeface="Baskerville Old Face" panose="02020602080505020303" pitchFamily="18" charset="0"/>
              </a:rPr>
              <a:t>Nephropathy, cardiac </a:t>
            </a:r>
            <a:r>
              <a:rPr lang="en-US" dirty="0" smtClean="0">
                <a:latin typeface="Baskerville Old Face" panose="02020602080505020303" pitchFamily="18" charset="0"/>
              </a:rPr>
              <a:t>assessment</a:t>
            </a:r>
          </a:p>
          <a:p>
            <a:pPr marL="400050" lvl="2" indent="0">
              <a:buNone/>
            </a:pPr>
            <a:endParaRPr lang="en-US" dirty="0">
              <a:latin typeface="Baskerville Old Face" panose="02020602080505020303" pitchFamily="18" charset="0"/>
            </a:endParaRPr>
          </a:p>
          <a:p>
            <a:r>
              <a:rPr lang="en-US" sz="2800" dirty="0">
                <a:latin typeface="Baskerville Old Face" panose="02020602080505020303" pitchFamily="18" charset="0"/>
              </a:rPr>
              <a:t>Review and modification of medications</a:t>
            </a:r>
          </a:p>
          <a:p>
            <a:pPr marL="742950" lvl="2" indent="-342900">
              <a:buFont typeface="Wingdings" panose="05000000000000000000" pitchFamily="2" charset="2"/>
              <a:buChar char="q"/>
            </a:pPr>
            <a:r>
              <a:rPr lang="en-US" dirty="0">
                <a:latin typeface="Baskerville Old Face" panose="02020602080505020303" pitchFamily="18" charset="0"/>
              </a:rPr>
              <a:t>ACEI, ARB, Diuretics- avoid </a:t>
            </a:r>
            <a:endParaRPr lang="en-US" dirty="0" smtClean="0">
              <a:latin typeface="Baskerville Old Face" panose="02020602080505020303" pitchFamily="18" charset="0"/>
            </a:endParaRPr>
          </a:p>
          <a:p>
            <a:pPr marL="400050" lvl="2" indent="0">
              <a:buNone/>
            </a:pPr>
            <a:endParaRPr lang="en-US" dirty="0">
              <a:latin typeface="Baskerville Old Face" panose="02020602080505020303" pitchFamily="18" charset="0"/>
            </a:endParaRPr>
          </a:p>
          <a:p>
            <a:r>
              <a:rPr lang="en-US" sz="2800" dirty="0">
                <a:latin typeface="Baskerville Old Face" panose="02020602080505020303" pitchFamily="18" charset="0"/>
              </a:rPr>
              <a:t>Refer for specialized care if secondary cause is present</a:t>
            </a:r>
          </a:p>
          <a:p>
            <a:pPr marL="742950" lvl="2" indent="-342900">
              <a:buFont typeface="Wingdings" panose="05000000000000000000" pitchFamily="2" charset="2"/>
              <a:buChar char="q"/>
            </a:pPr>
            <a:r>
              <a:rPr lang="en-US" dirty="0" err="1">
                <a:latin typeface="Baskerville Old Face" panose="02020602080505020303" pitchFamily="18" charset="0"/>
              </a:rPr>
              <a:t>Phaechromocytoma</a:t>
            </a:r>
            <a:r>
              <a:rPr lang="en-US" dirty="0">
                <a:latin typeface="Baskerville Old Face" panose="02020602080505020303" pitchFamily="18" charset="0"/>
              </a:rPr>
              <a:t>, </a:t>
            </a:r>
            <a:r>
              <a:rPr lang="en-US" dirty="0" err="1">
                <a:latin typeface="Baskerville Old Face" panose="02020602080505020303" pitchFamily="18" charset="0"/>
              </a:rPr>
              <a:t>cushings</a:t>
            </a:r>
            <a:r>
              <a:rPr lang="en-US" dirty="0">
                <a:latin typeface="Baskerville Old Face" panose="02020602080505020303" pitchFamily="18" charset="0"/>
              </a:rPr>
              <a:t> disease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3523" y="0"/>
            <a:ext cx="3170477" cy="1942503"/>
          </a:xfrm>
          <a:prstGeom prst="rect">
            <a:avLst/>
          </a:prstGeom>
        </p:spPr>
      </p:pic>
    </p:spTree>
    <p:extLst>
      <p:ext uri="{BB962C8B-B14F-4D97-AF65-F5344CB8AC3E}">
        <p14:creationId xmlns:p14="http://schemas.microsoft.com/office/powerpoint/2010/main" val="2092077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Thyroid dysfunction</a:t>
            </a:r>
            <a:br>
              <a:rPr lang="en-US" dirty="0" smtClean="0"/>
            </a:br>
            <a:endParaRPr lang="en-US" dirty="0"/>
          </a:p>
        </p:txBody>
      </p:sp>
      <p:sp>
        <p:nvSpPr>
          <p:cNvPr id="3" name="Content Placeholder 2"/>
          <p:cNvSpPr>
            <a:spLocks noGrp="1"/>
          </p:cNvSpPr>
          <p:nvPr>
            <p:ph idx="1"/>
          </p:nvPr>
        </p:nvSpPr>
        <p:spPr/>
        <p:txBody>
          <a:bodyPr/>
          <a:lstStyle/>
          <a:p>
            <a:r>
              <a:rPr lang="en-US" sz="2800" dirty="0">
                <a:latin typeface="Baskerville Old Face" panose="02020602080505020303" pitchFamily="18" charset="0"/>
              </a:rPr>
              <a:t>Attain </a:t>
            </a:r>
            <a:r>
              <a:rPr lang="en-US" sz="2800" dirty="0" err="1">
                <a:latin typeface="Baskerville Old Face" panose="02020602080505020303" pitchFamily="18" charset="0"/>
              </a:rPr>
              <a:t>euthyroidism</a:t>
            </a:r>
            <a:endParaRPr lang="en-US" sz="2800" dirty="0">
              <a:latin typeface="Baskerville Old Face" panose="02020602080505020303" pitchFamily="18" charset="0"/>
            </a:endParaRPr>
          </a:p>
          <a:p>
            <a:r>
              <a:rPr lang="en-US" sz="2800" dirty="0">
                <a:latin typeface="Baskerville Old Face" panose="02020602080505020303" pitchFamily="18" charset="0"/>
              </a:rPr>
              <a:t>Continue to take </a:t>
            </a:r>
            <a:r>
              <a:rPr lang="en-US" sz="2800" dirty="0" err="1">
                <a:latin typeface="Baskerville Old Face" panose="02020602080505020303" pitchFamily="18" charset="0"/>
              </a:rPr>
              <a:t>thyroxine</a:t>
            </a:r>
            <a:endParaRPr lang="en-US" sz="2800" dirty="0">
              <a:latin typeface="Baskerville Old Face" panose="02020602080505020303" pitchFamily="18" charset="0"/>
            </a:endParaRPr>
          </a:p>
          <a:p>
            <a:r>
              <a:rPr lang="en-US" sz="2800" dirty="0">
                <a:latin typeface="Baskerville Old Face" panose="02020602080505020303" pitchFamily="18" charset="0"/>
              </a:rPr>
              <a:t>Increase the dose of </a:t>
            </a:r>
            <a:r>
              <a:rPr lang="en-US" sz="2800" dirty="0" err="1">
                <a:latin typeface="Baskerville Old Face" panose="02020602080505020303" pitchFamily="18" charset="0"/>
              </a:rPr>
              <a:t>thyroxine</a:t>
            </a:r>
            <a:r>
              <a:rPr lang="en-US" sz="2800" dirty="0">
                <a:latin typeface="Baskerville Old Face" panose="02020602080505020303" pitchFamily="18" charset="0"/>
              </a:rPr>
              <a:t> by 25% once pregnant or planning a pregnancy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10435"/>
            <a:ext cx="4695825" cy="2747565"/>
          </a:xfrm>
          <a:prstGeom prst="rect">
            <a:avLst/>
          </a:prstGeom>
        </p:spPr>
      </p:pic>
    </p:spTree>
    <p:extLst>
      <p:ext uri="{BB962C8B-B14F-4D97-AF65-F5344CB8AC3E}">
        <p14:creationId xmlns:p14="http://schemas.microsoft.com/office/powerpoint/2010/main" val="232799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Heart disease </a:t>
            </a:r>
            <a:br>
              <a:rPr lang="en-US" dirty="0" smtClean="0"/>
            </a:br>
            <a:endParaRPr lang="en-US" dirty="0"/>
          </a:p>
        </p:txBody>
      </p:sp>
      <p:sp>
        <p:nvSpPr>
          <p:cNvPr id="3" name="Content Placeholder 2"/>
          <p:cNvSpPr>
            <a:spLocks noGrp="1"/>
          </p:cNvSpPr>
          <p:nvPr>
            <p:ph idx="1"/>
          </p:nvPr>
        </p:nvSpPr>
        <p:spPr/>
        <p:txBody>
          <a:bodyPr/>
          <a:lstStyle/>
          <a:p>
            <a:r>
              <a:rPr lang="en-US" sz="2800" dirty="0">
                <a:latin typeface="Baskerville Old Face" panose="02020602080505020303" pitchFamily="18" charset="0"/>
              </a:rPr>
              <a:t>Cardiology assessment on suitability for </a:t>
            </a:r>
            <a:r>
              <a:rPr lang="en-US" sz="2800" dirty="0" smtClean="0">
                <a:latin typeface="Baskerville Old Face" panose="02020602080505020303" pitchFamily="18" charset="0"/>
              </a:rPr>
              <a:t>pregnancy</a:t>
            </a:r>
          </a:p>
          <a:p>
            <a:pPr marL="0" indent="0">
              <a:buNone/>
            </a:pPr>
            <a:endParaRPr lang="en-US" sz="2800" dirty="0">
              <a:latin typeface="Baskerville Old Face" panose="02020602080505020303" pitchFamily="18" charset="0"/>
            </a:endParaRPr>
          </a:p>
          <a:p>
            <a:r>
              <a:rPr lang="en-US" sz="2800" dirty="0">
                <a:latin typeface="Baskerville Old Face" panose="02020602080505020303" pitchFamily="18" charset="0"/>
              </a:rPr>
              <a:t>Suitable contraception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3645024"/>
            <a:ext cx="3981450" cy="2980159"/>
          </a:xfrm>
          <a:prstGeom prst="rect">
            <a:avLst/>
          </a:prstGeom>
        </p:spPr>
      </p:pic>
    </p:spTree>
    <p:extLst>
      <p:ext uri="{BB962C8B-B14F-4D97-AF65-F5344CB8AC3E}">
        <p14:creationId xmlns:p14="http://schemas.microsoft.com/office/powerpoint/2010/main" val="1610429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
            </a:r>
            <a:r>
              <a:rPr lang="en-US" dirty="0" smtClean="0"/>
              <a:t>pilepsy</a:t>
            </a:r>
            <a:endParaRPr lang="en-US" dirty="0"/>
          </a:p>
        </p:txBody>
      </p:sp>
      <p:sp>
        <p:nvSpPr>
          <p:cNvPr id="3" name="Content Placeholder 2"/>
          <p:cNvSpPr>
            <a:spLocks noGrp="1"/>
          </p:cNvSpPr>
          <p:nvPr>
            <p:ph idx="1"/>
          </p:nvPr>
        </p:nvSpPr>
        <p:spPr/>
        <p:txBody>
          <a:bodyPr>
            <a:normAutofit/>
          </a:bodyPr>
          <a:lstStyle/>
          <a:p>
            <a:r>
              <a:rPr lang="en-US" sz="2800" dirty="0">
                <a:latin typeface="Baskerville Old Face" panose="02020602080505020303" pitchFamily="18" charset="0"/>
              </a:rPr>
              <a:t>Control of seizures is important</a:t>
            </a:r>
          </a:p>
          <a:p>
            <a:pPr marL="342900" lvl="1" indent="-342900">
              <a:buFont typeface="Arial" pitchFamily="34" charset="0"/>
              <a:buChar char="•"/>
            </a:pPr>
            <a:r>
              <a:rPr lang="en-US" dirty="0">
                <a:latin typeface="Baskerville Old Face" panose="02020602080505020303" pitchFamily="18" charset="0"/>
              </a:rPr>
              <a:t>Not to stop medication </a:t>
            </a:r>
            <a:r>
              <a:rPr lang="en-US" dirty="0" smtClean="0">
                <a:latin typeface="Baskerville Old Face" panose="02020602080505020303" pitchFamily="18" charset="0"/>
              </a:rPr>
              <a:t>when planning a pregnancy </a:t>
            </a:r>
            <a:endParaRPr lang="en-US" dirty="0">
              <a:latin typeface="Baskerville Old Face" panose="02020602080505020303" pitchFamily="18" charset="0"/>
            </a:endParaRPr>
          </a:p>
          <a:p>
            <a:r>
              <a:rPr lang="en-US" sz="2800" dirty="0" err="1">
                <a:latin typeface="Baskerville Old Face" panose="02020602080505020303" pitchFamily="18" charset="0"/>
              </a:rPr>
              <a:t>Monotherapy</a:t>
            </a:r>
            <a:r>
              <a:rPr lang="en-US" sz="2800" dirty="0">
                <a:latin typeface="Baskerville Old Face" panose="02020602080505020303" pitchFamily="18" charset="0"/>
              </a:rPr>
              <a:t> with the smallest dose that control seizures </a:t>
            </a:r>
          </a:p>
          <a:p>
            <a:r>
              <a:rPr lang="en-US" sz="2800" dirty="0" err="1">
                <a:latin typeface="Baskerville Old Face" panose="02020602080505020303" pitchFamily="18" charset="0"/>
              </a:rPr>
              <a:t>Periconceptional</a:t>
            </a:r>
            <a:r>
              <a:rPr lang="en-US" sz="2800" dirty="0">
                <a:latin typeface="Baskerville Old Face" panose="02020602080505020303" pitchFamily="18" charset="0"/>
              </a:rPr>
              <a:t> folic acid- 5 mg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263197"/>
            <a:ext cx="3810000" cy="2592114"/>
          </a:xfrm>
          <a:prstGeom prst="rect">
            <a:avLst/>
          </a:prstGeom>
        </p:spPr>
      </p:pic>
    </p:spTree>
    <p:extLst>
      <p:ext uri="{BB962C8B-B14F-4D97-AF65-F5344CB8AC3E}">
        <p14:creationId xmlns:p14="http://schemas.microsoft.com/office/powerpoint/2010/main" val="299464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Autoimmune disease</a:t>
            </a:r>
            <a:endParaRPr lang="en-US" dirty="0"/>
          </a:p>
        </p:txBody>
      </p:sp>
      <p:sp>
        <p:nvSpPr>
          <p:cNvPr id="3" name="Content Placeholder 2"/>
          <p:cNvSpPr>
            <a:spLocks noGrp="1"/>
          </p:cNvSpPr>
          <p:nvPr>
            <p:ph idx="1"/>
          </p:nvPr>
        </p:nvSpPr>
        <p:spPr/>
        <p:txBody>
          <a:bodyPr>
            <a:normAutofit/>
          </a:bodyPr>
          <a:lstStyle/>
          <a:p>
            <a:r>
              <a:rPr lang="en-US" sz="2800" dirty="0">
                <a:latin typeface="Baskerville Old Face" panose="02020602080505020303" pitchFamily="18" charset="0"/>
              </a:rPr>
              <a:t>SLE, ITP, rheumatoid arthritis</a:t>
            </a:r>
          </a:p>
          <a:p>
            <a:endParaRPr lang="en-US" sz="2800" dirty="0">
              <a:latin typeface="Baskerville Old Face" panose="02020602080505020303" pitchFamily="18" charset="0"/>
            </a:endParaRPr>
          </a:p>
          <a:p>
            <a:r>
              <a:rPr lang="en-US" sz="2800" dirty="0">
                <a:latin typeface="Baskerville Old Face" panose="02020602080505020303" pitchFamily="18" charset="0"/>
              </a:rPr>
              <a:t>6 months in remission prior to conception</a:t>
            </a:r>
          </a:p>
          <a:p>
            <a:endParaRPr lang="en-US" sz="2800" dirty="0">
              <a:latin typeface="Baskerville Old Face" panose="02020602080505020303" pitchFamily="18" charset="0"/>
            </a:endParaRPr>
          </a:p>
          <a:p>
            <a:r>
              <a:rPr lang="en-US" sz="2800" dirty="0">
                <a:latin typeface="Baskerville Old Face" panose="02020602080505020303" pitchFamily="18" charset="0"/>
              </a:rPr>
              <a:t>Suitable and adequate contraception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539" y="5111496"/>
            <a:ext cx="2057400" cy="1746504"/>
          </a:xfrm>
          <a:prstGeom prst="rect">
            <a:avLst/>
          </a:prstGeom>
        </p:spPr>
      </p:pic>
    </p:spTree>
    <p:extLst>
      <p:ext uri="{BB962C8B-B14F-4D97-AF65-F5344CB8AC3E}">
        <p14:creationId xmlns:p14="http://schemas.microsoft.com/office/powerpoint/2010/main" val="327640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Maternal mortality</a:t>
            </a:r>
            <a:endParaRPr lang="en-GB" sz="3200" dirty="0"/>
          </a:p>
        </p:txBody>
      </p:sp>
      <p:sp>
        <p:nvSpPr>
          <p:cNvPr id="3" name="Content Placeholder 2"/>
          <p:cNvSpPr>
            <a:spLocks noGrp="1"/>
          </p:cNvSpPr>
          <p:nvPr>
            <p:ph idx="1"/>
          </p:nvPr>
        </p:nvSpPr>
        <p:spPr/>
        <p:txBody>
          <a:bodyPr>
            <a:normAutofit/>
          </a:bodyPr>
          <a:lstStyle/>
          <a:p>
            <a:pPr eaLnBrk="0" fontAlgn="auto" hangingPunct="0">
              <a:spcBef>
                <a:spcPts val="0"/>
              </a:spcBef>
              <a:spcAft>
                <a:spcPts val="0"/>
              </a:spcAft>
              <a:defRPr/>
            </a:pPr>
            <a:r>
              <a:rPr lang="en-US" sz="2800" dirty="0" smtClean="0">
                <a:latin typeface="Baskerville Old Face" pitchFamily="18" charset="0"/>
                <a:ea typeface="Batang" pitchFamily="18" charset="-127"/>
              </a:rPr>
              <a:t>Death of a woman while pregnant or within 42 days of termination of pregnancy, </a:t>
            </a:r>
          </a:p>
          <a:p>
            <a:pPr lvl="1" eaLnBrk="0" hangingPunct="0">
              <a:spcBef>
                <a:spcPts val="0"/>
              </a:spcBef>
              <a:defRPr/>
            </a:pPr>
            <a:r>
              <a:rPr lang="en-US" dirty="0" smtClean="0">
                <a:latin typeface="Baskerville Old Face" pitchFamily="18" charset="0"/>
                <a:ea typeface="Batang" pitchFamily="18" charset="-127"/>
              </a:rPr>
              <a:t>irrespective of the duration and the site of the pregnancy,</a:t>
            </a:r>
          </a:p>
          <a:p>
            <a:pPr lvl="1" eaLnBrk="0" hangingPunct="0">
              <a:spcBef>
                <a:spcPts val="0"/>
              </a:spcBef>
              <a:defRPr/>
            </a:pPr>
            <a:r>
              <a:rPr lang="en-US" dirty="0" smtClean="0">
                <a:latin typeface="Baskerville Old Face" pitchFamily="18" charset="0"/>
                <a:ea typeface="Batang" pitchFamily="18" charset="-127"/>
              </a:rPr>
              <a:t>from any cause related to or aggravated by the pregnancy or its management, </a:t>
            </a:r>
          </a:p>
          <a:p>
            <a:pPr lvl="1" eaLnBrk="0" hangingPunct="0">
              <a:spcBef>
                <a:spcPts val="0"/>
              </a:spcBef>
              <a:defRPr/>
            </a:pPr>
            <a:r>
              <a:rPr lang="en-US" dirty="0" smtClean="0">
                <a:latin typeface="Baskerville Old Face" pitchFamily="18" charset="0"/>
                <a:ea typeface="Batang" pitchFamily="18" charset="-127"/>
              </a:rPr>
              <a:t>but not from accidental or incidental causes.</a:t>
            </a:r>
          </a:p>
          <a:p>
            <a:endParaRPr lang="en-GB"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Mental disorder</a:t>
            </a:r>
            <a:endParaRPr lang="en-US" dirty="0"/>
          </a:p>
        </p:txBody>
      </p:sp>
      <p:sp>
        <p:nvSpPr>
          <p:cNvPr id="3" name="Content Placeholder 2"/>
          <p:cNvSpPr>
            <a:spLocks noGrp="1"/>
          </p:cNvSpPr>
          <p:nvPr>
            <p:ph idx="1"/>
          </p:nvPr>
        </p:nvSpPr>
        <p:spPr/>
        <p:txBody>
          <a:bodyPr>
            <a:normAutofit/>
          </a:bodyPr>
          <a:lstStyle/>
          <a:p>
            <a:r>
              <a:rPr lang="en-US" sz="2800" dirty="0">
                <a:latin typeface="Baskerville Old Face" panose="02020602080505020303" pitchFamily="18" charset="0"/>
              </a:rPr>
              <a:t>Suitability for pregnancy</a:t>
            </a:r>
          </a:p>
          <a:p>
            <a:endParaRPr lang="en-US" sz="2800" dirty="0">
              <a:latin typeface="Baskerville Old Face" panose="02020602080505020303" pitchFamily="18" charset="0"/>
            </a:endParaRPr>
          </a:p>
          <a:p>
            <a:r>
              <a:rPr lang="en-US" sz="2800" dirty="0">
                <a:latin typeface="Baskerville Old Face" panose="02020602080505020303" pitchFamily="18" charset="0"/>
              </a:rPr>
              <a:t>Review of medications- specialist referral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9" y="3933056"/>
            <a:ext cx="4139952" cy="2905891"/>
          </a:xfrm>
          <a:prstGeom prst="rect">
            <a:avLst/>
          </a:prstGeom>
        </p:spPr>
      </p:pic>
    </p:spTree>
    <p:extLst>
      <p:ext uri="{BB962C8B-B14F-4D97-AF65-F5344CB8AC3E}">
        <p14:creationId xmlns:p14="http://schemas.microsoft.com/office/powerpoint/2010/main" val="930476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besity</a:t>
            </a:r>
            <a:endParaRPr lang="en-US" dirty="0"/>
          </a:p>
        </p:txBody>
      </p:sp>
      <p:sp>
        <p:nvSpPr>
          <p:cNvPr id="3" name="Content Placeholder 2"/>
          <p:cNvSpPr>
            <a:spLocks noGrp="1"/>
          </p:cNvSpPr>
          <p:nvPr>
            <p:ph idx="1"/>
          </p:nvPr>
        </p:nvSpPr>
        <p:spPr/>
        <p:txBody>
          <a:bodyPr>
            <a:normAutofit/>
          </a:bodyPr>
          <a:lstStyle/>
          <a:p>
            <a:r>
              <a:rPr lang="en-US" sz="2800" dirty="0">
                <a:latin typeface="Baskerville Old Face" panose="02020602080505020303" pitchFamily="18" charset="0"/>
              </a:rPr>
              <a:t>Associated with adverse pregnancy outcome</a:t>
            </a:r>
          </a:p>
          <a:p>
            <a:pPr marL="742950" lvl="2" indent="-342900"/>
            <a:r>
              <a:rPr lang="en-US" dirty="0">
                <a:latin typeface="Baskerville Old Face" panose="02020602080505020303" pitchFamily="18" charset="0"/>
              </a:rPr>
              <a:t>Congenital anomalies, preeclampsia, still birth</a:t>
            </a:r>
          </a:p>
          <a:p>
            <a:r>
              <a:rPr lang="en-US" sz="2800" dirty="0">
                <a:latin typeface="Baskerville Old Face" panose="02020602080505020303" pitchFamily="18" charset="0"/>
              </a:rPr>
              <a:t>Ideal </a:t>
            </a:r>
            <a:r>
              <a:rPr lang="en-US" sz="2800" dirty="0" smtClean="0">
                <a:latin typeface="Baskerville Old Face" panose="02020602080505020303" pitchFamily="18" charset="0"/>
              </a:rPr>
              <a:t>BMI -</a:t>
            </a:r>
            <a:r>
              <a:rPr lang="en-US" sz="2800" dirty="0">
                <a:latin typeface="Baskerville Old Face" panose="02020602080505020303" pitchFamily="18" charset="0"/>
              </a:rPr>
              <a:t>18.5-22.9 Kg/m2</a:t>
            </a:r>
          </a:p>
          <a:p>
            <a:r>
              <a:rPr lang="en-US" sz="2800" dirty="0">
                <a:latin typeface="Baskerville Old Face" panose="02020602080505020303" pitchFamily="18" charset="0"/>
              </a:rPr>
              <a:t>Life style measures- dietician</a:t>
            </a:r>
          </a:p>
          <a:p>
            <a:pPr marL="342900" lvl="1" indent="-342900">
              <a:buFont typeface="Arial" pitchFamily="34" charset="0"/>
              <a:buChar char="•"/>
            </a:pPr>
            <a:r>
              <a:rPr lang="en-US" dirty="0">
                <a:latin typeface="Baskerville Old Face" panose="02020602080505020303" pitchFamily="18" charset="0"/>
              </a:rPr>
              <a:t>Lose 10% of body weight over 6 months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0" y="4437112"/>
            <a:ext cx="4381500" cy="2436344"/>
          </a:xfrm>
          <a:prstGeom prst="rect">
            <a:avLst/>
          </a:prstGeom>
        </p:spPr>
      </p:pic>
    </p:spTree>
    <p:extLst>
      <p:ext uri="{BB962C8B-B14F-4D97-AF65-F5344CB8AC3E}">
        <p14:creationId xmlns:p14="http://schemas.microsoft.com/office/powerpoint/2010/main" val="1805479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Contraception </a:t>
            </a:r>
            <a:endParaRPr lang="en-US" dirty="0"/>
          </a:p>
        </p:txBody>
      </p:sp>
      <p:sp>
        <p:nvSpPr>
          <p:cNvPr id="3" name="Content Placeholder 2"/>
          <p:cNvSpPr>
            <a:spLocks noGrp="1"/>
          </p:cNvSpPr>
          <p:nvPr>
            <p:ph idx="1"/>
          </p:nvPr>
        </p:nvSpPr>
        <p:spPr/>
        <p:txBody>
          <a:bodyPr>
            <a:normAutofit/>
          </a:bodyPr>
          <a:lstStyle/>
          <a:p>
            <a:r>
              <a:rPr lang="en-US" sz="2800" dirty="0">
                <a:latin typeface="Baskerville Old Face" panose="02020602080505020303" pitchFamily="18" charset="0"/>
              </a:rPr>
              <a:t>Essential in women not suitable for pregnancy </a:t>
            </a:r>
          </a:p>
          <a:p>
            <a:pPr marL="742950" lvl="2" indent="-342900"/>
            <a:r>
              <a:rPr lang="en-US" dirty="0">
                <a:latin typeface="Baskerville Old Face" panose="02020602080505020303" pitchFamily="18" charset="0"/>
              </a:rPr>
              <a:t>Temporary</a:t>
            </a:r>
          </a:p>
          <a:p>
            <a:pPr marL="742950" lvl="2" indent="-342900"/>
            <a:r>
              <a:rPr lang="en-US" dirty="0">
                <a:latin typeface="Baskerville Old Face" panose="02020602080505020303" pitchFamily="18" charset="0"/>
              </a:rPr>
              <a:t>Permanent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3246843"/>
            <a:ext cx="5785768" cy="3581005"/>
          </a:xfrm>
          <a:prstGeom prst="rect">
            <a:avLst/>
          </a:prstGeom>
        </p:spPr>
      </p:pic>
    </p:spTree>
    <p:extLst>
      <p:ext uri="{BB962C8B-B14F-4D97-AF65-F5344CB8AC3E}">
        <p14:creationId xmlns:p14="http://schemas.microsoft.com/office/powerpoint/2010/main" val="1706002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12954"/>
            <a:ext cx="6102424" cy="4001095"/>
          </a:xfrm>
          <a:prstGeom prst="rect">
            <a:avLst/>
          </a:prstGeom>
          <a:solidFill>
            <a:schemeClr val="tx2">
              <a:lumMod val="40000"/>
              <a:lumOff val="60000"/>
            </a:schemeClr>
          </a:solidFill>
        </p:spPr>
        <p:txBody>
          <a:bodyPr wrap="square">
            <a:spAutoFit/>
          </a:bodyPr>
          <a:lstStyle/>
          <a:p>
            <a:r>
              <a:rPr lang="en-US" sz="2800" dirty="0">
                <a:latin typeface="HelveticaNeueLTStd-MdCn"/>
              </a:rPr>
              <a:t>MEC categories for contraceptive eligibility</a:t>
            </a:r>
          </a:p>
          <a:p>
            <a:r>
              <a:rPr lang="en-GB" dirty="0">
                <a:latin typeface="HelveticaNeueLTStd-BdCn"/>
              </a:rPr>
              <a:t>1 </a:t>
            </a:r>
            <a:r>
              <a:rPr lang="en-GB" dirty="0">
                <a:latin typeface="HelveticaNeueLTStd-Cn"/>
              </a:rPr>
              <a:t>A condition for which there is no restriction for the use</a:t>
            </a:r>
          </a:p>
          <a:p>
            <a:r>
              <a:rPr lang="en-US" dirty="0">
                <a:latin typeface="HelveticaNeueLTStd-Cn"/>
              </a:rPr>
              <a:t>of the contraceptive </a:t>
            </a:r>
            <a:r>
              <a:rPr lang="en-US" dirty="0" smtClean="0">
                <a:latin typeface="HelveticaNeueLTStd-Cn"/>
              </a:rPr>
              <a:t>method</a:t>
            </a:r>
          </a:p>
          <a:p>
            <a:endParaRPr lang="en-US" dirty="0">
              <a:latin typeface="HelveticaNeueLTStd-Cn"/>
            </a:endParaRPr>
          </a:p>
          <a:p>
            <a:r>
              <a:rPr lang="en-GB" dirty="0">
                <a:latin typeface="HelveticaNeueLTStd-BdCn"/>
              </a:rPr>
              <a:t>2 </a:t>
            </a:r>
            <a:r>
              <a:rPr lang="en-GB" dirty="0">
                <a:latin typeface="HelveticaNeueLTStd-Cn"/>
              </a:rPr>
              <a:t>A condition where the advantages of using the method</a:t>
            </a:r>
          </a:p>
          <a:p>
            <a:r>
              <a:rPr lang="en-GB" dirty="0">
                <a:latin typeface="HelveticaNeueLTStd-Cn"/>
              </a:rPr>
              <a:t>generally outweigh the theoretical or proven </a:t>
            </a:r>
            <a:r>
              <a:rPr lang="en-GB" dirty="0" smtClean="0">
                <a:latin typeface="HelveticaNeueLTStd-Cn"/>
              </a:rPr>
              <a:t>risks</a:t>
            </a:r>
          </a:p>
          <a:p>
            <a:endParaRPr lang="en-GB" dirty="0">
              <a:latin typeface="HelveticaNeueLTStd-Cn"/>
            </a:endParaRPr>
          </a:p>
          <a:p>
            <a:r>
              <a:rPr lang="en-GB" dirty="0">
                <a:latin typeface="HelveticaNeueLTStd-BdCn"/>
              </a:rPr>
              <a:t>3 </a:t>
            </a:r>
            <a:r>
              <a:rPr lang="en-GB" dirty="0">
                <a:latin typeface="HelveticaNeueLTStd-Cn"/>
              </a:rPr>
              <a:t>A condition where the theoretical or proven risks usually</a:t>
            </a:r>
          </a:p>
          <a:p>
            <a:r>
              <a:rPr lang="en-GB" dirty="0">
                <a:latin typeface="HelveticaNeueLTStd-Cn"/>
              </a:rPr>
              <a:t>outweigh the advantages of using the </a:t>
            </a:r>
            <a:r>
              <a:rPr lang="en-GB" dirty="0" smtClean="0">
                <a:latin typeface="HelveticaNeueLTStd-Cn"/>
              </a:rPr>
              <a:t>method</a:t>
            </a:r>
          </a:p>
          <a:p>
            <a:endParaRPr lang="en-GB" dirty="0">
              <a:latin typeface="HelveticaNeueLTStd-Cn"/>
            </a:endParaRPr>
          </a:p>
          <a:p>
            <a:r>
              <a:rPr lang="en-GB" dirty="0">
                <a:latin typeface="HelveticaNeueLTStd-BdCn"/>
              </a:rPr>
              <a:t>4 </a:t>
            </a:r>
            <a:r>
              <a:rPr lang="en-GB" dirty="0">
                <a:latin typeface="HelveticaNeueLTStd-Cn"/>
              </a:rPr>
              <a:t>A condition which represents an unacceptable health</a:t>
            </a:r>
          </a:p>
          <a:p>
            <a:r>
              <a:rPr lang="en-GB" dirty="0">
                <a:latin typeface="HelveticaNeueLTStd-Cn"/>
              </a:rPr>
              <a:t>risk if the contraceptive method is used.</a:t>
            </a:r>
            <a:endParaRPr lang="en-US" dirty="0"/>
          </a:p>
        </p:txBody>
      </p:sp>
    </p:spTree>
    <p:extLst>
      <p:ext uri="{BB962C8B-B14F-4D97-AF65-F5344CB8AC3E}">
        <p14:creationId xmlns:p14="http://schemas.microsoft.com/office/powerpoint/2010/main" val="2401097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National program for preconception care</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0" y="1357298"/>
            <a:ext cx="9143999" cy="55007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Action plan</a:t>
            </a:r>
            <a:endParaRPr lang="en-US" u="sng" dirty="0"/>
          </a:p>
        </p:txBody>
      </p:sp>
      <p:sp>
        <p:nvSpPr>
          <p:cNvPr id="3" name="Content Placeholder 2"/>
          <p:cNvSpPr>
            <a:spLocks noGrp="1"/>
          </p:cNvSpPr>
          <p:nvPr>
            <p:ph idx="1"/>
          </p:nvPr>
        </p:nvSpPr>
        <p:spPr/>
        <p:txBody>
          <a:bodyPr>
            <a:normAutofit fontScale="92500" lnSpcReduction="10000"/>
          </a:bodyPr>
          <a:lstStyle/>
          <a:p>
            <a:r>
              <a:rPr lang="en-US" sz="2800" dirty="0" smtClean="0">
                <a:latin typeface="Baskerville Old Face" panose="02020602080505020303" pitchFamily="18" charset="0"/>
              </a:rPr>
              <a:t>Efficient preconception care at the community level</a:t>
            </a:r>
          </a:p>
          <a:p>
            <a:r>
              <a:rPr lang="en-US" sz="2800" dirty="0" smtClean="0">
                <a:latin typeface="Baskerville Old Face" panose="02020602080505020303" pitchFamily="18" charset="0"/>
              </a:rPr>
              <a:t>Identification of problems early</a:t>
            </a:r>
          </a:p>
          <a:p>
            <a:r>
              <a:rPr lang="en-US" sz="2800" dirty="0" smtClean="0">
                <a:latin typeface="Baskerville Old Face" panose="02020602080505020303" pitchFamily="18" charset="0"/>
              </a:rPr>
              <a:t>Referral to </a:t>
            </a:r>
            <a:r>
              <a:rPr lang="en-US" sz="2800" dirty="0">
                <a:latin typeface="Baskerville Old Face" panose="02020602080505020303" pitchFamily="18" charset="0"/>
              </a:rPr>
              <a:t>s</a:t>
            </a:r>
            <a:r>
              <a:rPr lang="en-US" sz="2800" dirty="0" smtClean="0">
                <a:latin typeface="Baskerville Old Face" panose="02020602080505020303" pitchFamily="18" charset="0"/>
              </a:rPr>
              <a:t>pecialist care</a:t>
            </a:r>
          </a:p>
          <a:p>
            <a:r>
              <a:rPr lang="en-US" sz="2800" dirty="0" smtClean="0">
                <a:latin typeface="Baskerville Old Face" panose="02020602080505020303" pitchFamily="18" charset="0"/>
              </a:rPr>
              <a:t>Adequate follow up</a:t>
            </a:r>
          </a:p>
          <a:p>
            <a:r>
              <a:rPr lang="en-US" sz="2800" dirty="0" smtClean="0">
                <a:latin typeface="Baskerville Old Face" panose="02020602080505020303" pitchFamily="18" charset="0"/>
              </a:rPr>
              <a:t>Early booking visit once pregnant to a tertiary care hospital</a:t>
            </a:r>
          </a:p>
          <a:p>
            <a:pPr lvl="1"/>
            <a:endParaRPr lang="en-US" sz="2400" dirty="0">
              <a:latin typeface="Baskerville Old Face" panose="02020602080505020303" pitchFamily="18" charset="0"/>
            </a:endParaRPr>
          </a:p>
          <a:p>
            <a:pPr lvl="1">
              <a:buFont typeface="Wingdings" panose="05000000000000000000" pitchFamily="2" charset="2"/>
              <a:buChar char="v"/>
            </a:pPr>
            <a:r>
              <a:rPr lang="en-US" sz="2400" dirty="0" smtClean="0">
                <a:solidFill>
                  <a:schemeClr val="accent2"/>
                </a:solidFill>
                <a:latin typeface="+mj-lt"/>
                <a:ea typeface="Arial Unicode MS" panose="020B0604020202020204" pitchFamily="34" charset="-128"/>
                <a:cs typeface="Arial Unicode MS" panose="020B0604020202020204" pitchFamily="34" charset="-128"/>
              </a:rPr>
              <a:t>Preconception clinic on Friday 8 am – room 42, OPD, NCTH, </a:t>
            </a:r>
            <a:r>
              <a:rPr lang="en-US" sz="2400" dirty="0" err="1" smtClean="0">
                <a:solidFill>
                  <a:schemeClr val="accent2"/>
                </a:solidFill>
                <a:latin typeface="+mj-lt"/>
                <a:ea typeface="Arial Unicode MS" panose="020B0604020202020204" pitchFamily="34" charset="-128"/>
                <a:cs typeface="Arial Unicode MS" panose="020B0604020202020204" pitchFamily="34" charset="-128"/>
              </a:rPr>
              <a:t>Ragama</a:t>
            </a:r>
            <a:endParaRPr lang="en-US" sz="2400" dirty="0" smtClean="0">
              <a:solidFill>
                <a:schemeClr val="accent2"/>
              </a:solidFill>
              <a:latin typeface="+mj-lt"/>
              <a:ea typeface="Arial Unicode MS" panose="020B0604020202020204" pitchFamily="34" charset="-128"/>
              <a:cs typeface="Arial Unicode MS" panose="020B0604020202020204" pitchFamily="34" charset="-128"/>
            </a:endParaRPr>
          </a:p>
          <a:p>
            <a:pPr lvl="1">
              <a:buFont typeface="Wingdings" panose="05000000000000000000" pitchFamily="2" charset="2"/>
              <a:buChar char="v"/>
            </a:pPr>
            <a:r>
              <a:rPr lang="en-US" sz="2400" dirty="0" smtClean="0">
                <a:solidFill>
                  <a:schemeClr val="accent2"/>
                </a:solidFill>
                <a:latin typeface="+mj-lt"/>
                <a:ea typeface="Arial Unicode MS" panose="020B0604020202020204" pitchFamily="34" charset="-128"/>
                <a:cs typeface="Arial Unicode MS" panose="020B0604020202020204" pitchFamily="34" charset="-128"/>
              </a:rPr>
              <a:t>Dietician- OPD, </a:t>
            </a:r>
            <a:r>
              <a:rPr lang="en-US" sz="2400" dirty="0" err="1" smtClean="0">
                <a:solidFill>
                  <a:schemeClr val="accent2"/>
                </a:solidFill>
                <a:latin typeface="+mj-lt"/>
                <a:ea typeface="Arial Unicode MS" panose="020B0604020202020204" pitchFamily="34" charset="-128"/>
                <a:cs typeface="Arial Unicode MS" panose="020B0604020202020204" pitchFamily="34" charset="-128"/>
              </a:rPr>
              <a:t>NCTH,Ragama</a:t>
            </a:r>
            <a:endParaRPr lang="en-US" sz="2400" dirty="0" smtClean="0">
              <a:solidFill>
                <a:schemeClr val="accent2"/>
              </a:solidFill>
              <a:latin typeface="+mj-lt"/>
              <a:ea typeface="Arial Unicode MS" panose="020B0604020202020204" pitchFamily="34" charset="-128"/>
              <a:cs typeface="Arial Unicode MS" panose="020B0604020202020204" pitchFamily="34" charset="-128"/>
            </a:endParaRPr>
          </a:p>
          <a:p>
            <a:pPr lvl="1">
              <a:buFont typeface="Wingdings" panose="05000000000000000000" pitchFamily="2" charset="2"/>
              <a:buChar char="v"/>
            </a:pPr>
            <a:r>
              <a:rPr lang="en-US" sz="2400" dirty="0" smtClean="0">
                <a:solidFill>
                  <a:schemeClr val="accent2"/>
                </a:solidFill>
                <a:latin typeface="+mj-lt"/>
                <a:ea typeface="Arial Unicode MS" panose="020B0604020202020204" pitchFamily="34" charset="-128"/>
                <a:cs typeface="Arial Unicode MS" panose="020B0604020202020204" pitchFamily="34" charset="-128"/>
              </a:rPr>
              <a:t>Family planning clinic- </a:t>
            </a:r>
            <a:r>
              <a:rPr lang="en-US" sz="2400" dirty="0">
                <a:solidFill>
                  <a:schemeClr val="accent2"/>
                </a:solidFill>
                <a:latin typeface="+mj-lt"/>
                <a:ea typeface="Arial Unicode MS" panose="020B0604020202020204" pitchFamily="34" charset="-128"/>
                <a:cs typeface="Arial Unicode MS" panose="020B0604020202020204" pitchFamily="34" charset="-128"/>
              </a:rPr>
              <a:t>– </a:t>
            </a:r>
            <a:r>
              <a:rPr lang="en-US" sz="2400" dirty="0" smtClean="0">
                <a:solidFill>
                  <a:schemeClr val="accent2"/>
                </a:solidFill>
                <a:latin typeface="+mj-lt"/>
                <a:ea typeface="Arial Unicode MS" panose="020B0604020202020204" pitchFamily="34" charset="-128"/>
                <a:cs typeface="Arial Unicode MS" panose="020B0604020202020204" pitchFamily="34" charset="-128"/>
              </a:rPr>
              <a:t>Saturday 8 am - room </a:t>
            </a:r>
            <a:r>
              <a:rPr lang="en-US" sz="2400" dirty="0">
                <a:solidFill>
                  <a:schemeClr val="accent2"/>
                </a:solidFill>
                <a:latin typeface="+mj-lt"/>
                <a:ea typeface="Arial Unicode MS" panose="020B0604020202020204" pitchFamily="34" charset="-128"/>
                <a:cs typeface="Arial Unicode MS" panose="020B0604020202020204" pitchFamily="34" charset="-128"/>
              </a:rPr>
              <a:t>42, OPD, NCTH, </a:t>
            </a:r>
            <a:r>
              <a:rPr lang="en-US" sz="2400" dirty="0" err="1">
                <a:solidFill>
                  <a:schemeClr val="accent2"/>
                </a:solidFill>
                <a:latin typeface="+mj-lt"/>
                <a:ea typeface="Arial Unicode MS" panose="020B0604020202020204" pitchFamily="34" charset="-128"/>
                <a:cs typeface="Arial Unicode MS" panose="020B0604020202020204" pitchFamily="34" charset="-128"/>
              </a:rPr>
              <a:t>Ragama</a:t>
            </a:r>
            <a:r>
              <a:rPr lang="en-US" sz="2400" dirty="0">
                <a:solidFill>
                  <a:schemeClr val="accent2"/>
                </a:solidFill>
                <a:latin typeface="+mj-lt"/>
                <a:ea typeface="Arial Unicode MS" panose="020B0604020202020204" pitchFamily="34" charset="-128"/>
                <a:cs typeface="Arial Unicode MS" panose="020B0604020202020204" pitchFamily="34" charset="-128"/>
              </a:rPr>
              <a:t> </a:t>
            </a:r>
          </a:p>
        </p:txBody>
      </p:sp>
    </p:spTree>
    <p:extLst>
      <p:ext uri="{BB962C8B-B14F-4D97-AF65-F5344CB8AC3E}">
        <p14:creationId xmlns:p14="http://schemas.microsoft.com/office/powerpoint/2010/main" val="3005928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THANK YOU!</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533" r="5533"/>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70364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No of maternal deaths</a:t>
            </a:r>
            <a:br>
              <a:rPr lang="en-GB" sz="3200" dirty="0" smtClean="0"/>
            </a:br>
            <a:endParaRPr lang="en-GB" sz="3200"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467544" y="908721"/>
            <a:ext cx="6390456" cy="369332"/>
          </a:xfrm>
          <a:prstGeom prst="rect">
            <a:avLst/>
          </a:prstGeom>
        </p:spPr>
        <p:txBody>
          <a:bodyPr wrap="square">
            <a:spAutoFit/>
          </a:bodyPr>
          <a:lstStyle/>
          <a:p>
            <a:r>
              <a:rPr lang="en-GB" i="1" dirty="0" smtClean="0"/>
              <a:t>                           -With kind  permission of the Family Health Bureau.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nvGraphicFramePr>
        <p:xfrm>
          <a:off x="457200" y="476672"/>
          <a:ext cx="8229600" cy="561662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267744" y="6111880"/>
            <a:ext cx="6696744" cy="369332"/>
          </a:xfrm>
          <a:prstGeom prst="rect">
            <a:avLst/>
          </a:prstGeom>
        </p:spPr>
        <p:txBody>
          <a:bodyPr wrap="square">
            <a:spAutoFit/>
          </a:bodyPr>
          <a:lstStyle/>
          <a:p>
            <a:r>
              <a:rPr lang="en-GB" i="1" dirty="0" smtClean="0"/>
              <a:t>                        - With kind  permission of the Family Health Bureau.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Maternal mortality ratio 1995-2012</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1187624" y="1124745"/>
            <a:ext cx="5670376" cy="369332"/>
          </a:xfrm>
          <a:prstGeom prst="rect">
            <a:avLst/>
          </a:prstGeom>
        </p:spPr>
        <p:txBody>
          <a:bodyPr wrap="square">
            <a:spAutoFit/>
          </a:bodyPr>
          <a:lstStyle/>
          <a:p>
            <a:r>
              <a:rPr lang="en-GB" i="1" dirty="0" smtClean="0"/>
              <a:t>             -With kind  permission of the Family Health Bureau.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48681"/>
          <a:ext cx="8229600" cy="532859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p:cNvSpPr>
            <a:spLocks noGrp="1"/>
          </p:cNvSpPr>
          <p:nvPr>
            <p:ph type="title"/>
          </p:nvPr>
        </p:nvSpPr>
        <p:spPr>
          <a:xfrm>
            <a:off x="2699792" y="1124744"/>
            <a:ext cx="1656184" cy="576064"/>
          </a:xfrm>
          <a:prstGeom prst="wedgeRoundRectCallout">
            <a:avLst>
              <a:gd name="adj1" fmla="val -75893"/>
              <a:gd name="adj2" fmla="val -20963"/>
              <a:gd name="adj3" fmla="val 16667"/>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smtClean="0"/>
              <a:t>obstetric</a:t>
            </a:r>
          </a:p>
          <a:p>
            <a:r>
              <a:rPr lang="en-US" sz="1200" dirty="0" err="1" smtClean="0"/>
              <a:t>Haem</a:t>
            </a:r>
            <a:r>
              <a:rPr lang="en-GB" sz="1200" dirty="0" smtClean="0"/>
              <a:t>o</a:t>
            </a:r>
            <a:r>
              <a:rPr lang="en-US" sz="1200" dirty="0" err="1" smtClean="0"/>
              <a:t>rrhage</a:t>
            </a:r>
            <a:endParaRPr lang="en-GB" sz="1200" dirty="0"/>
          </a:p>
        </p:txBody>
      </p:sp>
      <p:sp>
        <p:nvSpPr>
          <p:cNvPr id="7" name="Rounded Rectangular Callout 6"/>
          <p:cNvSpPr/>
          <p:nvPr/>
        </p:nvSpPr>
        <p:spPr>
          <a:xfrm>
            <a:off x="8028384" y="4725144"/>
            <a:ext cx="776304" cy="812800"/>
          </a:xfrm>
          <a:prstGeom prst="wedgeRoundRectCallout">
            <a:avLst>
              <a:gd name="adj1" fmla="val -63525"/>
              <a:gd name="adj2" fmla="val -75550"/>
              <a:gd name="adj3" fmla="val 16667"/>
            </a:avLst>
          </a:prstGeom>
          <a:solidFill>
            <a:schemeClr val="accent6"/>
          </a:solidFill>
          <a:ln w="25400" cap="flat" cmpd="sng" algn="ctr">
            <a:solidFill>
              <a:srgbClr val="4F81BD">
                <a:shade val="50000"/>
              </a:srgbClr>
            </a:solidFill>
            <a:prstDash val="solid"/>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t>Liver Disease</a:t>
            </a:r>
            <a:endParaRPr lang="en-GB" sz="1200" dirty="0"/>
          </a:p>
        </p:txBody>
      </p:sp>
      <p:sp>
        <p:nvSpPr>
          <p:cNvPr id="8" name="Rounded Rectangular Callout 7"/>
          <p:cNvSpPr/>
          <p:nvPr/>
        </p:nvSpPr>
        <p:spPr>
          <a:xfrm>
            <a:off x="4716016" y="4365104"/>
            <a:ext cx="982290" cy="1003301"/>
          </a:xfrm>
          <a:prstGeom prst="wedgeRoundRectCallout">
            <a:avLst>
              <a:gd name="adj1" fmla="val -45335"/>
              <a:gd name="adj2" fmla="val -69132"/>
              <a:gd name="adj3" fmla="val 16667"/>
            </a:avLst>
          </a:prstGeom>
          <a:solidFill>
            <a:srgbClr val="7030A0"/>
          </a:solidFill>
          <a:ln w="25400" cap="flat" cmpd="sng" algn="ctr">
            <a:solidFill>
              <a:srgbClr val="4F81BD">
                <a:shade val="50000"/>
              </a:srgbClr>
            </a:solidFill>
            <a:prstDash val="solid"/>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t>Amniotic Fluid Embolism</a:t>
            </a:r>
            <a:endParaRPr lang="en-GB" sz="1200" dirty="0"/>
          </a:p>
        </p:txBody>
      </p:sp>
      <p:sp>
        <p:nvSpPr>
          <p:cNvPr id="6" name="Rectangle 5"/>
          <p:cNvSpPr/>
          <p:nvPr/>
        </p:nvSpPr>
        <p:spPr>
          <a:xfrm>
            <a:off x="3419872" y="6111880"/>
            <a:ext cx="5544616" cy="369332"/>
          </a:xfrm>
          <a:prstGeom prst="rect">
            <a:avLst/>
          </a:prstGeom>
        </p:spPr>
        <p:txBody>
          <a:bodyPr wrap="square">
            <a:spAutoFit/>
          </a:bodyPr>
          <a:lstStyle/>
          <a:p>
            <a:r>
              <a:rPr lang="en-GB" i="1" dirty="0" smtClean="0"/>
              <a:t>- With kind  permission of the Family Health Bureau.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Preconception care</a:t>
            </a:r>
            <a:endParaRPr lang="en-GB" dirty="0"/>
          </a:p>
        </p:txBody>
      </p:sp>
      <p:sp>
        <p:nvSpPr>
          <p:cNvPr id="3" name="Content Placeholder 2"/>
          <p:cNvSpPr>
            <a:spLocks noGrp="1"/>
          </p:cNvSpPr>
          <p:nvPr>
            <p:ph idx="1"/>
          </p:nvPr>
        </p:nvSpPr>
        <p:spPr/>
        <p:txBody>
          <a:bodyPr>
            <a:normAutofit/>
          </a:bodyPr>
          <a:lstStyle/>
          <a:p>
            <a:r>
              <a:rPr lang="en-GB" sz="2800" dirty="0">
                <a:latin typeface="Baskerville Old Face" panose="02020602080505020303" pitchFamily="18" charset="0"/>
              </a:rPr>
              <a:t>Provision of biomedical, behavioural and social health interventions to women and couples before conception occurs, aimed at improving their health status, and reducing behaviours and environmental factors that could contribute to poor maternal and child health outcomes.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8104" y="4653136"/>
            <a:ext cx="2514600" cy="1981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620688"/>
            <a:ext cx="2495550" cy="394731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85" y="2204864"/>
            <a:ext cx="2414016" cy="373075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0071" y="1628800"/>
            <a:ext cx="3917943" cy="4841776"/>
          </a:xfrm>
          <a:prstGeom prst="rect">
            <a:avLst/>
          </a:prstGeom>
        </p:spPr>
      </p:pic>
    </p:spTree>
    <p:extLst>
      <p:ext uri="{BB962C8B-B14F-4D97-AF65-F5344CB8AC3E}">
        <p14:creationId xmlns:p14="http://schemas.microsoft.com/office/powerpoint/2010/main" val="1872713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Benefits</a:t>
            </a:r>
            <a:endParaRPr lang="en-GB" dirty="0"/>
          </a:p>
        </p:txBody>
      </p:sp>
      <p:sp>
        <p:nvSpPr>
          <p:cNvPr id="3" name="Content Placeholder 2"/>
          <p:cNvSpPr>
            <a:spLocks noGrp="1"/>
          </p:cNvSpPr>
          <p:nvPr>
            <p:ph idx="1"/>
          </p:nvPr>
        </p:nvSpPr>
        <p:spPr/>
        <p:txBody>
          <a:bodyPr>
            <a:normAutofit/>
          </a:bodyPr>
          <a:lstStyle/>
          <a:p>
            <a:r>
              <a:rPr lang="en-GB" sz="2800" dirty="0">
                <a:latin typeface="Baskerville Old Face" panose="02020602080505020303" pitchFamily="18" charset="0"/>
              </a:rPr>
              <a:t>Reduction in pregnancies that are too early, that are too close, unplanned pregnancies and </a:t>
            </a:r>
            <a:r>
              <a:rPr lang="en-GB" sz="2800" dirty="0" smtClean="0">
                <a:latin typeface="Baskerville Old Face" panose="02020602080505020303" pitchFamily="18" charset="0"/>
              </a:rPr>
              <a:t>abortions</a:t>
            </a:r>
            <a:endParaRPr lang="en-GB" sz="2800" dirty="0">
              <a:latin typeface="Baskerville Old Face" panose="02020602080505020303" pitchFamily="18" charset="0"/>
            </a:endParaRP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Improved maternal morbidity &amp; </a:t>
            </a:r>
            <a:r>
              <a:rPr lang="en-GB" sz="2800" dirty="0" smtClean="0">
                <a:latin typeface="Baskerville Old Face" panose="02020602080505020303" pitchFamily="18" charset="0"/>
              </a:rPr>
              <a:t>mortality</a:t>
            </a:r>
          </a:p>
          <a:p>
            <a:pPr marL="0" indent="0">
              <a:buNone/>
            </a:pPr>
            <a:endParaRPr lang="en-GB" sz="2800" dirty="0">
              <a:latin typeface="Baskerville Old Face" panose="02020602080505020303" pitchFamily="18" charset="0"/>
            </a:endParaRPr>
          </a:p>
          <a:p>
            <a:r>
              <a:rPr lang="en-GB" sz="2800" dirty="0">
                <a:latin typeface="Baskerville Old Face" panose="02020602080505020303" pitchFamily="18" charset="0"/>
              </a:rPr>
              <a:t>Better </a:t>
            </a:r>
            <a:r>
              <a:rPr lang="en-GB" sz="2800" dirty="0" err="1">
                <a:latin typeface="Baskerville Old Face" panose="02020602080505020303" pitchFamily="18" charset="0"/>
              </a:rPr>
              <a:t>perinatal</a:t>
            </a:r>
            <a:r>
              <a:rPr lang="en-GB" sz="2800" dirty="0">
                <a:latin typeface="Baskerville Old Face" panose="02020602080505020303" pitchFamily="18" charset="0"/>
              </a:rPr>
              <a:t> and neonatal health</a:t>
            </a:r>
          </a:p>
          <a:p>
            <a:pPr marL="0" indent="0">
              <a:buNone/>
            </a:pPr>
            <a:r>
              <a:rPr lang="en-GB" sz="2800" dirty="0">
                <a:latin typeface="Baskerville Old Face" panose="02020602080505020303" pitchFamily="18" charset="0"/>
              </a:rPr>
              <a:t>		-Reduction in stillbirths, preterm births and </a:t>
            </a:r>
            <a:r>
              <a:rPr lang="en-GB" sz="2800" dirty="0" smtClean="0">
                <a:latin typeface="Baskerville Old Face" panose="02020602080505020303" pitchFamily="18" charset="0"/>
              </a:rPr>
              <a:t>		low </a:t>
            </a:r>
            <a:r>
              <a:rPr lang="en-GB" sz="2800" dirty="0">
                <a:latin typeface="Baskerville Old Face" panose="02020602080505020303" pitchFamily="18" charset="0"/>
              </a:rPr>
              <a:t>birth weight babies</a:t>
            </a:r>
          </a:p>
          <a:p>
            <a:endParaRPr lang="en-GB" sz="2800" dirty="0">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6794</TotalTime>
  <Words>676</Words>
  <Application>Microsoft Office PowerPoint</Application>
  <PresentationFormat>On-screen Show (4:3)</PresentationFormat>
  <Paragraphs>174</Paragraphs>
  <Slides>26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 Unicode MS</vt:lpstr>
      <vt:lpstr>Batang</vt:lpstr>
      <vt:lpstr>Aldhabi</vt:lpstr>
      <vt:lpstr>Algerian</vt:lpstr>
      <vt:lpstr>Aparajita</vt:lpstr>
      <vt:lpstr>Arial</vt:lpstr>
      <vt:lpstr>Baskerville Old Face</vt:lpstr>
      <vt:lpstr>Calibri</vt:lpstr>
      <vt:lpstr>HelveticaNeueLTStd-BdCn</vt:lpstr>
      <vt:lpstr>HelveticaNeueLTStd-Cn</vt:lpstr>
      <vt:lpstr>HelveticaNeueLTStd-MdCn</vt:lpstr>
      <vt:lpstr>Wingdings</vt:lpstr>
      <vt:lpstr>Office Theme</vt:lpstr>
      <vt:lpstr>Principles of prepregnancy care</vt:lpstr>
      <vt:lpstr>Maternal mortality</vt:lpstr>
      <vt:lpstr>No of maternal deaths </vt:lpstr>
      <vt:lpstr>PowerPoint Presentation</vt:lpstr>
      <vt:lpstr>Maternal mortality ratio 1995-2012</vt:lpstr>
      <vt:lpstr>obstetric Haemorrhage</vt:lpstr>
      <vt:lpstr>Preconception care</vt:lpstr>
      <vt:lpstr>PowerPoint Presentation</vt:lpstr>
      <vt:lpstr>Benefits</vt:lpstr>
      <vt:lpstr>Benefits</vt:lpstr>
      <vt:lpstr>Benefits</vt:lpstr>
      <vt:lpstr>Risks</vt:lpstr>
      <vt:lpstr>Preconception counselling </vt:lpstr>
      <vt:lpstr>Diabetes mellitus </vt:lpstr>
      <vt:lpstr>Hypertension </vt:lpstr>
      <vt:lpstr>Thyroid dysfunction </vt:lpstr>
      <vt:lpstr>Heart disease  </vt:lpstr>
      <vt:lpstr>Epilepsy</vt:lpstr>
      <vt:lpstr>Autoimmune disease</vt:lpstr>
      <vt:lpstr>Mental disorder</vt:lpstr>
      <vt:lpstr>Obesity</vt:lpstr>
      <vt:lpstr>Contraception </vt:lpstr>
      <vt:lpstr>PowerPoint Presentation</vt:lpstr>
      <vt:lpstr>National program for preconception care</vt:lpstr>
      <vt:lpstr>Action plan</vt:lpstr>
      <vt:lpstr>  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Preconception care</dc:title>
  <dc:creator>Carmeline</dc:creator>
  <cp:lastModifiedBy>Tute 09</cp:lastModifiedBy>
  <cp:revision>90</cp:revision>
  <dcterms:created xsi:type="dcterms:W3CDTF">2014-05-02T09:31:00Z</dcterms:created>
  <dcterms:modified xsi:type="dcterms:W3CDTF">2018-05-31T08:09:50Z</dcterms:modified>
</cp:coreProperties>
</file>