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70" r:id="rId16"/>
    <p:sldId id="281" r:id="rId17"/>
    <p:sldId id="282" r:id="rId18"/>
    <p:sldId id="269" r:id="rId19"/>
    <p:sldId id="278" r:id="rId20"/>
    <p:sldId id="277" r:id="rId21"/>
    <p:sldId id="283" r:id="rId22"/>
    <p:sldId id="271" r:id="rId23"/>
    <p:sldId id="279" r:id="rId24"/>
    <p:sldId id="272" r:id="rId25"/>
    <p:sldId id="28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47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76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89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50816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73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82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61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842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7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hypertension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 marL="1371600" indent="0">
              <a:buNone/>
              <a:defRPr sz="1800"/>
            </a:lvl4pPr>
          </a:lstStyle>
          <a:p>
            <a:pPr lvl="0"/>
            <a:r>
              <a:rPr lang="en-US" dirty="0" err="1" smtClean="0"/>
              <a:t>hypertensionClick</a:t>
            </a:r>
            <a:r>
              <a:rPr lang="en-US" dirty="0" smtClean="0"/>
              <a:t>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3"/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759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23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732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7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9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8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53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94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45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 smtClean="0"/>
              <a:t>Medical </a:t>
            </a:r>
            <a:r>
              <a:rPr lang="en-US" sz="5400" dirty="0" smtClean="0">
                <a:latin typeface="+mn-lt"/>
              </a:rPr>
              <a:t>disorders</a:t>
            </a:r>
            <a:r>
              <a:rPr lang="en-US" sz="5400" dirty="0" smtClean="0"/>
              <a:t> in pregnancy</a:t>
            </a:r>
            <a:br>
              <a:rPr lang="en-US" sz="5400" dirty="0" smtClean="0"/>
            </a:br>
            <a:r>
              <a:rPr lang="en-US" sz="5400" dirty="0" smtClean="0"/>
              <a:t> 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2400" cap="none" dirty="0" err="1" smtClean="0">
                <a:latin typeface="Baskerville Old Face" panose="02020602080505020303" pitchFamily="18" charset="0"/>
                <a:cs typeface="Andalus" panose="02020603050405020304" pitchFamily="18" charset="-78"/>
              </a:rPr>
              <a:t>Dr</a:t>
            </a:r>
            <a:r>
              <a:rPr lang="en-US" sz="2400" cap="none" dirty="0" smtClean="0">
                <a:latin typeface="Baskerville Old Face" panose="02020602080505020303" pitchFamily="18" charset="0"/>
                <a:cs typeface="Andalus" panose="02020603050405020304" pitchFamily="18" charset="-78"/>
              </a:rPr>
              <a:t> </a:t>
            </a:r>
            <a:r>
              <a:rPr lang="en-US" sz="2400" cap="none" dirty="0">
                <a:latin typeface="Baskerville Old Face" panose="02020602080505020303" pitchFamily="18" charset="0"/>
                <a:cs typeface="Andalus" panose="02020603050405020304" pitchFamily="18" charset="-78"/>
              </a:rPr>
              <a:t>C</a:t>
            </a:r>
            <a:r>
              <a:rPr lang="en-US" sz="2400" cap="none" dirty="0" smtClean="0">
                <a:latin typeface="Baskerville Old Face" panose="02020602080505020303" pitchFamily="18" charset="0"/>
                <a:cs typeface="Andalus" panose="02020603050405020304" pitchFamily="18" charset="-78"/>
              </a:rPr>
              <a:t>armeline Motha,</a:t>
            </a:r>
          </a:p>
          <a:p>
            <a:pPr>
              <a:spcBef>
                <a:spcPts val="0"/>
              </a:spcBef>
            </a:pPr>
            <a:r>
              <a:rPr lang="en-US" sz="2400" cap="none" dirty="0" smtClean="0">
                <a:latin typeface="Baskerville Old Face" panose="02020602080505020303" pitchFamily="18" charset="0"/>
                <a:cs typeface="Andalus" panose="02020603050405020304" pitchFamily="18" charset="-78"/>
              </a:rPr>
              <a:t>Consultant physician  &amp; Senior lecturer,</a:t>
            </a:r>
          </a:p>
          <a:p>
            <a:pPr>
              <a:spcBef>
                <a:spcPts val="0"/>
              </a:spcBef>
            </a:pPr>
            <a:r>
              <a:rPr lang="en-US" sz="2400" cap="none" dirty="0" smtClean="0">
                <a:latin typeface="Baskerville Old Face" panose="02020602080505020303" pitchFamily="18" charset="0"/>
                <a:cs typeface="Andalus" panose="02020603050405020304" pitchFamily="18" charset="-78"/>
              </a:rPr>
              <a:t>Faculty of medicine,</a:t>
            </a:r>
          </a:p>
          <a:p>
            <a:pPr>
              <a:spcBef>
                <a:spcPts val="0"/>
              </a:spcBef>
            </a:pPr>
            <a:r>
              <a:rPr lang="en-US" sz="2400" cap="none" dirty="0" err="1" smtClean="0">
                <a:latin typeface="Baskerville Old Face" panose="02020602080505020303" pitchFamily="18" charset="0"/>
                <a:cs typeface="Andalus" panose="02020603050405020304" pitchFamily="18" charset="-78"/>
              </a:rPr>
              <a:t>Ragama</a:t>
            </a:r>
            <a:endParaRPr lang="en-US" sz="2400" cap="none" dirty="0">
              <a:latin typeface="Baskerville Old Face" panose="02020602080505020303" pitchFamily="18" charset="0"/>
              <a:cs typeface="Andalus" panose="02020603050405020304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842" y="3284113"/>
            <a:ext cx="4786158" cy="347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58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Infective endocarditis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Not routinely indicated</a:t>
            </a:r>
          </a:p>
          <a:p>
            <a:r>
              <a:rPr lang="en-GB" dirty="0"/>
              <a:t>Indications: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 H/O IE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 High risk lesion(artificial heart valves)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6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Peripartum</a:t>
            </a:r>
            <a:r>
              <a:rPr lang="en-US" dirty="0" smtClean="0"/>
              <a:t> cardiomyopathy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Developemnt</a:t>
            </a:r>
            <a:r>
              <a:rPr lang="en-GB" dirty="0"/>
              <a:t> of heart failure </a:t>
            </a:r>
            <a:r>
              <a:rPr lang="en-GB" dirty="0" err="1"/>
              <a:t>occuring</a:t>
            </a:r>
            <a:r>
              <a:rPr lang="en-GB" dirty="0"/>
              <a:t> during the last month of pregnancy </a:t>
            </a:r>
            <a:r>
              <a:rPr lang="en-GB" dirty="0" err="1"/>
              <a:t>upto</a:t>
            </a:r>
            <a:r>
              <a:rPr lang="en-GB" dirty="0"/>
              <a:t> 5 months postpartum in the absence of a known cause.</a:t>
            </a:r>
          </a:p>
          <a:p>
            <a:r>
              <a:rPr lang="en-GB" dirty="0"/>
              <a:t>Risk factors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Multiple pregnancy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Multiparity</a:t>
            </a: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Gestational HT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Advanced maternal age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91" y="4150658"/>
            <a:ext cx="3035674" cy="256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2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Peripartum</a:t>
            </a:r>
            <a:r>
              <a:rPr lang="en-US" dirty="0"/>
              <a:t> cardiomyopathy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Aetiology- ?autoimmune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myocarditis on </a:t>
            </a:r>
            <a:r>
              <a:rPr lang="en-GB" dirty="0" err="1"/>
              <a:t>endomyocardial</a:t>
            </a:r>
            <a:r>
              <a:rPr lang="en-GB" dirty="0"/>
              <a:t> biopsy</a:t>
            </a:r>
          </a:p>
          <a:p>
            <a:r>
              <a:rPr lang="en-GB" dirty="0"/>
              <a:t>Management- conventional treatment</a:t>
            </a:r>
          </a:p>
          <a:p>
            <a:endParaRPr lang="en-GB" dirty="0"/>
          </a:p>
          <a:p>
            <a:r>
              <a:rPr lang="en-GB" dirty="0"/>
              <a:t>50% - full recovery</a:t>
            </a:r>
          </a:p>
          <a:p>
            <a:r>
              <a:rPr lang="en-GB" dirty="0"/>
              <a:t>Risk of recurrence in future pregnancy even  if fully recovered </a:t>
            </a:r>
          </a:p>
          <a:p>
            <a:r>
              <a:rPr lang="en-GB" dirty="0"/>
              <a:t>C/I for pregnancy if residual LV dysfunction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3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Artificial heart valves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i="1" dirty="0" err="1"/>
              <a:t>Anticoagulate</a:t>
            </a:r>
            <a:endParaRPr lang="en-GB" b="1" i="1" dirty="0"/>
          </a:p>
          <a:p>
            <a:pPr>
              <a:buFont typeface="Wingdings" pitchFamily="2" charset="2"/>
              <a:buChar char="v"/>
            </a:pPr>
            <a:r>
              <a:rPr lang="en-GB" dirty="0" smtClean="0"/>
              <a:t>Heparin/warfarin?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Ø"/>
            </a:pPr>
            <a:r>
              <a:rPr lang="en-GB" dirty="0"/>
              <a:t>Risk of maternal thrombosis is higher with heparin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Risk of </a:t>
            </a:r>
            <a:r>
              <a:rPr lang="en-GB" dirty="0" err="1"/>
              <a:t>teratogenesis</a:t>
            </a:r>
            <a:r>
              <a:rPr lang="en-GB" dirty="0"/>
              <a:t>, miscarriage, stillbirth and IC bleed in the </a:t>
            </a:r>
            <a:r>
              <a:rPr lang="en-GB" dirty="0" err="1"/>
              <a:t>fetus</a:t>
            </a:r>
            <a:r>
              <a:rPr lang="en-GB" dirty="0"/>
              <a:t> with use of warfarin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553" y="3474990"/>
            <a:ext cx="1797424" cy="323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9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Anticoagulation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3 broad anticoagulation regimes</a:t>
            </a:r>
          </a:p>
          <a:p>
            <a:pPr>
              <a:buNone/>
            </a:pPr>
            <a:endParaRPr lang="en-GB" dirty="0"/>
          </a:p>
          <a:p>
            <a:pPr marL="514350" indent="-514350">
              <a:buFont typeface="Wingdings" pitchFamily="2" charset="2"/>
              <a:buChar char="Ø"/>
            </a:pPr>
            <a:r>
              <a:rPr lang="en-GB" dirty="0"/>
              <a:t>Warfarin throughout pregnancy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GB" dirty="0"/>
              <a:t>Heparin between 6-12 weeks followed by warfarin</a:t>
            </a:r>
          </a:p>
          <a:p>
            <a:pPr marL="514350" indent="-514350">
              <a:buFont typeface="Wingdings" pitchFamily="2" charset="2"/>
              <a:buChar char="Ø"/>
            </a:pPr>
            <a:r>
              <a:rPr lang="en-GB"/>
              <a:t>Heparin throughout pregnancy</a:t>
            </a:r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49" y="4631391"/>
            <a:ext cx="2696976" cy="2033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49" y="2400603"/>
            <a:ext cx="2631917" cy="16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Thyroid dysfunction in pregnancy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346" y="139233"/>
            <a:ext cx="46958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251839"/>
              </p:ext>
            </p:extLst>
          </p:nvPr>
        </p:nvGraphicFramePr>
        <p:xfrm>
          <a:off x="2069484" y="2294773"/>
          <a:ext cx="7421217" cy="2523744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473382"/>
                <a:gridCol w="2473382"/>
                <a:gridCol w="2474453"/>
              </a:tblGrid>
              <a:tr h="757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897255" algn="l"/>
                        </a:tabLst>
                      </a:pPr>
                      <a:r>
                        <a:rPr lang="en-GB" sz="2400" dirty="0">
                          <a:effectLst/>
                        </a:rPr>
                        <a:t>Trimester	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err="1">
                          <a:effectLst/>
                        </a:rPr>
                        <a:t>SerumTSH</a:t>
                      </a:r>
                      <a:r>
                        <a:rPr lang="en-GB" sz="2400" dirty="0">
                          <a:effectLst/>
                        </a:rPr>
                        <a:t> (µIU/mL)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 FT4 </a:t>
                      </a:r>
                      <a:r>
                        <a:rPr lang="en-GB" sz="2400" dirty="0" smtClean="0">
                          <a:effectLst/>
                        </a:rPr>
                        <a:t>(</a:t>
                      </a:r>
                      <a:r>
                        <a:rPr lang="en-GB" sz="2400" dirty="0" err="1">
                          <a:effectLst/>
                        </a:rPr>
                        <a:t>pg</a:t>
                      </a:r>
                      <a:r>
                        <a:rPr lang="en-GB" sz="2400" dirty="0">
                          <a:effectLst/>
                        </a:rPr>
                        <a:t>/ml)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0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effectLst/>
                        </a:rPr>
                        <a:t>First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0.1-2.5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0.83-1.27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0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effectLst/>
                        </a:rPr>
                        <a:t>Second 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 smtClean="0">
                          <a:effectLst/>
                        </a:rPr>
                        <a:t>0.2-3.0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0.71-1.05 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660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b="0" dirty="0">
                          <a:effectLst/>
                        </a:rPr>
                        <a:t>third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dirty="0">
                          <a:effectLst/>
                        </a:rPr>
                        <a:t>0.3-3 </a:t>
                      </a:r>
                      <a:r>
                        <a:rPr lang="en-GB" sz="2400" dirty="0" smtClean="0">
                          <a:effectLst/>
                        </a:rPr>
                        <a:t>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0.72-1.06 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3660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 pregnant</a:t>
                      </a:r>
                      <a:endParaRPr lang="en-US" sz="24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O.4-4.0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just" defTabSz="4572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0.56-1.04</a:t>
                      </a:r>
                      <a:endParaRPr lang="en-US" sz="2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07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Hypothyroidism in pregnancy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Autoimmune thyroid dysfunction </a:t>
            </a:r>
          </a:p>
          <a:p>
            <a:endParaRPr lang="en-US" dirty="0"/>
          </a:p>
          <a:p>
            <a:r>
              <a:rPr lang="en-US" dirty="0" smtClean="0"/>
              <a:t>Iodine deficiency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73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Overt hypothyroidism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Gestational hypertension </a:t>
            </a:r>
          </a:p>
          <a:p>
            <a:r>
              <a:rPr lang="en-GB" dirty="0"/>
              <a:t>Placental abruption</a:t>
            </a:r>
          </a:p>
          <a:p>
            <a:r>
              <a:rPr lang="en-GB" dirty="0"/>
              <a:t>Miscarriage</a:t>
            </a:r>
            <a:endParaRPr lang="en-US" dirty="0"/>
          </a:p>
          <a:p>
            <a:r>
              <a:rPr lang="en-GB" dirty="0"/>
              <a:t>Premature birth</a:t>
            </a:r>
          </a:p>
          <a:p>
            <a:r>
              <a:rPr lang="en-GB" dirty="0"/>
              <a:t>Low birth weight </a:t>
            </a:r>
          </a:p>
          <a:p>
            <a:pPr lvl="0"/>
            <a:r>
              <a:rPr lang="en-GB" dirty="0"/>
              <a:t>Neonatal respiratory distress</a:t>
            </a:r>
            <a:endParaRPr lang="en-US" dirty="0"/>
          </a:p>
          <a:p>
            <a:pPr lvl="0"/>
            <a:r>
              <a:rPr lang="en-GB" dirty="0"/>
              <a:t>Impaired neurocognitive development in the offspring</a:t>
            </a:r>
          </a:p>
          <a:p>
            <a:pPr marL="457200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GB" sz="28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is indicated </a:t>
            </a:r>
            <a:endParaRPr lang="en-US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1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Subclinical hypothyroidism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hown to be associated with adverse pregnancy outcomes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Treatment indicated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9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5280" y="7658460"/>
            <a:ext cx="8825657" cy="1915647"/>
          </a:xfrm>
        </p:spPr>
        <p:txBody>
          <a:bodyPr/>
          <a:lstStyle/>
          <a:p>
            <a:r>
              <a:rPr lang="en-US" dirty="0" smtClean="0"/>
              <a:t>Heart disease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Heart disease </a:t>
            </a:r>
            <a:endParaRPr lang="en-US" sz="3600" dirty="0"/>
          </a:p>
        </p:txBody>
      </p:sp>
      <p:pic>
        <p:nvPicPr>
          <p:cNvPr id="1026" name="Picture 2" descr="http://preview.turbosquid.com/Preview/2014/05/20__05_25_58/Heart-2nd-image.jpg6a5ab5b5-8c97-4583-82f1-a08755fe36c7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899" y="3006027"/>
            <a:ext cx="374332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20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hypothyroidism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Levothyroxine replacement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TFT should be monitored 6 weekly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502" y="4473948"/>
            <a:ext cx="53149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9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Hyperthyroidism in pregnancy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12577"/>
            <a:ext cx="8946541" cy="4195481"/>
          </a:xfrm>
        </p:spPr>
        <p:txBody>
          <a:bodyPr/>
          <a:lstStyle/>
          <a:p>
            <a:r>
              <a:rPr lang="en-US" dirty="0" smtClean="0"/>
              <a:t>Graves disease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Toxic </a:t>
            </a:r>
            <a:r>
              <a:rPr lang="en-US" dirty="0" err="1" smtClean="0"/>
              <a:t>multinodular</a:t>
            </a:r>
            <a:r>
              <a:rPr lang="en-US" dirty="0" smtClean="0"/>
              <a:t> goiter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Toxic adenoma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Overt hyperthyroidism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GB" dirty="0"/>
              <a:t>Gestational hypertension</a:t>
            </a:r>
            <a:endParaRPr lang="en-US" sz="1600" dirty="0"/>
          </a:p>
          <a:p>
            <a:pPr lvl="1"/>
            <a:r>
              <a:rPr lang="en-GB" dirty="0"/>
              <a:t>Thyroid storm</a:t>
            </a:r>
            <a:endParaRPr lang="en-US" sz="1600" dirty="0"/>
          </a:p>
          <a:p>
            <a:pPr lvl="1"/>
            <a:r>
              <a:rPr lang="en-GB" dirty="0"/>
              <a:t>Maternal congestive heart failure</a:t>
            </a:r>
            <a:endParaRPr lang="en-US" sz="1600" dirty="0"/>
          </a:p>
          <a:p>
            <a:pPr lvl="1"/>
            <a:r>
              <a:rPr lang="en-GB" dirty="0"/>
              <a:t>Miscarriage</a:t>
            </a:r>
            <a:endParaRPr lang="en-US" sz="1600" dirty="0"/>
          </a:p>
          <a:p>
            <a:pPr lvl="1"/>
            <a:r>
              <a:rPr lang="en-GB" dirty="0"/>
              <a:t>Prematurity</a:t>
            </a:r>
            <a:endParaRPr lang="en-US" sz="1600" dirty="0"/>
          </a:p>
          <a:p>
            <a:pPr lvl="1"/>
            <a:r>
              <a:rPr lang="en-GB" dirty="0"/>
              <a:t>Low birth weight</a:t>
            </a:r>
            <a:endParaRPr lang="en-US" sz="1600" dirty="0"/>
          </a:p>
          <a:p>
            <a:pPr lvl="1"/>
            <a:r>
              <a:rPr lang="en-GB" dirty="0" err="1"/>
              <a:t>Fetal</a:t>
            </a:r>
            <a:r>
              <a:rPr lang="en-GB" dirty="0"/>
              <a:t> growth restriction</a:t>
            </a:r>
            <a:endParaRPr lang="en-US" sz="1600" dirty="0"/>
          </a:p>
          <a:p>
            <a:pPr lvl="1"/>
            <a:r>
              <a:rPr lang="en-GB" dirty="0"/>
              <a:t>Stillbirth</a:t>
            </a:r>
            <a:endParaRPr lang="en-US" sz="1600" dirty="0"/>
          </a:p>
          <a:p>
            <a:pPr lvl="1"/>
            <a:r>
              <a:rPr lang="en-GB" dirty="0"/>
              <a:t>Neonatal  goitre</a:t>
            </a:r>
            <a:endParaRPr lang="en-US" sz="1600" dirty="0"/>
          </a:p>
          <a:p>
            <a:pPr marL="457200" lvl="1" indent="0">
              <a:buNone/>
            </a:pPr>
            <a:r>
              <a:rPr lang="en-US" dirty="0"/>
              <a:t>	- 	</a:t>
            </a:r>
            <a:r>
              <a:rPr lang="en-US" sz="2600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 is indicated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83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Subclincal</a:t>
            </a:r>
            <a:r>
              <a:rPr lang="en-US" dirty="0" smtClean="0"/>
              <a:t> hyperthyroidism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Treatment not indicated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of hyperthyroidism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000" b="1" u="sng" dirty="0" err="1"/>
              <a:t>Antithyroid</a:t>
            </a:r>
            <a:r>
              <a:rPr lang="en-US" sz="2000" b="1" u="sng" dirty="0"/>
              <a:t> drugs</a:t>
            </a:r>
          </a:p>
          <a:p>
            <a:pPr marL="0" indent="0">
              <a:buNone/>
            </a:pPr>
            <a:r>
              <a:rPr lang="en-GB" dirty="0"/>
              <a:t> </a:t>
            </a:r>
            <a:endParaRPr lang="en-US" sz="1800" dirty="0"/>
          </a:p>
          <a:p>
            <a:pPr lvl="0"/>
            <a:r>
              <a:rPr lang="en-GB" dirty="0" err="1"/>
              <a:t>Propylthoiuracil</a:t>
            </a:r>
            <a:r>
              <a:rPr lang="en-GB" dirty="0"/>
              <a:t> (PTU) in the first trimester of pregnancy.</a:t>
            </a:r>
          </a:p>
          <a:p>
            <a:pPr marL="0" lvl="0" indent="0">
              <a:buNone/>
            </a:pPr>
            <a:endParaRPr lang="en-US" sz="1800" dirty="0"/>
          </a:p>
          <a:p>
            <a:pPr lvl="0"/>
            <a:r>
              <a:rPr lang="en-GB" dirty="0" err="1"/>
              <a:t>Carbimazole</a:t>
            </a:r>
            <a:r>
              <a:rPr lang="en-GB" dirty="0"/>
              <a:t> from the second trimester onwards.</a:t>
            </a:r>
            <a:endParaRPr lang="en-US" sz="1800" dirty="0"/>
          </a:p>
          <a:p>
            <a:pPr marL="0" lvl="0" indent="0">
              <a:buNone/>
            </a:pPr>
            <a:endParaRPr lang="en-US" sz="1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24"/>
          <a:stretch/>
        </p:blipFill>
        <p:spPr>
          <a:xfrm>
            <a:off x="10139429" y="3848100"/>
            <a:ext cx="2052571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01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047" y="663026"/>
            <a:ext cx="4310903" cy="54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Preconception care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://womenpla.net/wp-content/uploads/2015/07/woman-doctor-reproductive-healt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315" y="3016279"/>
            <a:ext cx="53149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67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Preconception care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i="1" dirty="0"/>
              <a:t>Contraindications to pregnancy (WHO IV)</a:t>
            </a:r>
          </a:p>
          <a:p>
            <a:r>
              <a:rPr lang="en-GB" dirty="0"/>
              <a:t>Pulmonary hypertension of any cause</a:t>
            </a:r>
          </a:p>
          <a:p>
            <a:r>
              <a:rPr lang="en-GB" dirty="0"/>
              <a:t>Left ventricular dysfunction</a:t>
            </a:r>
          </a:p>
          <a:p>
            <a:pPr>
              <a:buNone/>
            </a:pPr>
            <a:r>
              <a:rPr lang="en-GB" dirty="0"/>
              <a:t>       LVEF&lt;30%</a:t>
            </a:r>
          </a:p>
          <a:p>
            <a:pPr>
              <a:buNone/>
            </a:pPr>
            <a:r>
              <a:rPr lang="en-GB" dirty="0"/>
              <a:t>        NYHA III/IV</a:t>
            </a:r>
          </a:p>
          <a:p>
            <a:r>
              <a:rPr lang="en-GB" dirty="0"/>
              <a:t>H/O </a:t>
            </a:r>
            <a:r>
              <a:rPr lang="en-GB" dirty="0" err="1"/>
              <a:t>peripartum</a:t>
            </a:r>
            <a:r>
              <a:rPr lang="en-GB" dirty="0"/>
              <a:t> cardiomyopathy with residual impairment of cardiac function</a:t>
            </a:r>
          </a:p>
          <a:p>
            <a:r>
              <a:rPr lang="en-GB" dirty="0"/>
              <a:t>Severe MS/symptomatic severe AS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Preconception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Multidisciplinary management</a:t>
            </a:r>
          </a:p>
          <a:p>
            <a:r>
              <a:rPr lang="en-GB" dirty="0"/>
              <a:t>Optimise patient’s cardiac status</a:t>
            </a:r>
          </a:p>
          <a:p>
            <a:r>
              <a:rPr lang="en-GB" dirty="0"/>
              <a:t>Optimise Haemoglobin </a:t>
            </a:r>
          </a:p>
          <a:p>
            <a:r>
              <a:rPr lang="en-GB" dirty="0"/>
              <a:t>Risk of heart disease in the </a:t>
            </a:r>
            <a:r>
              <a:rPr lang="en-GB" dirty="0" err="1"/>
              <a:t>fetus</a:t>
            </a:r>
            <a:r>
              <a:rPr lang="en-GB" dirty="0"/>
              <a:t> (</a:t>
            </a:r>
            <a:r>
              <a:rPr lang="en-GB" dirty="0" err="1"/>
              <a:t>fetal</a:t>
            </a:r>
            <a:r>
              <a:rPr lang="en-GB" dirty="0"/>
              <a:t> echo)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smtClean="0"/>
              <a:t>risk </a:t>
            </a:r>
            <a:r>
              <a:rPr lang="en-GB" dirty="0"/>
              <a:t>higher if mother has </a:t>
            </a:r>
            <a:r>
              <a:rPr lang="en-GB" dirty="0" err="1"/>
              <a:t>cong</a:t>
            </a:r>
            <a:r>
              <a:rPr lang="en-GB" dirty="0"/>
              <a:t> heart disease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risk higher for outflow tract lesions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err="1" smtClean="0"/>
              <a:t>Marfan</a:t>
            </a:r>
            <a:r>
              <a:rPr lang="en-GB" dirty="0" smtClean="0"/>
              <a:t> </a:t>
            </a:r>
            <a:r>
              <a:rPr lang="en-GB" dirty="0"/>
              <a:t>and HOCM-AD 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0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Congenital heart disease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Commonest lesions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 ASD/VSD/PDA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Marfan’s</a:t>
            </a:r>
            <a:r>
              <a:rPr lang="en-GB" dirty="0"/>
              <a:t>, syndrome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C/I if aortic root&gt;45mm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/>
              <a:t>Regular echocardiograms to monitor aortic diameter</a:t>
            </a:r>
          </a:p>
          <a:p>
            <a:pPr lvl="1">
              <a:buFont typeface="Wingdings" pitchFamily="2" charset="2"/>
              <a:buChar char="Ø"/>
            </a:pPr>
            <a:r>
              <a:rPr lang="en-GB" dirty="0" err="1"/>
              <a:t>Elec</a:t>
            </a:r>
            <a:r>
              <a:rPr lang="en-GB" dirty="0"/>
              <a:t> SC if aortic root &gt;45mm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409" y="1335460"/>
            <a:ext cx="2781300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059" y="4807603"/>
            <a:ext cx="3048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2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Cyanotic congenital heart disease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Risk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worsening cyanosis(increased R-L shunting)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increased </a:t>
            </a:r>
            <a:r>
              <a:rPr lang="en-GB" sz="2400" dirty="0" err="1"/>
              <a:t>thrombophilic</a:t>
            </a:r>
            <a:r>
              <a:rPr lang="en-GB" sz="2400" dirty="0"/>
              <a:t> risk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/>
              <a:t>increased risk of </a:t>
            </a:r>
            <a:r>
              <a:rPr lang="en-GB" sz="2400" dirty="0" err="1"/>
              <a:t>fetal</a:t>
            </a:r>
            <a:r>
              <a:rPr lang="en-GB" sz="2400" dirty="0"/>
              <a:t> loss and IUGR(If SaO2&lt;85%)</a:t>
            </a:r>
          </a:p>
          <a:p>
            <a:pPr lvl="1">
              <a:buFont typeface="Wingdings" pitchFamily="2" charset="2"/>
              <a:buChar char="Ø"/>
            </a:pPr>
            <a:r>
              <a:rPr lang="en-GB" sz="2400" dirty="0" smtClean="0"/>
              <a:t>pulmonary </a:t>
            </a:r>
            <a:r>
              <a:rPr lang="en-GB" sz="2400" dirty="0"/>
              <a:t>hypertension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9294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Cyanotic congenital heart disease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Pregnancy outcome improved if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Resting O2 </a:t>
            </a:r>
            <a:r>
              <a:rPr lang="en-GB" dirty="0" smtClean="0"/>
              <a:t>sat &gt;</a:t>
            </a:r>
            <a:r>
              <a:rPr lang="en-GB" dirty="0"/>
              <a:t>85%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Hb</a:t>
            </a:r>
            <a:r>
              <a:rPr lang="en-GB" dirty="0"/>
              <a:t>&lt;18g/dl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Haematocrit &lt;55%</a:t>
            </a:r>
          </a:p>
          <a:p>
            <a:pPr>
              <a:buNone/>
            </a:pPr>
            <a:endParaRPr lang="en-GB" dirty="0"/>
          </a:p>
          <a:p>
            <a:pPr>
              <a:buNone/>
            </a:pPr>
            <a:r>
              <a:rPr lang="en-GB" dirty="0" err="1"/>
              <a:t>Thromboprophylaxis</a:t>
            </a: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5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Acquired heart disease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Rheumatic heart disease commonest</a:t>
            </a:r>
          </a:p>
          <a:p>
            <a:pPr>
              <a:buFont typeface="Wingdings" pitchFamily="2" charset="2"/>
              <a:buChar char="Ø"/>
            </a:pPr>
            <a:r>
              <a:rPr lang="en-GB" dirty="0"/>
              <a:t>MS</a:t>
            </a:r>
          </a:p>
          <a:p>
            <a:pPr>
              <a:buFont typeface="Courier New" pitchFamily="49" charset="0"/>
              <a:buChar char="o"/>
            </a:pPr>
            <a:r>
              <a:rPr lang="en-GB" dirty="0"/>
              <a:t>  Can deteriorate during pregnancy even </a:t>
            </a:r>
            <a:r>
              <a:rPr lang="en-GB" dirty="0" smtClean="0"/>
              <a:t> though </a:t>
            </a:r>
            <a:r>
              <a:rPr lang="en-GB" dirty="0"/>
              <a:t>asymptomatic at beginning of pregnancy</a:t>
            </a:r>
          </a:p>
          <a:p>
            <a:pPr>
              <a:buFont typeface="Courier New" pitchFamily="49" charset="0"/>
              <a:buChar char="o"/>
            </a:pPr>
            <a:r>
              <a:rPr lang="en-GB" dirty="0"/>
              <a:t>  Tachycardia triggers this</a:t>
            </a:r>
          </a:p>
          <a:p>
            <a:pPr>
              <a:buFont typeface="Wingdings" pitchFamily="2" charset="2"/>
              <a:buChar char="Ø"/>
            </a:pPr>
            <a:r>
              <a:rPr lang="en-GB" dirty="0" err="1"/>
              <a:t>Regurgitant</a:t>
            </a:r>
            <a:r>
              <a:rPr lang="en-GB" dirty="0"/>
              <a:t> valve disease-usually well tolerated in absence of LV dysfunction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041" y="1385887"/>
            <a:ext cx="19240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12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2852</TotalTime>
  <Words>467</Words>
  <Application>Microsoft Office PowerPoint</Application>
  <PresentationFormat>Widescreen</PresentationFormat>
  <Paragraphs>144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Andalus</vt:lpstr>
      <vt:lpstr>Arial</vt:lpstr>
      <vt:lpstr>Baskerville Old Face</vt:lpstr>
      <vt:lpstr>Calibri</vt:lpstr>
      <vt:lpstr>Century Gothic</vt:lpstr>
      <vt:lpstr>Courier New</vt:lpstr>
      <vt:lpstr>Times New Roman</vt:lpstr>
      <vt:lpstr>Wingdings</vt:lpstr>
      <vt:lpstr>Wingdings 3</vt:lpstr>
      <vt:lpstr>Ion</vt:lpstr>
      <vt:lpstr>Medical disorders in pregnancy  </vt:lpstr>
      <vt:lpstr>Heart disease</vt:lpstr>
      <vt:lpstr>Preconception care</vt:lpstr>
      <vt:lpstr>Preconception care</vt:lpstr>
      <vt:lpstr>Preconception care</vt:lpstr>
      <vt:lpstr>Congenital heart disease</vt:lpstr>
      <vt:lpstr>Cyanotic congenital heart disease </vt:lpstr>
      <vt:lpstr>Cyanotic congenital heart disease </vt:lpstr>
      <vt:lpstr>Acquired heart disease </vt:lpstr>
      <vt:lpstr>Infective endocarditis</vt:lpstr>
      <vt:lpstr>Peripartum cardiomyopathy</vt:lpstr>
      <vt:lpstr>Peripartum cardiomyopathy</vt:lpstr>
      <vt:lpstr>Artificial heart valves</vt:lpstr>
      <vt:lpstr>Anticoagulation </vt:lpstr>
      <vt:lpstr>Thyroid dysfunction in pregnancy</vt:lpstr>
      <vt:lpstr>PowerPoint Presentation</vt:lpstr>
      <vt:lpstr>Hypothyroidism in pregnancy</vt:lpstr>
      <vt:lpstr>Overt hypothyroidism</vt:lpstr>
      <vt:lpstr>Subclinical hypothyroidism </vt:lpstr>
      <vt:lpstr>Management of hypothyroidism </vt:lpstr>
      <vt:lpstr>Hyperthyroidism in pregnancy</vt:lpstr>
      <vt:lpstr>Overt hyperthyroidism</vt:lpstr>
      <vt:lpstr>Subclincal hyperthyroidism</vt:lpstr>
      <vt:lpstr>Management of hyperthyroidism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disorders in pregnancy</dc:title>
  <dc:creator>Carmeline Motha</dc:creator>
  <cp:lastModifiedBy>Carmeline Motha</cp:lastModifiedBy>
  <cp:revision>10</cp:revision>
  <dcterms:created xsi:type="dcterms:W3CDTF">2016-06-03T14:33:17Z</dcterms:created>
  <dcterms:modified xsi:type="dcterms:W3CDTF">2016-06-06T04:35:25Z</dcterms:modified>
</cp:coreProperties>
</file>