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5" r:id="rId2"/>
  </p:sldMasterIdLst>
  <p:notesMasterIdLst>
    <p:notesMasterId r:id="rId50"/>
  </p:notesMasterIdLst>
  <p:handoutMasterIdLst>
    <p:handoutMasterId r:id="rId51"/>
  </p:handoutMasterIdLst>
  <p:sldIdLst>
    <p:sldId id="256" r:id="rId3"/>
    <p:sldId id="424" r:id="rId4"/>
    <p:sldId id="395" r:id="rId5"/>
    <p:sldId id="419" r:id="rId6"/>
    <p:sldId id="420" r:id="rId7"/>
    <p:sldId id="422" r:id="rId8"/>
    <p:sldId id="323" r:id="rId9"/>
    <p:sldId id="257" r:id="rId10"/>
    <p:sldId id="391" r:id="rId11"/>
    <p:sldId id="393" r:id="rId12"/>
    <p:sldId id="429" r:id="rId13"/>
    <p:sldId id="427" r:id="rId14"/>
    <p:sldId id="423" r:id="rId15"/>
    <p:sldId id="408" r:id="rId16"/>
    <p:sldId id="412" r:id="rId17"/>
    <p:sldId id="268" r:id="rId18"/>
    <p:sldId id="274" r:id="rId19"/>
    <p:sldId id="269" r:id="rId20"/>
    <p:sldId id="366" r:id="rId21"/>
    <p:sldId id="365" r:id="rId22"/>
    <p:sldId id="276" r:id="rId23"/>
    <p:sldId id="413" r:id="rId24"/>
    <p:sldId id="370" r:id="rId25"/>
    <p:sldId id="286" r:id="rId26"/>
    <p:sldId id="287" r:id="rId27"/>
    <p:sldId id="280" r:id="rId28"/>
    <p:sldId id="371" r:id="rId29"/>
    <p:sldId id="285" r:id="rId30"/>
    <p:sldId id="289" r:id="rId31"/>
    <p:sldId id="372" r:id="rId32"/>
    <p:sldId id="357" r:id="rId33"/>
    <p:sldId id="319" r:id="rId34"/>
    <p:sldId id="397" r:id="rId35"/>
    <p:sldId id="309" r:id="rId36"/>
    <p:sldId id="398" r:id="rId37"/>
    <p:sldId id="403" r:id="rId38"/>
    <p:sldId id="404" r:id="rId39"/>
    <p:sldId id="405" r:id="rId40"/>
    <p:sldId id="399" r:id="rId41"/>
    <p:sldId id="406" r:id="rId42"/>
    <p:sldId id="314" r:id="rId43"/>
    <p:sldId id="400" r:id="rId44"/>
    <p:sldId id="401" r:id="rId45"/>
    <p:sldId id="402" r:id="rId46"/>
    <p:sldId id="417" r:id="rId47"/>
    <p:sldId id="425" r:id="rId48"/>
    <p:sldId id="426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09FC6-F5C7-6142-9A3F-2A6E711DCBBE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0BAC5-AA76-4D48-A2B2-700529AF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86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82C31-40C1-4940-A81A-370137D6DDB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173A5-CB7E-FD49-BD97-0B32776C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35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Calibri" charset="0"/>
            </a:endParaRP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AB2076-41D3-0A44-87E4-312D58EEA79C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4305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Calibri" charset="0"/>
            </a:endParaRP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8CA569-1C08-D84B-87EE-FC4AF561299F}" type="slidenum">
              <a:rPr lang="en-US" sz="1200"/>
              <a:pPr eaLnBrk="1" hangingPunct="1"/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9422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Calibri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3FB543-22B3-0145-B032-CC7A84A06285}" type="slidenum">
              <a:rPr lang="en-US"/>
              <a:pPr eaLnBrk="1" hangingPunct="1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32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Calibri" charset="0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D3AB2B-E588-C44B-8119-FB3EE4482AD4}" type="slidenum">
              <a:rPr lang="en-US" sz="1200"/>
              <a:pPr eaLnBrk="1" hangingPunct="1"/>
              <a:t>41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6369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1F5D73A-4EC0-B14C-9071-BA954E307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14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64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7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60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55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29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64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1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8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31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3366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B8C4B-92A7-C543-A1CB-0A1E319F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8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images.google.com/imgres?imgurl=http://www.eschmann.co.uk/product%20catalogue/electrosurgery/electrosurgery%20accessories/images/accessories/colposc.jpg&amp;imgrefurl=http://www.eschmann.co.uk/product%20catalogue/electrosurgery/electrosurgery.htm&amp;start=14&amp;h=450&amp;w=594&amp;sz=12&amp;tbnid=c84JWWIA8VHqxM:&amp;tbnh=102&amp;tbnw=135&amp;hl=en&amp;prev=/images?q=colposcopy&amp;gbv=1&amp;svnum=10&amp;hl=en&amp;sa=G&amp;ie=UTF-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search.yahoo.com/images/view;_ylt=A0PDoS6MANdOtigA7oSJzbkF;_ylu=X3oDMTBlMTQ4cGxyBHNlYwNzcgRzbGsDaW1n?back=http://images.search.yahoo.com/search/images?p=cone+biopsy+cervix&amp;n=30&amp;ei=utf-8&amp;fr=yfp-t-701&amp;b=1&amp;tab=organic&amp;w=400&amp;h=320&amp;imgurl=www.umm.edu/graphics/images/en/17040.jpg&amp;rurl=http://www.umm.edu/imagepages/17040.htm&amp;size=20.3+KB&amp;name=The+cold+cone+biopsy+is+a+surgical+procedure+requiring+general+...&amp;p=cone+biopsy+cervix&amp;oid=80a53761a982185f5d1011b42c2d9c26&amp;fr2=&amp;fr=yfp-t-701&amp;tt=The+cold+cone+biopsy+is+a+surgical+procedure+requiring+general+...&amp;b=0&amp;ni=30&amp;no=3&amp;tab=organic&amp;ts=&amp;sigr=117ncvi92&amp;sigb=13c31cu1o&amp;sigi=118rv96t9&amp;.crumb=CgToAVqsvS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hyperlink" Target="http://images.search.yahoo.com/images/view;_ylt=A0PDoS6MANdOtigA9YSJzbkF;_ylu=X3oDMTBlMTQ4cGxyBHNlYwNzcgRzbGsDaW1n?back=http://images.search.yahoo.com/search/images?p=cone+biopsy+cervix&amp;n=30&amp;ei=utf-8&amp;fr=yfp-t-701&amp;b=1&amp;tab=organic&amp;w=180&amp;h=181&amp;imgurl=www.everybody.co.nz/admin/UserImages/6da34f62-b635-480b-a60d-332c3ca3b952.gif&amp;rurl=http://www.everybody.co.nz/page-036ff17d-8470-4c80-b9b2-13d98de00bb3.aspx&amp;size=11.9+KB&amp;name=Cone+biopsy+(cervical)+-+Everybody+-+Health+Information+for+New+...&amp;p=cone+biopsy+cervix&amp;oid=ae1c0f7f94b619799c4de2f9239ba314&amp;fr2=&amp;fr=yfp-t-701&amp;tt=Cone+biopsy+(cervical)+-+Everybody+-+Health+Information+for+New+...&amp;b=0&amp;ni=30&amp;no=10&amp;tab=organic&amp;ts=&amp;sigr=129lmt61o&amp;sigb=13c31cu1o&amp;sigi=12dtoq8k3&amp;.crumb=CgToAVqsvS1" TargetMode="External"/><Relationship Id="rId4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Premalignant lesions of the cervix/ cervical malignancy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Rasika Herath</a:t>
            </a:r>
          </a:p>
          <a:p>
            <a:r>
              <a:rPr lang="en-US" dirty="0" smtClean="0"/>
              <a:t>Department of Obstetrics and Gynaecology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3/1/15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Lectures\New Curriculum\(02).Phase II\Unit IV\Edited\5th Term\Reproductive Module\Reproductive pics\Adam pics\Cervical cancer\The Pap smear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b="11486"/>
          <a:stretch/>
        </p:blipFill>
        <p:spPr bwMode="auto">
          <a:xfrm>
            <a:off x="680413" y="143404"/>
            <a:ext cx="7127156" cy="5322098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Liquid base cytology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E:\slide_29.jpg"/>
          <p:cNvPicPr>
            <a:picLocks noChangeAspect="1" noChangeArrowheads="1"/>
          </p:cNvPicPr>
          <p:nvPr/>
        </p:nvPicPr>
        <p:blipFill>
          <a:blip r:embed="rId2" cstate="print"/>
          <a:srcRect l="2222" t="22222" r="10000" b="8148"/>
          <a:stretch>
            <a:fillRect/>
          </a:stretch>
        </p:blipFill>
        <p:spPr bwMode="auto">
          <a:xfrm>
            <a:off x="1" y="166300"/>
            <a:ext cx="9144000" cy="60579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318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HPV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HPV DNA of the cervical swab is tested</a:t>
            </a:r>
          </a:p>
          <a:p>
            <a:endParaRPr lang="en-US" dirty="0"/>
          </a:p>
          <a:p>
            <a:r>
              <a:rPr lang="en-US" dirty="0" smtClean="0"/>
              <a:t>Can be done alone as a screening test or done in combination with cytology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It improves the sensitivity of detecting premalignant lesions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3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CIN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CIN / Bethesda </a:t>
            </a:r>
          </a:p>
          <a:p>
            <a:endParaRPr lang="en-US" dirty="0"/>
          </a:p>
          <a:p>
            <a:r>
              <a:rPr lang="en-US" dirty="0" smtClean="0"/>
              <a:t>Refer </a:t>
            </a:r>
          </a:p>
          <a:p>
            <a:r>
              <a:rPr lang="en-US" dirty="0"/>
              <a:t>P</a:t>
            </a:r>
            <a:r>
              <a:rPr lang="en-US" dirty="0" smtClean="0"/>
              <a:t>athology lecture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of abnormal smears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CIN 1   / LSIL </a:t>
            </a:r>
          </a:p>
          <a:p>
            <a:pPr lvl="1"/>
            <a:r>
              <a:rPr lang="en-US" dirty="0" smtClean="0"/>
              <a:t>Repeat in 6 months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CIN 2, 3 / HSIL</a:t>
            </a:r>
          </a:p>
          <a:p>
            <a:pPr lvl="1"/>
            <a:r>
              <a:rPr lang="en-US" dirty="0" smtClean="0"/>
              <a:t>Colposcopy and biopsy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3276600" y="304800"/>
            <a:ext cx="1744663" cy="3619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548DD4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dirty="0">
                <a:solidFill>
                  <a:srgbClr val="FFFFFF"/>
                </a:solidFill>
                <a:latin typeface="Calibri" pitchFamily="34" charset="0"/>
                <a:ea typeface="+mn-ea"/>
                <a:cs typeface="Arial" pitchFamily="34" charset="0"/>
              </a:rPr>
              <a:t>Cervical smear</a:t>
            </a:r>
            <a:endParaRPr lang="en-US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00354" name="AutoShape 3"/>
          <p:cNvCxnSpPr>
            <a:cxnSpLocks noChangeShapeType="1"/>
          </p:cNvCxnSpPr>
          <p:nvPr/>
        </p:nvCxnSpPr>
        <p:spPr bwMode="auto">
          <a:xfrm>
            <a:off x="4148138" y="666750"/>
            <a:ext cx="0" cy="295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355" name="AutoShape 4"/>
          <p:cNvCxnSpPr>
            <a:cxnSpLocks noChangeShapeType="1"/>
          </p:cNvCxnSpPr>
          <p:nvPr/>
        </p:nvCxnSpPr>
        <p:spPr bwMode="auto">
          <a:xfrm flipV="1">
            <a:off x="2014538" y="962025"/>
            <a:ext cx="5000625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356" name="AutoShape 5"/>
          <p:cNvCxnSpPr>
            <a:cxnSpLocks noChangeShapeType="1"/>
          </p:cNvCxnSpPr>
          <p:nvPr/>
        </p:nvCxnSpPr>
        <p:spPr bwMode="auto">
          <a:xfrm>
            <a:off x="2014538" y="990600"/>
            <a:ext cx="0" cy="295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357" name="AutoShape 6"/>
          <p:cNvCxnSpPr>
            <a:cxnSpLocks noChangeShapeType="1"/>
          </p:cNvCxnSpPr>
          <p:nvPr/>
        </p:nvCxnSpPr>
        <p:spPr bwMode="auto">
          <a:xfrm>
            <a:off x="7015163" y="962025"/>
            <a:ext cx="0" cy="295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0358" name="Text Box 7"/>
          <p:cNvSpPr txBox="1">
            <a:spLocks noChangeArrowheads="1"/>
          </p:cNvSpPr>
          <p:nvPr/>
        </p:nvSpPr>
        <p:spPr bwMode="auto">
          <a:xfrm>
            <a:off x="966788" y="1285875"/>
            <a:ext cx="2447925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100" dirty="0">
                <a:solidFill>
                  <a:srgbClr val="548DD4"/>
                </a:solidFill>
                <a:latin typeface="Calibri" charset="0"/>
              </a:rPr>
              <a:t>Unsatisfactory for evaluation</a:t>
            </a:r>
            <a:endParaRPr lang="en-US" sz="1800" dirty="0"/>
          </a:p>
        </p:txBody>
      </p:sp>
      <p:sp>
        <p:nvSpPr>
          <p:cNvPr id="100359" name="Text Box 8"/>
          <p:cNvSpPr txBox="1">
            <a:spLocks noChangeArrowheads="1"/>
          </p:cNvSpPr>
          <p:nvPr/>
        </p:nvSpPr>
        <p:spPr bwMode="auto">
          <a:xfrm>
            <a:off x="5791200" y="1257300"/>
            <a:ext cx="2447925" cy="257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100">
                <a:solidFill>
                  <a:srgbClr val="548DD4"/>
                </a:solidFill>
                <a:latin typeface="Calibri" charset="0"/>
              </a:rPr>
              <a:t>Satisfactory for evaluation</a:t>
            </a:r>
            <a:endParaRPr lang="en-US" sz="1800"/>
          </a:p>
        </p:txBody>
      </p:sp>
      <p:cxnSp>
        <p:nvCxnSpPr>
          <p:cNvPr id="100360" name="AutoShape 9"/>
          <p:cNvCxnSpPr>
            <a:cxnSpLocks noChangeShapeType="1"/>
          </p:cNvCxnSpPr>
          <p:nvPr/>
        </p:nvCxnSpPr>
        <p:spPr bwMode="auto">
          <a:xfrm>
            <a:off x="7016750" y="1466850"/>
            <a:ext cx="0" cy="1095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361" name="AutoShape 10"/>
          <p:cNvCxnSpPr>
            <a:cxnSpLocks noChangeShapeType="1"/>
          </p:cNvCxnSpPr>
          <p:nvPr/>
        </p:nvCxnSpPr>
        <p:spPr bwMode="auto">
          <a:xfrm flipV="1">
            <a:off x="3567113" y="2562225"/>
            <a:ext cx="4171950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362" name="AutoShape 11"/>
          <p:cNvCxnSpPr>
            <a:cxnSpLocks noChangeShapeType="1"/>
          </p:cNvCxnSpPr>
          <p:nvPr/>
        </p:nvCxnSpPr>
        <p:spPr bwMode="auto">
          <a:xfrm>
            <a:off x="3567113" y="2590800"/>
            <a:ext cx="0" cy="295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363" name="AutoShape 12"/>
          <p:cNvCxnSpPr>
            <a:cxnSpLocks noChangeShapeType="1"/>
          </p:cNvCxnSpPr>
          <p:nvPr/>
        </p:nvCxnSpPr>
        <p:spPr bwMode="auto">
          <a:xfrm>
            <a:off x="4872038" y="2590800"/>
            <a:ext cx="0" cy="295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364" name="AutoShape 13"/>
          <p:cNvCxnSpPr>
            <a:cxnSpLocks noChangeShapeType="1"/>
          </p:cNvCxnSpPr>
          <p:nvPr/>
        </p:nvCxnSpPr>
        <p:spPr bwMode="auto">
          <a:xfrm>
            <a:off x="6286500" y="2562225"/>
            <a:ext cx="0" cy="295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365" name="AutoShape 14"/>
          <p:cNvCxnSpPr>
            <a:cxnSpLocks noChangeShapeType="1"/>
          </p:cNvCxnSpPr>
          <p:nvPr/>
        </p:nvCxnSpPr>
        <p:spPr bwMode="auto">
          <a:xfrm>
            <a:off x="7739063" y="2562225"/>
            <a:ext cx="1587" cy="323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0366" name="Text Box 15"/>
          <p:cNvSpPr txBox="1">
            <a:spLocks noChangeArrowheads="1"/>
          </p:cNvSpPr>
          <p:nvPr/>
        </p:nvSpPr>
        <p:spPr bwMode="auto">
          <a:xfrm>
            <a:off x="3757613" y="2933700"/>
            <a:ext cx="2447925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100" dirty="0">
                <a:solidFill>
                  <a:srgbClr val="548DD4"/>
                </a:solidFill>
                <a:latin typeface="Calibri" charset="0"/>
              </a:rPr>
              <a:t>LSIL or ASC-US</a:t>
            </a:r>
            <a:endParaRPr lang="en-US" sz="1800" dirty="0"/>
          </a:p>
        </p:txBody>
      </p:sp>
      <p:sp>
        <p:nvSpPr>
          <p:cNvPr id="100367" name="Text Box 16"/>
          <p:cNvSpPr txBox="1">
            <a:spLocks noChangeArrowheads="1"/>
          </p:cNvSpPr>
          <p:nvPr/>
        </p:nvSpPr>
        <p:spPr bwMode="auto">
          <a:xfrm>
            <a:off x="2719388" y="2857500"/>
            <a:ext cx="1581150" cy="885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100" dirty="0">
                <a:solidFill>
                  <a:srgbClr val="548DD4"/>
                </a:solidFill>
                <a:latin typeface="Calibri" charset="0"/>
              </a:rPr>
              <a:t>Negative for intraepithelial lesion </a:t>
            </a:r>
            <a:endParaRPr lang="en-US" sz="1800" dirty="0"/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5705475" y="2933700"/>
            <a:ext cx="1233488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dirty="0">
                <a:solidFill>
                  <a:srgbClr val="548DD4"/>
                </a:solidFill>
                <a:latin typeface="Calibri" pitchFamily="34" charset="0"/>
                <a:ea typeface="+mn-ea"/>
                <a:cs typeface="Arial" pitchFamily="34" charset="0"/>
              </a:rPr>
              <a:t>HSIL or 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Arial" pitchFamily="34" charset="0"/>
              </a:rPr>
              <a:t>ASC-H for evaluation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0369" name="Text Box 18"/>
          <p:cNvSpPr txBox="1">
            <a:spLocks noChangeArrowheads="1"/>
          </p:cNvSpPr>
          <p:nvPr/>
        </p:nvSpPr>
        <p:spPr bwMode="auto">
          <a:xfrm>
            <a:off x="6938963" y="3067050"/>
            <a:ext cx="1581150" cy="1171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100" dirty="0">
                <a:solidFill>
                  <a:srgbClr val="548DD4"/>
                </a:solidFill>
                <a:latin typeface="Calibri" charset="0"/>
              </a:rPr>
              <a:t>AGC or malignant cells (squamous cell carcinoma or adenocarcinoma) or </a:t>
            </a:r>
            <a:r>
              <a:rPr lang="en-US" sz="1100" dirty="0" err="1">
                <a:solidFill>
                  <a:srgbClr val="548DD4"/>
                </a:solidFill>
                <a:latin typeface="Calibri" charset="0"/>
              </a:rPr>
              <a:t>endocervical</a:t>
            </a:r>
            <a:r>
              <a:rPr lang="en-US" sz="1100" dirty="0">
                <a:solidFill>
                  <a:srgbClr val="548DD4"/>
                </a:solidFill>
                <a:latin typeface="Calibri" charset="0"/>
              </a:rPr>
              <a:t> AIS</a:t>
            </a:r>
            <a:endParaRPr lang="en-US" sz="1800" dirty="0"/>
          </a:p>
        </p:txBody>
      </p:sp>
      <p:sp>
        <p:nvSpPr>
          <p:cNvPr id="100370" name="Text Box 19"/>
          <p:cNvSpPr txBox="1">
            <a:spLocks noChangeArrowheads="1"/>
          </p:cNvSpPr>
          <p:nvPr/>
        </p:nvSpPr>
        <p:spPr bwMode="auto">
          <a:xfrm>
            <a:off x="1343025" y="1724025"/>
            <a:ext cx="1566863" cy="657225"/>
          </a:xfrm>
          <a:prstGeom prst="rect">
            <a:avLst/>
          </a:prstGeom>
          <a:solidFill>
            <a:srgbClr val="548DD4"/>
          </a:solidFill>
          <a:ln w="9525">
            <a:solidFill>
              <a:srgbClr val="548DD4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100">
                <a:solidFill>
                  <a:srgbClr val="FFFFFF"/>
                </a:solidFill>
                <a:latin typeface="Calibri" charset="0"/>
              </a:rPr>
              <a:t>Repeat smear–correct the reason for unsatisfactory result</a:t>
            </a:r>
            <a:endParaRPr lang="en-US" sz="1800"/>
          </a:p>
        </p:txBody>
      </p:sp>
      <p:cxnSp>
        <p:nvCxnSpPr>
          <p:cNvPr id="100371" name="AutoShape 20"/>
          <p:cNvCxnSpPr>
            <a:cxnSpLocks noChangeShapeType="1"/>
          </p:cNvCxnSpPr>
          <p:nvPr/>
        </p:nvCxnSpPr>
        <p:spPr bwMode="auto">
          <a:xfrm>
            <a:off x="7740650" y="4029075"/>
            <a:ext cx="0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372" name="AutoShape 21"/>
          <p:cNvCxnSpPr>
            <a:cxnSpLocks noChangeShapeType="1"/>
          </p:cNvCxnSpPr>
          <p:nvPr/>
        </p:nvCxnSpPr>
        <p:spPr bwMode="auto">
          <a:xfrm>
            <a:off x="6286500" y="3362325"/>
            <a:ext cx="0" cy="1343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373" name="AutoShape 22"/>
          <p:cNvCxnSpPr>
            <a:cxnSpLocks noChangeShapeType="1"/>
          </p:cNvCxnSpPr>
          <p:nvPr/>
        </p:nvCxnSpPr>
        <p:spPr bwMode="auto">
          <a:xfrm>
            <a:off x="4872038" y="3362325"/>
            <a:ext cx="0" cy="666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374" name="AutoShape 23"/>
          <p:cNvCxnSpPr>
            <a:cxnSpLocks noChangeShapeType="1"/>
          </p:cNvCxnSpPr>
          <p:nvPr/>
        </p:nvCxnSpPr>
        <p:spPr bwMode="auto">
          <a:xfrm>
            <a:off x="3567113" y="3362325"/>
            <a:ext cx="0" cy="1952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0375" name="Text Box 24"/>
          <p:cNvSpPr txBox="1">
            <a:spLocks noChangeArrowheads="1"/>
          </p:cNvSpPr>
          <p:nvPr/>
        </p:nvSpPr>
        <p:spPr bwMode="auto">
          <a:xfrm>
            <a:off x="7396163" y="4467225"/>
            <a:ext cx="990600" cy="1323975"/>
          </a:xfrm>
          <a:prstGeom prst="rect">
            <a:avLst/>
          </a:prstGeom>
          <a:solidFill>
            <a:srgbClr val="548DD4"/>
          </a:solidFill>
          <a:ln w="9525">
            <a:solidFill>
              <a:srgbClr val="548DD4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100">
                <a:solidFill>
                  <a:srgbClr val="FFFFFF"/>
                </a:solidFill>
                <a:latin typeface="Calibri" charset="0"/>
              </a:rPr>
              <a:t>Refer to hospital for further investigation and management</a:t>
            </a:r>
            <a:endParaRPr lang="en-US" sz="1800"/>
          </a:p>
        </p:txBody>
      </p:sp>
      <p:sp>
        <p:nvSpPr>
          <p:cNvPr id="100376" name="Text Box 25"/>
          <p:cNvSpPr txBox="1">
            <a:spLocks noChangeArrowheads="1"/>
          </p:cNvSpPr>
          <p:nvPr/>
        </p:nvSpPr>
        <p:spPr bwMode="auto">
          <a:xfrm>
            <a:off x="5562600" y="4705350"/>
            <a:ext cx="1709738" cy="1085850"/>
          </a:xfrm>
          <a:prstGeom prst="rect">
            <a:avLst/>
          </a:prstGeom>
          <a:solidFill>
            <a:srgbClr val="548DD4"/>
          </a:solidFill>
          <a:ln w="9525">
            <a:solidFill>
              <a:srgbClr val="548DD4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100" dirty="0">
                <a:solidFill>
                  <a:srgbClr val="FFFFFF"/>
                </a:solidFill>
                <a:latin typeface="Calibri" charset="0"/>
              </a:rPr>
              <a:t>Refer for colposcopy and biopsy. Follow the standard management </a:t>
            </a:r>
            <a:endParaRPr lang="en-US" sz="1800" dirty="0"/>
          </a:p>
        </p:txBody>
      </p:sp>
      <p:sp>
        <p:nvSpPr>
          <p:cNvPr id="100377" name="Text Box 26"/>
          <p:cNvSpPr txBox="1">
            <a:spLocks noChangeArrowheads="1"/>
          </p:cNvSpPr>
          <p:nvPr/>
        </p:nvSpPr>
        <p:spPr bwMode="auto">
          <a:xfrm>
            <a:off x="3938588" y="4048125"/>
            <a:ext cx="1566862" cy="657225"/>
          </a:xfrm>
          <a:prstGeom prst="rect">
            <a:avLst/>
          </a:prstGeom>
          <a:solidFill>
            <a:srgbClr val="548DD4"/>
          </a:solidFill>
          <a:ln w="9525">
            <a:solidFill>
              <a:srgbClr val="548DD4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100">
                <a:solidFill>
                  <a:srgbClr val="FFFFFF"/>
                </a:solidFill>
                <a:latin typeface="Calibri" charset="0"/>
              </a:rPr>
              <a:t>Repeat smear in 6 months to 1 year</a:t>
            </a:r>
            <a:endParaRPr lang="en-US" sz="1800"/>
          </a:p>
        </p:txBody>
      </p:sp>
      <p:sp>
        <p:nvSpPr>
          <p:cNvPr id="100378" name="Text Box 27"/>
          <p:cNvSpPr txBox="1">
            <a:spLocks noChangeArrowheads="1"/>
          </p:cNvSpPr>
          <p:nvPr/>
        </p:nvSpPr>
        <p:spPr bwMode="auto">
          <a:xfrm>
            <a:off x="2114550" y="5314950"/>
            <a:ext cx="1566863" cy="657225"/>
          </a:xfrm>
          <a:prstGeom prst="rect">
            <a:avLst/>
          </a:prstGeom>
          <a:solidFill>
            <a:srgbClr val="548DD4"/>
          </a:solidFill>
          <a:ln w="9525">
            <a:solidFill>
              <a:srgbClr val="548DD4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100" dirty="0">
                <a:solidFill>
                  <a:srgbClr val="FFFFFF"/>
                </a:solidFill>
                <a:latin typeface="Calibri" charset="0"/>
              </a:rPr>
              <a:t>Rescreen every 3 years for as per national policy</a:t>
            </a:r>
            <a:endParaRPr lang="en-US" sz="1800" dirty="0"/>
          </a:p>
        </p:txBody>
      </p:sp>
      <p:cxnSp>
        <p:nvCxnSpPr>
          <p:cNvPr id="100379" name="AutoShape 28"/>
          <p:cNvCxnSpPr>
            <a:cxnSpLocks noChangeShapeType="1"/>
          </p:cNvCxnSpPr>
          <p:nvPr/>
        </p:nvCxnSpPr>
        <p:spPr bwMode="auto">
          <a:xfrm>
            <a:off x="4238625" y="4705350"/>
            <a:ext cx="0" cy="561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0380" name="Text Box 29"/>
          <p:cNvSpPr txBox="1">
            <a:spLocks noChangeArrowheads="1"/>
          </p:cNvSpPr>
          <p:nvPr/>
        </p:nvSpPr>
        <p:spPr bwMode="auto">
          <a:xfrm>
            <a:off x="3838575" y="5267325"/>
            <a:ext cx="801688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100">
                <a:solidFill>
                  <a:srgbClr val="548DD4"/>
                </a:solidFill>
                <a:latin typeface="Calibri" charset="0"/>
              </a:rPr>
              <a:t>Normal</a:t>
            </a:r>
            <a:endParaRPr lang="en-US" sz="1800"/>
          </a:p>
        </p:txBody>
      </p:sp>
      <p:cxnSp>
        <p:nvCxnSpPr>
          <p:cNvPr id="100381" name="AutoShape 30"/>
          <p:cNvCxnSpPr>
            <a:cxnSpLocks noChangeShapeType="1"/>
          </p:cNvCxnSpPr>
          <p:nvPr/>
        </p:nvCxnSpPr>
        <p:spPr bwMode="auto">
          <a:xfrm>
            <a:off x="4767263" y="4705350"/>
            <a:ext cx="0" cy="514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0382" name="Text Box 31"/>
          <p:cNvSpPr txBox="1">
            <a:spLocks noChangeArrowheads="1"/>
          </p:cNvSpPr>
          <p:nvPr/>
        </p:nvSpPr>
        <p:spPr bwMode="auto">
          <a:xfrm>
            <a:off x="4640263" y="5219700"/>
            <a:ext cx="800100" cy="809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100">
                <a:solidFill>
                  <a:srgbClr val="548DD4"/>
                </a:solidFill>
                <a:latin typeface="Calibri" charset="0"/>
              </a:rPr>
              <a:t>LSIL</a:t>
            </a:r>
          </a:p>
          <a:p>
            <a:pPr eaLnBrk="1" hangingPunct="1">
              <a:spcAft>
                <a:spcPts val="1000"/>
              </a:spcAft>
            </a:pPr>
            <a:r>
              <a:rPr lang="en-US" sz="1100">
                <a:solidFill>
                  <a:srgbClr val="548DD4"/>
                </a:solidFill>
                <a:latin typeface="Calibri" charset="0"/>
              </a:rPr>
              <a:t>ASC-US</a:t>
            </a:r>
          </a:p>
          <a:p>
            <a:pPr eaLnBrk="1" hangingPunct="1">
              <a:spcAft>
                <a:spcPts val="1000"/>
              </a:spcAft>
            </a:pPr>
            <a:r>
              <a:rPr lang="en-US" sz="1100">
                <a:solidFill>
                  <a:srgbClr val="548DD4"/>
                </a:solidFill>
                <a:latin typeface="Calibri" charset="0"/>
              </a:rPr>
              <a:t>HSIL</a:t>
            </a:r>
            <a:endParaRPr lang="en-US" sz="1800"/>
          </a:p>
        </p:txBody>
      </p:sp>
      <p:cxnSp>
        <p:nvCxnSpPr>
          <p:cNvPr id="100383" name="AutoShape 32"/>
          <p:cNvCxnSpPr>
            <a:cxnSpLocks noChangeShapeType="1"/>
          </p:cNvCxnSpPr>
          <p:nvPr/>
        </p:nvCxnSpPr>
        <p:spPr bwMode="auto">
          <a:xfrm>
            <a:off x="5211763" y="5372100"/>
            <a:ext cx="2936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384" name="AutoShape 33"/>
          <p:cNvCxnSpPr>
            <a:cxnSpLocks noChangeShapeType="1"/>
          </p:cNvCxnSpPr>
          <p:nvPr/>
        </p:nvCxnSpPr>
        <p:spPr bwMode="auto">
          <a:xfrm flipH="1">
            <a:off x="3733800" y="5410200"/>
            <a:ext cx="2571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0385" name="Rectangle 3"/>
          <p:cNvSpPr>
            <a:spLocks noChangeArrowheads="1"/>
          </p:cNvSpPr>
          <p:nvPr/>
        </p:nvSpPr>
        <p:spPr bwMode="auto">
          <a:xfrm>
            <a:off x="0" y="617220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200">
                <a:cs typeface="Times New Roman" charset="0"/>
              </a:rPr>
              <a:t>LSIL = low-grade squamous intraepithelial lesion HSIL = high-grade squamous intraepithelial lesion ASC-US = atypical squamous cells of undetermined significance ASC-H = atypical squamous Cells — cannot rule out HSIL AGC = atypical glandular cells AIS = adenocarcinoma in situ</a:t>
            </a:r>
            <a:endParaRPr lang="en-US"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C</a:t>
            </a:r>
            <a:r>
              <a:rPr lang="en-GB" dirty="0" smtClean="0">
                <a:latin typeface="Calibri" charset="0"/>
              </a:rPr>
              <a:t>olposcopy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>
                <a:latin typeface="Calibri" charset="0"/>
              </a:rPr>
              <a:t>Next line of investigation for smear abnormalities. </a:t>
            </a:r>
          </a:p>
          <a:p>
            <a:pPr marL="0" indent="0">
              <a:buNone/>
            </a:pPr>
            <a:endParaRPr lang="en-US" dirty="0" smtClean="0">
              <a:latin typeface="Calibri" charset="0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Calibri" charset="0"/>
              </a:rPr>
              <a:t>low</a:t>
            </a:r>
            <a:r>
              <a:rPr lang="en-US" dirty="0">
                <a:latin typeface="Calibri" charset="0"/>
              </a:rPr>
              <a:t>-power magnification and </a:t>
            </a:r>
            <a:r>
              <a:rPr lang="en-US" dirty="0" smtClean="0">
                <a:latin typeface="Calibri" charset="0"/>
              </a:rPr>
              <a:t>illumination </a:t>
            </a:r>
            <a:r>
              <a:rPr lang="en-US" dirty="0">
                <a:latin typeface="Calibri" charset="0"/>
              </a:rPr>
              <a:t>of the low genital tract after applying various stains; acetic acid (3—5%</a:t>
            </a:r>
            <a:r>
              <a:rPr lang="en-US" dirty="0" smtClean="0">
                <a:latin typeface="Calibri" charset="0"/>
              </a:rPr>
              <a:t>)</a:t>
            </a:r>
            <a:r>
              <a:rPr lang="en-US" altLang="ja-JP" dirty="0" smtClean="0">
                <a:latin typeface="Calibri" charset="0"/>
              </a:rPr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rasika\Desktop\ca\colposcope 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9" b="13029"/>
          <a:stretch>
            <a:fillRect/>
          </a:stretch>
        </p:blipFill>
        <p:spPr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alibri" charset="0"/>
              </a:rPr>
              <a:t>Colposcopy 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Cervix is examined under magnification 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Observe for abnormal vascular patterns 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Classical  appearance of </a:t>
            </a:r>
            <a:r>
              <a:rPr lang="en-US" dirty="0" err="1" smtClean="0"/>
              <a:t>punctation</a:t>
            </a:r>
            <a:r>
              <a:rPr lang="en-US" dirty="0" smtClean="0"/>
              <a:t> and </a:t>
            </a:r>
            <a:r>
              <a:rPr lang="en-US" dirty="0" err="1" smtClean="0"/>
              <a:t>mossaicism</a:t>
            </a:r>
            <a:r>
              <a:rPr lang="en-US" dirty="0" smtClean="0"/>
              <a:t> indicate CIN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Bizzare</a:t>
            </a:r>
            <a:r>
              <a:rPr lang="en-US" dirty="0" smtClean="0"/>
              <a:t>-shaped vessels suggest a cancer. 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1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alibri" charset="0"/>
              </a:rPr>
              <a:t>Colposcopy 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lvl="1" indent="0">
              <a:buNone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/>
              <a:t>Acetic acid is then applied to the cervix.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Areas of CIN is will appear as varying degree of whiteness. This is termed </a:t>
            </a:r>
            <a:r>
              <a:rPr lang="en-US" dirty="0" err="1" smtClean="0"/>
              <a:t>aceto</a:t>
            </a:r>
            <a:r>
              <a:rPr lang="en-US" dirty="0" smtClean="0"/>
              <a:t>-whiteness.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/>
              <a:t>Biopsies from the </a:t>
            </a:r>
            <a:r>
              <a:rPr lang="en-US" dirty="0" err="1" smtClean="0"/>
              <a:t>acetowhite</a:t>
            </a:r>
            <a:r>
              <a:rPr lang="en-US" dirty="0" smtClean="0"/>
              <a:t> areas will give a histological diagnosis. 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7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Cervical screening</a:t>
            </a:r>
          </a:p>
          <a:p>
            <a:endParaRPr lang="en-US" dirty="0"/>
          </a:p>
          <a:p>
            <a:r>
              <a:rPr lang="en-US" dirty="0" smtClean="0"/>
              <a:t>Treatment of premalignant lesions of the cervix</a:t>
            </a:r>
          </a:p>
          <a:p>
            <a:endParaRPr lang="en-US" dirty="0"/>
          </a:p>
          <a:p>
            <a:r>
              <a:rPr lang="en-US" dirty="0" smtClean="0"/>
              <a:t>Cervical malignancy 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89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Punctation</a:t>
            </a:r>
            <a:r>
              <a:rPr lang="en-US" dirty="0" smtClean="0"/>
              <a:t> at colposcopy </a:t>
            </a:r>
            <a:endParaRPr lang="en-US" dirty="0"/>
          </a:p>
        </p:txBody>
      </p:sp>
      <p:pic>
        <p:nvPicPr>
          <p:cNvPr id="4" name="Content Placeholder 3" descr="loadBinary.aspx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4" b="15104"/>
          <a:stretch>
            <a:fillRect/>
          </a:stretch>
        </p:blipFill>
        <p:spPr>
          <a:xfrm>
            <a:off x="1463040" y="1805341"/>
            <a:ext cx="6196405" cy="391772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3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Dense </a:t>
            </a:r>
            <a:r>
              <a:rPr lang="en-GB" dirty="0" err="1">
                <a:latin typeface="Calibri" charset="0"/>
              </a:rPr>
              <a:t>acceto</a:t>
            </a:r>
            <a:r>
              <a:rPr lang="en-GB" dirty="0">
                <a:latin typeface="Calibri" charset="0"/>
              </a:rPr>
              <a:t>-white lesion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C:\Users\rasika\Desktop\ca\dense aceto white, HS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2984" y="2020067"/>
            <a:ext cx="4667795" cy="434065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8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ext Box 2"/>
          <p:cNvSpPr txBox="1">
            <a:spLocks noChangeArrowheads="1"/>
          </p:cNvSpPr>
          <p:nvPr/>
        </p:nvSpPr>
        <p:spPr bwMode="auto">
          <a:xfrm>
            <a:off x="2876550" y="103188"/>
            <a:ext cx="2184400" cy="276225"/>
          </a:xfrm>
          <a:prstGeom prst="rect">
            <a:avLst/>
          </a:prstGeom>
          <a:solidFill>
            <a:srgbClr val="548DD4"/>
          </a:solidFill>
          <a:ln w="9525">
            <a:solidFill>
              <a:srgbClr val="548DD4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100">
                <a:solidFill>
                  <a:srgbClr val="FFFFFF"/>
                </a:solidFill>
                <a:latin typeface="Calibri" charset="0"/>
              </a:rPr>
              <a:t>Biopsy result</a:t>
            </a:r>
            <a:endParaRPr lang="en-US" sz="1800"/>
          </a:p>
        </p:txBody>
      </p:sp>
      <p:sp>
        <p:nvSpPr>
          <p:cNvPr id="104450" name="Text Box 3"/>
          <p:cNvSpPr txBox="1">
            <a:spLocks noChangeArrowheads="1"/>
          </p:cNvSpPr>
          <p:nvPr/>
        </p:nvSpPr>
        <p:spPr bwMode="auto">
          <a:xfrm>
            <a:off x="552450" y="2859088"/>
            <a:ext cx="2428875" cy="569912"/>
          </a:xfrm>
          <a:prstGeom prst="rect">
            <a:avLst/>
          </a:prstGeom>
          <a:solidFill>
            <a:srgbClr val="548DD4"/>
          </a:solidFill>
          <a:ln w="9525">
            <a:solidFill>
              <a:srgbClr val="548DD4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100">
                <a:solidFill>
                  <a:srgbClr val="FFFFFF"/>
                </a:solidFill>
                <a:latin typeface="Calibri" charset="0"/>
              </a:rPr>
              <a:t>Repeat screening test every 3 years</a:t>
            </a:r>
          </a:p>
          <a:p>
            <a:pPr eaLnBrk="1" hangingPunct="1">
              <a:spcAft>
                <a:spcPts val="1000"/>
              </a:spcAft>
            </a:pPr>
            <a:r>
              <a:rPr lang="en-US" sz="1100">
                <a:solidFill>
                  <a:srgbClr val="FFFFFF"/>
                </a:solidFill>
                <a:latin typeface="Calibri" charset="0"/>
              </a:rPr>
              <a:t>(Or as per national policy</a:t>
            </a:r>
            <a:endParaRPr lang="en-US" sz="1800"/>
          </a:p>
        </p:txBody>
      </p:sp>
      <p:sp>
        <p:nvSpPr>
          <p:cNvPr id="104451" name="Text Box 4"/>
          <p:cNvSpPr txBox="1">
            <a:spLocks noChangeArrowheads="1"/>
          </p:cNvSpPr>
          <p:nvPr/>
        </p:nvSpPr>
        <p:spPr bwMode="auto">
          <a:xfrm>
            <a:off x="4933950" y="1709738"/>
            <a:ext cx="1028700" cy="428625"/>
          </a:xfrm>
          <a:prstGeom prst="rect">
            <a:avLst/>
          </a:prstGeom>
          <a:solidFill>
            <a:srgbClr val="548DD4"/>
          </a:solidFill>
          <a:ln w="9525">
            <a:solidFill>
              <a:srgbClr val="548DD4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100">
                <a:solidFill>
                  <a:srgbClr val="FFFFFF"/>
                </a:solidFill>
                <a:latin typeface="Calibri" charset="0"/>
              </a:rPr>
              <a:t>Cold knife conization</a:t>
            </a:r>
            <a:endParaRPr lang="en-US" sz="1800"/>
          </a:p>
        </p:txBody>
      </p:sp>
      <p:sp>
        <p:nvSpPr>
          <p:cNvPr id="104452" name="Text Box 5"/>
          <p:cNvSpPr txBox="1">
            <a:spLocks noChangeArrowheads="1"/>
          </p:cNvSpPr>
          <p:nvPr/>
        </p:nvSpPr>
        <p:spPr bwMode="auto">
          <a:xfrm>
            <a:off x="3314700" y="1712913"/>
            <a:ext cx="1438275" cy="801687"/>
          </a:xfrm>
          <a:prstGeom prst="rect">
            <a:avLst/>
          </a:prstGeom>
          <a:solidFill>
            <a:srgbClr val="548DD4"/>
          </a:solidFill>
          <a:ln w="9525">
            <a:solidFill>
              <a:srgbClr val="548DD4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100">
                <a:solidFill>
                  <a:srgbClr val="FFFFFF"/>
                </a:solidFill>
                <a:latin typeface="Calibri" charset="0"/>
              </a:rPr>
              <a:t>Treat with cryotherapy or LEEP or cold knife conization</a:t>
            </a:r>
            <a:endParaRPr lang="en-US" sz="1800"/>
          </a:p>
        </p:txBody>
      </p:sp>
      <p:sp>
        <p:nvSpPr>
          <p:cNvPr id="104453" name="Text Box 6"/>
          <p:cNvSpPr txBox="1">
            <a:spLocks noChangeArrowheads="1"/>
          </p:cNvSpPr>
          <p:nvPr/>
        </p:nvSpPr>
        <p:spPr bwMode="auto">
          <a:xfrm>
            <a:off x="3170238" y="2849563"/>
            <a:ext cx="2640012" cy="831850"/>
          </a:xfrm>
          <a:prstGeom prst="rect">
            <a:avLst/>
          </a:prstGeom>
          <a:solidFill>
            <a:srgbClr val="548DD4"/>
          </a:solidFill>
          <a:ln w="9525">
            <a:solidFill>
              <a:srgbClr val="548DD4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100">
                <a:solidFill>
                  <a:srgbClr val="FFFFFF"/>
                </a:solidFill>
                <a:latin typeface="Calibri" charset="0"/>
              </a:rPr>
              <a:t>Follow up at 6 and 12 months after treatment. Evaluate with colposcopy and cytology (cervical biopsy, endocervical curettage if abnormal)</a:t>
            </a:r>
            <a:endParaRPr lang="en-US" sz="1800"/>
          </a:p>
        </p:txBody>
      </p:sp>
      <p:sp>
        <p:nvSpPr>
          <p:cNvPr id="104454" name="Text Box 7"/>
          <p:cNvSpPr txBox="1">
            <a:spLocks noChangeArrowheads="1"/>
          </p:cNvSpPr>
          <p:nvPr/>
        </p:nvSpPr>
        <p:spPr bwMode="auto">
          <a:xfrm>
            <a:off x="1203325" y="1109663"/>
            <a:ext cx="1463675" cy="795337"/>
          </a:xfrm>
          <a:prstGeom prst="rect">
            <a:avLst/>
          </a:prstGeom>
          <a:solidFill>
            <a:srgbClr val="548DD4"/>
          </a:solidFill>
          <a:ln w="9525">
            <a:solidFill>
              <a:srgbClr val="548DD4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100">
                <a:solidFill>
                  <a:srgbClr val="FFFFFF"/>
                </a:solidFill>
                <a:latin typeface="Calibri" charset="0"/>
              </a:rPr>
              <a:t>Repeat cytology/colposcopy at 6 months*</a:t>
            </a:r>
            <a:endParaRPr lang="en-US" sz="1800"/>
          </a:p>
        </p:txBody>
      </p:sp>
      <p:sp>
        <p:nvSpPr>
          <p:cNvPr id="104455" name="Text Box 8"/>
          <p:cNvSpPr txBox="1">
            <a:spLocks noChangeArrowheads="1"/>
          </p:cNvSpPr>
          <p:nvPr/>
        </p:nvSpPr>
        <p:spPr bwMode="auto">
          <a:xfrm>
            <a:off x="1925638" y="4627563"/>
            <a:ext cx="2184400" cy="627062"/>
          </a:xfrm>
          <a:prstGeom prst="rect">
            <a:avLst/>
          </a:prstGeom>
          <a:solidFill>
            <a:srgbClr val="548DD4"/>
          </a:solidFill>
          <a:ln w="9525">
            <a:solidFill>
              <a:srgbClr val="548DD4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100">
                <a:solidFill>
                  <a:srgbClr val="FFFFFF"/>
                </a:solidFill>
                <a:latin typeface="Calibri" charset="0"/>
              </a:rPr>
              <a:t>Repeat screening annually for 5 years, then return to normal screening programme**</a:t>
            </a:r>
            <a:endParaRPr lang="en-US" sz="1800"/>
          </a:p>
        </p:txBody>
      </p:sp>
      <p:sp>
        <p:nvSpPr>
          <p:cNvPr id="104456" name="Text Box 9"/>
          <p:cNvSpPr txBox="1">
            <a:spLocks noChangeArrowheads="1"/>
          </p:cNvSpPr>
          <p:nvPr/>
        </p:nvSpPr>
        <p:spPr bwMode="auto">
          <a:xfrm>
            <a:off x="6056313" y="2865438"/>
            <a:ext cx="1484312" cy="430887"/>
          </a:xfrm>
          <a:prstGeom prst="rect">
            <a:avLst/>
          </a:prstGeom>
          <a:solidFill>
            <a:srgbClr val="548DD4"/>
          </a:solidFill>
          <a:ln w="9525">
            <a:solidFill>
              <a:srgbClr val="548DD4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100" dirty="0" smtClean="0">
                <a:solidFill>
                  <a:srgbClr val="FFFFFF"/>
                </a:solidFill>
                <a:latin typeface="Calibri" charset="0"/>
              </a:rPr>
              <a:t>Manage with oncologist</a:t>
            </a:r>
            <a:endParaRPr lang="en-US" sz="1800" dirty="0"/>
          </a:p>
        </p:txBody>
      </p:sp>
      <p:sp>
        <p:nvSpPr>
          <p:cNvPr id="104457" name="Text Box 10"/>
          <p:cNvSpPr txBox="1">
            <a:spLocks noChangeArrowheads="1"/>
          </p:cNvSpPr>
          <p:nvPr/>
        </p:nvSpPr>
        <p:spPr bwMode="auto">
          <a:xfrm>
            <a:off x="4619625" y="4616450"/>
            <a:ext cx="1190625" cy="312738"/>
          </a:xfrm>
          <a:prstGeom prst="rect">
            <a:avLst/>
          </a:prstGeom>
          <a:solidFill>
            <a:srgbClr val="548DD4"/>
          </a:solidFill>
          <a:ln w="9525">
            <a:solidFill>
              <a:srgbClr val="548DD4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100">
                <a:solidFill>
                  <a:srgbClr val="FFFFFF"/>
                </a:solidFill>
                <a:latin typeface="Calibri" charset="0"/>
              </a:rPr>
              <a:t>Re-treatment</a:t>
            </a:r>
            <a:endParaRPr lang="en-US" sz="1800"/>
          </a:p>
        </p:txBody>
      </p:sp>
      <p:cxnSp>
        <p:nvCxnSpPr>
          <p:cNvPr id="104458" name="AutoShape 11"/>
          <p:cNvCxnSpPr>
            <a:cxnSpLocks noChangeShapeType="1"/>
          </p:cNvCxnSpPr>
          <p:nvPr/>
        </p:nvCxnSpPr>
        <p:spPr bwMode="auto">
          <a:xfrm flipV="1">
            <a:off x="1352550" y="373063"/>
            <a:ext cx="1343025" cy="352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4459" name="AutoShape 12"/>
          <p:cNvCxnSpPr>
            <a:cxnSpLocks noChangeShapeType="1"/>
          </p:cNvCxnSpPr>
          <p:nvPr/>
        </p:nvCxnSpPr>
        <p:spPr bwMode="auto">
          <a:xfrm flipH="1">
            <a:off x="2447925" y="471488"/>
            <a:ext cx="371475" cy="219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4460" name="AutoShape 13"/>
          <p:cNvCxnSpPr>
            <a:cxnSpLocks noChangeShapeType="1"/>
          </p:cNvCxnSpPr>
          <p:nvPr/>
        </p:nvCxnSpPr>
        <p:spPr bwMode="auto">
          <a:xfrm flipV="1">
            <a:off x="3902075" y="471488"/>
            <a:ext cx="0" cy="3190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4461" name="AutoShape 14"/>
          <p:cNvCxnSpPr>
            <a:cxnSpLocks noChangeShapeType="1"/>
          </p:cNvCxnSpPr>
          <p:nvPr/>
        </p:nvCxnSpPr>
        <p:spPr bwMode="auto">
          <a:xfrm flipH="1" flipV="1">
            <a:off x="5095875" y="442913"/>
            <a:ext cx="257175" cy="200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4462" name="AutoShape 15"/>
          <p:cNvCxnSpPr>
            <a:cxnSpLocks noChangeShapeType="1"/>
          </p:cNvCxnSpPr>
          <p:nvPr/>
        </p:nvCxnSpPr>
        <p:spPr bwMode="auto">
          <a:xfrm flipH="1" flipV="1">
            <a:off x="5172075" y="344488"/>
            <a:ext cx="942975" cy="298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4463" name="AutoShape 16"/>
          <p:cNvCxnSpPr>
            <a:cxnSpLocks noChangeShapeType="1"/>
          </p:cNvCxnSpPr>
          <p:nvPr/>
        </p:nvCxnSpPr>
        <p:spPr bwMode="auto">
          <a:xfrm flipV="1">
            <a:off x="2114550" y="1958975"/>
            <a:ext cx="0" cy="2809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4464" name="AutoShape 17"/>
          <p:cNvCxnSpPr>
            <a:cxnSpLocks noChangeShapeType="1"/>
          </p:cNvCxnSpPr>
          <p:nvPr/>
        </p:nvCxnSpPr>
        <p:spPr bwMode="auto">
          <a:xfrm flipV="1">
            <a:off x="3244850" y="3681413"/>
            <a:ext cx="0" cy="371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4465" name="AutoShape 18"/>
          <p:cNvCxnSpPr>
            <a:cxnSpLocks noChangeShapeType="1"/>
          </p:cNvCxnSpPr>
          <p:nvPr/>
        </p:nvCxnSpPr>
        <p:spPr bwMode="auto">
          <a:xfrm flipV="1">
            <a:off x="5172075" y="3681413"/>
            <a:ext cx="0" cy="371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4466" name="AutoShape 19"/>
          <p:cNvCxnSpPr>
            <a:cxnSpLocks noChangeShapeType="1"/>
          </p:cNvCxnSpPr>
          <p:nvPr/>
        </p:nvCxnSpPr>
        <p:spPr bwMode="auto">
          <a:xfrm>
            <a:off x="1000125" y="909638"/>
            <a:ext cx="0" cy="1857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4467" name="AutoShape 20"/>
          <p:cNvCxnSpPr>
            <a:cxnSpLocks noChangeShapeType="1"/>
          </p:cNvCxnSpPr>
          <p:nvPr/>
        </p:nvCxnSpPr>
        <p:spPr bwMode="auto">
          <a:xfrm>
            <a:off x="1492250" y="2500313"/>
            <a:ext cx="0" cy="266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4468" name="AutoShape 21"/>
          <p:cNvCxnSpPr>
            <a:cxnSpLocks noChangeShapeType="1"/>
          </p:cNvCxnSpPr>
          <p:nvPr/>
        </p:nvCxnSpPr>
        <p:spPr bwMode="auto">
          <a:xfrm>
            <a:off x="3902075" y="1109663"/>
            <a:ext cx="0" cy="514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4469" name="AutoShape 22"/>
          <p:cNvCxnSpPr>
            <a:cxnSpLocks noChangeShapeType="1"/>
          </p:cNvCxnSpPr>
          <p:nvPr/>
        </p:nvCxnSpPr>
        <p:spPr bwMode="auto">
          <a:xfrm>
            <a:off x="2819400" y="2392363"/>
            <a:ext cx="4191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4470" name="AutoShape 23"/>
          <p:cNvCxnSpPr>
            <a:cxnSpLocks noChangeShapeType="1"/>
          </p:cNvCxnSpPr>
          <p:nvPr/>
        </p:nvCxnSpPr>
        <p:spPr bwMode="auto">
          <a:xfrm>
            <a:off x="3902075" y="2560638"/>
            <a:ext cx="0" cy="254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4471" name="AutoShape 24"/>
          <p:cNvCxnSpPr>
            <a:cxnSpLocks noChangeShapeType="1"/>
          </p:cNvCxnSpPr>
          <p:nvPr/>
        </p:nvCxnSpPr>
        <p:spPr bwMode="auto">
          <a:xfrm>
            <a:off x="5419725" y="1109663"/>
            <a:ext cx="0" cy="514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4472" name="AutoShape 25"/>
          <p:cNvCxnSpPr>
            <a:cxnSpLocks noChangeShapeType="1"/>
          </p:cNvCxnSpPr>
          <p:nvPr/>
        </p:nvCxnSpPr>
        <p:spPr bwMode="auto">
          <a:xfrm>
            <a:off x="6553200" y="966788"/>
            <a:ext cx="0" cy="1747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73" name="Text Box 26"/>
          <p:cNvSpPr txBox="1">
            <a:spLocks noChangeArrowheads="1"/>
          </p:cNvSpPr>
          <p:nvPr/>
        </p:nvSpPr>
        <p:spPr bwMode="auto">
          <a:xfrm>
            <a:off x="4591050" y="690563"/>
            <a:ext cx="1339850" cy="419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100">
                <a:solidFill>
                  <a:srgbClr val="548DD4"/>
                </a:solidFill>
                <a:latin typeface="Calibri" charset="0"/>
              </a:rPr>
              <a:t>Adenocarcinoma</a:t>
            </a:r>
          </a:p>
          <a:p>
            <a:pPr algn="ctr" eaLnBrk="1" hangingPunct="1">
              <a:spcAft>
                <a:spcPts val="1000"/>
              </a:spcAft>
            </a:pPr>
            <a:r>
              <a:rPr lang="en-US" sz="1100" i="1">
                <a:solidFill>
                  <a:srgbClr val="548DD4"/>
                </a:solidFill>
                <a:latin typeface="Calibri" charset="0"/>
              </a:rPr>
              <a:t>In situ</a:t>
            </a:r>
            <a:endParaRPr lang="en-US" sz="1800"/>
          </a:p>
        </p:txBody>
      </p:sp>
      <p:sp>
        <p:nvSpPr>
          <p:cNvPr id="104474" name="Text Box 27"/>
          <p:cNvSpPr txBox="1">
            <a:spLocks noChangeArrowheads="1"/>
          </p:cNvSpPr>
          <p:nvPr/>
        </p:nvSpPr>
        <p:spPr bwMode="auto">
          <a:xfrm>
            <a:off x="3457575" y="842963"/>
            <a:ext cx="1009650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100">
                <a:solidFill>
                  <a:srgbClr val="548DD4"/>
                </a:solidFill>
                <a:latin typeface="Calibri" charset="0"/>
              </a:rPr>
              <a:t>CIN 2/CIN 3</a:t>
            </a:r>
            <a:endParaRPr lang="en-US" sz="1800"/>
          </a:p>
        </p:txBody>
      </p:sp>
      <p:sp>
        <p:nvSpPr>
          <p:cNvPr id="104475" name="Text Box 28"/>
          <p:cNvSpPr txBox="1">
            <a:spLocks noChangeArrowheads="1"/>
          </p:cNvSpPr>
          <p:nvPr/>
        </p:nvSpPr>
        <p:spPr bwMode="auto">
          <a:xfrm>
            <a:off x="1817688" y="701675"/>
            <a:ext cx="1338262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100">
                <a:solidFill>
                  <a:srgbClr val="548DD4"/>
                </a:solidFill>
                <a:latin typeface="Calibri" charset="0"/>
              </a:rPr>
              <a:t>Condyloma/CIN 1</a:t>
            </a:r>
            <a:endParaRPr lang="en-US" sz="1800"/>
          </a:p>
        </p:txBody>
      </p:sp>
      <p:sp>
        <p:nvSpPr>
          <p:cNvPr id="104476" name="Text Box 29"/>
          <p:cNvSpPr txBox="1">
            <a:spLocks noChangeArrowheads="1"/>
          </p:cNvSpPr>
          <p:nvPr/>
        </p:nvSpPr>
        <p:spPr bwMode="auto">
          <a:xfrm>
            <a:off x="777875" y="661988"/>
            <a:ext cx="714375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100">
                <a:solidFill>
                  <a:srgbClr val="548DD4"/>
                </a:solidFill>
                <a:latin typeface="Calibri" charset="0"/>
              </a:rPr>
              <a:t>Normal</a:t>
            </a:r>
            <a:endParaRPr lang="en-US" sz="1800"/>
          </a:p>
        </p:txBody>
      </p:sp>
      <p:sp>
        <p:nvSpPr>
          <p:cNvPr id="104477" name="Text Box 30"/>
          <p:cNvSpPr txBox="1">
            <a:spLocks noChangeArrowheads="1"/>
          </p:cNvSpPr>
          <p:nvPr/>
        </p:nvSpPr>
        <p:spPr bwMode="auto">
          <a:xfrm>
            <a:off x="6053138" y="690563"/>
            <a:ext cx="1338262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100">
                <a:solidFill>
                  <a:srgbClr val="548DD4"/>
                </a:solidFill>
                <a:latin typeface="Calibri" charset="0"/>
              </a:rPr>
              <a:t>Invasive cancer</a:t>
            </a:r>
            <a:endParaRPr lang="en-US" sz="1800"/>
          </a:p>
        </p:txBody>
      </p:sp>
      <p:sp>
        <p:nvSpPr>
          <p:cNvPr id="104478" name="Text Box 31"/>
          <p:cNvSpPr txBox="1">
            <a:spLocks noChangeArrowheads="1"/>
          </p:cNvSpPr>
          <p:nvPr/>
        </p:nvSpPr>
        <p:spPr bwMode="auto">
          <a:xfrm>
            <a:off x="1208088" y="2185988"/>
            <a:ext cx="714375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100">
                <a:solidFill>
                  <a:srgbClr val="548DD4"/>
                </a:solidFill>
                <a:latin typeface="Calibri" charset="0"/>
              </a:rPr>
              <a:t>Normal</a:t>
            </a:r>
            <a:endParaRPr lang="en-US" sz="1800"/>
          </a:p>
        </p:txBody>
      </p:sp>
      <p:cxnSp>
        <p:nvCxnSpPr>
          <p:cNvPr id="104479" name="AutoShape 32"/>
          <p:cNvCxnSpPr>
            <a:cxnSpLocks noChangeShapeType="1"/>
          </p:cNvCxnSpPr>
          <p:nvPr/>
        </p:nvCxnSpPr>
        <p:spPr bwMode="auto">
          <a:xfrm>
            <a:off x="1492250" y="1963738"/>
            <a:ext cx="0" cy="276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80" name="Text Box 33"/>
          <p:cNvSpPr txBox="1">
            <a:spLocks noChangeArrowheads="1"/>
          </p:cNvSpPr>
          <p:nvPr/>
        </p:nvSpPr>
        <p:spPr bwMode="auto">
          <a:xfrm>
            <a:off x="1912938" y="2239963"/>
            <a:ext cx="971550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100">
                <a:solidFill>
                  <a:srgbClr val="548DD4"/>
                </a:solidFill>
                <a:latin typeface="Calibri" charset="0"/>
              </a:rPr>
              <a:t>Progression</a:t>
            </a:r>
            <a:endParaRPr lang="en-US" sz="1800"/>
          </a:p>
        </p:txBody>
      </p:sp>
      <p:cxnSp>
        <p:nvCxnSpPr>
          <p:cNvPr id="104481" name="AutoShape 34"/>
          <p:cNvCxnSpPr>
            <a:cxnSpLocks noChangeShapeType="1"/>
          </p:cNvCxnSpPr>
          <p:nvPr/>
        </p:nvCxnSpPr>
        <p:spPr bwMode="auto">
          <a:xfrm>
            <a:off x="3244850" y="4281488"/>
            <a:ext cx="0" cy="255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4482" name="AutoShape 35"/>
          <p:cNvCxnSpPr>
            <a:cxnSpLocks noChangeShapeType="1"/>
          </p:cNvCxnSpPr>
          <p:nvPr/>
        </p:nvCxnSpPr>
        <p:spPr bwMode="auto">
          <a:xfrm>
            <a:off x="5172075" y="4281488"/>
            <a:ext cx="0" cy="255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83" name="Text Box 36"/>
          <p:cNvSpPr txBox="1">
            <a:spLocks noChangeArrowheads="1"/>
          </p:cNvSpPr>
          <p:nvPr/>
        </p:nvSpPr>
        <p:spPr bwMode="auto">
          <a:xfrm>
            <a:off x="4619625" y="4017963"/>
            <a:ext cx="2347913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100">
                <a:solidFill>
                  <a:srgbClr val="548DD4"/>
                </a:solidFill>
                <a:latin typeface="Calibri" charset="0"/>
              </a:rPr>
              <a:t>Persistent or progressive disease</a:t>
            </a:r>
            <a:endParaRPr lang="en-US" sz="1800"/>
          </a:p>
        </p:txBody>
      </p:sp>
      <p:sp>
        <p:nvSpPr>
          <p:cNvPr id="104484" name="Text Box 37"/>
          <p:cNvSpPr txBox="1">
            <a:spLocks noChangeArrowheads="1"/>
          </p:cNvSpPr>
          <p:nvPr/>
        </p:nvSpPr>
        <p:spPr bwMode="auto">
          <a:xfrm>
            <a:off x="2819400" y="4017963"/>
            <a:ext cx="1009650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100">
                <a:solidFill>
                  <a:srgbClr val="548DD4"/>
                </a:solidFill>
                <a:latin typeface="Calibri" charset="0"/>
              </a:rPr>
              <a:t>Normal</a:t>
            </a:r>
            <a:endParaRPr lang="en-US" sz="1800"/>
          </a:p>
        </p:txBody>
      </p:sp>
      <p:sp>
        <p:nvSpPr>
          <p:cNvPr id="104485" name="Text Box 38"/>
          <p:cNvSpPr txBox="1">
            <a:spLocks noChangeArrowheads="1"/>
          </p:cNvSpPr>
          <p:nvPr/>
        </p:nvSpPr>
        <p:spPr bwMode="auto">
          <a:xfrm>
            <a:off x="685800" y="5791200"/>
            <a:ext cx="7848600" cy="8016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200"/>
              <a:t>*If the lesion persists, the colposcopy should be repeated every 6 months until regression or progression occurs</a:t>
            </a:r>
          </a:p>
          <a:p>
            <a:pPr eaLnBrk="1" hangingPunct="1">
              <a:spcAft>
                <a:spcPts val="1000"/>
              </a:spcAft>
            </a:pPr>
            <a:r>
              <a:rPr lang="en-US" sz="1200"/>
              <a:t>**In case of CIN1 or CIN2, reyurn to normal screening programme after 1 year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3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charset="0"/>
                <a:cs typeface="Times New Roman" charset="0"/>
              </a:rPr>
              <a:t>Treatment of histologically confirmed CIN/SIL</a:t>
            </a:r>
            <a:r>
              <a:rPr lang="en-US" altLang="ja-JP" dirty="0" smtClean="0">
                <a:latin typeface="Calibri" charset="0"/>
                <a:cs typeface="Times New Roman" charset="0"/>
              </a:rPr>
              <a:t> </a:t>
            </a:r>
            <a:br>
              <a:rPr lang="en-US" altLang="ja-JP" dirty="0" smtClean="0">
                <a:latin typeface="Calibri" charset="0"/>
                <a:cs typeface="Times New Roman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Treatment of  CINSIL  can be either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 ablative ( destroying) </a:t>
            </a:r>
          </a:p>
          <a:p>
            <a:pPr lvl="1">
              <a:buFont typeface="Wingdings" charset="2"/>
              <a:buChar char="§"/>
            </a:pPr>
            <a:endParaRPr lang="en-US" dirty="0"/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 Excisional ( removing)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  <a:cs typeface="Times New Roman" charset="0"/>
              </a:rPr>
              <a:t>Ablative </a:t>
            </a:r>
            <a:r>
              <a:rPr lang="en-US" altLang="ja-JP" dirty="0" smtClean="0">
                <a:latin typeface="Calibri" charset="0"/>
                <a:cs typeface="Times New Roman" charset="0"/>
              </a:rPr>
              <a:t> methods </a:t>
            </a:r>
            <a:br>
              <a:rPr lang="en-US" altLang="ja-JP" dirty="0" smtClean="0">
                <a:latin typeface="Calibri" charset="0"/>
                <a:cs typeface="Times New Roman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buFont typeface="Wingdings" charset="2"/>
              <a:buChar char="§"/>
            </a:pPr>
            <a:r>
              <a:rPr lang="en-US" dirty="0" smtClean="0">
                <a:latin typeface="Calibri" charset="0"/>
                <a:cs typeface="Times New Roman" charset="0"/>
              </a:rPr>
              <a:t>Before </a:t>
            </a:r>
            <a:r>
              <a:rPr lang="en-US" dirty="0">
                <a:latin typeface="Calibri" charset="0"/>
                <a:cs typeface="Times New Roman" charset="0"/>
              </a:rPr>
              <a:t>using any form of ablative therapy, histological diagnosis by </a:t>
            </a:r>
            <a:r>
              <a:rPr lang="en-US" dirty="0" err="1">
                <a:latin typeface="Calibri" charset="0"/>
                <a:cs typeface="Times New Roman" charset="0"/>
              </a:rPr>
              <a:t>colposcopically</a:t>
            </a:r>
            <a:r>
              <a:rPr lang="en-US" dirty="0">
                <a:latin typeface="Calibri" charset="0"/>
                <a:cs typeface="Times New Roman" charset="0"/>
              </a:rPr>
              <a:t> directed biopsy/biopsies should be </a:t>
            </a:r>
            <a:r>
              <a:rPr lang="en-US" dirty="0" smtClean="0">
                <a:latin typeface="Calibri" charset="0"/>
                <a:cs typeface="Times New Roman" charset="0"/>
              </a:rPr>
              <a:t>done </a:t>
            </a:r>
          </a:p>
          <a:p>
            <a:pPr marL="0" indent="0" eaLnBrk="0" hangingPunct="0">
              <a:buNone/>
            </a:pPr>
            <a:endParaRPr lang="en-US" dirty="0">
              <a:latin typeface="Calibri" charset="0"/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alibri" charset="0"/>
              </a:rPr>
              <a:t>Cryocautery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eaLnBrk="0" hangingPunct="0">
              <a:buFont typeface="Arial" pitchFamily="34" charset="0"/>
              <a:buChar char="•"/>
              <a:defRPr/>
            </a:pPr>
            <a:r>
              <a:rPr lang="en-US" dirty="0">
                <a:cs typeface="Arial" charset="0"/>
              </a:rPr>
              <a:t>It destroys tissue by freezing using probes of various shapes and sizes, and is probably best reserved for small, low-grade </a:t>
            </a:r>
            <a:r>
              <a:rPr lang="en-US" dirty="0" smtClean="0">
                <a:cs typeface="Arial" charset="0"/>
              </a:rPr>
              <a:t>lesions</a:t>
            </a:r>
            <a:endParaRPr lang="en-US" dirty="0">
              <a:cs typeface="Arial" charset="0"/>
            </a:endParaRPr>
          </a:p>
          <a:p>
            <a:pPr marL="0" indent="0" eaLnBrk="0" hangingPunct="0">
              <a:buNone/>
              <a:defRPr/>
            </a:pPr>
            <a:endParaRPr lang="en-US" dirty="0">
              <a:cs typeface="Arial" charset="0"/>
            </a:endParaRPr>
          </a:p>
          <a:p>
            <a:pPr marL="0" indent="0" eaLnBrk="0" hangingPunct="0">
              <a:buNone/>
              <a:defRPr/>
            </a:pPr>
            <a:endParaRPr lang="en-US" dirty="0"/>
          </a:p>
        </p:txBody>
      </p:sp>
      <p:pic>
        <p:nvPicPr>
          <p:cNvPr id="4" name="Picture 8" descr="Image Detai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1"/>
          <a:stretch/>
        </p:blipFill>
        <p:spPr bwMode="auto">
          <a:xfrm>
            <a:off x="5248093" y="3857809"/>
            <a:ext cx="2951361" cy="220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6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cs typeface="Arial" charset="0"/>
              </a:rPr>
              <a:t>Other ablative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of electro-diathermy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Laser ablation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Excisional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Transformational zone can be excised surgically to achieve cure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can be done with a diathermy with a loop or with scalpel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latin typeface="Calibri" charset="0"/>
              </a:rPr>
              <a:t>Excisional </a:t>
            </a:r>
            <a:r>
              <a:rPr lang="en-US" b="1" i="1" dirty="0" smtClean="0">
                <a:latin typeface="Calibri" charset="0"/>
              </a:rPr>
              <a:t>methods</a:t>
            </a:r>
            <a:r>
              <a:rPr lang="en-US" b="1" i="1" dirty="0">
                <a:latin typeface="Calibri" charset="0"/>
              </a:rPr>
              <a:t/>
            </a:r>
            <a:br>
              <a:rPr lang="en-US" b="1" i="1" dirty="0">
                <a:latin typeface="Calibri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LLETZ ( large loop excision of the transformation zone )</a:t>
            </a:r>
          </a:p>
          <a:p>
            <a:pPr lvl="1"/>
            <a:r>
              <a:rPr lang="en-US" dirty="0" smtClean="0"/>
              <a:t>Using a wire loop  / diathermy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 Cone biopsy</a:t>
            </a:r>
          </a:p>
          <a:p>
            <a:endParaRPr lang="en-US" dirty="0"/>
          </a:p>
          <a:p>
            <a:r>
              <a:rPr lang="en-US" dirty="0" smtClean="0"/>
              <a:t>  TAH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cs typeface="Arial" charset="0"/>
              </a:rPr>
              <a:t>LLETZ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cs typeface="Arial" charset="0"/>
              </a:rPr>
              <a:t>LLETZ</a:t>
            </a:r>
            <a:r>
              <a:rPr lang="en-US" dirty="0">
                <a:cs typeface="Arial" charset="0"/>
              </a:rPr>
              <a:t> </a:t>
            </a:r>
            <a:r>
              <a:rPr lang="en-US" dirty="0"/>
              <a:t>( large loop excision of the transformation zone 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U</a:t>
            </a:r>
            <a:r>
              <a:rPr lang="en-US" dirty="0" smtClean="0"/>
              <a:t>ses a wire loop to excise a part of the cervix with the transformation zone. </a:t>
            </a:r>
            <a:endParaRPr lang="en-US" dirty="0"/>
          </a:p>
          <a:p>
            <a:pPr marL="0" indent="0">
              <a:buNone/>
              <a:defRPr/>
            </a:pPr>
            <a:endParaRPr lang="en-US" dirty="0"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cs typeface="Arial" charset="0"/>
              </a:rPr>
              <a:t>It is performed under </a:t>
            </a:r>
            <a:r>
              <a:rPr lang="en-US" dirty="0" smtClean="0">
                <a:cs typeface="Arial" charset="0"/>
              </a:rPr>
              <a:t>general /local </a:t>
            </a:r>
            <a:r>
              <a:rPr lang="en-US" dirty="0" err="1" smtClean="0">
                <a:cs typeface="Arial" charset="0"/>
              </a:rPr>
              <a:t>anaesthetic</a:t>
            </a:r>
            <a:r>
              <a:rPr lang="en-US" dirty="0">
                <a:cs typeface="Arial" charset="0"/>
              </a:rPr>
              <a:t>. </a:t>
            </a:r>
          </a:p>
          <a:p>
            <a:pPr marL="0" indent="0">
              <a:buNone/>
              <a:defRPr/>
            </a:pPr>
            <a:endParaRPr lang="en-US" dirty="0">
              <a:cs typeface="Arial" charset="0"/>
            </a:endParaRPr>
          </a:p>
          <a:p>
            <a:endParaRPr lang="en-US" dirty="0"/>
          </a:p>
        </p:txBody>
      </p:sp>
      <p:pic>
        <p:nvPicPr>
          <p:cNvPr id="4" name="Picture 4" descr="colposc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 l="17857" t="21576" r="5357" b="12216"/>
          <a:stretch>
            <a:fillRect/>
          </a:stretch>
        </p:blipFill>
        <p:spPr bwMode="auto">
          <a:xfrm>
            <a:off x="5369839" y="4589452"/>
            <a:ext cx="3774161" cy="2268548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4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cervix </a:t>
            </a:r>
            <a:endParaRPr lang="en-US" dirty="0"/>
          </a:p>
        </p:txBody>
      </p:sp>
      <p:pic>
        <p:nvPicPr>
          <p:cNvPr id="4" name="Picture 2" descr="C:\My Documents\CD Arrastia\pgo01.T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9" b="14629"/>
          <a:stretch>
            <a:fillRect/>
          </a:stretch>
        </p:blipFill>
        <p:spPr bwMode="auto">
          <a:xfrm>
            <a:off x="6402" y="1649698"/>
            <a:ext cx="9152505" cy="52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4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Cone biopsy of the cervix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A cone of cervical tissue is removed from the cervix to involve the transformational zone</a:t>
            </a:r>
          </a:p>
          <a:p>
            <a:endParaRPr lang="en-US" dirty="0"/>
          </a:p>
          <a:p>
            <a:pPr>
              <a:buFont typeface="Wingdings" charset="2"/>
              <a:buChar char="§"/>
              <a:defRPr/>
            </a:pPr>
            <a:r>
              <a:rPr lang="en-US" dirty="0" smtClean="0">
                <a:cs typeface="Arial" charset="0"/>
              </a:rPr>
              <a:t>Comparatively </a:t>
            </a:r>
            <a:r>
              <a:rPr lang="en-US" dirty="0">
                <a:cs typeface="Arial" charset="0"/>
              </a:rPr>
              <a:t>increased risk of </a:t>
            </a:r>
            <a:r>
              <a:rPr lang="en-US" dirty="0" err="1">
                <a:cs typeface="Arial" charset="0"/>
              </a:rPr>
              <a:t>haemorrhage</a:t>
            </a:r>
            <a:r>
              <a:rPr lang="en-US" dirty="0">
                <a:cs typeface="Arial" charset="0"/>
              </a:rPr>
              <a:t>, fertility and pregnancy morbidity </a:t>
            </a:r>
            <a:r>
              <a:rPr lang="en-US" dirty="0" smtClean="0">
                <a:cs typeface="Arial" charset="0"/>
              </a:rPr>
              <a:t>comparable to </a:t>
            </a:r>
            <a:r>
              <a:rPr lang="en-US" dirty="0">
                <a:cs typeface="Arial" charset="0"/>
              </a:rPr>
              <a:t>LLETZ.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>
              <a:latin typeface="Calibri" charset="0"/>
            </a:endParaRPr>
          </a:p>
        </p:txBody>
      </p:sp>
      <p:pic>
        <p:nvPicPr>
          <p:cNvPr id="38918" name="Picture 6" descr="thumbnail">
            <a:hlinkClick r:id="rId3" tooltip="The cold cone biopsy is a surgical procedure requiring general ...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9"/>
          <a:stretch/>
        </p:blipFill>
        <p:spPr bwMode="auto">
          <a:xfrm>
            <a:off x="263600" y="1769983"/>
            <a:ext cx="5410200" cy="376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920" name="Picture 8" descr="thumbnail">
            <a:hlinkClick r:id="rId5" tooltip="Cone biopsy (cervical) - Everybody - Health Information for New ...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088" y="2440482"/>
            <a:ext cx="24225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2026495" y="823913"/>
            <a:ext cx="4828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chemeClr val="hlink"/>
                </a:solidFill>
                <a:latin typeface="Calibri" charset="0"/>
              </a:rPr>
              <a:t>Cone Biopsy of the cervix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Cervical carcinoma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5105400"/>
            <a:ext cx="5562600" cy="144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Growth in the cervix completely obliterating the cervical opening</a:t>
            </a:r>
          </a:p>
        </p:txBody>
      </p:sp>
      <p:pic>
        <p:nvPicPr>
          <p:cNvPr id="25606" name="Picture 6" descr="Invasive carcinom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295400"/>
            <a:ext cx="5502275" cy="37830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3962400" y="4419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D73A-4EC0-B14C-9071-BA954E3071C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Commonest gynecological malignancy</a:t>
            </a:r>
          </a:p>
          <a:p>
            <a:endParaRPr lang="en-US" dirty="0"/>
          </a:p>
          <a:p>
            <a:r>
              <a:rPr lang="en-US" dirty="0" smtClean="0"/>
              <a:t>Squamous cell carcinoma:  85 %</a:t>
            </a:r>
          </a:p>
          <a:p>
            <a:endParaRPr lang="en-US" dirty="0"/>
          </a:p>
          <a:p>
            <a:r>
              <a:rPr lang="en-US" dirty="0" smtClean="0"/>
              <a:t>Adenocarcinoma :  15 %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9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charset="0"/>
              </a:rPr>
              <a:t>Invasive cancer of the cervix</a:t>
            </a:r>
            <a:br>
              <a:rPr lang="en-US" dirty="0">
                <a:cs typeface="Arial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b="1" i="1" dirty="0">
                <a:cs typeface="Arial" charset="0"/>
              </a:rPr>
              <a:t>Pattern of </a:t>
            </a:r>
            <a:r>
              <a:rPr lang="en-US" b="1" i="1" dirty="0" smtClean="0">
                <a:cs typeface="Arial" charset="0"/>
              </a:rPr>
              <a:t>spread</a:t>
            </a:r>
            <a:endParaRPr lang="en-US" dirty="0" smtClean="0">
              <a:cs typeface="Arial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dirty="0" smtClean="0">
                <a:cs typeface="Arial" charset="0"/>
              </a:rPr>
              <a:t>By direct </a:t>
            </a:r>
            <a:r>
              <a:rPr lang="en-US" dirty="0">
                <a:cs typeface="Arial" charset="0"/>
              </a:rPr>
              <a:t>spread into the cervical stroma, </a:t>
            </a:r>
            <a:r>
              <a:rPr lang="en-US" dirty="0" err="1">
                <a:cs typeface="Arial" charset="0"/>
              </a:rPr>
              <a:t>parametria</a:t>
            </a:r>
            <a:r>
              <a:rPr lang="en-US" dirty="0">
                <a:cs typeface="Arial" charset="0"/>
              </a:rPr>
              <a:t> and beyond, into the vagina, the bladder and </a:t>
            </a:r>
            <a:r>
              <a:rPr lang="en-US" dirty="0" smtClean="0">
                <a:cs typeface="Arial" charset="0"/>
              </a:rPr>
              <a:t>rectum</a:t>
            </a:r>
          </a:p>
          <a:p>
            <a:pPr marL="0" indent="0">
              <a:buNone/>
              <a:defRPr/>
            </a:pPr>
            <a:endParaRPr lang="en-US" dirty="0">
              <a:cs typeface="Arial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dirty="0">
                <a:cs typeface="Arial" charset="0"/>
              </a:rPr>
              <a:t>By </a:t>
            </a:r>
            <a:r>
              <a:rPr lang="en-US" dirty="0" smtClean="0">
                <a:cs typeface="Arial" charset="0"/>
              </a:rPr>
              <a:t>lymphatic </a:t>
            </a:r>
            <a:r>
              <a:rPr lang="en-US" dirty="0">
                <a:cs typeface="Arial" charset="0"/>
              </a:rPr>
              <a:t>spread into </a:t>
            </a:r>
            <a:r>
              <a:rPr lang="en-US" dirty="0" err="1">
                <a:cs typeface="Arial" charset="0"/>
              </a:rPr>
              <a:t>parametrial</a:t>
            </a:r>
            <a:r>
              <a:rPr lang="en-US" dirty="0">
                <a:cs typeface="Arial" charset="0"/>
              </a:rPr>
              <a:t>, pelvic sidewall and </a:t>
            </a:r>
            <a:r>
              <a:rPr lang="en-US" dirty="0" err="1">
                <a:cs typeface="Arial" charset="0"/>
              </a:rPr>
              <a:t>para</a:t>
            </a:r>
            <a:r>
              <a:rPr lang="en-US" dirty="0">
                <a:cs typeface="Arial" charset="0"/>
              </a:rPr>
              <a:t>-aortic nodes.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:\My Documents\CD Arrastia\6-2602.T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4" b="5344"/>
          <a:stretch>
            <a:fillRect/>
          </a:stretch>
        </p:blipFill>
        <p:spPr bwMode="auto">
          <a:xfrm>
            <a:off x="666043" y="546550"/>
            <a:ext cx="7678107" cy="5656802"/>
          </a:xfrm>
          <a:prstGeom prst="rect">
            <a:avLst/>
          </a:prstGeom>
          <a:noFill/>
          <a:ln>
            <a:solidFill>
              <a:srgbClr val="4F81BD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59172" y="1736100"/>
            <a:ext cx="7733211" cy="4581377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Abnormal vaginal bleeding</a:t>
            </a:r>
          </a:p>
          <a:p>
            <a:pPr lvl="1"/>
            <a:r>
              <a:rPr lang="en-US" sz="2800" dirty="0"/>
              <a:t>Irregular bleeding</a:t>
            </a:r>
          </a:p>
          <a:p>
            <a:pPr lvl="1"/>
            <a:r>
              <a:rPr lang="en-US" sz="2800" dirty="0"/>
              <a:t>Inter menstrual bleeding</a:t>
            </a:r>
          </a:p>
          <a:p>
            <a:pPr lvl="1"/>
            <a:r>
              <a:rPr lang="en-US" sz="2800" dirty="0"/>
              <a:t>Post coital bleeding</a:t>
            </a:r>
          </a:p>
          <a:p>
            <a:pPr lvl="1"/>
            <a:r>
              <a:rPr lang="en-US" sz="2800" dirty="0"/>
              <a:t>Post menopausal bleeding</a:t>
            </a:r>
          </a:p>
          <a:p>
            <a:endParaRPr lang="en-US" sz="2800" dirty="0" smtClean="0"/>
          </a:p>
          <a:p>
            <a:r>
              <a:rPr lang="en-US" sz="2800" b="1" dirty="0" smtClean="0"/>
              <a:t>Vaginal </a:t>
            </a:r>
            <a:r>
              <a:rPr lang="en-US" sz="2800" b="1" dirty="0"/>
              <a:t>discharge</a:t>
            </a:r>
          </a:p>
          <a:p>
            <a:pPr lvl="1"/>
            <a:r>
              <a:rPr lang="en-US" sz="2800" dirty="0"/>
              <a:t>Necrosis : </a:t>
            </a:r>
            <a:r>
              <a:rPr lang="en-US" sz="2800" b="1" dirty="0"/>
              <a:t>Irritant fishy odor</a:t>
            </a:r>
          </a:p>
          <a:p>
            <a:pPr lvl="1"/>
            <a:r>
              <a:rPr lang="en-US" sz="2800" dirty="0"/>
              <a:t>Secondary infection : </a:t>
            </a:r>
            <a:r>
              <a:rPr lang="en-US" sz="2800" dirty="0" smtClean="0"/>
              <a:t>Purulent</a:t>
            </a:r>
            <a:endParaRPr lang="en-US" sz="280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Clinical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9558" y="675150"/>
            <a:ext cx="7701057" cy="5658403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Malaise, </a:t>
            </a:r>
            <a:r>
              <a:rPr lang="en-US" sz="2800" b="1" dirty="0" err="1" smtClean="0"/>
              <a:t>Cachexia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Anaemia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b="1" dirty="0" smtClean="0"/>
              <a:t>Nerve pain</a:t>
            </a:r>
          </a:p>
          <a:p>
            <a:pPr lvl="1"/>
            <a:r>
              <a:rPr lang="en-US" sz="2800" dirty="0" err="1" smtClean="0"/>
              <a:t>Obturator</a:t>
            </a:r>
            <a:r>
              <a:rPr lang="en-US" sz="2800" dirty="0" smtClean="0"/>
              <a:t> nerve in the lateral pelvic wall - Pain over upper thigh</a:t>
            </a:r>
          </a:p>
          <a:p>
            <a:pPr lvl="1"/>
            <a:r>
              <a:rPr lang="en-US" sz="2800" dirty="0" smtClean="0"/>
              <a:t>Backache - Sacral plexus &amp; nerve root involvement</a:t>
            </a:r>
          </a:p>
          <a:p>
            <a:pPr>
              <a:lnSpc>
                <a:spcPct val="90000"/>
              </a:lnSpc>
            </a:pPr>
            <a:endParaRPr lang="en-US" sz="2800" b="1" dirty="0" smtClean="0"/>
          </a:p>
          <a:p>
            <a:pPr>
              <a:lnSpc>
                <a:spcPct val="90000"/>
              </a:lnSpc>
            </a:pPr>
            <a:r>
              <a:rPr lang="en-US" sz="2800" b="1" dirty="0" smtClean="0"/>
              <a:t>Leg </a:t>
            </a:r>
            <a:r>
              <a:rPr lang="en-US" sz="2800" b="1" dirty="0" err="1" smtClean="0"/>
              <a:t>oedema</a:t>
            </a:r>
            <a:endParaRPr lang="en-US" sz="2800" b="1" dirty="0" smtClean="0"/>
          </a:p>
          <a:p>
            <a:pPr lvl="1">
              <a:lnSpc>
                <a:spcPct val="90000"/>
              </a:lnSpc>
            </a:pPr>
            <a:r>
              <a:rPr lang="en-US" sz="2800" dirty="0" err="1" smtClean="0"/>
              <a:t>Lymphoedema</a:t>
            </a:r>
            <a:r>
              <a:rPr lang="en-US" sz="2800" dirty="0" smtClean="0"/>
              <a:t> : Involvement of lateral pelvic wall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Deep vein thrombosis ;</a:t>
            </a:r>
          </a:p>
          <a:p>
            <a:pPr marL="365760" lvl="1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2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07404" y="990601"/>
            <a:ext cx="7717134" cy="52947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/>
              <a:t>Bladder </a:t>
            </a:r>
            <a:r>
              <a:rPr lang="en-US" sz="2800" b="1" dirty="0"/>
              <a:t>symptoms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Frequency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Urgency</a:t>
            </a:r>
          </a:p>
          <a:p>
            <a:pPr lvl="1">
              <a:lnSpc>
                <a:spcPct val="90000"/>
              </a:lnSpc>
            </a:pPr>
            <a:r>
              <a:rPr lang="en-US" sz="2800" dirty="0" err="1"/>
              <a:t>Dysurea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 err="1"/>
              <a:t>Vesico</a:t>
            </a:r>
            <a:r>
              <a:rPr lang="en-US" sz="2800" dirty="0"/>
              <a:t>- vaginal fistula formation - later</a:t>
            </a:r>
          </a:p>
          <a:p>
            <a:pPr>
              <a:lnSpc>
                <a:spcPct val="90000"/>
              </a:lnSpc>
            </a:pPr>
            <a:endParaRPr lang="en-US" sz="2800" b="1" dirty="0" smtClean="0"/>
          </a:p>
          <a:p>
            <a:pPr>
              <a:lnSpc>
                <a:spcPct val="90000"/>
              </a:lnSpc>
            </a:pPr>
            <a:r>
              <a:rPr lang="en-US" sz="2800" b="1" dirty="0" smtClean="0"/>
              <a:t>Bowel </a:t>
            </a:r>
            <a:r>
              <a:rPr lang="en-US" sz="2800" b="1" dirty="0"/>
              <a:t>symptoms</a:t>
            </a:r>
          </a:p>
          <a:p>
            <a:pPr lvl="1">
              <a:lnSpc>
                <a:spcPct val="90000"/>
              </a:lnSpc>
            </a:pPr>
            <a:r>
              <a:rPr lang="en-US" sz="2800" dirty="0" err="1"/>
              <a:t>Tenesmus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Bleeding per rectum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Recto vaginal fistula formation - later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6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WINDOWS\Desktop\Scanner\Scan3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b="5366"/>
          <a:stretch>
            <a:fillRect/>
          </a:stretch>
        </p:blipFill>
        <p:spPr bwMode="auto">
          <a:xfrm>
            <a:off x="666044" y="1205626"/>
            <a:ext cx="7394224" cy="475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0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024554" y="1295400"/>
            <a:ext cx="2895600" cy="3810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/>
              <a:t>Normal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>
              <a:buNone/>
            </a:pPr>
            <a:r>
              <a:rPr lang="en-US" sz="2800" dirty="0" smtClean="0"/>
              <a:t>Pre malignant 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>
              <a:buNone/>
            </a:pPr>
            <a:r>
              <a:rPr lang="en-US" sz="2800" dirty="0" smtClean="0"/>
              <a:t>Malignant</a:t>
            </a:r>
            <a:endParaRPr lang="en-US" sz="2800" dirty="0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4290646" y="1828801"/>
            <a:ext cx="504825" cy="842963"/>
          </a:xfrm>
          <a:prstGeom prst="curvedLeftArrow">
            <a:avLst>
              <a:gd name="adj1" fmla="val 33396"/>
              <a:gd name="adj2" fmla="val 6679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4290646" y="3276600"/>
            <a:ext cx="457200" cy="842963"/>
          </a:xfrm>
          <a:prstGeom prst="curvedLeftArrow">
            <a:avLst>
              <a:gd name="adj1" fmla="val 36875"/>
              <a:gd name="adj2" fmla="val 7375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703385" y="5257801"/>
            <a:ext cx="844061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dirty="0"/>
              <a:t>Pre malignant - Before the invasion of basal layer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Confirming diagnosis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Examination under anaesthesia</a:t>
            </a:r>
          </a:p>
          <a:p>
            <a:r>
              <a:rPr lang="en-US" dirty="0"/>
              <a:t>B</a:t>
            </a:r>
            <a:r>
              <a:rPr lang="en-US" dirty="0" smtClean="0"/>
              <a:t>iopsy of the lesion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49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685800" y="685800"/>
            <a:ext cx="7467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i="1" dirty="0" smtClean="0">
                <a:latin typeface="+mn-lt"/>
                <a:ea typeface="+mn-ea"/>
                <a:cs typeface="Arial" charset="0"/>
              </a:rPr>
              <a:t>Staging procedures</a:t>
            </a:r>
          </a:p>
          <a:p>
            <a:pPr lvl="1">
              <a:defRPr/>
            </a:pPr>
            <a:endParaRPr lang="en-US" sz="2800" i="1" dirty="0">
              <a:cs typeface="Arial" charset="0"/>
            </a:endParaRPr>
          </a:p>
          <a:p>
            <a:pPr marL="914400" lvl="1" indent="-457200">
              <a:buFont typeface="Arial"/>
              <a:buChar char="•"/>
              <a:defRPr/>
            </a:pPr>
            <a:r>
              <a:rPr lang="en-US" sz="2800" dirty="0" smtClean="0">
                <a:latin typeface="+mn-lt"/>
                <a:ea typeface="+mn-ea"/>
                <a:cs typeface="Arial" charset="0"/>
              </a:rPr>
              <a:t>Clinical staging at examination under anaesthesia</a:t>
            </a:r>
          </a:p>
          <a:p>
            <a:pPr>
              <a:defRPr/>
            </a:pPr>
            <a:endParaRPr lang="en-US" sz="2800" dirty="0"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sz="2800" dirty="0" smtClean="0">
              <a:latin typeface="+mn-lt"/>
              <a:ea typeface="+mn-ea"/>
              <a:cs typeface="Arial" charset="0"/>
            </a:endParaRPr>
          </a:p>
          <a:p>
            <a:pPr marL="914400" lvl="1" indent="-457200">
              <a:buFont typeface="Arial"/>
              <a:buChar char="•"/>
              <a:defRPr/>
            </a:pPr>
            <a:r>
              <a:rPr lang="en-US" sz="2800" dirty="0" smtClean="0">
                <a:cs typeface="Arial" charset="0"/>
              </a:rPr>
              <a:t>MRI </a:t>
            </a:r>
            <a:endParaRPr lang="en-US" sz="2800" dirty="0">
              <a:latin typeface="+mn-lt"/>
              <a:ea typeface="+mn-ea"/>
              <a:cs typeface="Arial" charset="0"/>
            </a:endParaRPr>
          </a:p>
          <a:p>
            <a:pPr>
              <a:defRPr/>
            </a:pPr>
            <a:endParaRPr lang="en-US" sz="2800" dirty="0">
              <a:latin typeface="+mn-lt"/>
              <a:ea typeface="+mn-ea"/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sz="2800" dirty="0">
              <a:latin typeface="+mn-lt"/>
              <a:ea typeface="+mn-ea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3481" y="628022"/>
            <a:ext cx="7749289" cy="5638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/>
              <a:t>1 </a:t>
            </a:r>
            <a:r>
              <a:rPr lang="en-US" sz="2800" b="1" dirty="0"/>
              <a:t>	Confined to the cervix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1a - Microscopic lesion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1b - Clinical lesions confined to the </a:t>
            </a:r>
            <a:r>
              <a:rPr lang="en-US" sz="2400" dirty="0" smtClean="0"/>
              <a:t>cervix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b="1" dirty="0"/>
              <a:t>11	lesion extends beyond cervix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11a - Involving upper vagina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11b - Involving </a:t>
            </a:r>
            <a:r>
              <a:rPr lang="en-US" sz="2400" dirty="0" err="1"/>
              <a:t>parametrium</a:t>
            </a:r>
            <a:r>
              <a:rPr lang="en-US" sz="2400" dirty="0"/>
              <a:t> not </a:t>
            </a:r>
            <a:r>
              <a:rPr lang="en-US" sz="2400" dirty="0" smtClean="0"/>
              <a:t>up to </a:t>
            </a:r>
            <a:r>
              <a:rPr lang="en-US" sz="2400" dirty="0"/>
              <a:t>the pelvic </a:t>
            </a:r>
            <a:r>
              <a:rPr lang="en-US" sz="2400" dirty="0" smtClean="0"/>
              <a:t>wall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b="1" dirty="0"/>
              <a:t>111 further spread in to vagina &amp; </a:t>
            </a:r>
            <a:r>
              <a:rPr lang="en-US" sz="2800" b="1" dirty="0" err="1"/>
              <a:t>parametrium</a:t>
            </a:r>
            <a:endParaRPr lang="en-US" sz="2800" b="1" dirty="0"/>
          </a:p>
          <a:p>
            <a:pPr lvl="1">
              <a:lnSpc>
                <a:spcPct val="90000"/>
              </a:lnSpc>
            </a:pPr>
            <a:r>
              <a:rPr lang="en-US" sz="2400" dirty="0"/>
              <a:t>111a - Involving lower1/3 vagina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111b - Involving </a:t>
            </a:r>
            <a:r>
              <a:rPr lang="en-US" sz="2400" dirty="0" err="1"/>
              <a:t>parametrium</a:t>
            </a:r>
            <a:r>
              <a:rPr lang="en-US" sz="2400" dirty="0"/>
              <a:t> </a:t>
            </a:r>
            <a:r>
              <a:rPr lang="en-US" sz="2400" dirty="0" smtClean="0"/>
              <a:t>up to </a:t>
            </a:r>
            <a:r>
              <a:rPr lang="en-US" sz="2400" dirty="0"/>
              <a:t>the pelvic wall (includes non functioning kidney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b="1" dirty="0"/>
              <a:t>1V	  Beyond true pelvis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1Va - Involving bladder and rectum mucosa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1V - Spread to distant organs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33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Stage 1 a 1 disease</a:t>
            </a:r>
          </a:p>
          <a:p>
            <a:pPr lvl="1"/>
            <a:r>
              <a:rPr lang="en-US" dirty="0" smtClean="0"/>
              <a:t>Maximum depth of invasion is 3 mm</a:t>
            </a:r>
          </a:p>
          <a:p>
            <a:pPr lvl="1"/>
            <a:r>
              <a:rPr lang="en-US" dirty="0" smtClean="0"/>
              <a:t>TAH would be adequate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smtClean="0"/>
              <a:t>1a2, 1b, and 11 A </a:t>
            </a:r>
          </a:p>
          <a:p>
            <a:pPr lvl="1"/>
            <a:r>
              <a:rPr lang="en-US" dirty="0" smtClean="0"/>
              <a:t>Radical </a:t>
            </a:r>
            <a:r>
              <a:rPr lang="en-US" dirty="0"/>
              <a:t>h</a:t>
            </a:r>
            <a:r>
              <a:rPr lang="en-US" dirty="0" smtClean="0"/>
              <a:t>ysterectomy and pelvic node dissection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11b and above  ; radical radiotherapy /  chemo-radiotherapy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26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kern="1200" dirty="0">
                <a:solidFill>
                  <a:srgbClr val="3366FF"/>
                </a:solidFill>
                <a:latin typeface="+mj-lt"/>
                <a:ea typeface="+mj-ea"/>
                <a:cs typeface="+mj-cs"/>
              </a:rPr>
              <a:t>Radical</a:t>
            </a:r>
            <a:r>
              <a:rPr lang="en-US" dirty="0"/>
              <a:t> </a:t>
            </a:r>
            <a:r>
              <a:rPr lang="en-US" sz="3200" kern="1200" dirty="0">
                <a:solidFill>
                  <a:srgbClr val="3366FF"/>
                </a:solidFill>
                <a:latin typeface="+mj-lt"/>
                <a:ea typeface="+mj-ea"/>
                <a:cs typeface="+mj-cs"/>
              </a:rPr>
              <a:t>hysterectomy</a:t>
            </a:r>
            <a:r>
              <a:rPr lang="en-US" dirty="0"/>
              <a:t> </a:t>
            </a:r>
            <a:r>
              <a:rPr lang="en-US" sz="3200" kern="1200" dirty="0">
                <a:solidFill>
                  <a:srgbClr val="3366FF"/>
                </a:solidFill>
                <a:latin typeface="+mj-lt"/>
                <a:ea typeface="+mj-ea"/>
                <a:cs typeface="+mj-cs"/>
              </a:rPr>
              <a:t>and pelvic node dissection</a:t>
            </a:r>
            <a:br>
              <a:rPr lang="en-US" sz="3200" kern="1200" dirty="0">
                <a:solidFill>
                  <a:srgbClr val="3366FF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rgbClr val="3366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abdominal hysterectomy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arametrium</a:t>
            </a:r>
            <a:r>
              <a:rPr lang="en-US" dirty="0" smtClean="0"/>
              <a:t> with adequate </a:t>
            </a:r>
            <a:r>
              <a:rPr lang="en-US" dirty="0" err="1" smtClean="0"/>
              <a:t>tumour</a:t>
            </a:r>
            <a:r>
              <a:rPr lang="en-US" dirty="0" smtClean="0"/>
              <a:t> free margin</a:t>
            </a:r>
          </a:p>
          <a:p>
            <a:r>
              <a:rPr lang="en-US" dirty="0" smtClean="0"/>
              <a:t> Pelvic lymphadenectomy ( common iliac, internal and external iliac, </a:t>
            </a:r>
            <a:r>
              <a:rPr lang="en-US" dirty="0" err="1" smtClean="0"/>
              <a:t>obturator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Cuff of the vaginal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19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hemoradiation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3822986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Radiotherapy combined with radiotherapy</a:t>
            </a:r>
          </a:p>
          <a:p>
            <a:r>
              <a:rPr lang="en-US" dirty="0" smtClean="0"/>
              <a:t>Given concurrently </a:t>
            </a:r>
          </a:p>
          <a:p>
            <a:r>
              <a:rPr lang="en-US" dirty="0"/>
              <a:t> </a:t>
            </a:r>
            <a:r>
              <a:rPr lang="en-US" dirty="0" err="1"/>
              <a:t>Cysplatin</a:t>
            </a:r>
            <a:r>
              <a:rPr lang="en-US" dirty="0"/>
              <a:t> based </a:t>
            </a:r>
            <a:r>
              <a:rPr lang="en-US" dirty="0" smtClean="0"/>
              <a:t>therapy</a:t>
            </a:r>
          </a:p>
          <a:p>
            <a:endParaRPr lang="en-US" dirty="0"/>
          </a:p>
          <a:p>
            <a:r>
              <a:rPr lang="en-US" dirty="0" smtClean="0"/>
              <a:t>Indicated if</a:t>
            </a:r>
          </a:p>
          <a:p>
            <a:pPr lvl="1"/>
            <a:r>
              <a:rPr lang="en-US" dirty="0" smtClean="0"/>
              <a:t>Stage is 11b and above</a:t>
            </a:r>
          </a:p>
          <a:p>
            <a:pPr lvl="1"/>
            <a:r>
              <a:rPr lang="en-US" dirty="0" smtClean="0"/>
              <a:t>Positive </a:t>
            </a:r>
            <a:r>
              <a:rPr lang="en-US" dirty="0" err="1" smtClean="0"/>
              <a:t>lymphnodes</a:t>
            </a:r>
            <a:r>
              <a:rPr lang="en-US" dirty="0" smtClean="0"/>
              <a:t> after radical hysterectomy </a:t>
            </a:r>
          </a:p>
          <a:p>
            <a:pPr lvl="1"/>
            <a:r>
              <a:rPr lang="en-US" dirty="0" smtClean="0"/>
              <a:t>Excision margin is &lt; .5 cm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22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hemoradiation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ysplatin</a:t>
            </a:r>
            <a:r>
              <a:rPr lang="en-US" dirty="0" smtClean="0"/>
              <a:t> based therapy</a:t>
            </a:r>
          </a:p>
          <a:p>
            <a:endParaRPr lang="en-US" dirty="0"/>
          </a:p>
          <a:p>
            <a:r>
              <a:rPr lang="en-US" dirty="0" smtClean="0"/>
              <a:t>Given concurrently with radiation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76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Prognosis of cervical cancers</a:t>
            </a:r>
          </a:p>
          <a:p>
            <a:endParaRPr lang="en-US" dirty="0"/>
          </a:p>
          <a:p>
            <a:r>
              <a:rPr lang="en-US" dirty="0" smtClean="0"/>
              <a:t>Prognostic factors </a:t>
            </a:r>
          </a:p>
          <a:p>
            <a:endParaRPr lang="en-US" dirty="0"/>
          </a:p>
          <a:p>
            <a:r>
              <a:rPr lang="en-US" dirty="0" smtClean="0"/>
              <a:t>Complications of radiotherapy for cervical malignancy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8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Premalignant </a:t>
            </a:r>
            <a:r>
              <a:rPr lang="en-US" dirty="0" smtClean="0"/>
              <a:t>lesion of </a:t>
            </a:r>
            <a:r>
              <a:rPr lang="en-US" dirty="0"/>
              <a:t>the cervix </a:t>
            </a:r>
            <a:r>
              <a:rPr lang="en-US" dirty="0" smtClean="0"/>
              <a:t> is called CIN/ SIL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2133600"/>
            <a:ext cx="6873875" cy="36290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0965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Squamous intraepithelial lesions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factors of cervical </a:t>
            </a:r>
            <a:r>
              <a:rPr lang="en-US" dirty="0" smtClean="0"/>
              <a:t>cancer and premalignant conditions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Early </a:t>
            </a:r>
            <a:r>
              <a:rPr lang="en-US" dirty="0"/>
              <a:t>age of sexual activity</a:t>
            </a:r>
          </a:p>
          <a:p>
            <a:pPr>
              <a:buFont typeface="Wingdings" charset="2"/>
              <a:buChar char="§"/>
            </a:pPr>
            <a:r>
              <a:rPr lang="en-US" dirty="0"/>
              <a:t>Multiple sexual </a:t>
            </a:r>
            <a:r>
              <a:rPr lang="en-US" dirty="0" smtClean="0"/>
              <a:t>partners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Cigarette smoking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Immunosuppression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6600"/>
                </a:solidFill>
              </a:rPr>
              <a:t>HPV infections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  <a:cs typeface="Arial" charset="0"/>
              </a:rPr>
              <a:t>What is screening?</a:t>
            </a:r>
            <a:br>
              <a:rPr lang="en-US" dirty="0">
                <a:latin typeface="Calibri" pitchFamily="34" charset="0"/>
                <a:cs typeface="Arial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charset="2"/>
              <a:buChar char="§"/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Screening is a public health intervention used on a population at risk, or target a population.</a:t>
            </a:r>
          </a:p>
          <a:p>
            <a:pPr algn="just">
              <a:buFont typeface="Wingdings" charset="2"/>
              <a:buChar char="§"/>
              <a:defRPr/>
            </a:pPr>
            <a:endParaRPr lang="en-US" dirty="0">
              <a:latin typeface="Calibri" pitchFamily="34" charset="0"/>
              <a:cs typeface="Arial" charset="0"/>
            </a:endParaRPr>
          </a:p>
          <a:p>
            <a:pPr algn="just">
              <a:buFont typeface="Wingdings" charset="2"/>
              <a:buChar char="§"/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Screening is not undertaken to diagnose a disease, but to identify individuals with a high probability of having or of developing a disease. </a:t>
            </a:r>
          </a:p>
          <a:p>
            <a:pPr algn="just">
              <a:buFont typeface="Wingdings" charset="2"/>
              <a:buChar char="§"/>
              <a:defRPr/>
            </a:pPr>
            <a:endParaRPr lang="en-US" dirty="0">
              <a:latin typeface="Calibri" pitchFamily="34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Cervical smear</a:t>
            </a:r>
            <a:endParaRPr lang="en-US" dirty="0"/>
          </a:p>
        </p:txBody>
      </p:sp>
      <p:sp>
        <p:nvSpPr>
          <p:cNvPr id="368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902733" y="2264326"/>
            <a:ext cx="7436076" cy="405436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alibri"/>
                <a:cs typeface="Calibri"/>
              </a:rPr>
              <a:t>PAP smear </a:t>
            </a:r>
          </a:p>
          <a:p>
            <a:pPr marL="0" indent="0">
              <a:lnSpc>
                <a:spcPct val="90000"/>
              </a:lnSpc>
              <a:buNone/>
            </a:pPr>
            <a:endParaRPr lang="en-US" u="sng" dirty="0" smtClean="0"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Calibri"/>
                <a:cs typeface="Calibri"/>
              </a:rPr>
              <a:t>The </a:t>
            </a:r>
            <a:r>
              <a:rPr lang="en-US" dirty="0">
                <a:latin typeface="Calibri"/>
                <a:cs typeface="Calibri"/>
              </a:rPr>
              <a:t>cells are collected using a wooden spatula and the smear is prepared directly on the slide</a:t>
            </a:r>
            <a:r>
              <a:rPr lang="en-US" dirty="0" smtClean="0">
                <a:latin typeface="Calibri"/>
                <a:cs typeface="Calibri"/>
              </a:rPr>
              <a:t>. The </a:t>
            </a:r>
            <a:r>
              <a:rPr lang="en-US" dirty="0">
                <a:latin typeface="Calibri"/>
                <a:cs typeface="Calibri"/>
              </a:rPr>
              <a:t>slide is then put into a jar containing </a:t>
            </a:r>
            <a:r>
              <a:rPr lang="en-US" dirty="0" smtClean="0">
                <a:latin typeface="Calibri"/>
                <a:cs typeface="Calibri"/>
              </a:rPr>
              <a:t>alcohol.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alibri"/>
                <a:cs typeface="Calibri"/>
              </a:rPr>
              <a:t>Liquid based cytology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3/1/15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8C4B-92A7-C543-A1CB-0A1E319F26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10877</TotalTime>
  <Words>1162</Words>
  <Application>Microsoft Office PowerPoint</Application>
  <PresentationFormat>On-screen Show (4:3)</PresentationFormat>
  <Paragraphs>350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ＭＳ Ｐゴシック</vt:lpstr>
      <vt:lpstr>Arial</vt:lpstr>
      <vt:lpstr>Brush Script MT</vt:lpstr>
      <vt:lpstr>Calibri</vt:lpstr>
      <vt:lpstr>Constantia</vt:lpstr>
      <vt:lpstr>Franklin Gothic Book</vt:lpstr>
      <vt:lpstr>HGS明朝E</vt:lpstr>
      <vt:lpstr>Rage Italic</vt:lpstr>
      <vt:lpstr>Times New Roman</vt:lpstr>
      <vt:lpstr>Wingdings</vt:lpstr>
      <vt:lpstr>Pushpin</vt:lpstr>
      <vt:lpstr>1_Office Theme</vt:lpstr>
      <vt:lpstr>Premalignant lesions of the cervix/ cervical malignancy </vt:lpstr>
      <vt:lpstr>objectives</vt:lpstr>
      <vt:lpstr>Anatomy of cervix </vt:lpstr>
      <vt:lpstr>PowerPoint Presentation</vt:lpstr>
      <vt:lpstr>Premalignant lesion of the cervix  is called CIN/ SIL</vt:lpstr>
      <vt:lpstr>Squamous intraepithelial lesions</vt:lpstr>
      <vt:lpstr>Risk factors of cervical cancer and premalignant conditions</vt:lpstr>
      <vt:lpstr>What is screening? </vt:lpstr>
      <vt:lpstr>Cervical smear</vt:lpstr>
      <vt:lpstr>PowerPoint Presentation</vt:lpstr>
      <vt:lpstr>Liquid base cytology</vt:lpstr>
      <vt:lpstr>HPV testing </vt:lpstr>
      <vt:lpstr>Classification of CIN </vt:lpstr>
      <vt:lpstr>Management of abnormal smears </vt:lpstr>
      <vt:lpstr>PowerPoint Presentation</vt:lpstr>
      <vt:lpstr>Colposcopy</vt:lpstr>
      <vt:lpstr>PowerPoint Presentation</vt:lpstr>
      <vt:lpstr>Colposcopy procedure </vt:lpstr>
      <vt:lpstr>Colposcopy procedure </vt:lpstr>
      <vt:lpstr>Punctation at colposcopy </vt:lpstr>
      <vt:lpstr>Dense acceto-white lesion</vt:lpstr>
      <vt:lpstr>PowerPoint Presentation</vt:lpstr>
      <vt:lpstr>Treatment of histologically confirmed CIN/SIL  </vt:lpstr>
      <vt:lpstr>Ablative  methods  </vt:lpstr>
      <vt:lpstr>Cryocautery</vt:lpstr>
      <vt:lpstr>Other ablative methods </vt:lpstr>
      <vt:lpstr>Excisional methods </vt:lpstr>
      <vt:lpstr>Excisional methods </vt:lpstr>
      <vt:lpstr>LLETZ</vt:lpstr>
      <vt:lpstr>Cone biopsy of the cervix</vt:lpstr>
      <vt:lpstr>PowerPoint Presentation</vt:lpstr>
      <vt:lpstr>Cervical carcinoma</vt:lpstr>
      <vt:lpstr>PowerPoint Presentation</vt:lpstr>
      <vt:lpstr>Invasive cancer of the cervix </vt:lpstr>
      <vt:lpstr>PowerPoint Presentation</vt:lpstr>
      <vt:lpstr>Clinical features</vt:lpstr>
      <vt:lpstr>PowerPoint Presentation</vt:lpstr>
      <vt:lpstr>PowerPoint Presentation</vt:lpstr>
      <vt:lpstr>PowerPoint Presentation</vt:lpstr>
      <vt:lpstr>Confirming diagnosis</vt:lpstr>
      <vt:lpstr>PowerPoint Presentation</vt:lpstr>
      <vt:lpstr>PowerPoint Presentation</vt:lpstr>
      <vt:lpstr>Treatment</vt:lpstr>
      <vt:lpstr>Radical hysterectomy and pelvic node dissection </vt:lpstr>
      <vt:lpstr>Chemoradiation</vt:lpstr>
      <vt:lpstr>Chemoradiation</vt:lpstr>
      <vt:lpstr>Read about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Cervical screening and premalignant lesions</dc:title>
  <dc:creator>Rasika Herath</dc:creator>
  <cp:lastModifiedBy>Sunil Fernando</cp:lastModifiedBy>
  <cp:revision>92</cp:revision>
  <dcterms:created xsi:type="dcterms:W3CDTF">2011-11-27T16:40:19Z</dcterms:created>
  <dcterms:modified xsi:type="dcterms:W3CDTF">2018-07-12T16:20:34Z</dcterms:modified>
</cp:coreProperties>
</file>