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7"/>
  </p:notesMasterIdLst>
  <p:handoutMasterIdLst>
    <p:handoutMasterId r:id="rId48"/>
  </p:handoutMasterIdLst>
  <p:sldIdLst>
    <p:sldId id="256" r:id="rId2"/>
    <p:sldId id="343" r:id="rId3"/>
    <p:sldId id="284" r:id="rId4"/>
    <p:sldId id="285" r:id="rId5"/>
    <p:sldId id="286" r:id="rId6"/>
    <p:sldId id="287" r:id="rId7"/>
    <p:sldId id="289" r:id="rId8"/>
    <p:sldId id="290" r:id="rId9"/>
    <p:sldId id="292" r:id="rId10"/>
    <p:sldId id="293" r:id="rId11"/>
    <p:sldId id="295" r:id="rId12"/>
    <p:sldId id="296" r:id="rId13"/>
    <p:sldId id="327" r:id="rId14"/>
    <p:sldId id="328" r:id="rId15"/>
    <p:sldId id="297" r:id="rId16"/>
    <p:sldId id="298" r:id="rId17"/>
    <p:sldId id="299" r:id="rId18"/>
    <p:sldId id="300" r:id="rId19"/>
    <p:sldId id="302" r:id="rId20"/>
    <p:sldId id="303" r:id="rId21"/>
    <p:sldId id="304" r:id="rId22"/>
    <p:sldId id="305" r:id="rId23"/>
    <p:sldId id="345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8" r:id="rId34"/>
    <p:sldId id="329" r:id="rId35"/>
    <p:sldId id="319" r:id="rId36"/>
    <p:sldId id="320" r:id="rId37"/>
    <p:sldId id="321" r:id="rId38"/>
    <p:sldId id="322" r:id="rId39"/>
    <p:sldId id="324" r:id="rId40"/>
    <p:sldId id="331" r:id="rId41"/>
    <p:sldId id="332" r:id="rId42"/>
    <p:sldId id="333" r:id="rId43"/>
    <p:sldId id="337" r:id="rId44"/>
    <p:sldId id="335" r:id="rId45"/>
    <p:sldId id="34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C1881-107C-D647-A5A1-04CC1062E4AE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062BD-7958-1C40-BE84-09EB98C5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90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3CBE2-62EF-E943-8EB9-BC438D69A35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8A296-F8D6-7C48-B904-ECD58937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60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8A296-F8D6-7C48-B904-ECD5893783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2/27/15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2/27/15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2/27/15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6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2/27/15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2/27/15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1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2/27/15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2/27/15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4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2/27/15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6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2/27/15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2/27/15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2/27/15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2/27/15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/>
          <a:lstStyle/>
          <a:p>
            <a:r>
              <a:rPr lang="en-US" dirty="0"/>
              <a:t>Malignant tumors in uterus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Department of Obstetrics and Gynaecology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Endometrial  hyperplasia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Simple    			         			Malignancy  risk</a:t>
            </a:r>
          </a:p>
          <a:p>
            <a:pPr>
              <a:buFontTx/>
              <a:buNone/>
            </a:pPr>
            <a:r>
              <a:rPr lang="en-US" altLang="en-US" dirty="0"/>
              <a:t>		Without    atypia	  			1%</a:t>
            </a:r>
          </a:p>
          <a:p>
            <a:pPr>
              <a:buFontTx/>
              <a:buNone/>
            </a:pPr>
            <a:r>
              <a:rPr lang="en-US" altLang="en-US" dirty="0"/>
              <a:t>		With         atypia    	              	8%</a:t>
            </a:r>
          </a:p>
          <a:p>
            <a:r>
              <a:rPr lang="en-US" altLang="en-US" dirty="0"/>
              <a:t>Complex </a:t>
            </a:r>
          </a:p>
          <a:p>
            <a:pPr>
              <a:buFontTx/>
              <a:buNone/>
            </a:pPr>
            <a:r>
              <a:rPr lang="en-US" altLang="en-US" dirty="0"/>
              <a:t>		Without    atypia  	             	3%</a:t>
            </a:r>
          </a:p>
          <a:p>
            <a:pPr>
              <a:buFontTx/>
              <a:buNone/>
            </a:pPr>
            <a:r>
              <a:rPr lang="en-US" altLang="en-US" dirty="0"/>
              <a:t>		With     atypia 					29%</a:t>
            </a:r>
          </a:p>
          <a:p>
            <a:pPr marL="6858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56554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b="1" dirty="0"/>
              <a:t>Hereditary  predisposition   &amp; Endometrial  CA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Lynch  syndrome – HNPCC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Life  time  risk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	Colorectal    	 - 40%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FFFF00"/>
                </a:solidFill>
              </a:rPr>
              <a:t>	</a:t>
            </a:r>
            <a:r>
              <a:rPr lang="en-US" altLang="en-US" dirty="0">
                <a:solidFill>
                  <a:srgbClr val="FF6600"/>
                </a:solidFill>
              </a:rPr>
              <a:t>Endometrial 	- 50%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	Ovarian    		- 10%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	Gastric          	- 5 %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	Biliary         		- 15%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	Urinary         	- 5%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52130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Other associations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Obesity</a:t>
            </a:r>
          </a:p>
          <a:p>
            <a:r>
              <a:rPr lang="en-US" altLang="en-US"/>
              <a:t>Diabetes</a:t>
            </a:r>
          </a:p>
          <a:p>
            <a:r>
              <a:rPr lang="en-US" altLang="en-US"/>
              <a:t>White </a:t>
            </a:r>
          </a:p>
          <a:p>
            <a:r>
              <a:rPr lang="en-US" altLang="en-US"/>
              <a:t>High socio-economic  state</a:t>
            </a:r>
          </a:p>
          <a:p>
            <a:r>
              <a:rPr lang="en-US" altLang="en-US"/>
              <a:t>Nullipara</a:t>
            </a:r>
          </a:p>
          <a:p>
            <a:r>
              <a:rPr lang="en-US" altLang="en-US"/>
              <a:t>Early  menarche</a:t>
            </a:r>
          </a:p>
          <a:p>
            <a:r>
              <a:rPr lang="en-US" altLang="en-US"/>
              <a:t>Late  menopause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77267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cohorts of endometrial malignancies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Type 1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Type 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30157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554293"/>
              </p:ext>
            </p:extLst>
          </p:nvPr>
        </p:nvGraphicFramePr>
        <p:xfrm>
          <a:off x="685800" y="609601"/>
          <a:ext cx="8001000" cy="584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054">
                <a:tc>
                  <a:txBody>
                    <a:bodyPr/>
                    <a:lstStyle/>
                    <a:p>
                      <a:r>
                        <a:rPr lang="en-US" dirty="0"/>
                        <a:t>characteristics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54">
                <a:tc>
                  <a:txBody>
                    <a:bodyPr/>
                    <a:lstStyle/>
                    <a:p>
                      <a:r>
                        <a:rPr lang="en-US" dirty="0"/>
                        <a:t>Age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55-65 years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65-75 years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514">
                <a:tc>
                  <a:txBody>
                    <a:bodyPr/>
                    <a:lstStyle/>
                    <a:p>
                      <a:r>
                        <a:rPr lang="en-US" dirty="0"/>
                        <a:t>Clinical setting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Unopposed estrogen</a:t>
                      </a:r>
                    </a:p>
                    <a:p>
                      <a:r>
                        <a:rPr lang="en-US" dirty="0"/>
                        <a:t>Obesity</a:t>
                      </a:r>
                    </a:p>
                    <a:p>
                      <a:r>
                        <a:rPr lang="en-US" dirty="0"/>
                        <a:t>HT</a:t>
                      </a:r>
                    </a:p>
                    <a:p>
                      <a:r>
                        <a:rPr lang="en-US" dirty="0"/>
                        <a:t>DM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Atrophy</a:t>
                      </a:r>
                    </a:p>
                    <a:p>
                      <a:r>
                        <a:rPr lang="en-US" dirty="0"/>
                        <a:t>Thin physique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242">
                <a:tc>
                  <a:txBody>
                    <a:bodyPr/>
                    <a:lstStyle/>
                    <a:p>
                      <a:r>
                        <a:rPr lang="en-US" dirty="0"/>
                        <a:t>Morphology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endometroid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Serous</a:t>
                      </a:r>
                    </a:p>
                    <a:p>
                      <a:r>
                        <a:rPr lang="en-US" dirty="0"/>
                        <a:t>Clear cell</a:t>
                      </a:r>
                    </a:p>
                    <a:p>
                      <a:r>
                        <a:rPr lang="en-US" dirty="0"/>
                        <a:t>Mix mullerian tumor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4242">
                <a:tc>
                  <a:txBody>
                    <a:bodyPr/>
                    <a:lstStyle/>
                    <a:p>
                      <a:r>
                        <a:rPr lang="en-US" dirty="0"/>
                        <a:t>precursor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Hyperplasia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Endometrial</a:t>
                      </a:r>
                    </a:p>
                    <a:p>
                      <a:r>
                        <a:rPr lang="en-US" dirty="0"/>
                        <a:t>Intraepithelial</a:t>
                      </a:r>
                    </a:p>
                    <a:p>
                      <a:r>
                        <a:rPr lang="en-US" dirty="0"/>
                        <a:t>carcinoma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4242">
                <a:tc>
                  <a:txBody>
                    <a:bodyPr/>
                    <a:lstStyle/>
                    <a:p>
                      <a:r>
                        <a:rPr lang="en-US" dirty="0"/>
                        <a:t>Behavior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Indolent</a:t>
                      </a:r>
                    </a:p>
                    <a:p>
                      <a:r>
                        <a:rPr lang="en-US" dirty="0"/>
                        <a:t>Spread  via lymphatics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 </a:t>
                      </a:r>
                    </a:p>
                    <a:p>
                      <a:r>
                        <a:rPr lang="en-US" dirty="0"/>
                        <a:t>Intraperitoneal and lymphatics spread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13176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Presentation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PMB (Post menopausal bleeding)</a:t>
            </a:r>
          </a:p>
          <a:p>
            <a:r>
              <a:rPr lang="en-US" altLang="en-US" dirty="0"/>
              <a:t>Vaginal discharge or pyometra</a:t>
            </a:r>
          </a:p>
          <a:p>
            <a:r>
              <a:rPr lang="en-US" altLang="en-US" dirty="0"/>
              <a:t>Irregular vaginal bleeding.</a:t>
            </a:r>
          </a:p>
          <a:p>
            <a:r>
              <a:rPr lang="en-US" altLang="en-US" dirty="0"/>
              <a:t>Pelvic pain.</a:t>
            </a:r>
          </a:p>
          <a:p>
            <a:r>
              <a:rPr lang="en-US" altLang="en-US" dirty="0"/>
              <a:t>Symptoms due to metastases.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dirty="0" err="1"/>
              <a:t>Haematuria</a:t>
            </a:r>
            <a:r>
              <a:rPr lang="en-US" altLang="en-US" dirty="0"/>
              <a:t>, PR bleeding..)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780652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Examination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Obesity - BMI.</a:t>
            </a:r>
          </a:p>
          <a:p>
            <a:r>
              <a:rPr lang="en-US" altLang="en-US" dirty="0"/>
              <a:t>Signs of PCOD</a:t>
            </a:r>
          </a:p>
          <a:p>
            <a:r>
              <a:rPr lang="en-US" altLang="en-US" dirty="0"/>
              <a:t>LN- supraclavicular, inguinal</a:t>
            </a:r>
          </a:p>
          <a:p>
            <a:r>
              <a:rPr lang="en-US" altLang="en-US" dirty="0"/>
              <a:t>Vaginal  metastasis.</a:t>
            </a:r>
          </a:p>
          <a:p>
            <a:r>
              <a:rPr lang="en-US" altLang="en-US" dirty="0"/>
              <a:t>Enlarged uterus</a:t>
            </a:r>
          </a:p>
          <a:p>
            <a:r>
              <a:rPr lang="en-US" altLang="en-US" dirty="0"/>
              <a:t>Adnexal or, </a:t>
            </a:r>
            <a:r>
              <a:rPr lang="en-US" altLang="en-US" dirty="0" err="1"/>
              <a:t>parametrial</a:t>
            </a:r>
            <a:r>
              <a:rPr lang="en-US" altLang="en-US" dirty="0"/>
              <a:t> involvement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76687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12064"/>
            <a:ext cx="7924800" cy="914400"/>
          </a:xfrm>
        </p:spPr>
        <p:txBody>
          <a:bodyPr/>
          <a:lstStyle/>
          <a:p>
            <a:r>
              <a:rPr lang="en-US" altLang="en-US" sz="3600" b="1" dirty="0"/>
              <a:t>How shall we investigate 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TVS 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Endometrial biopsy.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MRI.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Other  Ix- 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/>
              <a:t>FBC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/>
              <a:t>BU/SE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/>
              <a:t>UFR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/>
              <a:t>CA125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/>
              <a:t>Chest X ray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/>
              <a:t>IVU if ureteric obstructions are suspected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147299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Trans vaginal scan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Endometrial  thickness </a:t>
            </a:r>
            <a:r>
              <a:rPr lang="en-US" altLang="en-US" sz="2000" dirty="0"/>
              <a:t> </a:t>
            </a:r>
            <a:r>
              <a:rPr lang="en-US" altLang="en-US" dirty="0"/>
              <a:t>(&gt; 4-5m)</a:t>
            </a:r>
          </a:p>
          <a:p>
            <a:r>
              <a:rPr lang="en-US" altLang="en-US" dirty="0"/>
              <a:t>irregular endometrial outline.</a:t>
            </a:r>
          </a:p>
          <a:p>
            <a:r>
              <a:rPr lang="en-US" altLang="en-US" dirty="0"/>
              <a:t>3. fluids in the cavity.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In  a woman with post menopausal bleeding, if the ET is  &lt; 4mm Endometrial malignancy is unlikely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78275610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/>
              <a:t>MRI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Better than USS and CT  to detect</a:t>
            </a:r>
          </a:p>
          <a:p>
            <a:pPr marL="525780" indent="-457200"/>
            <a:r>
              <a:rPr lang="en-US" altLang="en-US" dirty="0" err="1"/>
              <a:t>Myometrial</a:t>
            </a:r>
            <a:r>
              <a:rPr lang="en-US" altLang="en-US" dirty="0"/>
              <a:t>  involvement</a:t>
            </a:r>
          </a:p>
          <a:p>
            <a:pPr marL="525780" indent="-457200"/>
            <a:r>
              <a:rPr lang="en-US" altLang="en-US" dirty="0"/>
              <a:t>Cervical  involvement </a:t>
            </a:r>
          </a:p>
          <a:p>
            <a:pPr marL="525780" indent="-457200"/>
            <a:r>
              <a:rPr lang="en-US" altLang="en-US" dirty="0"/>
              <a:t>Pelvic lymph nodes</a:t>
            </a:r>
          </a:p>
          <a:p>
            <a:pPr marL="525780" indent="-457200"/>
            <a:endParaRPr lang="en-US" altLang="en-US" dirty="0"/>
          </a:p>
          <a:p>
            <a:pPr marL="68580" indent="0">
              <a:buNone/>
            </a:pPr>
            <a:endParaRPr lang="en-US" altLang="en-US" dirty="0"/>
          </a:p>
          <a:p>
            <a:pPr marL="68580" indent="0">
              <a:buNone/>
            </a:pPr>
            <a:r>
              <a:rPr lang="en-US" altLang="en-US" dirty="0"/>
              <a:t>       	Both  MRI/CT miss small  LN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223274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the risk factors for endometrial Carcinoma (CA) </a:t>
            </a:r>
          </a:p>
          <a:p>
            <a:r>
              <a:rPr lang="en-US" dirty="0"/>
              <a:t>Recognize clinical presentation of endometrial malignancy</a:t>
            </a:r>
          </a:p>
          <a:p>
            <a:r>
              <a:rPr lang="en-US" dirty="0"/>
              <a:t>To describe the evaluation and the treatment of endometrial </a:t>
            </a:r>
            <a:r>
              <a:rPr lang="en-US" dirty="0" err="1"/>
              <a:t>Ca</a:t>
            </a:r>
            <a:endParaRPr lang="en-US" dirty="0"/>
          </a:p>
          <a:p>
            <a:endParaRPr lang="en-US" dirty="0"/>
          </a:p>
          <a:p>
            <a:r>
              <a:rPr lang="en-US" dirty="0"/>
              <a:t>Uterine sarcoma : overview</a:t>
            </a:r>
          </a:p>
        </p:txBody>
      </p:sp>
    </p:spTree>
    <p:extLst>
      <p:ext uri="{BB962C8B-B14F-4D97-AF65-F5344CB8AC3E}">
        <p14:creationId xmlns:p14="http://schemas.microsoft.com/office/powerpoint/2010/main" val="167844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Endometrial  sampling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Hysteroscopy</a:t>
            </a:r>
            <a:r>
              <a:rPr lang="en-US" altLang="en-US" sz="2800" dirty="0"/>
              <a:t>(Gold standard)</a:t>
            </a:r>
          </a:p>
          <a:p>
            <a:pPr lvl="1"/>
            <a:r>
              <a:rPr lang="en-US" altLang="en-US" b="1" dirty="0"/>
              <a:t> </a:t>
            </a:r>
            <a:r>
              <a:rPr lang="en-US" altLang="en-US" dirty="0"/>
              <a:t>In  patient / outpatient</a:t>
            </a:r>
          </a:p>
          <a:p>
            <a:pPr>
              <a:buFontTx/>
              <a:buNone/>
            </a:pPr>
            <a:r>
              <a:rPr lang="en-US" altLang="en-US" dirty="0"/>
              <a:t>	* Visualization of polyp/ fibroid/growth</a:t>
            </a:r>
          </a:p>
          <a:p>
            <a:pPr>
              <a:buFontTx/>
              <a:buNone/>
            </a:pPr>
            <a:r>
              <a:rPr lang="en-US" altLang="en-US" dirty="0"/>
              <a:t>	* Directed  biopsy - </a:t>
            </a:r>
            <a:r>
              <a:rPr lang="en-US" altLang="en-US" i="1" dirty="0"/>
              <a:t>Commonly  GA</a:t>
            </a:r>
            <a:endParaRPr lang="en-US" altLang="en-US" dirty="0"/>
          </a:p>
          <a:p>
            <a:r>
              <a:rPr lang="en-US" altLang="en-US" b="1" dirty="0"/>
              <a:t>Dilatation  and  Curettage</a:t>
            </a:r>
            <a:endParaRPr lang="en-US" altLang="en-US" i="1" dirty="0"/>
          </a:p>
          <a:p>
            <a:r>
              <a:rPr lang="en-US" altLang="en-US" b="1" dirty="0" err="1"/>
              <a:t>Pipelle</a:t>
            </a:r>
            <a:r>
              <a:rPr lang="en-US" altLang="en-US" dirty="0"/>
              <a:t> Sampling</a:t>
            </a:r>
          </a:p>
          <a:p>
            <a:endParaRPr lang="en-US" altLang="en-US" dirty="0"/>
          </a:p>
          <a:p>
            <a:r>
              <a:rPr lang="en-US" altLang="en-US" dirty="0"/>
              <a:t>Details will be done in DUB lecture </a:t>
            </a:r>
          </a:p>
          <a:p>
            <a:pPr>
              <a:buFontTx/>
              <a:buNone/>
            </a:pPr>
            <a:endParaRPr lang="en-US" altLang="en-US" b="1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3671473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Hysteroscopy</a:t>
            </a:r>
            <a:br>
              <a:rPr lang="en-US" b="1" dirty="0"/>
            </a:br>
            <a:endParaRPr lang="en-US" dirty="0"/>
          </a:p>
        </p:txBody>
      </p:sp>
      <p:pic>
        <p:nvPicPr>
          <p:cNvPr id="3074" name="Picture 2" descr="C:\Users\CHANDIKA\Desktop\hysteroscopy_combine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791838" cy="29297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4800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Hysteroscopy has a sensitivity and specificity for identifying endometrial cancer of 86% and 99%,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19759021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70849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Endometrial </a:t>
            </a:r>
            <a:r>
              <a:rPr lang="en-US" b="1" dirty="0" err="1"/>
              <a:t>Pipelle</a:t>
            </a:r>
            <a:r>
              <a:rPr lang="en-US" b="1" dirty="0"/>
              <a:t> sampling</a:t>
            </a:r>
            <a:br>
              <a:rPr lang="en-US" b="1" dirty="0"/>
            </a:br>
            <a:endParaRPr lang="en-US" dirty="0"/>
          </a:p>
        </p:txBody>
      </p:sp>
      <p:pic>
        <p:nvPicPr>
          <p:cNvPr id="4098" name="Picture 2" descr="C:\Users\CHANDIKA\Desktop\pipelle_combine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556796" cy="349117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43434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Pipelle</a:t>
            </a:r>
            <a:r>
              <a:rPr lang="en-US" sz="2400" dirty="0"/>
              <a:t>© biopsy instrument is a fine-bore plastic instrument with a curette-like tip and a central plunger, which creates a vacuum when pulled.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has a sensitivity and specificity of 68–81% and 99–100% for identifying endometrial hyperplasia and endometrial cancer</a:t>
            </a:r>
          </a:p>
        </p:txBody>
      </p:sp>
    </p:spTree>
    <p:extLst>
      <p:ext uri="{BB962C8B-B14F-4D97-AF65-F5344CB8AC3E}">
        <p14:creationId xmlns:p14="http://schemas.microsoft.com/office/powerpoint/2010/main" val="1611304969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688975"/>
          </a:xfrm>
        </p:spPr>
        <p:txBody>
          <a:bodyPr>
            <a:normAutofit/>
          </a:bodyPr>
          <a:lstStyle/>
          <a:p>
            <a:r>
              <a:rPr lang="en-US" sz="3200" dirty="0"/>
              <a:t>Histological subtypes in endometrial cancer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524000"/>
            <a:ext cx="6477000" cy="4419600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362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cases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Endometrioid</a:t>
                      </a:r>
                      <a:r>
                        <a:rPr lang="en-US" baseline="0" dirty="0"/>
                        <a:t> adenocarcinoma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50-60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Adenosquamous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Serous papillary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Sarcomas/leiomyosarcomas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Carcinosarcomas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Clear cell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98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Staging of Endometrial CA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1 confined  to  uterus</a:t>
            </a:r>
          </a:p>
          <a:p>
            <a:pPr>
              <a:buFontTx/>
              <a:buNone/>
            </a:pPr>
            <a:r>
              <a:rPr lang="en-US" altLang="en-US"/>
              <a:t>   Ia – Endometrium</a:t>
            </a:r>
          </a:p>
          <a:p>
            <a:pPr>
              <a:buFontTx/>
              <a:buNone/>
            </a:pPr>
            <a:r>
              <a:rPr lang="en-US" altLang="en-US"/>
              <a:t>   Ib – 50%  of  myometrium</a:t>
            </a:r>
          </a:p>
          <a:p>
            <a:pPr>
              <a:buFontTx/>
              <a:buNone/>
            </a:pPr>
            <a:r>
              <a:rPr lang="en-US" altLang="en-US"/>
              <a:t>   Ic - &gt;50%  of  myometrium</a:t>
            </a:r>
          </a:p>
          <a:p>
            <a:r>
              <a:rPr lang="en-US" altLang="en-US" u="sng"/>
              <a:t>2 spread  to  cervix</a:t>
            </a:r>
          </a:p>
          <a:p>
            <a:pPr>
              <a:buFontTx/>
              <a:buNone/>
            </a:pPr>
            <a:r>
              <a:rPr lang="en-US" altLang="en-US"/>
              <a:t>   2a – cervical  glands</a:t>
            </a:r>
          </a:p>
          <a:p>
            <a:pPr>
              <a:buFontTx/>
              <a:buNone/>
            </a:pPr>
            <a:r>
              <a:rPr lang="en-US" altLang="en-US"/>
              <a:t>   2b – cervical  stroma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03343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Staging of Endometrial CA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u="sng"/>
              <a:t>3. Adnexy , vagina ,  LN  involved (pelvic &amp; para-aortic)</a:t>
            </a:r>
          </a:p>
          <a:p>
            <a:pPr>
              <a:buFontTx/>
              <a:buNone/>
            </a:pPr>
            <a:r>
              <a:rPr lang="en-US" altLang="en-US" sz="2800"/>
              <a:t>   3a – adnexy,  positive  ascites</a:t>
            </a:r>
          </a:p>
          <a:p>
            <a:pPr>
              <a:buFontTx/>
              <a:buNone/>
            </a:pPr>
            <a:r>
              <a:rPr lang="en-US" altLang="en-US" sz="2800"/>
              <a:t>   3b – vaginal</a:t>
            </a:r>
          </a:p>
          <a:p>
            <a:pPr>
              <a:buFontTx/>
              <a:buNone/>
            </a:pPr>
            <a:r>
              <a:rPr lang="en-US" altLang="en-US" sz="2800"/>
              <a:t>   3c -  LN +</a:t>
            </a:r>
          </a:p>
          <a:p>
            <a:r>
              <a:rPr lang="en-US" altLang="en-US" sz="2800" u="sng"/>
              <a:t>4. Distant </a:t>
            </a:r>
          </a:p>
          <a:p>
            <a:pPr>
              <a:buFontTx/>
              <a:buNone/>
            </a:pPr>
            <a:r>
              <a:rPr lang="en-US" altLang="en-US" sz="2800"/>
              <a:t>    4a – bladder  bowel mucosa</a:t>
            </a:r>
          </a:p>
          <a:p>
            <a:pPr>
              <a:buFontTx/>
              <a:buNone/>
            </a:pPr>
            <a:r>
              <a:rPr lang="en-US" altLang="en-US" sz="2800"/>
              <a:t>    4b – distant</a:t>
            </a:r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770155970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Overall   5  year  survival of  Endometrial  malignancy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7772400" cy="4572000"/>
          </a:xfrm>
        </p:spPr>
        <p:txBody>
          <a:bodyPr/>
          <a:lstStyle/>
          <a:p>
            <a:r>
              <a:rPr lang="en-US" altLang="en-US" dirty="0"/>
              <a:t>All  together   - 75%</a:t>
            </a:r>
          </a:p>
          <a:p>
            <a:r>
              <a:rPr lang="en-US" altLang="en-US" dirty="0"/>
              <a:t>Papillary   -  30%</a:t>
            </a:r>
          </a:p>
          <a:p>
            <a:r>
              <a:rPr lang="en-US" altLang="en-US" dirty="0"/>
              <a:t>Clear cell  - 40%</a:t>
            </a:r>
          </a:p>
        </p:txBody>
      </p:sp>
    </p:spTree>
    <p:extLst>
      <p:ext uri="{BB962C8B-B14F-4D97-AF65-F5344CB8AC3E}">
        <p14:creationId xmlns:p14="http://schemas.microsoft.com/office/powerpoint/2010/main" val="3886662585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Prognostic  factors  of  endometrial  CA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r>
              <a:rPr lang="en-US" altLang="en-US" sz="2800" dirty="0"/>
              <a:t>Stage</a:t>
            </a:r>
          </a:p>
          <a:p>
            <a:r>
              <a:rPr lang="en-US" altLang="en-US" sz="2800" dirty="0"/>
              <a:t>Depth of </a:t>
            </a:r>
            <a:r>
              <a:rPr lang="en-US" altLang="en-US" sz="2800" dirty="0" err="1"/>
              <a:t>Myometrial</a:t>
            </a:r>
            <a:r>
              <a:rPr lang="en-US" altLang="en-US" sz="2800" dirty="0"/>
              <a:t> invasion</a:t>
            </a:r>
          </a:p>
          <a:p>
            <a:r>
              <a:rPr lang="en-US" altLang="en-US" sz="2800" dirty="0"/>
              <a:t>Degree of  differentiation</a:t>
            </a:r>
          </a:p>
          <a:p>
            <a:r>
              <a:rPr lang="en-US" altLang="en-US" sz="2800" dirty="0" err="1"/>
              <a:t>Ploidy</a:t>
            </a:r>
            <a:r>
              <a:rPr lang="en-US" altLang="en-US" sz="2800" dirty="0"/>
              <a:t> status</a:t>
            </a:r>
          </a:p>
          <a:p>
            <a:r>
              <a:rPr lang="en-US" altLang="en-US" sz="2800" dirty="0" err="1"/>
              <a:t>Tumour</a:t>
            </a:r>
            <a:r>
              <a:rPr lang="en-US" altLang="en-US" sz="2800" dirty="0"/>
              <a:t> size</a:t>
            </a:r>
          </a:p>
          <a:p>
            <a:r>
              <a:rPr lang="en-US" altLang="en-US" sz="2800" dirty="0"/>
              <a:t>Age</a:t>
            </a:r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 sz="2800" dirty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6908183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Prognostic  factors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71650"/>
            <a:ext cx="8305800" cy="41148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LN  involvement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Histological  subtype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Steroid  receptor status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Peritoneal  cytology ( 10 % of  Stage  I  has positive)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4451703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b="1" dirty="0"/>
              <a:t>5  Year  survival  according to stage of the disease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772400" cy="4572000"/>
          </a:xfrm>
        </p:spPr>
        <p:txBody>
          <a:bodyPr/>
          <a:lstStyle/>
          <a:p>
            <a:pPr marL="68580" indent="0">
              <a:buNone/>
            </a:pPr>
            <a:r>
              <a:rPr lang="en-US" altLang="en-US" dirty="0"/>
              <a:t>  I         -  80 %</a:t>
            </a:r>
          </a:p>
          <a:p>
            <a:pPr marL="68580" indent="0">
              <a:buNone/>
            </a:pPr>
            <a:r>
              <a:rPr lang="en-US" altLang="en-US" dirty="0"/>
              <a:t> II        -  70 %</a:t>
            </a:r>
          </a:p>
          <a:p>
            <a:pPr marL="68580" indent="0">
              <a:buNone/>
            </a:pPr>
            <a:r>
              <a:rPr lang="en-US" altLang="en-US" dirty="0"/>
              <a:t> III       -  40 %</a:t>
            </a:r>
          </a:p>
          <a:p>
            <a:pPr marL="68580" indent="0">
              <a:buNone/>
            </a:pPr>
            <a:r>
              <a:rPr lang="en-US" altLang="en-US" dirty="0"/>
              <a:t> IV       -  25 %</a:t>
            </a:r>
          </a:p>
          <a:p>
            <a:pPr marL="68580" indent="0">
              <a:buNone/>
            </a:pP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Overall -  75 %</a:t>
            </a:r>
          </a:p>
        </p:txBody>
      </p:sp>
    </p:spTree>
    <p:extLst>
      <p:ext uri="{BB962C8B-B14F-4D97-AF65-F5344CB8AC3E}">
        <p14:creationId xmlns:p14="http://schemas.microsoft.com/office/powerpoint/2010/main" val="184069098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/>
              <a:t>   </a:t>
            </a:r>
            <a:r>
              <a:rPr lang="en-US" altLang="en-US" b="1" dirty="0"/>
              <a:t>Endometrial   Carcinoma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dirty="0"/>
              <a:t>A common </a:t>
            </a:r>
            <a:r>
              <a:rPr lang="en-US" altLang="en-US" dirty="0" err="1"/>
              <a:t>gynaecological</a:t>
            </a:r>
            <a:r>
              <a:rPr lang="en-US" altLang="en-US" dirty="0"/>
              <a:t> malignancy</a:t>
            </a:r>
          </a:p>
          <a:p>
            <a:pPr marL="68580" indent="0">
              <a:buNone/>
            </a:pPr>
            <a:endParaRPr lang="en-US" altLang="en-US" dirty="0"/>
          </a:p>
          <a:p>
            <a:r>
              <a:rPr lang="en-US" altLang="en-US" dirty="0"/>
              <a:t>Disease of postmenopausal women</a:t>
            </a:r>
          </a:p>
          <a:p>
            <a:pPr lvl="1"/>
            <a:r>
              <a:rPr lang="en-US" altLang="en-US" dirty="0"/>
              <a:t>(&gt;90%), mean age is 61 yrs.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Rare before 40 yrs. &lt;5% (2/100,000)</a:t>
            </a:r>
          </a:p>
        </p:txBody>
      </p:sp>
    </p:spTree>
    <p:extLst>
      <p:ext uri="{BB962C8B-B14F-4D97-AF65-F5344CB8AC3E}">
        <p14:creationId xmlns:p14="http://schemas.microsoft.com/office/powerpoint/2010/main" val="3873448995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9372600" cy="9144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Management of endometrial carcinoma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01890" y="2286000"/>
            <a:ext cx="7772400" cy="4572000"/>
          </a:xfrm>
        </p:spPr>
        <p:txBody>
          <a:bodyPr/>
          <a:lstStyle/>
          <a:p>
            <a:r>
              <a:rPr lang="en-US" altLang="en-US" sz="3200" dirty="0"/>
              <a:t>Surgery</a:t>
            </a:r>
          </a:p>
          <a:p>
            <a:r>
              <a:rPr lang="en-US" altLang="en-US" sz="3200" dirty="0"/>
              <a:t>Radiotherapy</a:t>
            </a:r>
          </a:p>
          <a:p>
            <a:r>
              <a:rPr lang="en-US" altLang="en-US" sz="3200" dirty="0"/>
              <a:t>Progesterone </a:t>
            </a:r>
          </a:p>
          <a:p>
            <a:r>
              <a:rPr lang="en-US" altLang="en-US" sz="3200" dirty="0"/>
              <a:t>Chemotherapy </a:t>
            </a:r>
          </a:p>
          <a:p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37829049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Surgery  -  Endometrial  CA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600" dirty="0"/>
              <a:t>TAH and BSO</a:t>
            </a:r>
          </a:p>
          <a:p>
            <a:pPr>
              <a:lnSpc>
                <a:spcPct val="80000"/>
              </a:lnSpc>
            </a:pPr>
            <a:endParaRPr lang="en-US" altLang="en-US" sz="36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3600" dirty="0"/>
          </a:p>
          <a:p>
            <a:pPr>
              <a:lnSpc>
                <a:spcPct val="80000"/>
              </a:lnSpc>
            </a:pPr>
            <a:r>
              <a:rPr lang="en-US" altLang="en-US" sz="3600" dirty="0"/>
              <a:t>±Lymphadenectomy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3600" dirty="0"/>
          </a:p>
          <a:p>
            <a:pPr>
              <a:lnSpc>
                <a:spcPct val="80000"/>
              </a:lnSpc>
            </a:pPr>
            <a:endParaRPr lang="en-US" altLang="en-US" sz="3600" dirty="0"/>
          </a:p>
          <a:p>
            <a:pPr>
              <a:lnSpc>
                <a:spcPct val="80000"/>
              </a:lnSpc>
            </a:pPr>
            <a:endParaRPr lang="en-US" altLang="en-US" sz="3600" dirty="0"/>
          </a:p>
          <a:p>
            <a:pPr>
              <a:lnSpc>
                <a:spcPct val="80000"/>
              </a:lnSpc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62321318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b="1" dirty="0"/>
              <a:t>Surgery   for  endometrial CA  operative  technique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/>
          <a:lstStyle/>
          <a:p>
            <a:r>
              <a:rPr lang="en-US" altLang="en-US" sz="2800" dirty="0" err="1"/>
              <a:t>Subumbilical</a:t>
            </a:r>
            <a:r>
              <a:rPr lang="en-US" altLang="en-US" sz="2800" dirty="0"/>
              <a:t> midline incision</a:t>
            </a:r>
          </a:p>
          <a:p>
            <a:r>
              <a:rPr lang="en-US" altLang="en-US" sz="2800" dirty="0"/>
              <a:t>Peritoneal cytology (around uterus, bladder, POD )</a:t>
            </a:r>
          </a:p>
          <a:p>
            <a:r>
              <a:rPr lang="en-US" altLang="en-US" sz="2800" dirty="0"/>
              <a:t>Thorough search of  peritoneal cavity</a:t>
            </a:r>
          </a:p>
          <a:p>
            <a:pPr>
              <a:buFontTx/>
              <a:buNone/>
            </a:pPr>
            <a:r>
              <a:rPr lang="en-US" altLang="en-US" sz="2800" dirty="0"/>
              <a:t>   ( uterine, adnexa, retroperitoneal   nodes, </a:t>
            </a:r>
            <a:r>
              <a:rPr lang="en-US" altLang="en-US" sz="2800" dirty="0" err="1"/>
              <a:t>omentum</a:t>
            </a:r>
            <a:r>
              <a:rPr lang="en-US" altLang="en-US" sz="2800" dirty="0"/>
              <a:t>, liver )</a:t>
            </a:r>
          </a:p>
          <a:p>
            <a:r>
              <a:rPr lang="en-US" altLang="en-US" sz="2800" dirty="0"/>
              <a:t>Proceed with surgery – uterus is cut open &amp; see  invasion  &gt; ½; if lymphadenectomy is considered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1415215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Management Stage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en-US" dirty="0"/>
              <a:t>TAH + BSO </a:t>
            </a:r>
          </a:p>
          <a:p>
            <a:r>
              <a:rPr lang="en-US" altLang="en-US" dirty="0"/>
              <a:t>± pelvic lymphadenectomy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In  high risk for LN involvement</a:t>
            </a:r>
          </a:p>
          <a:p>
            <a:r>
              <a:rPr lang="en-US" altLang="en-US" dirty="0"/>
              <a:t> &gt;grade 2</a:t>
            </a:r>
          </a:p>
          <a:p>
            <a:r>
              <a:rPr lang="en-US" altLang="en-US" dirty="0"/>
              <a:t> &gt;1/2 myometrium involved  </a:t>
            </a:r>
          </a:p>
          <a:p>
            <a:r>
              <a:rPr lang="en-US" altLang="en-US" dirty="0"/>
              <a:t> Serous &amp; clear cell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1446380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Radiotherapy &amp; Endo-CA stage 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Evidence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No survival advantage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vault brachytherapy - reduce vault   recurrence 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Teletheraphy</a:t>
            </a:r>
            <a:r>
              <a:rPr lang="en-US" altLang="en-US" dirty="0"/>
              <a:t> – reduce pelvic recurrence.</a:t>
            </a:r>
          </a:p>
          <a:p>
            <a:pPr marL="68580" indent="0">
              <a:lnSpc>
                <a:spcPct val="90000"/>
              </a:lnSpc>
              <a:buNone/>
            </a:pPr>
            <a:endParaRPr lang="en-US" altLang="en-US" dirty="0"/>
          </a:p>
          <a:p>
            <a:pPr marL="68580" indent="0">
              <a:lnSpc>
                <a:spcPct val="90000"/>
              </a:lnSpc>
              <a:buNone/>
            </a:pPr>
            <a:r>
              <a:rPr lang="en-US" altLang="en-US" sz="2800" i="1" dirty="0">
                <a:solidFill>
                  <a:srgbClr val="FF0000"/>
                </a:solidFill>
              </a:rPr>
              <a:t>No radiotherapy necessary in women under 60 </a:t>
            </a:r>
            <a:r>
              <a:rPr lang="en-US" altLang="en-US" sz="2800" i="1" dirty="0" err="1">
                <a:solidFill>
                  <a:srgbClr val="FF0000"/>
                </a:solidFill>
              </a:rPr>
              <a:t>yrs</a:t>
            </a:r>
            <a:r>
              <a:rPr lang="en-US" altLang="en-US" sz="2800" i="1" dirty="0">
                <a:solidFill>
                  <a:srgbClr val="FF0000"/>
                </a:solidFill>
              </a:rPr>
              <a:t>, stage 1 ( &lt; 50% </a:t>
            </a:r>
            <a:r>
              <a:rPr lang="en-US" altLang="en-US" sz="2800" i="1" dirty="0" err="1">
                <a:solidFill>
                  <a:srgbClr val="FF0000"/>
                </a:solidFill>
              </a:rPr>
              <a:t>myometrial</a:t>
            </a:r>
            <a:r>
              <a:rPr lang="en-US" altLang="en-US" sz="2800" i="1" dirty="0">
                <a:solidFill>
                  <a:srgbClr val="FF0000"/>
                </a:solidFill>
              </a:rPr>
              <a:t> invasion) with grade 1 or 2 ( ASTEC trial)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1676949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Stage II  - surgery + post-op radiotherapy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 dirty="0"/>
              <a:t>Radical</a:t>
            </a:r>
            <a:r>
              <a:rPr lang="en-US" altLang="en-US" dirty="0"/>
              <a:t> hysterectomy+ BSO + Omentectomy+ Pelvic lymphadenectomy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Post-op radiotherapy to–vault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OR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Presurgical radiotherapy followed up by hysterectomy in 6-10wks.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179790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Stage III - Management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/>
              <a:t>Radical   Radiotherapy</a:t>
            </a:r>
          </a:p>
          <a:p>
            <a:r>
              <a:rPr lang="en-US" altLang="en-US" sz="4000" dirty="0"/>
              <a:t>Surgery : excision of all macroscopic disease and enlarged lymph nodes if possible     </a:t>
            </a:r>
          </a:p>
          <a:p>
            <a:pPr>
              <a:buFontTx/>
              <a:buNone/>
            </a:pPr>
            <a:r>
              <a:rPr lang="en-US" altLang="en-US" sz="4000" dirty="0"/>
              <a:t> +  post-op  radiotherapy</a:t>
            </a:r>
          </a:p>
          <a:p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00905435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Stage  - IV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Common  site  - lung</a:t>
            </a:r>
          </a:p>
          <a:p>
            <a:pPr marL="68580" indent="0">
              <a:buNone/>
            </a:pPr>
            <a:endParaRPr lang="en-US" altLang="en-US" dirty="0"/>
          </a:p>
          <a:p>
            <a:r>
              <a:rPr lang="en-US" altLang="en-US" dirty="0"/>
              <a:t>Primary  aim  is palliation </a:t>
            </a:r>
          </a:p>
        </p:txBody>
      </p:sp>
    </p:spTree>
    <p:extLst>
      <p:ext uri="{BB962C8B-B14F-4D97-AF65-F5344CB8AC3E}">
        <p14:creationId xmlns:p14="http://schemas.microsoft.com/office/powerpoint/2010/main" val="2250488046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Radiotherapy &amp; Endometrial  CA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Post- operative;</a:t>
            </a:r>
          </a:p>
          <a:p>
            <a:pPr>
              <a:buFontTx/>
              <a:buNone/>
            </a:pPr>
            <a:r>
              <a:rPr lang="en-US" altLang="en-US" dirty="0"/>
              <a:t>		To sterilize LN  </a:t>
            </a:r>
          </a:p>
          <a:p>
            <a:pPr>
              <a:buFontTx/>
              <a:buNone/>
            </a:pPr>
            <a:r>
              <a:rPr lang="en-US" altLang="en-US" dirty="0"/>
              <a:t>		To prevent vaginal vault recurrence.</a:t>
            </a:r>
          </a:p>
          <a:p>
            <a:r>
              <a:rPr lang="en-US" altLang="en-US" dirty="0"/>
              <a:t>Types; 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Intracavitatory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	External beam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8900627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Progesterone  &amp;  endometrial CA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Stage IV Endometrial </a:t>
            </a:r>
            <a:r>
              <a:rPr lang="en-US" altLang="en-US" dirty="0" err="1"/>
              <a:t>Ca</a:t>
            </a: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Recurrent Endometrial </a:t>
            </a:r>
            <a:r>
              <a:rPr lang="en-US" altLang="en-US" dirty="0" err="1"/>
              <a:t>Ca</a:t>
            </a:r>
            <a:r>
              <a:rPr lang="en-US" altLang="en-US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Read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672257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Endometrial cancer</a:t>
            </a:r>
          </a:p>
        </p:txBody>
      </p:sp>
      <p:pic>
        <p:nvPicPr>
          <p:cNvPr id="4" name="Content Placeholder 3" descr="Carcinosarco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676400"/>
            <a:ext cx="4520781" cy="4876800"/>
          </a:xfrm>
        </p:spPr>
      </p:pic>
      <p:pic>
        <p:nvPicPr>
          <p:cNvPr id="5" name="Picture 4" descr="ca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752600"/>
            <a:ext cx="329320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39699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50% recurrence occur within 2 years of treatment.</a:t>
            </a:r>
          </a:p>
          <a:p>
            <a:r>
              <a:rPr lang="en-US" dirty="0"/>
              <a:t>Most common site of extra pelvic metastasis is lungs.</a:t>
            </a:r>
          </a:p>
          <a:p>
            <a:r>
              <a:rPr lang="en-US" dirty="0"/>
              <a:t>Isolated vaginal recurrence has the best prognosis.</a:t>
            </a:r>
          </a:p>
          <a:p>
            <a:r>
              <a:rPr lang="en-US" dirty="0"/>
              <a:t>Late recurrence – progesterone therapy.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55858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Uterine sarcoma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Account for 3% (Rare) of uterine malignancies.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15% all deaths from uterine cancer.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Usually rapidly growing </a:t>
            </a:r>
            <a:r>
              <a:rPr lang="en-US" sz="2800" dirty="0" err="1"/>
              <a:t>tumour</a:t>
            </a:r>
            <a:r>
              <a:rPr lang="en-US" sz="2800" dirty="0"/>
              <a:t> with poor prognosis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80893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Leiomyosarcoma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1/3 rd of uterine sarcomas are leiomyosarcomas.</a:t>
            </a:r>
          </a:p>
          <a:p>
            <a:r>
              <a:rPr lang="en-US" dirty="0"/>
              <a:t>Present with postmenopausal bleeding, irregular vaginal bleeding.vaginal discharge, abdominal or pelvic pain,wight loss or abnormal cytology.</a:t>
            </a:r>
          </a:p>
          <a:p>
            <a:r>
              <a:rPr lang="en-US" dirty="0">
                <a:solidFill>
                  <a:srgbClr val="FF0000"/>
                </a:solidFill>
              </a:rPr>
              <a:t>Should be excluded in a rapidly growing uterine mass or fibroid uterus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04932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Leiomyosarcoma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Treatment of choice is  TAH +BSO.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30508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Uterine stromal sarcoma</a:t>
            </a:r>
          </a:p>
        </p:txBody>
      </p:sp>
      <p:pic>
        <p:nvPicPr>
          <p:cNvPr id="4" name="Content Placeholder 3" descr="sromal sarco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4381" b="143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0492285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819400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8800" dirty="0">
                <a:solidFill>
                  <a:srgbClr val="FFFF00"/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34308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Etiology of endometrial CA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High level of estrogen or prolonged estrogen influence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excessive endogenous estrogen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exogenous estrogen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Hereditary  predisposition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3831330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How does Estrogen cause Endometrial  CA?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Estrogen causes endometrial hyperplasia  </a:t>
            </a:r>
          </a:p>
          <a:p>
            <a:pPr>
              <a:buFontTx/>
              <a:buNone/>
            </a:pPr>
            <a:r>
              <a:rPr lang="en-US" altLang="en-US" dirty="0"/>
              <a:t>   </a:t>
            </a:r>
          </a:p>
          <a:p>
            <a:pPr>
              <a:buFontTx/>
              <a:buNone/>
            </a:pPr>
            <a:r>
              <a:rPr lang="en-US" altLang="en-US" dirty="0"/>
              <a:t> With high rate of cell turnover, DNA repair  process might fail; apoptosis also fail; cells  with  malignant potential escape  surveillance  &amp; grow.  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264640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Exogenous Estrogen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Hormone replacement therapy</a:t>
            </a:r>
          </a:p>
          <a:p>
            <a:pPr lvl="1"/>
            <a:r>
              <a:rPr lang="en-US" altLang="en-US" sz="3200" dirty="0"/>
              <a:t>Unopposed estrogen activity</a:t>
            </a:r>
          </a:p>
          <a:p>
            <a:pPr lvl="1"/>
            <a:r>
              <a:rPr lang="en-US" altLang="en-US" sz="3200" dirty="0"/>
              <a:t>Estrogen only HRT</a:t>
            </a:r>
          </a:p>
          <a:p>
            <a:pPr lvl="1"/>
            <a:endParaRPr lang="en-US" altLang="en-US" sz="3200" dirty="0"/>
          </a:p>
          <a:p>
            <a:r>
              <a:rPr lang="en-US" altLang="en-US" sz="3600" dirty="0" err="1"/>
              <a:t>Tamoxifen</a:t>
            </a:r>
            <a:endParaRPr lang="en-US" altLang="en-US" sz="3600" dirty="0"/>
          </a:p>
          <a:p>
            <a:pPr lvl="1"/>
            <a:r>
              <a:rPr lang="en-US" altLang="en-US" sz="3200" dirty="0"/>
              <a:t>SERM </a:t>
            </a:r>
          </a:p>
        </p:txBody>
      </p:sp>
    </p:spTree>
    <p:extLst>
      <p:ext uri="{BB962C8B-B14F-4D97-AF65-F5344CB8AC3E}">
        <p14:creationId xmlns:p14="http://schemas.microsoft.com/office/powerpoint/2010/main" val="310048162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Endogenous  Estrogen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Anovulation with PCOS</a:t>
            </a:r>
          </a:p>
          <a:p>
            <a:r>
              <a:rPr lang="en-US" altLang="en-US" sz="3200" dirty="0"/>
              <a:t>Cirrhosis of the liver</a:t>
            </a:r>
          </a:p>
          <a:p>
            <a:r>
              <a:rPr lang="en-US" altLang="en-US" sz="3200" dirty="0"/>
              <a:t>Estrogen secreting </a:t>
            </a:r>
            <a:r>
              <a:rPr lang="en-US" altLang="en-US" sz="3200" dirty="0" err="1"/>
              <a:t>tumours</a:t>
            </a:r>
            <a:endParaRPr lang="en-US" altLang="en-US" sz="3200" dirty="0"/>
          </a:p>
          <a:p>
            <a:pPr lvl="1"/>
            <a:r>
              <a:rPr lang="en-US" altLang="en-US" sz="2800" dirty="0"/>
              <a:t>Ovarian, adrenal</a:t>
            </a:r>
          </a:p>
          <a:p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7173135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PCOS and endometrial </a:t>
            </a:r>
            <a:r>
              <a:rPr lang="en-US" altLang="en-US" b="1" dirty="0" err="1"/>
              <a:t>Ca</a:t>
            </a:r>
            <a:endParaRPr lang="en-US" altLang="en-US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3600" dirty="0"/>
          </a:p>
          <a:p>
            <a:r>
              <a:rPr lang="en-US" altLang="en-US" sz="3600" dirty="0"/>
              <a:t>Anovulation -  continuous  estrogen dominant  proliferative  phase</a:t>
            </a:r>
          </a:p>
          <a:p>
            <a:pPr>
              <a:buFontTx/>
              <a:buNone/>
            </a:pPr>
            <a:endParaRPr lang="en-US" altLang="en-US" sz="3600" dirty="0"/>
          </a:p>
          <a:p>
            <a:r>
              <a:rPr lang="en-US" altLang="en-US" sz="3600" dirty="0"/>
              <a:t>Hyperinsulinemia</a:t>
            </a:r>
          </a:p>
          <a:p>
            <a:pPr>
              <a:buFontTx/>
              <a:buNone/>
            </a:pPr>
            <a:endParaRPr lang="en-US" altLang="en-US" sz="36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670281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1000</Words>
  <Application>Microsoft Office PowerPoint</Application>
  <PresentationFormat>On-screen Show (4:3)</PresentationFormat>
  <Paragraphs>300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Wingdings</vt:lpstr>
      <vt:lpstr>Office Theme</vt:lpstr>
      <vt:lpstr>Malignant tumors in uterus</vt:lpstr>
      <vt:lpstr>Objectives  </vt:lpstr>
      <vt:lpstr>   Endometrial   Carcinoma</vt:lpstr>
      <vt:lpstr>Endometrial cancer</vt:lpstr>
      <vt:lpstr>Etiology of endometrial CA</vt:lpstr>
      <vt:lpstr>How does Estrogen cause Endometrial  CA?</vt:lpstr>
      <vt:lpstr>Exogenous Estrogen</vt:lpstr>
      <vt:lpstr>Endogenous  Estrogen</vt:lpstr>
      <vt:lpstr>PCOS and endometrial Ca</vt:lpstr>
      <vt:lpstr>Endometrial  hyperplasia</vt:lpstr>
      <vt:lpstr>Hereditary  predisposition   &amp; Endometrial  CA</vt:lpstr>
      <vt:lpstr>Other associations</vt:lpstr>
      <vt:lpstr>Classification </vt:lpstr>
      <vt:lpstr>PowerPoint Presentation</vt:lpstr>
      <vt:lpstr>Presentation</vt:lpstr>
      <vt:lpstr>Examination</vt:lpstr>
      <vt:lpstr>How shall we investigate ?</vt:lpstr>
      <vt:lpstr>Trans vaginal scan </vt:lpstr>
      <vt:lpstr>MRI</vt:lpstr>
      <vt:lpstr>Endometrial  sampling</vt:lpstr>
      <vt:lpstr>Hysteroscopy </vt:lpstr>
      <vt:lpstr>Endometrial Pipelle sampling </vt:lpstr>
      <vt:lpstr>Histological subtypes in endometrial cancer</vt:lpstr>
      <vt:lpstr>Staging of Endometrial CA</vt:lpstr>
      <vt:lpstr>Staging of Endometrial CA</vt:lpstr>
      <vt:lpstr>Overall   5  year  survival of  Endometrial  malignancy</vt:lpstr>
      <vt:lpstr>Prognostic  factors  of  endometrial  CA</vt:lpstr>
      <vt:lpstr>Prognostic  factors</vt:lpstr>
      <vt:lpstr>5  Year  survival  according to stage of the disease</vt:lpstr>
      <vt:lpstr>Management of endometrial carcinoma</vt:lpstr>
      <vt:lpstr>Surgery  -  Endometrial  CA</vt:lpstr>
      <vt:lpstr>Surgery   for  endometrial CA  operative  technique</vt:lpstr>
      <vt:lpstr>Management Stage I</vt:lpstr>
      <vt:lpstr>Radiotherapy &amp; Endo-CA stage I</vt:lpstr>
      <vt:lpstr>Stage II  - surgery + post-op radiotherapy</vt:lpstr>
      <vt:lpstr>Stage III - Management</vt:lpstr>
      <vt:lpstr>Stage  - IV</vt:lpstr>
      <vt:lpstr>Radiotherapy &amp; Endometrial  CA</vt:lpstr>
      <vt:lpstr>Progesterone  &amp;  endometrial CA</vt:lpstr>
      <vt:lpstr>Recurrence </vt:lpstr>
      <vt:lpstr>Uterine sarcoma</vt:lpstr>
      <vt:lpstr>Leiomyosarcoma </vt:lpstr>
      <vt:lpstr>Leiomyosarcoma</vt:lpstr>
      <vt:lpstr>Uterine stromal sarcoma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tumors in uterus</dc:title>
  <dc:creator>dell</dc:creator>
  <cp:lastModifiedBy>us</cp:lastModifiedBy>
  <cp:revision>66</cp:revision>
  <dcterms:created xsi:type="dcterms:W3CDTF">2015-02-21T11:05:24Z</dcterms:created>
  <dcterms:modified xsi:type="dcterms:W3CDTF">2018-06-12T06:27:48Z</dcterms:modified>
</cp:coreProperties>
</file>