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59" r:id="rId8"/>
    <p:sldId id="260" r:id="rId9"/>
    <p:sldId id="295" r:id="rId10"/>
    <p:sldId id="300" r:id="rId11"/>
    <p:sldId id="262" r:id="rId12"/>
    <p:sldId id="261" r:id="rId13"/>
    <p:sldId id="263" r:id="rId14"/>
    <p:sldId id="297" r:id="rId15"/>
    <p:sldId id="296" r:id="rId16"/>
    <p:sldId id="298" r:id="rId17"/>
    <p:sldId id="284" r:id="rId18"/>
    <p:sldId id="265" r:id="rId19"/>
    <p:sldId id="305" r:id="rId20"/>
    <p:sldId id="266" r:id="rId21"/>
    <p:sldId id="306" r:id="rId22"/>
    <p:sldId id="307" r:id="rId23"/>
    <p:sldId id="270" r:id="rId24"/>
    <p:sldId id="271" r:id="rId25"/>
    <p:sldId id="285" r:id="rId26"/>
    <p:sldId id="272" r:id="rId27"/>
    <p:sldId id="273" r:id="rId28"/>
    <p:sldId id="310" r:id="rId29"/>
    <p:sldId id="309" r:id="rId30"/>
    <p:sldId id="308" r:id="rId31"/>
    <p:sldId id="275" r:id="rId32"/>
    <p:sldId id="311" r:id="rId33"/>
    <p:sldId id="286" r:id="rId34"/>
    <p:sldId id="274" r:id="rId35"/>
    <p:sldId id="276" r:id="rId36"/>
    <p:sldId id="277" r:id="rId37"/>
    <p:sldId id="278" r:id="rId38"/>
    <p:sldId id="287" r:id="rId39"/>
    <p:sldId id="314" r:id="rId40"/>
    <p:sldId id="280" r:id="rId41"/>
    <p:sldId id="320" r:id="rId42"/>
    <p:sldId id="281" r:id="rId43"/>
    <p:sldId id="279" r:id="rId44"/>
    <p:sldId id="315" r:id="rId45"/>
    <p:sldId id="282" r:id="rId46"/>
    <p:sldId id="283" r:id="rId47"/>
    <p:sldId id="316" r:id="rId48"/>
    <p:sldId id="317" r:id="rId49"/>
    <p:sldId id="321" r:id="rId50"/>
    <p:sldId id="319" r:id="rId51"/>
    <p:sldId id="318" r:id="rId52"/>
    <p:sldId id="322" r:id="rId53"/>
    <p:sldId id="323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FF99"/>
    <a:srgbClr val="FFFFCC"/>
    <a:srgbClr val="FFFFFF"/>
    <a:srgbClr val="003366"/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542" autoAdjust="0"/>
  </p:normalViewPr>
  <p:slideViewPr>
    <p:cSldViewPr>
      <p:cViewPr varScale="1">
        <p:scale>
          <a:sx n="74" d="100"/>
          <a:sy n="74" d="100"/>
        </p:scale>
        <p:origin x="10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F7A8F99-90BA-4EC3-A69D-31E3D9E8D3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49584-8FBF-4AD8-B120-DB612AEC4A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BD8E2-D52B-42B0-8E3F-48FE5A15F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274800-F7E9-4A9B-8FC2-FED33AF36D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00668-C24A-4926-A7ED-C0FDACEAF6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5AC34-9724-4EDE-9092-0B68CEA05D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55FE0-D87F-48B1-9472-4693A4A801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B3B1A-3495-4403-B45C-7E874FA653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B34D7-F0AC-4629-A8C5-8928A3046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3DBE1-E16C-4AE7-951E-9D6025104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4FAC3-6153-4093-B984-5336B998F9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7805B-598E-4F3A-8930-683462736D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fld id="{7C1DF1C9-BADE-446C-A7F3-7CE5CF436D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www.vgrd.org/archive/cases/2007/bp/D07-6917-10x%20copy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hyperlink" Target="http://www.vgrd.org/archive/cases/2007/bp/Bricault3071.jpg" TargetMode="External"/><Relationship Id="rId4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hyperlink" Target="http://erc.endocrinology-journals.org/content/19/6/R187/F1.expansion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3250"/>
            <a:ext cx="7772400" cy="1419225"/>
          </a:xfrm>
        </p:spPr>
        <p:txBody>
          <a:bodyPr/>
          <a:lstStyle/>
          <a:p>
            <a:r>
              <a:rPr lang="en-US" dirty="0" smtClean="0"/>
              <a:t>Pathology of </a:t>
            </a:r>
            <a:br>
              <a:rPr lang="en-US" dirty="0" smtClean="0"/>
            </a:br>
            <a:r>
              <a:rPr lang="en-US" dirty="0" smtClean="0"/>
              <a:t>Male </a:t>
            </a:r>
            <a:r>
              <a:rPr lang="en-US" dirty="0"/>
              <a:t>Reproductive System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572000"/>
            <a:ext cx="4259263" cy="1676400"/>
          </a:xfrm>
        </p:spPr>
        <p:txBody>
          <a:bodyPr/>
          <a:lstStyle/>
          <a:p>
            <a:r>
              <a:rPr lang="en-US"/>
              <a:t>G. Mahendra</a:t>
            </a:r>
          </a:p>
          <a:p>
            <a:r>
              <a:rPr lang="en-US"/>
              <a:t>Dept of pathology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9906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cut surface –multiple, </a:t>
            </a:r>
            <a:r>
              <a:rPr lang="en-US" sz="2800" dirty="0" err="1" smtClean="0"/>
              <a:t>circumscribed,solid</a:t>
            </a:r>
            <a:r>
              <a:rPr lang="en-US" sz="2800" dirty="0" smtClean="0"/>
              <a:t> nodules and cysts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Nodules compress the prostatic urethra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en-US" sz="3600" dirty="0" err="1" smtClean="0"/>
              <a:t>Macroscopy</a:t>
            </a:r>
            <a:r>
              <a:rPr lang="en-US" sz="3600" dirty="0" smtClean="0"/>
              <a:t> of BPH</a:t>
            </a:r>
            <a:endParaRPr lang="en-US" sz="3600" dirty="0"/>
          </a:p>
        </p:txBody>
      </p:sp>
      <p:pic>
        <p:nvPicPr>
          <p:cNvPr id="6" name="Picture 5" descr="BPH.bmp"/>
          <p:cNvPicPr>
            <a:picLocks noChangeAspect="1"/>
          </p:cNvPicPr>
          <p:nvPr/>
        </p:nvPicPr>
        <p:blipFill>
          <a:blip r:embed="rId2"/>
          <a:srcRect l="2357" t="11111" r="8094" b="16667"/>
          <a:stretch>
            <a:fillRect/>
          </a:stretch>
        </p:blipFill>
        <p:spPr>
          <a:xfrm>
            <a:off x="5380892" y="914400"/>
            <a:ext cx="3763108" cy="2574758"/>
          </a:xfrm>
          <a:prstGeom prst="rect">
            <a:avLst/>
          </a:prstGeom>
        </p:spPr>
      </p:pic>
      <p:pic>
        <p:nvPicPr>
          <p:cNvPr id="7" name="Picture 6" descr="median lobe.bmp"/>
          <p:cNvPicPr>
            <a:picLocks noChangeAspect="1"/>
          </p:cNvPicPr>
          <p:nvPr/>
        </p:nvPicPr>
        <p:blipFill>
          <a:blip r:embed="rId3"/>
          <a:srcRect t="7363"/>
          <a:stretch>
            <a:fillRect/>
          </a:stretch>
        </p:blipFill>
        <p:spPr>
          <a:xfrm>
            <a:off x="457200" y="3733800"/>
            <a:ext cx="2765680" cy="28762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200" y="4889718"/>
            <a:ext cx="502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Sometimes these nodule can protrude up into the bladder neck “Median Lobe”</a:t>
            </a:r>
          </a:p>
          <a:p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>
            <a:off x="2133600" y="5105400"/>
            <a:ext cx="1524000" cy="158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library.med.utah.edu/WebPath/jpeg1/MALE07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962400"/>
            <a:ext cx="3962400" cy="2594429"/>
          </a:xfrm>
          <a:prstGeom prst="rect">
            <a:avLst/>
          </a:prstGeom>
          <a:noFill/>
        </p:spPr>
      </p:pic>
      <p:pic>
        <p:nvPicPr>
          <p:cNvPr id="27652" name="Picture 4" descr="http://library.med.utah.edu/WebPath/jpeg1/MALE07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1828800"/>
            <a:ext cx="3810000" cy="2494643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en-US" sz="3600" dirty="0" smtClean="0"/>
              <a:t>Microscopy of BPH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838200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Formation of nodules of purely </a:t>
            </a:r>
            <a:r>
              <a:rPr lang="en-US" sz="2800" dirty="0" err="1" smtClean="0"/>
              <a:t>stromal</a:t>
            </a:r>
            <a:r>
              <a:rPr lang="en-US" sz="2800" dirty="0" smtClean="0"/>
              <a:t> </a:t>
            </a:r>
            <a:r>
              <a:rPr lang="en-US" sz="2800" dirty="0" err="1" smtClean="0"/>
              <a:t>fibromuscular</a:t>
            </a:r>
            <a:r>
              <a:rPr lang="en-US" sz="2800" dirty="0" smtClean="0"/>
              <a:t>    	to </a:t>
            </a:r>
            <a:r>
              <a:rPr lang="en-US" sz="2800" dirty="0" err="1" smtClean="0"/>
              <a:t>fibroepithelial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1752600"/>
            <a:ext cx="4953000" cy="1905000"/>
          </a:xfrm>
          <a:prstGeom prst="rect">
            <a:avLst/>
          </a:prstGeom>
          <a:solidFill>
            <a:srgbClr val="FF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This is a large </a:t>
            </a:r>
            <a:r>
              <a:rPr lang="en-US" sz="2400" dirty="0" err="1" smtClean="0"/>
              <a:t>hyperplastic</a:t>
            </a:r>
            <a:r>
              <a:rPr lang="en-US" sz="2400" dirty="0" smtClean="0"/>
              <a:t> nodule of glands</a:t>
            </a:r>
          </a:p>
          <a:p>
            <a:pPr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small to large cystically dilated glands lined by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two layers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of cells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4572000"/>
            <a:ext cx="5105400" cy="1981200"/>
          </a:xfrm>
          <a:prstGeom prst="rect">
            <a:avLst/>
          </a:prstGeom>
          <a:solidFill>
            <a:srgbClr val="FF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The glands are well-differentiated and still have some intervening stroma. </a:t>
            </a:r>
          </a:p>
          <a:p>
            <a:r>
              <a:rPr lang="en-US" sz="2400" dirty="0" smtClean="0"/>
              <a:t>Corpora </a:t>
            </a:r>
            <a:r>
              <a:rPr lang="en-US" sz="2400" dirty="0" err="1" smtClean="0"/>
              <a:t>amylacea</a:t>
            </a:r>
            <a:r>
              <a:rPr lang="en-US" sz="2400" dirty="0" smtClean="0"/>
              <a:t> within the glands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200"/>
              <a:t>Complications of prostatic hyperplasia</a:t>
            </a:r>
          </a:p>
        </p:txBody>
      </p:sp>
      <p:pic>
        <p:nvPicPr>
          <p:cNvPr id="7172" name="Picture 4" descr="Image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349" t="1266" r="3175" b="5063"/>
          <a:stretch>
            <a:fillRect/>
          </a:stretch>
        </p:blipFill>
        <p:spPr>
          <a:xfrm>
            <a:off x="2514600" y="914400"/>
            <a:ext cx="4343400" cy="5638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3600" dirty="0"/>
              <a:t>Carcinoma of the prostate gland</a:t>
            </a:r>
            <a:r>
              <a:rPr lang="en-US" dirty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sz="2800" dirty="0"/>
              <a:t>One of the commonest cancer seen in males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tumour</a:t>
            </a:r>
            <a:r>
              <a:rPr lang="en-US" sz="2800" dirty="0"/>
              <a:t> of </a:t>
            </a:r>
            <a:r>
              <a:rPr lang="en-US" sz="2800" dirty="0" smtClean="0"/>
              <a:t>elderly</a:t>
            </a:r>
          </a:p>
          <a:p>
            <a:r>
              <a:rPr lang="en-US" sz="2800" dirty="0" err="1" smtClean="0"/>
              <a:t>Aetiology</a:t>
            </a:r>
            <a:r>
              <a:rPr lang="en-US" sz="2800" dirty="0" smtClean="0"/>
              <a:t>-unknown; probably hormone related</a:t>
            </a:r>
          </a:p>
          <a:p>
            <a:r>
              <a:rPr lang="en-US" sz="2800" dirty="0" smtClean="0"/>
              <a:t>A positive family history increases the risk</a:t>
            </a:r>
          </a:p>
          <a:p>
            <a:r>
              <a:rPr lang="en-US" sz="2800" dirty="0" smtClean="0"/>
              <a:t>BNH is not a pre </a:t>
            </a:r>
            <a:r>
              <a:rPr lang="en-US" sz="2800" dirty="0" err="1" smtClean="0"/>
              <a:t>neoplastic</a:t>
            </a:r>
            <a:r>
              <a:rPr lang="en-US" sz="2800" dirty="0" smtClean="0"/>
              <a:t> lesion but it is often found coincidental with carcinoma</a:t>
            </a:r>
            <a:endParaRPr lang="en-US" sz="2800" dirty="0"/>
          </a:p>
          <a:p>
            <a:r>
              <a:rPr lang="en-US" sz="2800" dirty="0" smtClean="0"/>
              <a:t>Involves </a:t>
            </a:r>
            <a:r>
              <a:rPr lang="en-US" sz="2800" dirty="0"/>
              <a:t>the posterior </a:t>
            </a:r>
            <a:r>
              <a:rPr lang="en-US" sz="2800" dirty="0" err="1"/>
              <a:t>subcapsular</a:t>
            </a:r>
            <a:r>
              <a:rPr lang="en-US" sz="2800" dirty="0"/>
              <a:t> area of the </a:t>
            </a:r>
            <a:r>
              <a:rPr lang="en-US" sz="2800" dirty="0" smtClean="0"/>
              <a:t>gland</a:t>
            </a:r>
          </a:p>
          <a:p>
            <a:r>
              <a:rPr lang="en-US" sz="2800" dirty="0" smtClean="0"/>
              <a:t>Is preceded by prostatic intraepithelial neoplasia (PIN)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r>
              <a:rPr lang="en-US" sz="3600" dirty="0" smtClean="0"/>
              <a:t>Prostatic Intraepithelial </a:t>
            </a:r>
            <a:r>
              <a:rPr lang="en-US" sz="3600" dirty="0" err="1" smtClean="0"/>
              <a:t>Neoplasia</a:t>
            </a:r>
            <a:r>
              <a:rPr lang="en-US" sz="3600" dirty="0" smtClean="0"/>
              <a:t> (PIN)</a:t>
            </a:r>
            <a:endParaRPr lang="en-US" sz="3600" dirty="0"/>
          </a:p>
        </p:txBody>
      </p:sp>
      <p:pic>
        <p:nvPicPr>
          <p:cNvPr id="52226" name="Picture 2" descr="http://library.med.utah.edu/WebPath/jpeg1/MALE1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1"/>
            <a:ext cx="3810000" cy="25022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36576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Is a precancerous cellular proliferation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Architecturally normal </a:t>
            </a:r>
            <a:r>
              <a:rPr lang="en-US" sz="2800" dirty="0" err="1" smtClean="0"/>
              <a:t>acini</a:t>
            </a:r>
            <a:r>
              <a:rPr lang="en-US" sz="2800" dirty="0" smtClean="0"/>
              <a:t> lined by </a:t>
            </a:r>
            <a:r>
              <a:rPr lang="en-US" sz="2800" dirty="0" err="1" smtClean="0"/>
              <a:t>cytologically</a:t>
            </a:r>
            <a:r>
              <a:rPr lang="en-US" sz="2800" dirty="0" smtClean="0"/>
              <a:t> atypical cells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PIN could be low or high grade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finding of high grade PIN suggests that prostatic adenocarcinoma may also be present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200" dirty="0" smtClean="0"/>
              <a:t>Prostatic carcinoma-Clinicopathological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sz="2800" b="1" dirty="0" smtClean="0"/>
              <a:t>Clinical (symptomatic) carcinoma</a:t>
            </a:r>
          </a:p>
          <a:p>
            <a:pPr lvl="1"/>
            <a:r>
              <a:rPr lang="en-US" sz="2400" dirty="0" smtClean="0"/>
              <a:t>Important form</a:t>
            </a:r>
          </a:p>
          <a:p>
            <a:pPr lvl="1"/>
            <a:r>
              <a:rPr lang="en-US" sz="2400" dirty="0" smtClean="0"/>
              <a:t>Arises in the posterior </a:t>
            </a:r>
            <a:r>
              <a:rPr lang="en-US" sz="2400" dirty="0" err="1" smtClean="0"/>
              <a:t>subcapsular</a:t>
            </a:r>
            <a:r>
              <a:rPr lang="en-US" sz="2400" dirty="0" smtClean="0"/>
              <a:t> area</a:t>
            </a:r>
          </a:p>
          <a:p>
            <a:pPr lvl="1"/>
            <a:r>
              <a:rPr lang="en-US" sz="2400" dirty="0" smtClean="0"/>
              <a:t>Invades stroma and </a:t>
            </a:r>
            <a:r>
              <a:rPr lang="en-US" sz="2400" dirty="0" err="1" smtClean="0"/>
              <a:t>perineural</a:t>
            </a:r>
            <a:r>
              <a:rPr lang="en-US" sz="2400" dirty="0" smtClean="0"/>
              <a:t> spaces</a:t>
            </a:r>
          </a:p>
          <a:p>
            <a:pPr lvl="1"/>
            <a:r>
              <a:rPr lang="en-US" sz="2400" dirty="0" smtClean="0"/>
              <a:t>Produces metastasis, mainly to bone</a:t>
            </a:r>
          </a:p>
          <a:p>
            <a:pPr lvl="1"/>
            <a:r>
              <a:rPr lang="en-US" dirty="0" smtClean="0"/>
              <a:t>Sometimes small primary in prostate with widespread symptomatic metastasis- </a:t>
            </a:r>
          </a:p>
          <a:p>
            <a:pPr lvl="2"/>
            <a:r>
              <a:rPr lang="en-US" dirty="0" smtClean="0"/>
              <a:t>“</a:t>
            </a:r>
            <a:r>
              <a:rPr lang="en-US" b="1" dirty="0" smtClean="0"/>
              <a:t>Occult  carcinoma</a:t>
            </a:r>
            <a:r>
              <a:rPr lang="en-US" dirty="0" smtClean="0"/>
              <a:t>”</a:t>
            </a:r>
          </a:p>
          <a:p>
            <a:r>
              <a:rPr lang="en-US" sz="2800" b="1" dirty="0" smtClean="0"/>
              <a:t>Latent (Incidental carcinoma)</a:t>
            </a:r>
          </a:p>
          <a:p>
            <a:pPr lvl="1"/>
            <a:r>
              <a:rPr lang="en-US" sz="2400" dirty="0" smtClean="0"/>
              <a:t>Microscopic foci of cancer found incidentally on histological examination of prostates removed for BPH</a:t>
            </a:r>
          </a:p>
          <a:p>
            <a:pPr lvl="1"/>
            <a:r>
              <a:rPr lang="en-US" sz="2400" dirty="0" smtClean="0"/>
              <a:t>Common , incidence is high in old age</a:t>
            </a:r>
          </a:p>
          <a:p>
            <a:pPr lvl="1"/>
            <a:r>
              <a:rPr lang="en-US" sz="2400" dirty="0" smtClean="0"/>
              <a:t>Clinical significance ? read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200" dirty="0" smtClean="0"/>
              <a:t>Morphology -Prostatic carcinoma</a:t>
            </a:r>
            <a:endParaRPr lang="en-US" sz="3200" dirty="0"/>
          </a:p>
        </p:txBody>
      </p:sp>
      <p:pic>
        <p:nvPicPr>
          <p:cNvPr id="53250" name="Picture 2" descr="http://library.med.utah.edu/WebPath/jpeg1/MALE074.jpg"/>
          <p:cNvPicPr>
            <a:picLocks noChangeAspect="1" noChangeArrowheads="1"/>
          </p:cNvPicPr>
          <p:nvPr/>
        </p:nvPicPr>
        <p:blipFill>
          <a:blip r:embed="rId2"/>
          <a:srcRect l="12751" r="20942"/>
          <a:stretch>
            <a:fillRect/>
          </a:stretch>
        </p:blipFill>
        <p:spPr bwMode="auto">
          <a:xfrm rot="5400000">
            <a:off x="3276601" y="-1879601"/>
            <a:ext cx="2514600" cy="7543801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3124200"/>
            <a:ext cx="9144000" cy="3733800"/>
          </a:xfrm>
        </p:spPr>
        <p:txBody>
          <a:bodyPr/>
          <a:lstStyle/>
          <a:p>
            <a:r>
              <a:rPr lang="en-US" dirty="0" smtClean="0"/>
              <a:t>70% -posterior </a:t>
            </a:r>
            <a:r>
              <a:rPr lang="en-US" dirty="0" err="1" smtClean="0"/>
              <a:t>subscapular</a:t>
            </a:r>
            <a:r>
              <a:rPr lang="en-US" dirty="0" smtClean="0"/>
              <a:t> location-palpable per rectum</a:t>
            </a:r>
          </a:p>
          <a:p>
            <a:r>
              <a:rPr lang="en-US" dirty="0" smtClean="0"/>
              <a:t>On slicing gritty and firm</a:t>
            </a:r>
          </a:p>
          <a:p>
            <a:r>
              <a:rPr lang="en-US" dirty="0" smtClean="0"/>
              <a:t>Easy to palpate than seen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r>
              <a:rPr lang="en-US" sz="3200" dirty="0"/>
              <a:t>Prostatic hyperplasia versus carcinoma</a:t>
            </a:r>
          </a:p>
        </p:txBody>
      </p:sp>
      <p:pic>
        <p:nvPicPr>
          <p:cNvPr id="90117" name="Picture 5" descr="Image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8000"/>
          </a:blip>
          <a:srcRect l="1667" t="4762" r="3333" b="8333"/>
          <a:stretch>
            <a:fillRect/>
          </a:stretch>
        </p:blipFill>
        <p:spPr>
          <a:xfrm>
            <a:off x="1219200" y="1524000"/>
            <a:ext cx="6858000" cy="4391527"/>
          </a:xfrm>
          <a:noFill/>
          <a:ln/>
        </p:spPr>
      </p:pic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447800" y="11430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Verdana" pitchFamily="34" charset="0"/>
              </a:rPr>
              <a:t>Prostatic hyperplasia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5105400" y="1219200"/>
            <a:ext cx="2590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Verdana" pitchFamily="34" charset="0"/>
              </a:rPr>
              <a:t>Prostatic carcinoma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An adenocarcinoma forming </a:t>
            </a:r>
            <a:r>
              <a:rPr lang="en-US" sz="2800" dirty="0" err="1"/>
              <a:t>acini</a:t>
            </a:r>
            <a:r>
              <a:rPr lang="en-US" sz="2800" dirty="0"/>
              <a:t> and </a:t>
            </a:r>
            <a:r>
              <a:rPr lang="en-US" sz="2800" dirty="0" smtClean="0"/>
              <a:t>tubules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The neoplastic glands are typically smaller than normal glands, more crowded and lacks branching pattern.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Lined by a </a:t>
            </a:r>
            <a:r>
              <a:rPr lang="en-US" sz="2800" b="1" dirty="0" smtClean="0"/>
              <a:t>single layer </a:t>
            </a:r>
            <a:r>
              <a:rPr lang="en-US" sz="2800" dirty="0" smtClean="0"/>
              <a:t>of cells </a:t>
            </a:r>
            <a:endParaRPr lang="en-US" sz="2800" dirty="0"/>
          </a:p>
          <a:p>
            <a:pPr>
              <a:spcBef>
                <a:spcPct val="0"/>
              </a:spcBef>
            </a:pPr>
            <a:r>
              <a:rPr lang="en-US" sz="2800" dirty="0"/>
              <a:t>  Invasion of the      stroma and the </a:t>
            </a:r>
            <a:r>
              <a:rPr lang="en-US" sz="2800" dirty="0" err="1"/>
              <a:t>perineural</a:t>
            </a:r>
            <a:r>
              <a:rPr lang="en-US" sz="2800" dirty="0"/>
              <a:t> space is seen</a:t>
            </a:r>
          </a:p>
          <a:p>
            <a:r>
              <a:rPr lang="en-US" sz="2800" dirty="0"/>
              <a:t>Gleason’s </a:t>
            </a:r>
            <a:r>
              <a:rPr lang="en-US" sz="2800" dirty="0" smtClean="0"/>
              <a:t>grading  </a:t>
            </a:r>
            <a:r>
              <a:rPr lang="en-US" sz="2800" dirty="0"/>
              <a:t>system </a:t>
            </a:r>
            <a:r>
              <a:rPr lang="en-US" sz="2800" dirty="0" smtClean="0"/>
              <a:t>which is based on architectural pattern of glands is </a:t>
            </a:r>
            <a:r>
              <a:rPr lang="en-US" sz="2800" dirty="0"/>
              <a:t>used in determining </a:t>
            </a:r>
            <a:r>
              <a:rPr lang="en-US" sz="2800" dirty="0" smtClean="0"/>
              <a:t>prognosis</a:t>
            </a:r>
          </a:p>
          <a:p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09600"/>
          </a:xfrm>
        </p:spPr>
        <p:txBody>
          <a:bodyPr/>
          <a:lstStyle/>
          <a:p>
            <a:r>
              <a:rPr lang="en-US" sz="3200" dirty="0" smtClean="0"/>
              <a:t>Morphology -Prostatic carcinoma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219200"/>
          </a:xfrm>
        </p:spPr>
        <p:txBody>
          <a:bodyPr/>
          <a:lstStyle/>
          <a:p>
            <a:r>
              <a:rPr lang="en-US" dirty="0" smtClean="0"/>
              <a:t>Microscopy of prostatic carcinoma</a:t>
            </a:r>
            <a:endParaRPr lang="en-GB" dirty="0"/>
          </a:p>
        </p:txBody>
      </p:sp>
      <p:pic>
        <p:nvPicPr>
          <p:cNvPr id="1026" name="Picture 2" descr="C:\Users\hp\Downloads\prostat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4117416" cy="2705305"/>
          </a:xfrm>
          <a:prstGeom prst="rect">
            <a:avLst/>
          </a:prstGeom>
          <a:noFill/>
        </p:spPr>
      </p:pic>
      <p:pic>
        <p:nvPicPr>
          <p:cNvPr id="1027" name="Picture 3" descr="C:\Users\hp\Downloads\prostate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276600"/>
            <a:ext cx="4237503" cy="319039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0" y="114300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Small crowded glands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8006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Lined by a single layer of cells 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 sz="2800" dirty="0" smtClean="0"/>
              <a:t>To know the different pathologies that can cause prostatic enlargement</a:t>
            </a:r>
          </a:p>
          <a:p>
            <a:r>
              <a:rPr lang="en-US" sz="2800" dirty="0" smtClean="0"/>
              <a:t>To know the different pathologies that cause scrotal swelling</a:t>
            </a:r>
          </a:p>
          <a:p>
            <a:r>
              <a:rPr lang="en-US" sz="2800" dirty="0" smtClean="0"/>
              <a:t>To know the classification of testicular </a:t>
            </a:r>
            <a:r>
              <a:rPr lang="en-US" sz="2800" dirty="0" err="1" smtClean="0"/>
              <a:t>tumours</a:t>
            </a:r>
            <a:r>
              <a:rPr lang="en-US" sz="2800" dirty="0" smtClean="0"/>
              <a:t> and to learn the morphology of common testicular </a:t>
            </a:r>
            <a:r>
              <a:rPr lang="en-US" sz="2800" dirty="0" err="1" smtClean="0"/>
              <a:t>tumours</a:t>
            </a:r>
            <a:endParaRPr lang="en-US" sz="2800" dirty="0" smtClean="0"/>
          </a:p>
          <a:p>
            <a:r>
              <a:rPr lang="en-US" sz="2800" dirty="0" smtClean="0"/>
              <a:t>To know the pathology of intraepithelial and invasive penile cancer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686800" cy="5105400"/>
          </a:xfrm>
        </p:spPr>
        <p:txBody>
          <a:bodyPr/>
          <a:lstStyle/>
          <a:p>
            <a:r>
              <a:rPr lang="en-US" dirty="0" smtClean="0"/>
              <a:t>Direct spread</a:t>
            </a:r>
          </a:p>
          <a:p>
            <a:pPr lvl="1"/>
            <a:r>
              <a:rPr lang="en-US" sz="2400" dirty="0" smtClean="0"/>
              <a:t>stroma-capsule-urethra-bladder base –seminal vesicle</a:t>
            </a:r>
          </a:p>
          <a:p>
            <a:r>
              <a:rPr lang="en-US" dirty="0" smtClean="0"/>
              <a:t>Lymphatic spread</a:t>
            </a:r>
          </a:p>
          <a:p>
            <a:pPr lvl="1"/>
            <a:r>
              <a:rPr lang="en-US" dirty="0" smtClean="0"/>
              <a:t>Sacral, iliac ,</a:t>
            </a:r>
            <a:r>
              <a:rPr lang="en-US" dirty="0" err="1" smtClean="0"/>
              <a:t>para</a:t>
            </a:r>
            <a:r>
              <a:rPr lang="en-US" dirty="0" smtClean="0"/>
              <a:t> aortic nodes</a:t>
            </a:r>
          </a:p>
          <a:p>
            <a:r>
              <a:rPr lang="en-US" sz="2800" dirty="0" smtClean="0"/>
              <a:t>Blood spread</a:t>
            </a:r>
          </a:p>
          <a:p>
            <a:pPr lvl="1"/>
            <a:r>
              <a:rPr lang="en-US" sz="2400" dirty="0" smtClean="0"/>
              <a:t>Bone, lung, liver</a:t>
            </a:r>
            <a:endParaRPr lang="en-US" sz="24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/>
          <a:lstStyle/>
          <a:p>
            <a:r>
              <a:rPr lang="en-US" sz="3600" dirty="0"/>
              <a:t>Carcinoma of the prostate </a:t>
            </a:r>
            <a:r>
              <a:rPr lang="en-US" sz="3600" dirty="0" smtClean="0"/>
              <a:t>gland- spread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sz="3600" dirty="0" smtClean="0"/>
              <a:t>Bone metastasis in prostatic carcinoma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943600" cy="5257800"/>
          </a:xfrm>
        </p:spPr>
        <p:txBody>
          <a:bodyPr/>
          <a:lstStyle/>
          <a:p>
            <a:r>
              <a:rPr lang="en-US" dirty="0" smtClean="0"/>
              <a:t>Often gives </a:t>
            </a:r>
            <a:r>
              <a:rPr lang="en-US" dirty="0" err="1" smtClean="0"/>
              <a:t>osteoclerotic</a:t>
            </a:r>
            <a:r>
              <a:rPr lang="en-US" dirty="0" smtClean="0"/>
              <a:t> metastasis</a:t>
            </a:r>
          </a:p>
          <a:p>
            <a:r>
              <a:rPr lang="en-US" dirty="0" smtClean="0"/>
              <a:t>Sites-lumbar vertebrae </a:t>
            </a:r>
          </a:p>
          <a:p>
            <a:pPr>
              <a:buNone/>
            </a:pPr>
            <a:r>
              <a:rPr lang="en-US" dirty="0" smtClean="0"/>
              <a:t>	and pelvis</a:t>
            </a:r>
          </a:p>
          <a:p>
            <a:r>
              <a:rPr lang="en-US" dirty="0" smtClean="0"/>
              <a:t>Increased alkaline </a:t>
            </a:r>
            <a:r>
              <a:rPr lang="en-US" dirty="0" err="1" smtClean="0"/>
              <a:t>phosphatase</a:t>
            </a:r>
            <a:r>
              <a:rPr lang="en-US" dirty="0" smtClean="0"/>
              <a:t> level</a:t>
            </a:r>
            <a:endParaRPr lang="en-GB" dirty="0"/>
          </a:p>
        </p:txBody>
      </p:sp>
      <p:pic>
        <p:nvPicPr>
          <p:cNvPr id="6146" name="Picture 2" descr="http://www.meddean.luc.edu/Lumen/MedEd/Radio/curriculum/Harrisons/Oncology/mets16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2636" y="1295400"/>
            <a:ext cx="4021364" cy="50417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524000"/>
          </a:xfrm>
        </p:spPr>
        <p:txBody>
          <a:bodyPr/>
          <a:lstStyle/>
          <a:p>
            <a:r>
              <a:rPr lang="en-US" dirty="0" smtClean="0"/>
              <a:t>Reading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 PSA in diagnosing prostatic disorders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1143000"/>
          </a:xfrm>
        </p:spPr>
        <p:txBody>
          <a:bodyPr/>
          <a:lstStyle/>
          <a:p>
            <a:r>
              <a:rPr lang="en-US"/>
              <a:t>Scrotal swelling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3200"/>
              <a:t>Painful			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3200"/>
              <a:t>			orchitis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sz="3200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3200"/>
              <a:t>Painless		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3200"/>
              <a:t>			hydrocele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3200"/>
              <a:t>			haematocele</a:t>
            </a:r>
          </a:p>
          <a:p>
            <a:pPr lvl="1">
              <a:buFont typeface="Wingdings" pitchFamily="2" charset="2"/>
              <a:buNone/>
            </a:pPr>
            <a:r>
              <a:rPr lang="en-US" sz="3200"/>
              <a:t>			varicocele</a:t>
            </a:r>
          </a:p>
          <a:p>
            <a:pPr lvl="1">
              <a:buFont typeface="Wingdings" pitchFamily="2" charset="2"/>
              <a:buNone/>
            </a:pPr>
            <a:r>
              <a:rPr lang="en-US" sz="3200"/>
              <a:t>			tumours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Hydrocele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839200" cy="5105400"/>
          </a:xfrm>
        </p:spPr>
        <p:txBody>
          <a:bodyPr/>
          <a:lstStyle/>
          <a:p>
            <a:r>
              <a:rPr lang="en-US"/>
              <a:t>The commonest cause for intrascrotal swelling</a:t>
            </a:r>
          </a:p>
          <a:p>
            <a:r>
              <a:rPr lang="en-US"/>
              <a:t>Accumulation of serous fluid within the tunica vaginalis of the testis</a:t>
            </a:r>
          </a:p>
          <a:p>
            <a:r>
              <a:rPr lang="en-US"/>
              <a:t>Congenital hydrocele </a:t>
            </a:r>
          </a:p>
          <a:p>
            <a:pPr lvl="1"/>
            <a:r>
              <a:rPr lang="en-US"/>
              <a:t>Appears in first few weeks of life</a:t>
            </a:r>
          </a:p>
          <a:p>
            <a:r>
              <a:rPr lang="en-US"/>
              <a:t>Secondary hydrocele</a:t>
            </a:r>
          </a:p>
          <a:p>
            <a:pPr lvl="1"/>
            <a:r>
              <a:rPr lang="en-US"/>
              <a:t>Inflammatory 	acute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                          chronic</a:t>
            </a:r>
          </a:p>
          <a:p>
            <a:pPr lvl="1"/>
            <a:r>
              <a:rPr lang="en-US"/>
              <a:t>neoplastic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Hydrocele</a:t>
            </a:r>
          </a:p>
        </p:txBody>
      </p:sp>
      <p:pic>
        <p:nvPicPr>
          <p:cNvPr id="94213" name="Picture 5" descr="Image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2051050"/>
            <a:ext cx="4114800" cy="36687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haematocele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40188" cy="4114800"/>
          </a:xfrm>
        </p:spPr>
        <p:txBody>
          <a:bodyPr/>
          <a:lstStyle/>
          <a:p>
            <a:r>
              <a:rPr lang="en-US"/>
              <a:t>A haemorrhage into tunica vaginalis</a:t>
            </a:r>
          </a:p>
        </p:txBody>
      </p:sp>
      <p:pic>
        <p:nvPicPr>
          <p:cNvPr id="18439" name="Picture 7" descr="Image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91000" y="1524000"/>
            <a:ext cx="4191000" cy="4800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038225"/>
          </a:xfrm>
        </p:spPr>
        <p:txBody>
          <a:bodyPr/>
          <a:lstStyle/>
          <a:p>
            <a:r>
              <a:rPr lang="en-US" dirty="0"/>
              <a:t>Testicular </a:t>
            </a:r>
            <a:r>
              <a:rPr lang="en-US" dirty="0" err="1"/>
              <a:t>tumours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sz="2800" dirty="0"/>
              <a:t>A group of </a:t>
            </a:r>
            <a:r>
              <a:rPr lang="en-US" sz="2800" dirty="0" err="1"/>
              <a:t>tumours</a:t>
            </a:r>
            <a:r>
              <a:rPr lang="en-US" sz="2800" dirty="0"/>
              <a:t> that occurs predominantly in young males</a:t>
            </a:r>
          </a:p>
          <a:p>
            <a:r>
              <a:rPr lang="en-US" sz="2800" dirty="0" smtClean="0"/>
              <a:t>Majority (95%) derived of germ cells.</a:t>
            </a:r>
          </a:p>
          <a:p>
            <a:r>
              <a:rPr lang="en-US" sz="2800" dirty="0" smtClean="0"/>
              <a:t>Others are derived of sex cord-stromal  </a:t>
            </a:r>
            <a:r>
              <a:rPr lang="en-US" sz="2800" dirty="0" smtClean="0"/>
              <a:t>cells,  </a:t>
            </a:r>
            <a:r>
              <a:rPr lang="en-US" sz="2800" dirty="0" err="1" smtClean="0"/>
              <a:t>sertoli</a:t>
            </a:r>
            <a:r>
              <a:rPr lang="en-US" sz="2800" dirty="0" smtClean="0"/>
              <a:t> </a:t>
            </a:r>
            <a:r>
              <a:rPr lang="en-US" sz="2800" dirty="0" smtClean="0"/>
              <a:t>cells and  interstitial cells</a:t>
            </a:r>
          </a:p>
          <a:p>
            <a:r>
              <a:rPr lang="en-US" sz="2800" dirty="0" smtClean="0"/>
              <a:t>Most germ cell tumours are highly aggressive with wide dissemination; but responds very well to current therapy</a:t>
            </a:r>
          </a:p>
          <a:p>
            <a:r>
              <a:rPr lang="en-US" sz="2800" dirty="0" smtClean="0"/>
              <a:t>Sex cord </a:t>
            </a:r>
            <a:r>
              <a:rPr lang="en-US" sz="2800" dirty="0" err="1" smtClean="0"/>
              <a:t>stromal</a:t>
            </a:r>
            <a:r>
              <a:rPr lang="en-US" sz="2800" dirty="0" smtClean="0"/>
              <a:t> tumours are generally benign</a:t>
            </a:r>
          </a:p>
          <a:p>
            <a:pPr lvl="1">
              <a:buClr>
                <a:schemeClr val="tx1"/>
              </a:buClr>
              <a:buFontTx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Tx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Testicular tumours-</a:t>
            </a:r>
            <a:r>
              <a:rPr lang="en-US" dirty="0" err="1" smtClean="0"/>
              <a:t>Aetiology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Maldesended</a:t>
            </a:r>
            <a:r>
              <a:rPr lang="en-US" dirty="0" smtClean="0"/>
              <a:t> testis</a:t>
            </a:r>
          </a:p>
          <a:p>
            <a:pPr lvl="1"/>
            <a:r>
              <a:rPr lang="en-US" dirty="0" smtClean="0"/>
              <a:t>Testicular dysgenesis syndromes</a:t>
            </a:r>
          </a:p>
          <a:p>
            <a:pPr lvl="1"/>
            <a:r>
              <a:rPr lang="en-US" dirty="0" smtClean="0"/>
              <a:t>Increase in </a:t>
            </a:r>
            <a:r>
              <a:rPr lang="en-US" dirty="0" err="1" smtClean="0"/>
              <a:t>oestragenic</a:t>
            </a:r>
            <a:r>
              <a:rPr lang="en-US" dirty="0" smtClean="0"/>
              <a:t> substances in the environment</a:t>
            </a:r>
          </a:p>
          <a:p>
            <a:pPr lvl="1"/>
            <a:r>
              <a:rPr lang="en-US" dirty="0" smtClean="0"/>
              <a:t>Strong familial predisposition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Cryptoorchidism</a:t>
            </a:r>
            <a:r>
              <a:rPr lang="en-US" dirty="0" smtClean="0">
                <a:solidFill>
                  <a:srgbClr val="00B050"/>
                </a:solidFill>
              </a:rPr>
              <a:t>/ </a:t>
            </a:r>
            <a:r>
              <a:rPr lang="en-US" dirty="0" err="1" smtClean="0">
                <a:solidFill>
                  <a:srgbClr val="00B050"/>
                </a:solidFill>
              </a:rPr>
              <a:t>maldescended</a:t>
            </a:r>
            <a:r>
              <a:rPr lang="en-US" dirty="0" smtClean="0">
                <a:solidFill>
                  <a:srgbClr val="00B050"/>
                </a:solidFill>
              </a:rPr>
              <a:t> testis</a:t>
            </a:r>
          </a:p>
          <a:p>
            <a:pPr lvl="1"/>
            <a:r>
              <a:rPr lang="en-US" dirty="0" err="1" smtClean="0"/>
              <a:t>Embrylogy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Presentations</a:t>
            </a:r>
          </a:p>
          <a:p>
            <a:pPr lvl="1"/>
            <a:r>
              <a:rPr lang="en-US" dirty="0" smtClean="0"/>
              <a:t>Problems associated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en-US" dirty="0" smtClean="0"/>
              <a:t>Normal Prostate Gland</a:t>
            </a:r>
            <a:endParaRPr lang="en-US" dirty="0"/>
          </a:p>
        </p:txBody>
      </p:sp>
      <p:pic>
        <p:nvPicPr>
          <p:cNvPr id="4" name="Content Placeholder 3" descr="prost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76" y="914400"/>
            <a:ext cx="2745932" cy="3429000"/>
          </a:xfrm>
        </p:spPr>
      </p:pic>
      <p:sp>
        <p:nvSpPr>
          <p:cNvPr id="6" name="Rectangle 5"/>
          <p:cNvSpPr/>
          <p:nvPr/>
        </p:nvSpPr>
        <p:spPr bwMode="auto">
          <a:xfrm>
            <a:off x="2971800" y="1066800"/>
            <a:ext cx="58674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 A retroperitoneal organ  encircling the bladder neck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Weighs about 20g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Palpable on rectal examination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Blood supply-internal iliac artery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Prostatic veins drain into the prostatic venous plexus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7" name="Picture 6" descr="zo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886200"/>
            <a:ext cx="2527300" cy="25587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191000" y="3886200"/>
            <a:ext cx="4724400" cy="2971800"/>
          </a:xfrm>
          <a:prstGeom prst="rect">
            <a:avLst/>
          </a:prstGeom>
          <a:solidFill>
            <a:srgbClr val="FFFFCC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The prostatic parenchyma is divided in to four zones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  Transitional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 Central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   Peripheral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  Anterior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fibromuscular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stroma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/>
              <a:t>The type of proliferative lesions are different in these zones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Eg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: BNH- transitional zone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     </a:t>
            </a:r>
            <a:r>
              <a:rPr lang="en-US" dirty="0" smtClean="0"/>
              <a:t>C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arcinoma –peripheral zone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/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r>
              <a:rPr lang="en-US" dirty="0" err="1" smtClean="0"/>
              <a:t>Intratubular</a:t>
            </a:r>
            <a:r>
              <a:rPr lang="en-US" dirty="0" smtClean="0"/>
              <a:t> germ cell </a:t>
            </a:r>
            <a:r>
              <a:rPr lang="en-US" dirty="0" err="1" smtClean="0"/>
              <a:t>neoplasia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 smtClean="0"/>
              <a:t>Precursor lesion of testicular germ cell </a:t>
            </a:r>
            <a:r>
              <a:rPr lang="en-US" dirty="0" err="1" smtClean="0"/>
              <a:t>tumours</a:t>
            </a:r>
            <a:endParaRPr lang="en-US" dirty="0" smtClean="0"/>
          </a:p>
          <a:p>
            <a:r>
              <a:rPr lang="en-US" dirty="0" smtClean="0"/>
              <a:t>Carcinoma-in-situ in </a:t>
            </a:r>
            <a:r>
              <a:rPr lang="en-US" dirty="0" err="1" smtClean="0"/>
              <a:t>seminiferous</a:t>
            </a:r>
            <a:r>
              <a:rPr lang="en-US" dirty="0" smtClean="0"/>
              <a:t> tubules</a:t>
            </a:r>
          </a:p>
          <a:p>
            <a:r>
              <a:rPr lang="en-US" dirty="0" smtClean="0"/>
              <a:t>Large and </a:t>
            </a:r>
            <a:r>
              <a:rPr lang="en-US" dirty="0" err="1" smtClean="0"/>
              <a:t>pleomorphic</a:t>
            </a:r>
            <a:r>
              <a:rPr lang="en-US" dirty="0" smtClean="0"/>
              <a:t> cells in tubules</a:t>
            </a:r>
          </a:p>
          <a:p>
            <a:r>
              <a:rPr lang="en-US" dirty="0" smtClean="0"/>
              <a:t>Also seen in </a:t>
            </a:r>
            <a:r>
              <a:rPr lang="en-US" dirty="0" err="1" smtClean="0"/>
              <a:t>cryptoorchid</a:t>
            </a:r>
            <a:r>
              <a:rPr lang="en-US" dirty="0" smtClean="0"/>
              <a:t> testis</a:t>
            </a:r>
            <a:endParaRPr lang="en-GB" dirty="0"/>
          </a:p>
        </p:txBody>
      </p:sp>
      <p:pic>
        <p:nvPicPr>
          <p:cNvPr id="4" name="Picture 3" descr="germ c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25" y="3607576"/>
            <a:ext cx="4435475" cy="3250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1143000"/>
          </a:xfrm>
        </p:spPr>
        <p:txBody>
          <a:bodyPr/>
          <a:lstStyle/>
          <a:p>
            <a:r>
              <a:rPr lang="en-US" dirty="0"/>
              <a:t>Testicular tumours-classification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  <a:ln>
            <a:solidFill>
              <a:srgbClr val="003366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0" y="1981200"/>
            <a:ext cx="1905000" cy="1905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1219200" y="3124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447800" y="28194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990600" y="2971800"/>
            <a:ext cx="228600" cy="2286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1066800" y="2514600"/>
            <a:ext cx="228600" cy="2286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914400" y="2743200"/>
            <a:ext cx="152400" cy="2286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1295400" y="2590800"/>
            <a:ext cx="228600" cy="2286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1371600" y="3048000"/>
            <a:ext cx="228600" cy="2286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1219200" y="3352800"/>
            <a:ext cx="762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838200" y="3124200"/>
            <a:ext cx="762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838200" y="2438400"/>
            <a:ext cx="762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1676400" y="2514600"/>
            <a:ext cx="762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1905000" y="2895600"/>
            <a:ext cx="762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1828800" y="1143000"/>
            <a:ext cx="3048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 dirty="0">
                <a:latin typeface="Times New Roman" pitchFamily="18" charset="0"/>
              </a:rPr>
              <a:t>Germ cell origin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381000" y="4191000"/>
            <a:ext cx="3124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latin typeface="Times New Roman" pitchFamily="18" charset="0"/>
              </a:rPr>
              <a:t>Non germ cell origin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>
            <a:off x="1447800" y="1981200"/>
            <a:ext cx="1066800" cy="60960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 flipV="1">
            <a:off x="1295400" y="3276600"/>
            <a:ext cx="762000" cy="99060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4876800" y="838200"/>
            <a:ext cx="4267200" cy="423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Verdana" pitchFamily="34" charset="0"/>
              </a:rPr>
              <a:t>Seminoma</a:t>
            </a:r>
            <a:endParaRPr lang="en-US" sz="2400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endParaRPr lang="en-US" sz="2400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Non </a:t>
            </a:r>
            <a:r>
              <a:rPr lang="en-US" sz="2400" b="1" dirty="0" err="1" smtClean="0">
                <a:solidFill>
                  <a:srgbClr val="00B050"/>
                </a:solidFill>
                <a:latin typeface="Verdana" pitchFamily="34" charset="0"/>
              </a:rPr>
              <a:t>seminomatous</a:t>
            </a:r>
            <a:r>
              <a:rPr lang="en-US" sz="2400" b="1" dirty="0" smtClean="0">
                <a:solidFill>
                  <a:srgbClr val="00B050"/>
                </a:solidFill>
                <a:latin typeface="Verdana" pitchFamily="34" charset="0"/>
              </a:rPr>
              <a:t> germ cell	tumours (NSGCT)</a:t>
            </a:r>
            <a:endParaRPr lang="en-US" sz="2400" b="1" dirty="0">
              <a:solidFill>
                <a:srgbClr val="00B050"/>
              </a:solidFill>
              <a:latin typeface="Verdana" pitchFamily="34" charset="0"/>
            </a:endParaRPr>
          </a:p>
          <a:p>
            <a:r>
              <a:rPr lang="en-US" sz="2400" dirty="0" smtClean="0">
                <a:latin typeface="Verdana" pitchFamily="34" charset="0"/>
              </a:rPr>
              <a:t>	</a:t>
            </a:r>
            <a:r>
              <a:rPr lang="en-US" sz="2400" dirty="0" err="1" smtClean="0">
                <a:latin typeface="Verdana" pitchFamily="34" charset="0"/>
              </a:rPr>
              <a:t>Teratoma</a:t>
            </a:r>
            <a:endParaRPr lang="en-US" sz="2400" dirty="0">
              <a:latin typeface="Verdana" pitchFamily="34" charset="0"/>
            </a:endParaRPr>
          </a:p>
          <a:p>
            <a:r>
              <a:rPr lang="en-US" sz="2400" dirty="0" smtClean="0">
                <a:latin typeface="Verdana" pitchFamily="34" charset="0"/>
              </a:rPr>
              <a:t>	York </a:t>
            </a:r>
            <a:r>
              <a:rPr lang="en-US" sz="2400" dirty="0">
                <a:latin typeface="Verdana" pitchFamily="34" charset="0"/>
              </a:rPr>
              <a:t>sac </a:t>
            </a:r>
            <a:r>
              <a:rPr lang="en-US" sz="2400" dirty="0" err="1">
                <a:latin typeface="Verdana" pitchFamily="34" charset="0"/>
              </a:rPr>
              <a:t>tumour</a:t>
            </a:r>
            <a:endParaRPr lang="en-US" sz="2400" dirty="0">
              <a:latin typeface="Verdana" pitchFamily="34" charset="0"/>
            </a:endParaRPr>
          </a:p>
          <a:p>
            <a:r>
              <a:rPr lang="en-US" sz="2400" dirty="0" smtClean="0">
                <a:latin typeface="Verdana" pitchFamily="34" charset="0"/>
              </a:rPr>
              <a:t>	</a:t>
            </a:r>
            <a:r>
              <a:rPr lang="en-US" sz="2400" dirty="0" err="1" smtClean="0">
                <a:latin typeface="Verdana" pitchFamily="34" charset="0"/>
              </a:rPr>
              <a:t>Embryonal</a:t>
            </a:r>
            <a:r>
              <a:rPr lang="en-US" sz="2400" dirty="0" smtClean="0">
                <a:latin typeface="Verdana" pitchFamily="34" charset="0"/>
              </a:rPr>
              <a:t>   	carcinoma</a:t>
            </a:r>
            <a:endParaRPr lang="en-US" sz="2400" dirty="0">
              <a:latin typeface="Verdana" pitchFamily="34" charset="0"/>
            </a:endParaRPr>
          </a:p>
          <a:p>
            <a:r>
              <a:rPr lang="en-US" sz="2400" dirty="0" smtClean="0">
                <a:latin typeface="Verdana" pitchFamily="34" charset="0"/>
              </a:rPr>
              <a:t>	</a:t>
            </a:r>
            <a:r>
              <a:rPr lang="en-US" sz="2400" dirty="0" err="1" smtClean="0">
                <a:latin typeface="Verdana" pitchFamily="34" charset="0"/>
              </a:rPr>
              <a:t>choriocarcinoma</a:t>
            </a:r>
            <a:endParaRPr lang="en-US" sz="2400" dirty="0">
              <a:latin typeface="Verdana" pitchFamily="34" charset="0"/>
            </a:endParaRPr>
          </a:p>
          <a:p>
            <a:r>
              <a:rPr lang="en-US" sz="2400" dirty="0">
                <a:latin typeface="Verdana" pitchFamily="34" charset="0"/>
              </a:rPr>
              <a:t>Mixed germ </a:t>
            </a:r>
            <a:r>
              <a:rPr lang="en-US" sz="2400" dirty="0" smtClean="0">
                <a:latin typeface="Verdana" pitchFamily="34" charset="0"/>
              </a:rPr>
              <a:t>cell tumours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3048000" y="4724400"/>
            <a:ext cx="3962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Verdana" pitchFamily="34" charset="0"/>
              </a:rPr>
              <a:t>Sex cord </a:t>
            </a:r>
            <a:r>
              <a:rPr lang="en-US" sz="2400" dirty="0" err="1" smtClean="0">
                <a:solidFill>
                  <a:srgbClr val="C00000"/>
                </a:solidFill>
                <a:latin typeface="Verdana" pitchFamily="34" charset="0"/>
              </a:rPr>
              <a:t>stromal</a:t>
            </a:r>
            <a:endParaRPr lang="en-US" sz="2400" dirty="0" smtClean="0">
              <a:solidFill>
                <a:srgbClr val="C00000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Verdana" pitchFamily="34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Verdana" pitchFamily="34" charset="0"/>
              </a:rPr>
              <a:t>Leydig</a:t>
            </a:r>
            <a:r>
              <a:rPr lang="en-US" sz="2400" dirty="0" smtClean="0">
                <a:solidFill>
                  <a:srgbClr val="C00000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Verdana" pitchFamily="34" charset="0"/>
              </a:rPr>
              <a:t>celltumour</a:t>
            </a:r>
            <a:endParaRPr lang="en-US" sz="2400" dirty="0">
              <a:solidFill>
                <a:srgbClr val="C00000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Verdana" pitchFamily="34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Verdana" pitchFamily="34" charset="0"/>
              </a:rPr>
              <a:t>Sertoli</a:t>
            </a:r>
            <a:r>
              <a:rPr lang="en-US" sz="2400" dirty="0" smtClean="0">
                <a:solidFill>
                  <a:srgbClr val="C00000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cell </a:t>
            </a:r>
            <a:r>
              <a:rPr lang="en-US" sz="2400" dirty="0" err="1" smtClean="0">
                <a:solidFill>
                  <a:srgbClr val="C00000"/>
                </a:solidFill>
                <a:latin typeface="Verdana" pitchFamily="34" charset="0"/>
              </a:rPr>
              <a:t>tumour</a:t>
            </a:r>
            <a:endParaRPr lang="en-US" sz="2400" dirty="0" smtClean="0">
              <a:solidFill>
                <a:srgbClr val="C00000"/>
              </a:solidFill>
              <a:latin typeface="Verdana" pitchFamily="34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Verdana" pitchFamily="34" charset="0"/>
              </a:rPr>
              <a:t>Lymphomas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Verdana" pitchFamily="34" charset="0"/>
              </a:rPr>
              <a:t>sarcomas</a:t>
            </a:r>
            <a:endParaRPr lang="en-US" sz="2400" dirty="0">
              <a:solidFill>
                <a:srgbClr val="C00000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C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sz="2800" dirty="0" smtClean="0"/>
              <a:t>Different systems are being used by Americans and British</a:t>
            </a:r>
          </a:p>
          <a:p>
            <a:r>
              <a:rPr lang="en-US" sz="2800" dirty="0" smtClean="0"/>
              <a:t>Simply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Seminomas</a:t>
            </a:r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 smtClean="0"/>
              <a:t>tumour cells resemble </a:t>
            </a:r>
            <a:r>
              <a:rPr lang="en-US" dirty="0" err="1" smtClean="0"/>
              <a:t>primodial</a:t>
            </a:r>
            <a:r>
              <a:rPr lang="en-US" dirty="0" smtClean="0"/>
              <a:t> germ cells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Non </a:t>
            </a:r>
            <a:r>
              <a:rPr lang="en-US" dirty="0" err="1" smtClean="0">
                <a:solidFill>
                  <a:srgbClr val="00B050"/>
                </a:solidFill>
              </a:rPr>
              <a:t>seminomatous</a:t>
            </a:r>
            <a:r>
              <a:rPr lang="en-US" dirty="0" smtClean="0">
                <a:solidFill>
                  <a:srgbClr val="00B050"/>
                </a:solidFill>
              </a:rPr>
              <a:t> tumours- </a:t>
            </a:r>
            <a:r>
              <a:rPr lang="en-US" dirty="0" smtClean="0"/>
              <a:t>undifferentiated cells that differentiate into various lineages</a:t>
            </a:r>
          </a:p>
          <a:p>
            <a:pPr lvl="2"/>
            <a:r>
              <a:rPr lang="en-US" sz="2800" dirty="0" smtClean="0"/>
              <a:t>Embryonic stem cell-</a:t>
            </a:r>
            <a:r>
              <a:rPr lang="en-US" sz="2800" dirty="0" err="1" smtClean="0"/>
              <a:t>Embryonal</a:t>
            </a:r>
            <a:r>
              <a:rPr lang="en-US" sz="2800" dirty="0" smtClean="0"/>
              <a:t> carcinoma</a:t>
            </a:r>
          </a:p>
          <a:p>
            <a:pPr lvl="2"/>
            <a:r>
              <a:rPr lang="en-US" sz="2800" dirty="0" smtClean="0"/>
              <a:t>York sac tumour</a:t>
            </a:r>
          </a:p>
          <a:p>
            <a:pPr lvl="2"/>
            <a:r>
              <a:rPr lang="en-US" sz="2800" dirty="0" err="1" smtClean="0"/>
              <a:t>Choriocarcinoma</a:t>
            </a:r>
            <a:endParaRPr lang="en-US" sz="2800" dirty="0" smtClean="0"/>
          </a:p>
          <a:p>
            <a:pPr lvl="2"/>
            <a:r>
              <a:rPr lang="en-US" sz="2800" dirty="0" err="1" smtClean="0"/>
              <a:t>teratoma</a:t>
            </a:r>
            <a:endParaRPr lang="en-US" sz="2800" dirty="0" smtClean="0"/>
          </a:p>
          <a:p>
            <a:r>
              <a:rPr lang="en-US" sz="2400" dirty="0" smtClean="0"/>
              <a:t>Some tumours – admixture of </a:t>
            </a:r>
            <a:r>
              <a:rPr lang="en-US" sz="2400" dirty="0" err="1" smtClean="0"/>
              <a:t>seminomatous</a:t>
            </a:r>
            <a:r>
              <a:rPr lang="en-US" sz="2400" dirty="0" smtClean="0"/>
              <a:t> and non </a:t>
            </a:r>
            <a:r>
              <a:rPr lang="en-US" sz="2400" dirty="0" err="1" smtClean="0"/>
              <a:t>seminomatous</a:t>
            </a:r>
            <a:r>
              <a:rPr lang="en-US" sz="2400" dirty="0" smtClean="0"/>
              <a:t> components</a:t>
            </a:r>
            <a:endParaRPr 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762000"/>
          </a:xfrm>
        </p:spPr>
        <p:txBody>
          <a:bodyPr/>
          <a:lstStyle/>
          <a:p>
            <a:r>
              <a:rPr lang="en-US" sz="3600" dirty="0" smtClean="0"/>
              <a:t>Germ cell </a:t>
            </a:r>
            <a:r>
              <a:rPr lang="en-US" sz="3600" dirty="0"/>
              <a:t>tumours-classification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7772400" cy="1066800"/>
          </a:xfrm>
        </p:spPr>
        <p:txBody>
          <a:bodyPr/>
          <a:lstStyle/>
          <a:p>
            <a:r>
              <a:rPr lang="en-US" sz="3600" dirty="0"/>
              <a:t>Testicular </a:t>
            </a:r>
            <a:r>
              <a:rPr lang="en-US" sz="3600" dirty="0" err="1"/>
              <a:t>tumours</a:t>
            </a:r>
            <a:r>
              <a:rPr lang="en-US" sz="3600" dirty="0"/>
              <a:t>-classification</a:t>
            </a:r>
          </a:p>
        </p:txBody>
      </p:sp>
      <p:pic>
        <p:nvPicPr>
          <p:cNvPr id="98307" name="Picture 3" descr="tumors"/>
          <p:cNvPicPr>
            <a:picLocks noChangeAspect="1" noChangeArrowheads="1"/>
          </p:cNvPicPr>
          <p:nvPr/>
        </p:nvPicPr>
        <p:blipFill>
          <a:blip r:embed="rId2">
            <a:lum bright="-24000" contrast="-30000"/>
          </a:blip>
          <a:srcRect l="6154" t="3896" b="10390"/>
          <a:stretch>
            <a:fillRect/>
          </a:stretch>
        </p:blipFill>
        <p:spPr bwMode="auto">
          <a:xfrm>
            <a:off x="2133600" y="914400"/>
            <a:ext cx="5211618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/>
              <a:t>Testicular tumours-presenting features</a:t>
            </a:r>
          </a:p>
        </p:txBody>
      </p:sp>
      <p:pic>
        <p:nvPicPr>
          <p:cNvPr id="21508" name="Picture 4" descr="Image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87638" y="609600"/>
            <a:ext cx="3862387" cy="6248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err="1"/>
              <a:t>seminoma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343400" cy="5181600"/>
          </a:xfrm>
        </p:spPr>
        <p:txBody>
          <a:bodyPr/>
          <a:lstStyle/>
          <a:p>
            <a:r>
              <a:rPr lang="en-US" sz="2800" dirty="0"/>
              <a:t>The commonest type of testicular </a:t>
            </a:r>
            <a:r>
              <a:rPr lang="en-US" sz="2800" dirty="0" err="1"/>
              <a:t>tumour</a:t>
            </a:r>
            <a:endParaRPr lang="en-US" sz="2800" dirty="0"/>
          </a:p>
          <a:p>
            <a:r>
              <a:rPr lang="en-US" sz="2800" dirty="0"/>
              <a:t>Germ cell origin</a:t>
            </a:r>
          </a:p>
          <a:p>
            <a:r>
              <a:rPr lang="en-US" sz="2800" dirty="0"/>
              <a:t>Peak incidence occurs in 30-50 years of age</a:t>
            </a:r>
          </a:p>
          <a:p>
            <a:r>
              <a:rPr lang="en-US" sz="2800" dirty="0"/>
              <a:t>The testis is enlarged by homogenous firm whitish </a:t>
            </a:r>
            <a:r>
              <a:rPr lang="en-US" sz="2800" dirty="0" err="1" smtClean="0"/>
              <a:t>tumour</a:t>
            </a:r>
            <a:endParaRPr lang="en-US" sz="2800" dirty="0" smtClean="0"/>
          </a:p>
          <a:p>
            <a:r>
              <a:rPr lang="en-US" sz="2800" dirty="0" smtClean="0"/>
              <a:t>Usually no </a:t>
            </a:r>
            <a:r>
              <a:rPr lang="en-US" sz="2800" dirty="0" err="1" smtClean="0"/>
              <a:t>haemorrhage</a:t>
            </a:r>
            <a:r>
              <a:rPr lang="en-US" sz="2800" dirty="0" smtClean="0"/>
              <a:t> or necrosis</a:t>
            </a:r>
            <a:endParaRPr lang="en-US" sz="2800" dirty="0"/>
          </a:p>
        </p:txBody>
      </p:sp>
      <p:pic>
        <p:nvPicPr>
          <p:cNvPr id="6" name="Content Placeholder 5" descr="seminoma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7200" y="2209801"/>
            <a:ext cx="4627541" cy="4648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914400"/>
          </a:xfrm>
        </p:spPr>
        <p:txBody>
          <a:bodyPr/>
          <a:lstStyle/>
          <a:p>
            <a:pPr algn="l"/>
            <a:r>
              <a:rPr lang="en-US" dirty="0" err="1"/>
              <a:t>Seminoma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tumour</a:t>
            </a:r>
            <a:r>
              <a:rPr lang="en-US" sz="2800" dirty="0"/>
              <a:t> is composed of large cells with clear cytoplasm separated by lymphocyte rich </a:t>
            </a:r>
            <a:r>
              <a:rPr lang="en-US" sz="2800" dirty="0" err="1"/>
              <a:t>stroma</a:t>
            </a:r>
            <a:r>
              <a:rPr lang="en-US" sz="2800" dirty="0"/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Histologically</a:t>
            </a:r>
            <a:r>
              <a:rPr lang="en-US" sz="2800" dirty="0" smtClean="0"/>
              <a:t> </a:t>
            </a:r>
            <a:r>
              <a:rPr lang="en-US" sz="2800" dirty="0"/>
              <a:t>identical to ovarian </a:t>
            </a:r>
            <a:r>
              <a:rPr lang="en-US" sz="2800" dirty="0" err="1" smtClean="0"/>
              <a:t>dysgerminoma</a:t>
            </a:r>
            <a:r>
              <a:rPr lang="en-US" sz="2800" dirty="0" smtClean="0"/>
              <a:t> (ref Ovarian </a:t>
            </a:r>
            <a:r>
              <a:rPr lang="en-US" sz="2800" dirty="0" err="1" smtClean="0"/>
              <a:t>tumours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Responds to radiotherapy well.</a:t>
            </a:r>
          </a:p>
        </p:txBody>
      </p:sp>
      <p:pic>
        <p:nvPicPr>
          <p:cNvPr id="6" name="Content Placeholder 5" descr="seminoma.jpg 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3458851" cy="2590800"/>
          </a:xfrm>
        </p:spPr>
      </p:pic>
      <p:pic>
        <p:nvPicPr>
          <p:cNvPr id="7" name="Picture 6" descr="seminom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400"/>
            <a:ext cx="3000375" cy="2247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eratoma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r>
              <a:rPr lang="en-US" dirty="0"/>
              <a:t>A tumour representing differentiation of germ cells along somatic cell lines</a:t>
            </a:r>
          </a:p>
          <a:p>
            <a:r>
              <a:rPr lang="en-US" dirty="0" smtClean="0"/>
              <a:t>Can occur at any age; infancy-adult life</a:t>
            </a:r>
          </a:p>
          <a:p>
            <a:r>
              <a:rPr lang="en-US" dirty="0" smtClean="0"/>
              <a:t>Peak </a:t>
            </a:r>
            <a:r>
              <a:rPr lang="en-US" dirty="0"/>
              <a:t>incidence is 20-30 years</a:t>
            </a:r>
          </a:p>
          <a:p>
            <a:r>
              <a:rPr lang="en-US" dirty="0"/>
              <a:t>Tumour composed of tissue representing endoderm, mesoderm and </a:t>
            </a:r>
            <a:r>
              <a:rPr lang="en-US" dirty="0" smtClean="0"/>
              <a:t>ectoderm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49325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eratoma</a:t>
            </a:r>
            <a:endParaRPr lang="en-US" dirty="0"/>
          </a:p>
        </p:txBody>
      </p:sp>
      <p:pic>
        <p:nvPicPr>
          <p:cNvPr id="99332" name="Picture 4" descr="t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4267200" cy="5410200"/>
          </a:xfrm>
          <a:prstGeom prst="rect">
            <a:avLst/>
          </a:prstGeom>
          <a:noFill/>
        </p:spPr>
      </p:pic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800600" y="1219200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 smtClean="0"/>
              <a:t>In contrast to </a:t>
            </a:r>
            <a:r>
              <a:rPr lang="en-US" sz="3200" dirty="0" err="1" smtClean="0"/>
              <a:t>seminoma</a:t>
            </a:r>
            <a:r>
              <a:rPr lang="en-US" sz="3200" dirty="0" smtClean="0"/>
              <a:t> </a:t>
            </a:r>
            <a:r>
              <a:rPr lang="en-US" sz="3200" dirty="0" err="1" smtClean="0"/>
              <a:t>heterogenous</a:t>
            </a:r>
            <a:r>
              <a:rPr lang="en-US" sz="3200" dirty="0" smtClean="0"/>
              <a:t> appearance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 smtClean="0"/>
              <a:t> solid tumour with cystic spaces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haemorrhage</a:t>
            </a:r>
            <a:r>
              <a:rPr lang="en-US" sz="3200" dirty="0" smtClean="0"/>
              <a:t> and necrosis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Microscopy –</a:t>
            </a:r>
            <a:r>
              <a:rPr lang="en-US" dirty="0" err="1" smtClean="0"/>
              <a:t>teratoma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Composed of </a:t>
            </a:r>
            <a:r>
              <a:rPr lang="en-US" dirty="0" err="1" smtClean="0"/>
              <a:t>heterogenous</a:t>
            </a:r>
            <a:r>
              <a:rPr lang="en-US" dirty="0" smtClean="0"/>
              <a:t> collections of differentiated or </a:t>
            </a:r>
            <a:r>
              <a:rPr lang="en-US" dirty="0" err="1" smtClean="0"/>
              <a:t>organoid</a:t>
            </a:r>
            <a:r>
              <a:rPr lang="en-US" dirty="0" smtClean="0"/>
              <a:t> structures</a:t>
            </a:r>
          </a:p>
          <a:p>
            <a:pPr lvl="1"/>
            <a:r>
              <a:rPr lang="en-US" dirty="0" smtClean="0"/>
              <a:t>Neural tissue, muscle, cartilage, bone, squamous islands thyroid tissue , bronchial epithelium etc</a:t>
            </a:r>
          </a:p>
          <a:p>
            <a:r>
              <a:rPr lang="en-US" dirty="0" smtClean="0"/>
              <a:t>These elements may be </a:t>
            </a:r>
          </a:p>
          <a:p>
            <a:pPr lvl="1"/>
            <a:r>
              <a:rPr lang="en-US" dirty="0" smtClean="0"/>
              <a:t>mature-resemble adult tissue</a:t>
            </a:r>
          </a:p>
          <a:p>
            <a:pPr lvl="1"/>
            <a:r>
              <a:rPr lang="en-US" dirty="0" smtClean="0"/>
              <a:t>Immature-resemble fetal tissue</a:t>
            </a:r>
          </a:p>
          <a:p>
            <a:r>
              <a:rPr lang="en-US" dirty="0" smtClean="0"/>
              <a:t>Malignancy can arise in these non germ cell components</a:t>
            </a:r>
          </a:p>
          <a:p>
            <a:pPr lvl="1"/>
            <a:r>
              <a:rPr lang="en-US" dirty="0" smtClean="0"/>
              <a:t>Squamous cell carcinoma</a:t>
            </a:r>
          </a:p>
          <a:p>
            <a:pPr lvl="1"/>
            <a:r>
              <a:rPr lang="en-US" dirty="0" err="1" smtClean="0"/>
              <a:t>Mucinous</a:t>
            </a:r>
            <a:r>
              <a:rPr lang="en-US" dirty="0" smtClean="0"/>
              <a:t> adenocarcinoma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3200" dirty="0" smtClean="0"/>
              <a:t>Microscopy- normal prostate gland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 dirty="0" smtClean="0"/>
              <a:t>Glands are arranged concentrically around urethra</a:t>
            </a:r>
          </a:p>
          <a:p>
            <a:pPr lvl="1"/>
            <a:r>
              <a:rPr lang="en-US" dirty="0" smtClean="0"/>
              <a:t>Inner </a:t>
            </a:r>
            <a:r>
              <a:rPr lang="en-US" dirty="0" err="1" smtClean="0"/>
              <a:t>periurethral</a:t>
            </a:r>
            <a:r>
              <a:rPr lang="en-US" dirty="0" smtClean="0"/>
              <a:t> group</a:t>
            </a:r>
          </a:p>
          <a:p>
            <a:pPr lvl="1"/>
            <a:r>
              <a:rPr lang="en-US" dirty="0" err="1" smtClean="0"/>
              <a:t>Submucosal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External group/ main prostatic glands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1143000"/>
          </a:xfrm>
        </p:spPr>
        <p:txBody>
          <a:bodyPr/>
          <a:lstStyle/>
          <a:p>
            <a:r>
              <a:rPr lang="en-US" dirty="0" err="1" smtClean="0"/>
              <a:t>Teratoma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r>
              <a:rPr lang="en-US"/>
              <a:t>Histologically three major varients</a:t>
            </a:r>
          </a:p>
          <a:p>
            <a:pPr lvl="1"/>
            <a:r>
              <a:rPr lang="en-US"/>
              <a:t>Mature teratoma-contain fully mature tissue of one or more germ cell layer</a:t>
            </a:r>
          </a:p>
          <a:p>
            <a:pPr lvl="1"/>
            <a:r>
              <a:rPr lang="en-US"/>
              <a:t>Immature teratoma –contain immature somatic elements reminiscent of those of developing fetal tissue</a:t>
            </a:r>
          </a:p>
          <a:p>
            <a:pPr lvl="1"/>
            <a:r>
              <a:rPr lang="en-US"/>
              <a:t>Teratoma with malignant transformation –development of frank malignancy in preexisting teratomatous component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ture teratom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-53812" y="923949"/>
            <a:ext cx="4679623" cy="3505200"/>
          </a:xfrm>
        </p:spPr>
      </p:pic>
      <p:pic>
        <p:nvPicPr>
          <p:cNvPr id="5" name="Picture 4" descr="teratoma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31189" y="2246756"/>
            <a:ext cx="4955358" cy="3711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3810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Mature </a:t>
            </a:r>
            <a:r>
              <a:rPr lang="en-US" sz="3200" dirty="0" err="1" smtClean="0"/>
              <a:t>teratoma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57150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Immature </a:t>
            </a:r>
            <a:r>
              <a:rPr lang="en-US" sz="3200" dirty="0" err="1" smtClean="0"/>
              <a:t>teratoma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7772400" cy="762000"/>
          </a:xfrm>
        </p:spPr>
        <p:txBody>
          <a:bodyPr/>
          <a:lstStyle/>
          <a:p>
            <a:r>
              <a:rPr lang="en-US" dirty="0" err="1" smtClean="0"/>
              <a:t>Teratomas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4800600"/>
          </a:xfrm>
        </p:spPr>
        <p:txBody>
          <a:bodyPr/>
          <a:lstStyle/>
          <a:p>
            <a:r>
              <a:rPr lang="en-US" dirty="0"/>
              <a:t>Pure </a:t>
            </a:r>
            <a:r>
              <a:rPr lang="en-US" dirty="0" smtClean="0"/>
              <a:t>differentiated mature </a:t>
            </a:r>
            <a:r>
              <a:rPr lang="en-US" dirty="0" err="1" smtClean="0"/>
              <a:t>teratomas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prepubertal</a:t>
            </a:r>
            <a:r>
              <a:rPr lang="en-US" dirty="0"/>
              <a:t> age is usually benign</a:t>
            </a:r>
          </a:p>
          <a:p>
            <a:r>
              <a:rPr lang="en-US" dirty="0"/>
              <a:t>All testicular </a:t>
            </a:r>
            <a:r>
              <a:rPr lang="en-US" dirty="0" err="1"/>
              <a:t>teratomas</a:t>
            </a:r>
            <a:r>
              <a:rPr lang="en-US" dirty="0"/>
              <a:t> </a:t>
            </a:r>
            <a:r>
              <a:rPr lang="en-US" b="1" dirty="0"/>
              <a:t>in adults </a:t>
            </a:r>
            <a:r>
              <a:rPr lang="en-US" dirty="0"/>
              <a:t>are </a:t>
            </a:r>
            <a:r>
              <a:rPr lang="en-US" b="1" dirty="0"/>
              <a:t>regarded as malignant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88238" cy="912813"/>
          </a:xfrm>
        </p:spPr>
        <p:txBody>
          <a:bodyPr/>
          <a:lstStyle/>
          <a:p>
            <a:r>
              <a:rPr lang="en-US" sz="4000" dirty="0"/>
              <a:t>York sac tumour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/>
              <a:t>Most common primary testicular tumour of children less than 3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Good prognosis in this age group</a:t>
            </a:r>
            <a:endParaRPr lang="en-US" dirty="0"/>
          </a:p>
          <a:p>
            <a:r>
              <a:rPr lang="el-GR" dirty="0" smtClean="0">
                <a:cs typeface="Times New Roman" pitchFamily="18" charset="0"/>
              </a:rPr>
              <a:t>α</a:t>
            </a:r>
            <a:r>
              <a:rPr lang="en-US" dirty="0" err="1" smtClean="0">
                <a:cs typeface="Times New Roman" pitchFamily="18" charset="0"/>
              </a:rPr>
              <a:t>lpha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feto</a:t>
            </a:r>
            <a:r>
              <a:rPr lang="en-US" dirty="0">
                <a:cs typeface="Times New Roman" pitchFamily="18" charset="0"/>
              </a:rPr>
              <a:t> protein levels are increased in almost all instances</a:t>
            </a:r>
            <a:endParaRPr lang="el-GR" dirty="0">
              <a:cs typeface="Times New Roman" pitchFamily="18" charset="0"/>
            </a:endParaRPr>
          </a:p>
        </p:txBody>
      </p:sp>
      <p:pic>
        <p:nvPicPr>
          <p:cNvPr id="11266" name="Picture 2" descr="https://encrypted-tbn1.gstatic.com/images?q=tbn:ANd9GcS8QarnCbE6qkDCZ4kKn3YCz5kJhCB7OCsK3EhANEpIPpLRFar1W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86200"/>
            <a:ext cx="3429390" cy="2558854"/>
          </a:xfrm>
          <a:prstGeom prst="rect">
            <a:avLst/>
          </a:prstGeom>
          <a:noFill/>
        </p:spPr>
      </p:pic>
      <p:sp>
        <p:nvSpPr>
          <p:cNvPr id="11268" name="AutoShape 4" descr="data:image/jpeg;base64,/9j/4AAQSkZJRgABAQAAAQABAAD/2wCEAAkGBhQSERUUExQWFRUUGB8ZGRgXGB8cHhwdHh4cHxweHxwiHyYfHx4kIR8bIi8iIycpLS0tHR4xNTAqNSYsLCkBCQoKDgwOGg8PGi0kHyU0LDAwLzApLy8pLCwwLCwsLCwsLCwsKiwsLCwsLCwsLCwsLCwsKiwsLCwsLCwsLCwsLP/AABEIAMMBAwMBIgACEQEDEQH/xAAbAAADAQEBAQEAAAAAAAAAAAAEBQYDAAIBB//EAD8QAAICAAUCBQIEBQIEBQUBAAECAxEABBIhMQVBBhMiUWFxgRQykaEjQrHB0VLwFWJy4QcWM5LxJFOCstJD/8QAGQEAAwEBAQAAAAAAAAAAAAAAAQIDBAAF/8QALhEAAQMDAgMHBQEBAQAAAAAAAQACEQMSITFBUWHwBBMicYGRoTKxwdHx4UIj/9oADAMBAAIRAxEAPwDx1XqmajzDjzJk0SsV3atJYtVNsbod6/XDDo/VMxmJpgksxjsEMx0rdA1V3QsChz++Ppb1TMpCkSOKncncuaK9tF9tsD5fqDZcrNI8KqQVuP13JvXJ2ojvd0ax7ZgtgASnjCN6hE7y/wALMtHIusrchr0garUkjYHj/GFaBzNSzzFSoP59jtvRJ5sHjvj10vJeTDK0qkSpI6JKwsW9eY9d6+PjDTw54RM5E6yOsTIFpttdWNVH+vfALmsBJOPJO05kpblunZiRigadFflnkdRQ+b5+mH+cyWZysTKsjOso0h9TlkHuLPt3xTw9CCqKY6h+n0rCbxFlw+lgzJ5AZmG9bD61jMK4qOAGnkgXhxwkOW6PJGoUSykqN2aR9+55P2rBQ6dMxYtNJpIFDWwIr6Hvh5koxIq6PUrKGsdx2N+2N/8AhjgE6a+/bDmtmDqrhwCnep9Mhy4WaTzqJG34mSt+4Gr77nBvQupxTBvw2tqbTbuxN1fvx/3wS/QkzlxSX5a8gHm+B8fUY36r0doIgcuzKsQ2UdhVffEy5hhjj4vWFJ0TbOVh1XqzQyKmo23Pq4v74VSZuZWWVWbZqIZmHHuDt8Yn8x1CVpSZCoAAc6qBo7Ae5Y74oshlp3y7lVjzBP5acrV+9jnGju20miYThoYMp11NVzEWqOVlYEE6G3NblTjHL9Y0As0l9t22Fe+/OEHR8tmosxqpFfQdSMT61B78gEb73e/zjxB4cyWeL5gM0YY2wZyF1fzdx998Q7prAQTLeWfRJAAIOiPzviKU5iNkDukdmQJqJAI2278384fZ3qBVWCrKXKlgN/8AJAGJXpvWhFKmWyreaXOhXLFlCjckA70Nxd0cPpUKakVi1rod99tqAB3334HGFqUwCBEfnzQeAXCEw6WUaJCshcFRb6ib997/APjE906Jk89nkPurGUmg5PA7DTxePOY6VFlICFcxRts1b3fffvhZ4gR8wEiy4Ug6AsjmjQFaqFWTZNf5wzKYkwcHfyXBmdcK5yatou2IYcgknf748fhBE/mWQWYBrdt+3BNDntj502d0iCsuvygELL/MQBwDR/2cL553zkTEJ5ao35ZKLEjfgGlxlDSXHgogGeSZZx61WzAfDH/OFPRMxKDKFkd1SgDIxJO1/FAcb+2PuWz/AOIjGzC+Tx+h9vn4x8g6KItRDyerizekAVXG477++KhtoLXKoEYKadNkMkSuxNmyQSdjfHO30xIeP81IGQJLKigFmVGI1e38wsc7YYZebNpKFhRHjP5ixqu2wsX9P+2E/iDKZjMS6ZWSFwAUZSTQ3vUKvv74pSp21ZkR1slDTelXTevBJk/izEkFANTHVYFakLE7Hivn2xSt4kgF3mXcoNJjVmJBJqiObJ2F/wDfCro/Smjm0eXHLKhBWdWAB1cgg+1Hcf3wQkBhnMTSazIdQqqU8kF6tjzQ7ftjQ8McYHXx+lzsmF5y08heJpZHjj1AiMSEFT6RqYatWnfvtZusVfWskXhkCyyRnSaZXYHb747L9LhkW2jQtVXpAYWKO/PxhN4hyEqRtGkhaMrupIBA29IPcbdyNsY3OFR4AwR11xSkl2N0GvUXhhjklmkZ9JFK1Bh2PuNqJo4B6V0mbMuxGZeNNn9EjlhrFlTq2BF1fOPMWZmSHRl4iGUMSzLrA7UtcA87++MumeNWjk/iqzR/kJNA6uara/t2/fXY6DZE9bJoOVeZO0CxhpCAtWzEnbbc9z84W9U6kkBXzZil8AyHcfr9sByeJ0aUaJFRVjYsSNVHY0w2ogAkb98LYOiicLNOhJc2RMw0nZqbbddq9GwGMrKdpl+PukAIyrPpfiRfKALMSCw5vhiPfHY9+HVRstGfK5s/lG/qNnfffnf3x2IOiThFRPSMn5ucn9bKnmuGjYllZbawq3sedzePUPhfymLefGqkErCCGqt14PNXe+LHp/gqONpGZi7O7NfGxN1zjXJeDYIiSqC2FNe+141u7W2TBPt+1S5gJyscvHA8BeSQTal9Rav0AHG/bDLLZZoRDFGAUUU3Y9tx299sJeteBInj/hrodTqBQAGxwRscadF8VeZHpdWaVDpOngsvO/Y7XWM7he2WGROQduCnBIxlU7OBycS3UuoLM3kooczErzXpr1E/Ff1wo6v1ds0VMZs2R6UL6PmwavGWZyhjljycZYgRuzsZNEjAkeoONwdR2X2vFKXZrMuOfsqCmGCTqmHQWly00sRUGNCApBvnsR/L2r74ppuuRKhZmqhZBxOZqF4lR4JJGZiC+pddr9D8E97w9fokUsRV1V9X+oA/b4wlYMJDn/CV5aclA9D6mK83+STfj61t7DHjxb4uSKPQhLSPsoHf6H3/AKY7M5f8L6dyjt6T7Ejj6Yn2JhnfMhpJgrAiNW00teuxwx4oDahXfFW02Pdfrw5p2ta83LXq3gOWSASlkM8e4WqUr/oJO9AfTe/fDvw34QWGJakdTW5RuT3377/GKPJ5pZY1kQ2rqCPocA9Izq63h1AlSSvypP70dsQPaKrmFvDkk7xxaWoXqXhVZgQXYg/6grH9aDfviHjg8pc5HMFVMsLXTsGDGlsEmiTe3zj9WC4kPGXSoX12ts6DzNJ3IU2p9rBH6XhuzVnXWHroIU3um1evC/hnKxxF4kBL8vqJP0BPA+BWPGSlzJVgIQY42IR9QGtfcKd/jf5xOQI0aFMq2hTp9LSb6eGvtfJq8V2U68iR6AVIQVz243/zi1Rj2kn6p47KhaZJ1UxnJ2zMwhZXjCDWVehq3oAH++K/LdLRICaFldWodjW1Ht+uJ7rUazqtj8tmwwqttr7G65wnlYKpppnhUCNog4azYrT82QKH7Yo6majRBhPUFzQnPhbNy5hrmkZdHKK1epWIp63HfY1f2x3UZXlzAGXISPfzTsCRwpAO5u9jxscPul5MpEsaIiLpskbmu1iqLEd7PvvhNmehLHKTCdcrjWpYkmx7n/SePYfbEQ9pqE6cOHqp3Bz50TIQBFFWQBR96H+++NJcufegVs79sJ+n+JdRaOeMxSLsRuQf9/p84D8R9cdlCR6QQQCDyVP81dxdf3xwpPLo+US0yjcp4ny6aotWmayQpO5s7bna+PTzgTquclaVGhiLAWrt6bN96uyF+P2w26b4QioSOiiUgWVVQR965wNm/CkaTCQEqx31WdyOxGC19G8x++glxOqF6p0zNCIGBY/MYAEk6NNEnVuTftV4RHN5r8PP+MIDxFSki0BpJF/lG68Hbff9HfWPGIRY4WDB5TptBdKdrA79h+uFfRpljbMZdpS8arqVZAvpY8qBvt3FbYrTDw2XAe2deK4A7p9DmG0oY2DqRYINk3vzgTrk0ojaoyzEe+mh3O/tj14N6ohkaH0hgupVAoVyQO3fj/YqM7lA6kEdtsZ6lQUqkELi8MdEKS6L4wg/BWb1xgq0en1WL7cf2wvg6jqZEWFXL7uWAAWuPVwWr/Tvtj2ehuMwkYBSBn8yTfZ2PKsDvRoVWK7qGQDIa20i1ocV7Yd7qdN2B9WfJc6GuzupvL+GUTUQWLNuboiz3qqr4wp6jn2cqmZk8kZY6yACBJ2AYHYjgg97OKrp8jOFO41Xdj+3+cK+s9IQ5yF5PVHpYMDxYIon4wzX+OHowLoOqseh9TWSBHF0wJ4+TjsE9NZfKXSVreqIrk47GExOinhEQ51WLb1RI3PzjcjCefNQZnVHHLGSpIYA3XIIOG0KUoHsAMI9oby5JHAIfqczLE5QWwHp9r7E/A74hun9NzMgWNZ6txJ5mnak3NbbOzHf427YqPEfiFIU0D1SOdKqu5s+/sPcmsJmmzEsFZbyzKrUDq2Uk7k1YoDcjfGvs7XNZMATuVRgICDXoipnHaIOjutEjaMEmy9XuTwPa/vhh0PwQhYzSN5hJIBGwrgn3vbB2bys/lkEoz0AxAoH354ON8lNPFFvHGFUca6r3ravmsO+q8s8LuWqNxtwtcv0FY2ZhxX5f3wpy/ijyXSNlLrJekpZK/8AUPbcb4MXrZpvMjb19ivPYDnHjp/T2kZpCnl/yqBXpA4J7YQDB73KAEAhyAl8RmbMiMo6Q6SzFhzp7D45xh1fNAyJ+GCIt/xNZILA91FGz3xQZjLB1ZZGNAEalABF2OaO+Jz/AIY5mWORfMBJqdaUKD/Kyk2bHcdztitIsnGI2/PNPTtGpRPhbxJGuqJRI0acOVoFt9WmzxycCddimzcgzGUT/wBCwrK2zf6gQD6uOBx98V0PQ1VAoFFeCCf29sKukTsrvl/N1Mtu9rsqk1t72bPOFFRtxqM15/JXBwkkJLkOt9UWTyyiPr4LiigHN0d/v7jDrMyEvTC3Itj/AG/tjz4lkOVRJY3Nk6d9yQe1Y+dE6ayxCR2aR33Zn5JJ2FewuhhpaR3kAbY4pmwPEE/ghQ7BFqgRsKo4CzXSY4lJQadTWe+5+uN44JIVtSHUblOK/wCk/wBjjCfNmU1wB2vv84yMBulpwpgGcHCS9W6EhiLRipLBq9juL244wf1XpSplCsREZoUfk1v8n55x7z8AAG9ki8HZHL2qO3qYgG+wv2H9+cWfUIAM4lO8mASUi6B1NYjJGyOAXGkhTRYgAgA7jfGvQMufxM5IYKhpVY2RfqJ+/t9ME5/piSzCSwfKoMAAefn49vrhfF1SHK5hgrM/nksTyLFcHtt+tH2wT4wbRkjr4U9ZhNevS6IGcrZA2Hz2x+aDLBy03mipCtnf8qbmr7HbmsV/Wuoy5v8AgwgBWu2sE2ONu3v+mFPVsisaxxJEusR+oyBqIB9Ztfrfa/tWLdmBpth2p+ydnhEEK56TmfMiRrvULscH6YE61JbKg7bn+g/vj8+y02YeMpDOvlQsSFQkEqN9NadQ3O184pvDnRZD/GmkIBBIiN3uOWJ5P2xN3Z203F5d6JWgA3IFctDmeoCN92gUMh7rsSa7G9jvfAw2zXQYYmOhF1swa6G5J3s1j71HLrFmIpVQeZRv301x+55xrnsuUAL/AMzAAg2AzEKB798cXklpBxGnNODmZSbP+Gly7rOh0BGBYA7cVt7DDgZ6R60sD9B/fjCb/wAwRyxyRM522JbsTff32OFs3U9MAbLsZQuxFspAA3Yn2qqArtzivducAH6jimPNUmTmRpD5jqT2BPJHO+Cc3zau2lQS/caa/wB8YV5SBTHGUu2UG+++9fvhlks1p1B2qhyaGw/bbEKjYyPZI9v/AEpnNeLPLlRYAGjduTtpH8xA557fONOrywzy6XmMZVD6q5J4FVwOax3T+vQSRyHZEgJGvbj4bkXt+2D0zCEKYxroawADuP8AONBAbm0g8U+JkLz4ayhTLIonjYAvuDd+tvg47B/R+jo8QZEeNWLEJxVsxO1bb71jsZnOlxlIXCVn1iJVkDxIgUPb2Su1m6r+bvvg/p/SJpFDBvSSCLZqrYEUDuavc98S/XfOzuf/AIGryI71bhfUrU3J5vYffFn0vqrrHpKoNK3+atvb5Pvi9S5rBBz9l2Y5rupeElmKgO6Kp1DTQ9QsCwALHuDseMK08D5jLafweb0JeqRHjU62JsmwAR7V2Aw4yXW8uB6Z03st6r9XffgHfj4w0UB6sgnnY39x7YympVZg6cx+1Nxdvok8HUiqES7N+ViSK1E1sLvkjBsKnY6QTsCeePjgHCGHLDNZ+YkARxaYwQbLsKYk+2kgV84qM7mI8vE8rkhIxqY7n67YFQAEADJ/KDoCm+odJeRzU0i69tI0qATwQ3P2x96dnpIJvw06sA/5JBuHat+OGPcED3x5HirL5tBoYRBz+Z6BPsBvd98DZDqkUGYkVpGl8o/xHNuVvkk+wHtxv7Y02vLS1w9I/KI4QqkQH/7dfU3+3vjLM5Msp23G4A9/j5wdkuoRzLridXU91OBbn1tSqqg7OWuxXZQP6n9cYRIPBTEod8xOI6Vf4lelX2HNbkWeN/jAL5hMrLraN2kkUK5T1k1ZFKSCeWOw/pjDP+JlV9LLIHT+arUm+FPBG3tjXOtHIA+oaj6Qw7EjsexxqbTI+oYPXsqAGFh1/q4c6VjJEcZdi4qiaqlJu/f2vDbJT+iMklthQG/3GJnxB4ejg0BEZ5W1aN7GoqbZgbLnnk/PbGWR68cqIVnuOSXVSaf9N0drqwRt/TFe6a6mLP8AVWBaAv0DMAlSByRthQ8IU0COx++E58QDNqdD19iD84zCyRICWLDYcbc8n498SZQcwQTngmbTtGqYnIefE4EhTU+kkVekHevYnff5xj0DVI0yamEcEvlqv/KAN297/pifj6+0QhcoVDOVo81Zom6A2o77i8Mem9OnjzrzRS6ln3ljc7FgAAVPahtxwMVfTcAQT5eaDmEglUPWMmoVSBpph+Xax8gc17YWddz6xrGEpggO4o0Kr97xtneq+cdKCwOSDYJ7j7YXZnL6l0kVqIHHFkXWJ0qcRejTpmJcmHQsouk36Wu6ujxsfnY4SeIFNOrOfVta1qo/Hbtv8Y2zniF45iEiZ3sRpVBWqxRJP1xpFk181fxQuR1s6AxF78EcGjQPcA4qAWuvdvtukdxKz8KdGjMHqjdEvYvVsPkqBt7Xihzsyq0YC3R+1URz8GsKekdZ2eEDZCVXXatQ+vNe4xrm84rKNX5txQ539lHOIva51SXaeaUNJOUu8XMyzK0bKGC0wq61cE/Yft84C8T5vMOsahDburIStKpsDU1sSSL1AbcYS5rrhE7fw3YKdJpSzM/K7XsBW5PFYqfwIzSUaJC2w80nRzta0L44xpLBSDbtk8AQCknU+pw5fMpAQZAw9T+mywA+x9+wFEb49ZKDUoSFr3OomwpI7D3r3H1wZnvDpVjEgOiQLQvUKo6hv3PuCLwGmUiBaFmIGXqo0XcWLpew+ScFpBaIOetlQSQvvQ/GKoXDqxK3ZXjbej/pPt23HGCpnOcQSFNMTC1Ujn5J4+mM4/D+Xy8NoaTM0ZGdrpSN6+/fHvI52QiOMBzGEGl2WrAHbtxWF8BN7BlHw3SF5zvT4okGgxpGPU5kFg9q0jnesAf8WeeRkgkTyAKtI2JDVtYoHTd7AgH9cffFuaTQEMZlL3pXftydua9+Bg7wt1GCCFIa9beq1XVqJF/y3uBtv7Y4ghl0SesoOAs5p30GMCBNTljbWdGmzqb+Xtj7gfpKTGK3eyWc2Bp21tp2rahQx2MrgZOevZZ0o6zFEs8qOiVepXJYRsWJsbGiQdQIwuzEMzSrGzS+TtqkVCEQE9mO7EbAbnknbBXU+usC8ZMTlpiIQI6CUzWvFhr3J33wv6A0mdnqWQULZYywrWDXpNWKvbHqNDg247dYTnOU3lkiyIMchMjyt5i1ekRb6fVuCe1DtWG3h7xVDFEz5hjGFYKDpI1FgaG35qAIHtWAklBmXK5iEgbUa20jY0ffcWCe2Gvi0TLNlI4kjZNwbFsG4BH2v98Znw6GO1OZnhwXE4hfMnn8tQnyuXkALFnKAFqO5LITdHt32sYy8WeMIXiaBVkOtCDQHBFVRN/P2xh105vJRxiMFtZYERLR37k833se3OI7O53NglcyJY0EmkyMhNqRzq01t72LwaVBr3B5zwzlIBus4elaJIT50SRadVO3q440D8rbWd++D5ejQy3qnY+ZROkaR/zepm3rbn498fB/4fySK0p8x3XUuskbfm9W9Egjj+948J0gmGYvqUKg/guFJsEXRG2/O4xrvDjhycnOqp/AfVRDqy/pAiBtSf4jHsdPcVW97YqOs+LooI3ZSJHUf+mhBa/asflfTJys4kEZD+lgn5iAo0hADwCPkk7fGKDwv4ey+ZaWSYuk8jMSBIPy3tW1c2K+B2xjr0GXGo/449bpC3MlFdR8dQzZZRNH5Mj2VshgCCb3G4O3BHce2C+k5mLMZZPJZXJUa1bsRxfcfr8jbCibw8uXzAFrJApOsuAWOwBTfaxtRHaz2xvkc9AUIhjkii1BWMY3AIFEk37c/wBzhixlv/mDx5ftHyXjOJO+ZyizMxKmyVO229WPjud9jgDrnUFHUKADJqIEenZrUbf+67Ptg9ui5ON3lbqEih1ogOCQffiqAJ7d/fDrpPUOnx6cukhldyQryAsx1cnVQ2Pxg3huQ0nHAjmVS4Sh8jHIw9aRoOyRgkfcknf6YI6gsmkooZhRNCh2NG2PF4rD09dSmvy8DEz466cJQi7gX6tJo6TYb9jjNTrCo4CE7Kgd4QmPQOkgZeLzY1aQgMbANE/W/wBvfHzrUQSmG30w3y0dDZrUgaRXAoDnv74nOu5UTTaTJSpTMAfUAK332okUb+cZ2OLqkkqIcS+Vnk2CXeB82S1hRu1AbcX3/qftj2hoajQ/r/XfDPo+X3s/X/H+/nGl7g2XLS9wbLkHkej1IQwK7atXudrP14wP4k1xIoVi6SOEJ5K6gQDf6f4w7DCwDqBdj7/pfbjjHrM5NfJkUgUwIP3xDvTcC5ZbpOVH9V6ZEDFHDq4EshB1UEGkbk2rNfA508YJizawRks1g13J3+vP/wAYF6jnY4wsBX1BrEhBNEcAmud75wV4M6SjQ2CzqtqhkN37/a8aybacumPun+kGUFLlosxAFaIxsQxLEFT6rBa73P1v7Ya5TJfhlCQorhtKAnvQq9uQKJ/XDbrk4WEgIHdhpVfn/tiU8Nw5pC00sWwNKjObVDz6eFJ/3WJNdewnQcJ1QAuEpoOlZgMrPJYuiRQIBPAFf5OFcnTHhz7BGDI8dkMdTk2d7PbfDR/E0U0y5RdSOxtg2xAX1ekg8mufrj54hykUEf4gRsXQ0Kc6msb7k7++98YDXuDg14ido9lzXEGCEk6r4bbMyaA2i1sAfl2PLf4+cZf+VsxHmYIUzDqgjI1E6gRZJobaTZAr6YY+HRMzR5hiAkgb0Cyw42O29Afrgfx113+Nl4oZCDbO+gmyoFgbb4rc+8MEaHbQ5VnVHGGE4/KAznhTzc46QyP/AAwqyOxJ5ANCiPrQwaPA65ceZHIKAIbUu1Hna8N/BysIDI40+bTAAb17nbc784ZSyoR5ZatQoe+/tiT69QOsBwPnis7nkGAs/D+RQZdB6T+bcf8AUfffH3BfSOgrHCq2zVe5PycfMQc8EkyklIuv+EQsHm5ZlDB2cmamFMxJotsu/GEHT/Bf42V1dxB5Z0nyq1MNiBY2sXufn4xnlOvq2YaAfitUTOvP8Oi7FrUkCt9rGwrBnTFeAGMSLBE7tYou7Mx41kDaq/L+vfHpAVWNIuzsd0+QqHN9Sy5dEiJMsDBW13wKWyeCTW3vg2DpkkvUlzWr+CsGgLteuzz9jeJDLeGmjkLNMjiVgGYBlHp1aNid6Yc3/TFd4YmlIm81lBCgAiq2sEgbige/fGeq0MbLDON+aDhiQpfxnBKZ5vMcLekw+Wxth3VrOx+nOAOiyGSlzMjzUNCI67+qvTR47+re9sA54PI7PLIRIDqY8B6PY2NI2G1+2K/w502MRPmIlUFrZAXBs1sCSCRv2vGpx7ukAUSIXodHmcJBli0a5c+pnYkMWWyO9gWQMfM70mWM04/EuWGtVtfmyd7Hxtgzw/1JkyoTYS2ddncEn+2wH2wxyOc0SFnBOoG9v9/TGcue0nl7n1Vwx3W6h+qZeBFfM3IZCwHlIKbi9IJB/Xt9cK/KKFjMpQPpZj5l7qDpBYtVDb8vJ/ay66kiSCdCIonvWJE1KCASD9+/HFb3j34ugy/lI0ph8x1BJAok9jX+n6++LsraDWfccvRSdgqRynVFLyeeH0Rr5lEctY3JF9qI+MX/AIb6LHJF5xQhZRaoRVKfge/t/XEr4PbXmiGiZVI3kAYqx35bey12TfbF74aEghAcqxs2Rdc8DbjEO2PgQMaJXHC/PPGfQ4kclkoDa0AJ1/yt5dURVE/O2PfhjpXrE0g1uGAiZSVGnbYoRzRPetziv6wpWWT8pLIdI/moiiBVHsP91gX/AMPspqEmYZaLuQqk3pC7bH323r3OG789zJ5fKo1wGSq87YkutZvV/EBsWVodlr8364q2mF6eTXHxiafJ6WK/PHb/AJaHG2MPZwAZKWgBJJXRZhwpqRlJrStXuewPb7YQZtM3Lmvw0QESkHzZCNQaNR6K/wCa23wwz2cEMsTkmu90FX/mPcjjj++CvEPUCkMUuXfRI5IDut2CN9Q9trFfGNQlpEDXluqvHigbpR1TwpKdGXaZii04koA7fylOCTRN3X99hmZMjRDSToTpp6JUDvqABN+2+GnR8yXpppAXO5agNh2A7Y1zypRCnvyT798de4mx+fTCTMwVjnc7NNH/AA0qiGBBuyN+aFYQZrxFnJMxHBEEkph5tiigPB9jVH9vtRx9cEUR1AAAck8D3PxiS6PKrTtm4tR84aF9PIF+qywNGttsGkyJlogaeaYN2hF9ayE4BRZPTKV1AkaVIJJZTV8Uee2GmQ6xFAiRagzBQdS7Br2I97/z9cadf/FiHzQsatGNhZbnYkjazWwG/OI6FFzCoVVCuoMyMDtfO3tsK3r74ZjRVZ4tOXFLFwzonfWeoHMh0jfTo2NH1bjYfX5+cOum9PMUaISSumzZs/JPucTX/AJdZMQEcdsx0Hn00LPdRzXx+rPJdQllTTqUqg0hxwzVwP8AfvgVGi2GEQuMHAQJ6cXzckiJ/wCnEFBWrVvVpYG9jvdYX5XxC8bqubnTMeogqqqAhFUwuieSKAOMsr4imyuZePMo8asC1A6vM3IUqfnfYH7Y8f8Al5HkWRo3A1WATRN2dib49iRx2xWwf96QI6/So0A5IVFlM6dAkZ3YO2oxgD+GpsKOxHzfO/thTmI0zCSMpHmBtKsPzJ6uNuAQN/fGPUOvtTqkLOQTdEbUdrvjj24wyHSImkVoaU6dTAN3sGytbnkE37fOEtsycdbpDA9U9ObeCFdcbNoXlDzQ9ux+N8Dw9cy0mnV6TyNYrcc7+4wdYZWLSWGFadgAfjECvg6RiuoAlZGCgkLpivUNW1m2s+/64zUmMdN2CoQDlfp/TuqRNGCrAjeiL7EjHYC6F0+VIEVnjJF8LtycdjOWtBgFCAnM7oHAKfmv1UKu6on3P9jgSXw3G2qi3qN8kgdtvb2xnlOsmSdoDFQFnUdhQJBr3J/zg6POlpdKgFaOpr4I9tqP6++DD2afdcbgpbxAIo8wiMF1MNSEWWVgeRZrvsNv3wT07NQxHRqUObAUjTY27Hvf9O+GvTMhrllklAY/lUkWKs3XxthLN4RyyZt5Wj9THVrP5bPvv247ffGoPYRY6dNuKoY0Uj4g6e+RzDOumTz31bKC2k76bPb6VycOeiZWeSKRnaJHoldblgtmt6IHF1/u3viDo/4zKacuyJKhBEgUNVb1V2LH33xB5XomZmVo5EY6TqIa4zIw2JKgaiP93jUyoKrMkAjXigIgp3m83NCRI00LRudKpGvqcVuRdkbH39sanrUshBgSKQcOPMpkI2IINXtvYv7YnMxkHizSGaS53/LAh1eWDuSbNIPYXt9AMUr9LfMSFnVsuPzTSgipSB7e1V6u9kYLg1oBMef+b+YV6VSwyRKNzamUxSuzeTFZkGr0G/8A9m9uBviS8T9RTMSFkVwFNEzUFWqIFi9hvwRh74l8ZeXHLFlgrLAqjcFgxYKQ229AH7n6Yl4upyAtOketZF/iKotULDa09rB+Prg0GO+oiOGVMm4yjuhdb1RZhYZplNAEhDJGBdejewx22o7ft+h9I6q34YP5EoIXbUNOqu9H8oJvkDAeUcx5HLHQsUrsoAVaosd6UD/Tio0UlWTQ5O5O3fGDtFVrv+d/thTdkL8/6j155C8nltFOukCOwzU16AxGwJolhvQrviz6DkvKy6JVMBbf9Tbn98ROSyejNJoWkKmWShdsXAUluboMAD7fOP0OacKpY8DuMd2mAA1vXJGphoC8pIApY0O5P05xEZbxEs+ZfYDbbVwAOL+TscVeaDGBxXY/cH4xK9eZHRBDEQB+dwuyKB2I5Y1X9cd2ZokyOXkq0WiCegheqSZSVllnAkSN18tWbTqN81fHffsMHdY6qjSa5ivlKSq0LANA7ni/bC/wj4fgzZlkY+YEIRVZNl7td7E/Q7VWCCcpOZcm5CGCQjQDpBAGxTTV1dEG9xveND7A+3OPgHgmLZcbcwj4YVKjRVNxXyP6YCfPxRNLC4vMLdBtwxrYrfuCNvrjOaeKN41hLOqONSr2AG/bjBL5f8ROJioDA2oI9h6b99ufr8DHW8Zj5TmXeSF6uNS6ACrMu5UbAHn6bE4MyudVChcKQpUL2qhWwHv7HnbGvUsi6DWNNk3/ABGAHHDGuNsKD4kjRo9MYd6JZIlB0j39tPbc79uMEeNsDKXBEpt1brqTOsUcsa2wsO1E1uAq2GO/f3GEc2UzEcSgutyShLs2QpN8b0FFfUjHDOrO3m5W0djyq78UQR+Y/agMHZDwzmZdMk4CMuwGq9v5tt6vHBraQgmBwOspLQzVOsnOmlo3oAgmycDr4fjy8JZCfT6jf67e2GuX6JCv8gJ+d8LFyTSzvFLIxijoqoNarJos3JC7be+++2MYqAklpganmp35lqzj6RmG0jzlSPll025N3YYmlA2FUeL74XdXjWNgIneaSPeS21BBR/MB+Un4F1jbP+IgzSZVWqVR+YGtr2JNbcb/AGwugXKIHiDqZZn8uyRbbDUxO3zuTfAHOLsa8Zd7AfJRAIMla+HsoHEj6g7MxJLAe3CjsuMpul6JBMdZSMMCq8Edx8jCuLpUyzvHksyoTb8zBvTVkhQPexZO/wC+GuRzM0kcsQJlSPdpInCliRdKTv23455xZ0glzSIPpATE6pfms753lmBnuZmGnWq6dJ3pfzc9xf8Ah9H01MmoK3Q3J3Y2efcnCXpeSEk3mZaF0WLUGSQGy70SdTHtQ74dQdSeWb8MQEZBrYnuLobX7/0xOoToNBrx9fRTOip+n5wNGCL3vt8nH3GeS6f6B6ydyeB3Jx2PPNuymp+fp/mSTaWKos1mz8Astdgbv33xpkcwI0k0xL6QBSH0kXY2vkdx3o743lkMaunkvUkjEiMAlix3Nkiidsb5roSTxiNFK/wywZr/AJtQr3sGzXbbG6/EP0VQRuqCPdYyhAGxIrkEftgDrFyQyRrpaTih7dr22/ziQzPTZ1fLQq5IUaJBZ2IA0kD5Fn7b/LPrsq5DLtIv8U2oI2O90ePrwd9sTFEBwtMk6e+6NoEJn0foyMvmoXjdj6grbAqa01xQqtvnAfi/rBy7MVhe/KJMykekA+x5Pxg/w91dfJGoFBZNkUPVvv7HnY4U+J+rxTgRBWlEqsgVW0n/AK/cgUK27E+2Oa1xq+ISB9krmm6CozPZedZVlij8wH1PKRaUQCfVVlr50mjvthl4p8XPpTLRgIG/NJXPawOwvk/GN4ck8MDqodEW9azszWpWvQRv9+3xgvo2Ryoj0TrHSkFfNUv+YbgBra657Y3uc3DnCY4Lik3hbw5Hn3kkVXRRYJcel7u6qj+/t9MXnR+hZbpsBVSN7JaRhqY9gT7AbD2wN1LxfDl4R+HQMfSAhBjFHbkjttsMT+ZSbOZho8wsscZTYrtq7gDY0PjnGZ3eVz4/CzhvhdBOuio+l5oZrMBpDpMA1JGCdJ1gjWSQC22wrYX3x46v4xiJlhibU0dLIw4W+wPdq9th74U9O6D5k6oktRxLpYeomuy6idx/Tt8H+IchHliHUD+IQpShpeuPTWxG3HI5wnd0xUA9hwTNaLgjI8tEsRIPram77+1D2oYY9HzVqUJ3T+mFObzsSlQSkagAAXdV22/TA2TzJepFJG/fa96/T64U0y9plXsvaQVW5j8rfQ4/Nc91dQphGZKTMTpQBtNc6fcG7s13xXzdVZkZGQGxR32r7YnJOlHz1cKh0pQOpARxXf2vDdmZZNy6gws1RmR6octlwiIQ5J3O4N2bofcYUdK/8PZXzgzTuDGT5gG4Yswsg7bAEn6isNcjCZJwrVSeogMDv80a9+cWIcIvwMCrUNM+HU6p6lV1EkUzrqvzvN9N/DTMIoWfUdQQOxJJPq3O1DmsUmSy8gAJUoSN+NtvjBXSwGnkY7kAV9yb/thuZgLsilG+Fq1zhpGVB9QjwwpPxV1I+Sdi2gXXue22AejtFBl/MnjCuzFEX+Zvf08gC22N7fXBPUM5qYlEDAt/Nx7i6N9rrDrpHh1IwJJAHkIssRst9l9hijnNp0wD/qd8NaAV56IuXhhBUJHqGsgc0ePmsex1pS7WpWJQD5vYk1tXPfAfS+pZOfMvJFIrsP4dVW49iecPjAKqhR7VzjJUgO8QMnis74B8QKneq+IWgeOtDRSLQJaqYe+3FEfviW8Z9bbLanDMXYi3XbSCBtV2ATsL+cPPGvSYo8tJJpLjVqKe4JoqvFck4E8PZFZIRH5CaSoHrGogLemyd2Pf742Ue7a0VAORTiAJalHhjxAiGQyAyGUqsSjcmlAI+7E3/uvEPh6Odp4XhpyQzSqdQ1WLA7Cgw2J3+dqJToyxI0c5Z3UsUaiFTV2X1UK54FduMNOj5+CGJ8uwJjVb807o18+rjVf9MWe6JdTnb+/5uuLo0WXh3wxAuadl1aoVWI218CvfY1VjYfW8H5GOGHNyRq2kuLoNsDttXbnb74lMh1V8t5kkZXRKdShPVe9FmYj49vbFj4dysSQtJeozkyOz1ZJ4B7bDauMQrhzZLiSDhTeT6IF/EiZfPnLzenzgGjevTe4o+xJ9u/1xp4pzSwPHmFTVILU1yy1+X9f97YVeKulI+ZgK6fL3J42ajVGifnb2xr1DNZhW9bppZaDmgVPwD+t/T7htNpLHDhkcdl0BVHRurySQo5RU1X6S243Ox25x2FXRgRCug6ltqIvf1Hf747GdzGhxgLoTDrWqV4ZAHQIXOrUAFNFQWBBsDkAYFhyubmzIdZfKiQbsSSz+4KbKF5PNjAGZWPNNSoX3cNPE+lUpth6ruT3FbYWRZ+NJo4nOZChjGiM1+aRuWZ+as/uMbGUjbA4Hafz1qnbCMznQ16hmFjXPAiN2dxCtE7jTZ1Vsa3Nk4eeJ8lIkMMEUwXVIqi0BbY3sAKP6bGjePnTunnzUWMJBGl7Rjck9tRHJ7iv3wb4iLQFMwkfntHY0lvVpPJXbnE3PN7QDgaDGvPEIHUBeuq9FMqRxjXoBAcWASq0bBHckAWKNXgHxB4Ry8sTPARDNppZUqyeytZ3B4I5wYfGcfoURyl3BoBbAogHUw2A3whn6ZmBJ5kQ1Sai1+YO/YxlT/X6Vhabag1NsfKLboygsk8pCw0f4gpz5ygA6burPO2wPf4vBkXhbz542lAWPf0FgzbVvr/MbrVzx9cAL4ffNNIxQKFZvWFBCm6Ola3J51H42xS9M6QkKDVO0i3fqHf49tj2xqqPt+k58lV0bI/M5DKxOrFUD9rokD774E671aAVTgMTx7/B2J+2MlyglALxaDZClQP1qyb+T74Jy+RhQ+iKmvdm3Y+9k74yBoEXEkpAzGV3hrp5WEsZQ8u5Lr+T1UaA7qNhZo7Y/KuqeK8xmHH4x9Ply7Ki6DQP8oJs7dzsPfH6gOlqHGktGCf5Wpd/+Xj9MLeueG8lPPGJfNkeHclGsAHem+DVbcYvRe1jy4iZ5ZCZrQHZyp/pOTWeXWJHlbUWGobBDVCwdyN9/6Yro4tqUbdh7f9sB53Nk/wD1KqI4VAEYC+tzZ3NcXdACzsPoN0z0dAOxjfkqwo13JHJ29sO8l8HoKrDMrLqKnReuONb3ZmN/FAA3v/XCfrWXzCJoOWeUim1qwA57gEP29t98OcrLDmpdEbo5T13pvTXDCxV+xw0bLNloGUt5rMS2t2pjfuf2FbCgMJ3pYQIzwKNR7mOjdQqeJHgWOWOO3YaXU7D/ANoHwOPfvh/kvFyzKSwYFeQBSmhfJrf64D6BEj5kgMQrbDUwPqHAFm2377fvgiTJGTMGOXKxa0YlX1MV0D8rMLr/APE4rUsmCM6ygYBghYZLxKPMaS2QAVwSB/1H8tn2vDHNZ9s4jKhZo6tmA0Dn3P3qxgbxJkgkS2y6WYAqBpG/cUa/bAfQ8mMzlZdLssUTup8sgamFWd9thW+/J3whDCBUGNklw+pLpJIUbVbKNQEZ35G298gja/pi66x1R2yLvl0Mr0BpXncgN9wLNYhM70SAxr/67PGrFNTii3KkivUdq9sVS9ZVFiaP0yvsybVdG9tva8Gu260jMHdFwmPNZ+FuhKQrGIJQthVEsf8AHviqGYUi+AOb2rCtM7mDFqCJt3Lf1GJXLdTlzsqo7IEaQj0XTBRZQNwWO912FXzjK6m6sS5xwOcwpVA6o6T9188dTvmkdYbdRwvAY8Fj8Lqv7DBXR8y+VihNGRABG6rQ06VvWLNEWN++45wb11ooM1EJFVYfLYseAKqr+rafrjbP9I/F0wTQtbawQW//AB7Cvf8ATFL22NaRDeh7pTBgbKWy2fMk8+YkT+EQr6WrUwBCgKp/l5JahZFC6vDhMymbYNFFSafTrXSD86eNrG+PcPgpoi0kT6S5VmTeiVuh3r7YRF5Y5p3adtQPoVv4ccfA/MTV8be3viosefAdPPy0/K6Nwn3VuiKIGV3bfbY1pJ9v1OBGVsnCAitNQ2DMPT+Ykksd63P9saSZ9PJVnnMkgpnVdwdhYBAqhY3+nF4wynRznCky/wAJVsb7s36ml5r+2EEhvjON8dfCE4yhM9mvPhbMmJpXRf4Q3pSSK2FFgeb57bY8CIPqfNMPKCBgprWrUNQNGyAf+4GCuj9LWWaSIvIpgAADBRV3ZSxQH0urx6z2VykKOZJTM0a2TIRIVrgLtS3tfvhrwDaPjYHhwSE5wnnh4xHLRlUIUgkA+xJrHY06Hl0kgR/xDNrtvzLtbE1XbTxXxjsY3/UVyAzgiMzoHDlAWNsEC2TR0jdqo8Czgzw14bRoVkm31+pVIA0g8EmgdRH6XXzhB+HzDZ3NvqRS48uMRmiu5AJ+TubPcnBWXmmZGy8k8hCHTqC6dQrYBhye142ua62Gu4KuTgIzJ9Qy6SPHlizxLqDtbMsRFce4JPPG2HucTLTQui+W3pIoEXfz3r3vEVlfA+lvM0klTtpUih7EBrND3sk416P0+FcxIWzEkju11oJA4uweAQBuffCvpsOWuOETHFNOgZrNOoLr5hA3dAFVgaOwOzdxxyDfOKXouYDK2xBuyCNJHbcfGMcx1/LwgU3oAsmNSwX66QavC3PxvPF+IyzFWW2FHTq24N8fQjGd3/pqLQd0s3CDhU+XyqoulBpG5ofJs/vgfqGVGksBRG9jv9cSPS/GuYdvVDIIxyzwkWa7FTXO3GDsr4rfMikhk0mTQzAGhW97719AcA9nqNMn7oBjgZTREWzd32rjHNtgOLqHmsFiSRQVDapFK1ZK1RIa7B2rBWcyEcYDOxPc33Pbb+2O0MFUkFYSSllcxgHRyb2urP6Dt++JLpxzSsRGbV/U80kdAXZJC/mPAHtzxim/4V5toSRFI1lF2H1PHNcccYfS5BStUBQoHuPm8U70UxGsol4bg7pb0vpxYB3l1HsU9K/WuPtgDO+FMu2YOclcs1Ugf8q0CAKAs9zjL8HmI/RlWGmRrYM35f8AVpsGgf23xtJlVmy4hzLQ+fGbZbJA3JXdqJ2oXhch0h2DjGsIGWukFF5Xoghk8yFFsinYALqHYbfbbC/qXUcxNCB5XkyFgG1JrtSDekVX0u/8++oZhWhEcUnl+RXrVio116UC2C43+nHPbDpUMsSkvMzOx3r8v2wzWz4na85/iZjbsu/Kks6ZMtOvmLMsH5mkYafsDQAN9hvhj0fxPHHNMG81lkNr/PIWF7UALXeh7UMaeK45MwxUN5gUbqLPzvQrbuOd8Nel+HYCyZiUFzGNIYbKKFWRyxHc/wCManvaaYL/AI+FWq4ECVh1OBppYhKmhHBoMQxAG9sdwDtsBxfO+B/BHVWkHkyKiIzHQsYChhzZr3/fbG3iLUM55elgrxgIygndmC7c8XZ+MCdJkiy2Zh8+QLICUCKOAeGfkiyTQ9q9sIADSiNpHys50TfxF0wR7iwjdrsBvcdwe/zhV07NqGl802q6HXb25Ngfrv74u80iyxslqdQ+v3x+X9PyBizSCUHQfSw3IuzR96349jhOzv7xhB1CLXXsg6hXH42IMrhWaN1BpQTv7ke3bC7LdVSO1QppRy2gJVXuLNdr7YYR9Whg8wsaUUNq0irHPH64mfFfX0aTKuY18iR19eobsfy3W5X5wlNl7otMdfKETqEaqx53MIzGNlibUw/mDfy2Loff598V88YcDfbn/Fe2Py/pfV0ky34aGN4MxKrMxCALGynkk9iN/esYSdSzqxqJcxoY+kRrThrBF2PygH7niu+Hf2YvIAMRoPzhDu7t9F+lP1eGIeqW6Fe9V9O+JDqjvm5bURLlla3ZwHLV203Q7d7/AKY8dQ6k6ZeHLyaEDsFdxsW4LADcK17GztgjomQAjEUutowTukbqNzt6gNx7n9cKykKQL9/f180haGjmvvR+nxy5dpomf0M4GrYEjYnT3XnSDg9euQZIR5eVzYQEvW1sTV9wSQ36Yzk6zOr+VBlQIl//ANZDQ+0Y9THCHP5pVOtwJwLYlh2uipHsPnihjhTdVJv04SJSg3ao/wATddy+kvFNG0mg2qkNq/03Xe/++F/h3oGZzMY/EoscLjUwqpJCd99zpA2+fpiyy+Wy7RrKI00gWDoFjuRsPf2xl17rKwQ6zY2uq7DsR8jExWIHd0xnmkvOgXnpn4FIwsaJpUsNhYsMdW/fe8dif8PZGE5dTEKQs5UauAZGND4x2FcyHHJTQu8Q50w5uET2yvKdJF1YPJs0ABtXf42xZZLKCQkrQjU0AN7rkgjjnE9neoLLmWyzxNJKmpjS2E1fl9RFAkUbH0xj4dgzMbHKRTmIwkHRKmuww1el6A+23fGl7bmDYgekccSqEq9lkSJCzEIiAkngADnE74L6rHmPxEqRmMmSqYUSo4avm6+KwLm5zPKMvJmBrFsYgpQtpr5vv2NfGCutdNy4MFFYwrj0h9FrvYoHc8fvjMKbQ210yft8TKWIwkS9dlVFk8/yQZmb8J5aliuqiFf7FrA74dv1iKdHKCRm16Sg1WBtuQNqrf8A2cOOprE+Xc+kqFJDCiBQsHEh/wCHhliadWQehF4XSzHc2LJ1bGtyOBioLXsLwII64f6mGdld5edCmpSNNduB/isRuU6vmJZpUQjyvMGgqdJ0dxe/tzWAMpk2z+ZzHnrLDCKHli0JYizbfQfuPfDFMsmXb8Pl5NJVSY4nU0aAJLS0TtZ7njHNpNpyNT5YHr0E7QGnij8vM6ZiTTGS1DUdVj4Fkbnn6YAzeUzeYmYSDykogFTexBBr3bfY8Dntuf0Is0dyV5h3YqbH60DV/GGjOSbP74Bda7AHBHA0Wca+WFr+Sq+3b9MbtnjL6EBG25P9PvjySK/xjbp0fovg2cQdESUDESUuz6yjykTSGs0fYVufpxj3lPDtEySNrlYbsNq/6fj641yM6mZyzAkHQO2/JwyiQi7a99tgKHtjnVHNEBK55bhSfiHohblC+j1KbrccWbHHtxgbL9IzkkRZpVjDCwBTMPiwQN/rgrxOq5jMJBbaYhql08UeAf0/fDDqMhTKFolsqmyjYHGgVHBjRiTy0/qv3jg1q/K+q5+D1RRGad0NtZC6XsXut39NgK74u/CfV2aBI2QKqWrBTbEbkcbb997xJ+APDvm+dPMDrRyCq0NRJvuMVPROjRTNJ6ZY/WyksR6tBo6TV1Zr7Y19odTgsO2/NdUIIM6rHM9X82dim2kUvBYJsD71bX37Y3n6dHmVZ44iPSNMrixIwPff1AVQvnfmsc/gSN8zUcpVET1JQbUSSBZPYVxhlm/Ny8KQgxquyI2+2mqFfbnGZz2YFI59R/VEkYASzwzlRJIfMjGXzUY9WkD1A/zKeGRtu36YI8RdHkaVZVnjQR/mSRSVI7EFSD9iDvj5l+kZmSnGYQabFaLIbe6c+sfTb6YnOoSyFk8yZhRBaiQTyB6rJbnb6YZoL6ktcPv90AXPdhNYvDplDedfkyUpscb8gHer4JAxT5bw1BHCkZRXWL8pdQSPb9P7YAy3izLyRFEYMQuk7jbtv8/FYR9Z6s0qxwefJGHYr/DFSUATZPIU1QNb3fbEy2rUMHA6ynde4QpfrfVHRjHI/mAyFjGVIGiydJA78Xt/XGufmy+lcwZNKg1ojIG+/LUOD8Xjz1jpWWhO01GSlVXBJTgkWbLEn3ob74B/8qzzSmEQl1BW5OFI331URZB4/XHpNsgGY+FUWtEyrDwp0XLSt5lq9EsUJ1aDwt3vbCybwd4i8VKkMkeXRmYUnFAFtgBtuThF1zp8EGhWjrMMdTsos6QKRieDwAAK3x80SpHoZWeSFRIFA9LWGPP239sYzTFRwqEyNgesrK7xGVplfFebZ4YEGnT+d9BYFfYE0LHxvthS2Yky51ZhZWWRiPgDVe+xscnm9++K3pHh5sxlA8zsssqGihICK1kBR22++I/xFK+WkTK+dM9KNMh9XJ2v55H+93pFjnljAOf7lBpEpp0/r75YSvEBNDqUqAa2I/QEd8GZ7rq5xFCqVAYa9S8LRJC+54+m/fCnORGFF/DhEeShIXjGquLFHSSd242x8TpIfVrzTBFFtqT0/TVe3HAHFY402E3nXjv7J7aZJMx1yVb0KK4FKOgS20gAAVqau3tjsA9C6fIIFCaSttpK1RGtqI+CMdjE8C45SmEzXqiQ5gozWEZjqLEn3IoXst/qfjBfUZBOPNhlKUAdl5Hf0nnGObUedqycsYDE+cumyVs7qd6YG9qrfEhP4cKai+YY36VZJH16VJKodq8zsdqocjGhjGugzB62RjOExUtFDLmZox5iAmJ5TUiox31rdKOQO9EWMCpFEiI3pnzLoGZVY7ID+Yg6iK4pavFPno8omXVTKzgaTs2piB3bY/8AzgDwN0XJyK0mWRtOqi8h1OaPFkbAfH64cVIaXmdeGPL+Jm8StoOqwZuJ9UYR47ZYgaZgp0ljQHf+Xeu+FnT8lmYvMzI1AvuFJ4AHezYsdqxWdS6Cifxo9pFFFu+nk71fzWF/U+kJ1MMGJSgArRkhgeWBPBHGxH3xJlVo0+necwiHRkaIXoOZzbAzslmRgG1G1Crwd3FEXfGNG8YiBC80ErLufMVbFk7KP/ntgPw880n4jLrCCsD+Wkn5YjpFbnksK/lBwZkfALrqDyJokYM8YBYGh2uqI7H4GGf3Um+NtOHomIYNV9j6qFzEZVVEE6Up1HUHHZh3PPc8YfqPmv8Af0wu6H0YQO8JnlkX8wSSjoDf6W2JF2MdB1CGLVH5wCKSFLNvtytnmjY9/wBMRfDjDf7/AKuwTATOvg4FznUky6NJIwVQCSSav6b7/THnO9Yy8a35qOedKsCT+mEPTs5Pmi6OkRV7oMrMAu35jwTtsQe+OZTLhcdEQ2ROyN8D9SjziSuVpvMNgm9tq+PqO3zzhp1hCFISZoUSmdgRQA5WyDX24wr6Z4edZuFESrQiQBN/dq37d8euvdOH4eVMwSkB9Q8s/kAsnfv9DzjnBpqS0+mqLrDUwce60yxKKSNFSgHWCDY7b9zR3xrJ1uGGPUJtTVSoSN2PAAq+cTPgHwtlmCygmbUTpd9iQL20A0O3O/8ATFN4vhjaIIApZSrUK1AA7EDtvWGeG3hhnnt+/wALqlt1rVOeIch+DMWiWQPmZGLcaW1AFl4233H32wd0jNUVf8wXlAQK1WWck1Y2B33wBLP+JXMReeMxPECyOBSxVey7fnIBtt+30x6CZjN5KPdUOkHWK3He1G5PwBvix+mH67n7c0syMrbK9aK5hpVTRFKtJRr1X/prcnB+Y8OTZiSOeXMtH5e4jCivqb44/bCjp8aS+TFl2jmMJbzJipGlyprSp/MwNenj5GKLNT5iGGNJDE10jSD07e+kk7nba+TidQ2uFmDpnWPVI8jRqXZbqetnJW23UKmr1c0xAaj35Gw4xl0bw6mYkMkkSrQ0miTdbjTTUv6X74DmmSOUB4zFqFpIQKbajxtqHG++Dcp4n/CLEnlSyoxJd9JXQt0p0kWRQvb+uHc1wH/nqevJA4EtREHScvlXIeNAnqYOaoADfc77exP7YnupTQLnGkDMJDRAFDtV0R7fb9cN/EnVkz2WePLjWhsM9fl2/wBJo89iO2A8x0+NpclrXW8gWMtuKVE2JXYaiTwRtxjqc/VUmc4+VTs9U03T7rPLQZV3E0+qR0OoBgKJH9TeLLozKYjKOJCX54Ht/v3wj6h0MLOsY1CJlJsAVq9v+2E/ROlzzIy618ok0vmFb3IsCjzRNcYWo1lVk3Rp7cFXtBZUFzT/ABeJeoF0kmzEi2WD6U3ARWBWP2J/ID76jhZHnS+t8wG0Nw2+oGqrfYUASAdqUn61vROkJkyVdSEUWXb1ajyWLfHtQwjzXVknzDlY3ESWwkClfgiiBypasVY4EkNGOP6WPVOumQPMnkgkQgDc7ObG424Asc8n4wkzMRyksUbSh0hU0QiinP5RJQsUDe3PNbYzTPLkKSFWPmnVJNLIUFE7kDYbgitPtvh90rw6iqTHsWGosTrNntq78XiZ8El30nTHyeCU80izEQmiGYmQsWVqFUwHcqpFjbcHnjBZ6YBEiNIiwiMJplJDEHswFdvnGeZyE0zhgzSjVptBxRIO9/HxgpfD3kwsfTIxJPrF+9KSe2/bf2wXOAAz6JiABqnHSTH5S6JV0gsBXApiKHwOPtjsL/DvTv8A6dLAUksSNIFW7H4/pjsZXtFxygrjJ9Liivy41SySaFWSbP6nGLdKieXWy6mAIBJO1nfa6x2OxnuMzKIJQ2b8O5c6j5YFjfSSvt7EewwdlciiMSookAHc9rrbjucdjsFz3EZK4lF6cIl6HF+J1gMGYUakcA/UaqP6Y7HYDCRMIAwnkcQUAAAAcAY9VjsdhUqV5/pkbTxykHzEVlVgzDY1YoGjx3wEelR65LDEaeC7FR9FJoH5AvHY7FA50aqgJGi8TeH4ZIyHUsK41v7f9WCst0eJIwEUgKNqdrGw73ePmOwxqOiJKYudGqO6PkkiiVUFDncliSe5JJJ+5xp1HJpLGyONSsKIPcY7HYmSZlTnKVDokMQVY08sKooIzKBz2B5+caxdEhYFmQFitaiSWr21Xf74+Y7D3u4ppKRQeCcollI2U6g1rLKDd/D/ABh7luhQrZCUexDNtzxvt9sfMdh31HnUn3XElaZLo0SS+YqnVpIssx5q9iav5559zj71fpUc3pkXUtcaiNxRBFHYggGxvjsdiVxumcpTql2U8NQI8sgVtZI3aR2re9tTED7VjUdHjkkk162D8gyuR7bLqofYDHY7Dl7iZJXLz0Tw5BlzIYlYF/zEyO1/+5jjsh4fhWbXpYsHLDVI7UaPALED9MdjsAvcSTJXDVPJoFI4wp6Z0OFCSqkUTXqY1Zs1Z23J/XHY7CNJAwuGi1/4ehck6rIAPrbj6XWPec6LC60yWPbUf84+47BuMjKG6TT+DMoXBMXAqtb137aq74L6d4dggWRYkKB+QHf2ra2229qx2Ow7qjiIJKKwi8MZcbBXA01Qlkrfc/z8n35wW/QYW0alJ0kkW7//ANY7HYBe47rkblelxqoAXbfkk9z7nHY7HYWSuX//2Q=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jpeg;base64,/9j/4AAQSkZJRgABAQAAAQABAAD/2wCEAAkGBhQSERUUExQWFRUUGB8ZGRgXGB8cHhwdHh4cHxweHxwiHyYfHx4kIR8bIi8iIycpLS0tHR4xNTAqNSYsLCkBCQoKDgwOGg8PGi0kHyU0LDAwLzApLy8pLCwwLCwsLCwsLCwsKiwsLCwsLCwsLCwsLCwsKiwsLCwsLCwsLCwsLP/AABEIAMMBAwMBIgACEQEDEQH/xAAbAAADAQEBAQEAAAAAAAAAAAAEBQYDAAIBB//EAD8QAAICAAUCBQIEBQIEBQUBAAECAxEABBIhMQVBBhMiUWFxgRQykaEjQrHB0VLwFWJy4QcWM5LxJFOCstJD/8QAGQEAAwEBAQAAAAAAAAAAAAAAAQIDBAAF/8QALhEAAQMDAgMHBQEBAQAAAAAAAQACEQMSITFBUWHwBBMicYGRoTKxwdHx4UIj/9oADAMBAAIRAxEAPwDx1XqmajzDjzJk0SsV3atJYtVNsbod6/XDDo/VMxmJpgksxjsEMx0rdA1V3QsChz++Ppb1TMpCkSOKncncuaK9tF9tsD5fqDZcrNI8KqQVuP13JvXJ2ojvd0ax7ZgtgASnjCN6hE7y/wALMtHIusrchr0garUkjYHj/GFaBzNSzzFSoP59jtvRJ5sHjvj10vJeTDK0qkSpI6JKwsW9eY9d6+PjDTw54RM5E6yOsTIFpttdWNVH+vfALmsBJOPJO05kpblunZiRigadFflnkdRQ+b5+mH+cyWZysTKsjOso0h9TlkHuLPt3xTw9CCqKY6h+n0rCbxFlw+lgzJ5AZmG9bD61jMK4qOAGnkgXhxwkOW6PJGoUSykqN2aR9+55P2rBQ6dMxYtNJpIFDWwIr6Hvh5koxIq6PUrKGsdx2N+2N/8AhjgE6a+/bDmtmDqrhwCnep9Mhy4WaTzqJG34mSt+4Gr77nBvQupxTBvw2tqbTbuxN1fvx/3wS/QkzlxSX5a8gHm+B8fUY36r0doIgcuzKsQ2UdhVffEy5hhjj4vWFJ0TbOVh1XqzQyKmo23Pq4v74VSZuZWWVWbZqIZmHHuDt8Yn8x1CVpSZCoAAc6qBo7Ae5Y74oshlp3y7lVjzBP5acrV+9jnGju20miYThoYMp11NVzEWqOVlYEE6G3NblTjHL9Y0As0l9t22Fe+/OEHR8tmosxqpFfQdSMT61B78gEb73e/zjxB4cyWeL5gM0YY2wZyF1fzdx998Q7prAQTLeWfRJAAIOiPzviKU5iNkDukdmQJqJAI2278384fZ3qBVWCrKXKlgN/8AJAGJXpvWhFKmWyreaXOhXLFlCjckA70Nxd0cPpUKakVi1rod99tqAB3334HGFqUwCBEfnzQeAXCEw6WUaJCshcFRb6ib997/APjE906Jk89nkPurGUmg5PA7DTxePOY6VFlICFcxRts1b3fffvhZ4gR8wEiy4Ug6AsjmjQFaqFWTZNf5wzKYkwcHfyXBmdcK5yatou2IYcgknf748fhBE/mWQWYBrdt+3BNDntj502d0iCsuvygELL/MQBwDR/2cL553zkTEJ5ao35ZKLEjfgGlxlDSXHgogGeSZZx61WzAfDH/OFPRMxKDKFkd1SgDIxJO1/FAcb+2PuWz/AOIjGzC+Tx+h9vn4x8g6KItRDyerizekAVXG477++KhtoLXKoEYKadNkMkSuxNmyQSdjfHO30xIeP81IGQJLKigFmVGI1e38wsc7YYZebNpKFhRHjP5ixqu2wsX9P+2E/iDKZjMS6ZWSFwAUZSTQ3vUKvv74pSp21ZkR1slDTelXTevBJk/izEkFANTHVYFakLE7Hivn2xSt4kgF3mXcoNJjVmJBJqiObJ2F/wDfCro/Smjm0eXHLKhBWdWAB1cgg+1Hcf3wQkBhnMTSazIdQqqU8kF6tjzQ7ftjQ8McYHXx+lzsmF5y08heJpZHjj1AiMSEFT6RqYatWnfvtZusVfWskXhkCyyRnSaZXYHb747L9LhkW2jQtVXpAYWKO/PxhN4hyEqRtGkhaMrupIBA29IPcbdyNsY3OFR4AwR11xSkl2N0GvUXhhjklmkZ9JFK1Bh2PuNqJo4B6V0mbMuxGZeNNn9EjlhrFlTq2BF1fOPMWZmSHRl4iGUMSzLrA7UtcA87++MumeNWjk/iqzR/kJNA6uara/t2/fXY6DZE9bJoOVeZO0CxhpCAtWzEnbbc9z84W9U6kkBXzZil8AyHcfr9sByeJ0aUaJFRVjYsSNVHY0w2ogAkb98LYOiicLNOhJc2RMw0nZqbbddq9GwGMrKdpl+PukAIyrPpfiRfKALMSCw5vhiPfHY9+HVRstGfK5s/lG/qNnfffnf3x2IOiThFRPSMn5ucn9bKnmuGjYllZbawq3sedzePUPhfymLefGqkErCCGqt14PNXe+LHp/gqONpGZi7O7NfGxN1zjXJeDYIiSqC2FNe+141u7W2TBPt+1S5gJyscvHA8BeSQTal9Rav0AHG/bDLLZZoRDFGAUUU3Y9tx299sJeteBInj/hrodTqBQAGxwRscadF8VeZHpdWaVDpOngsvO/Y7XWM7he2WGROQduCnBIxlU7OBycS3UuoLM3kooczErzXpr1E/Ff1wo6v1ds0VMZs2R6UL6PmwavGWZyhjljycZYgRuzsZNEjAkeoONwdR2X2vFKXZrMuOfsqCmGCTqmHQWly00sRUGNCApBvnsR/L2r74ppuuRKhZmqhZBxOZqF4lR4JJGZiC+pddr9D8E97w9fokUsRV1V9X+oA/b4wlYMJDn/CV5aclA9D6mK83+STfj61t7DHjxb4uSKPQhLSPsoHf6H3/AKY7M5f8L6dyjt6T7Ejj6Yn2JhnfMhpJgrAiNW00teuxwx4oDahXfFW02Pdfrw5p2ta83LXq3gOWSASlkM8e4WqUr/oJO9AfTe/fDvw34QWGJakdTW5RuT3377/GKPJ5pZY1kQ2rqCPocA9Izq63h1AlSSvypP70dsQPaKrmFvDkk7xxaWoXqXhVZgQXYg/6grH9aDfviHjg8pc5HMFVMsLXTsGDGlsEmiTe3zj9WC4kPGXSoX12ts6DzNJ3IU2p9rBH6XhuzVnXWHroIU3um1evC/hnKxxF4kBL8vqJP0BPA+BWPGSlzJVgIQY42IR9QGtfcKd/jf5xOQI0aFMq2hTp9LSb6eGvtfJq8V2U68iR6AVIQVz243/zi1Rj2kn6p47KhaZJ1UxnJ2zMwhZXjCDWVehq3oAH++K/LdLRICaFldWodjW1Ht+uJ7rUazqtj8tmwwqttr7G65wnlYKpppnhUCNog4azYrT82QKH7Yo6majRBhPUFzQnPhbNy5hrmkZdHKK1epWIp63HfY1f2x3UZXlzAGXISPfzTsCRwpAO5u9jxscPul5MpEsaIiLpskbmu1iqLEd7PvvhNmehLHKTCdcrjWpYkmx7n/SePYfbEQ9pqE6cOHqp3Bz50TIQBFFWQBR96H+++NJcufegVs79sJ+n+JdRaOeMxSLsRuQf9/p84D8R9cdlCR6QQQCDyVP81dxdf3xwpPLo+US0yjcp4ny6aotWmayQpO5s7bna+PTzgTquclaVGhiLAWrt6bN96uyF+P2w26b4QioSOiiUgWVVQR965wNm/CkaTCQEqx31WdyOxGC19G8x++glxOqF6p0zNCIGBY/MYAEk6NNEnVuTftV4RHN5r8PP+MIDxFSki0BpJF/lG68Hbff9HfWPGIRY4WDB5TptBdKdrA79h+uFfRpljbMZdpS8arqVZAvpY8qBvt3FbYrTDw2XAe2deK4A7p9DmG0oY2DqRYINk3vzgTrk0ojaoyzEe+mh3O/tj14N6ohkaH0hgupVAoVyQO3fj/YqM7lA6kEdtsZ6lQUqkELi8MdEKS6L4wg/BWb1xgq0en1WL7cf2wvg6jqZEWFXL7uWAAWuPVwWr/Tvtj2ehuMwkYBSBn8yTfZ2PKsDvRoVWK7qGQDIa20i1ocV7Yd7qdN2B9WfJc6GuzupvL+GUTUQWLNuboiz3qqr4wp6jn2cqmZk8kZY6yACBJ2AYHYjgg97OKrp8jOFO41Xdj+3+cK+s9IQ5yF5PVHpYMDxYIon4wzX+OHowLoOqseh9TWSBHF0wJ4+TjsE9NZfKXSVreqIrk47GExOinhEQ51WLb1RI3PzjcjCefNQZnVHHLGSpIYA3XIIOG0KUoHsAMI9oby5JHAIfqczLE5QWwHp9r7E/A74hun9NzMgWNZ6txJ5mnak3NbbOzHf427YqPEfiFIU0D1SOdKqu5s+/sPcmsJmmzEsFZbyzKrUDq2Uk7k1YoDcjfGvs7XNZMATuVRgICDXoipnHaIOjutEjaMEmy9XuTwPa/vhh0PwQhYzSN5hJIBGwrgn3vbB2bys/lkEoz0AxAoH354ON8lNPFFvHGFUca6r3ravmsO+q8s8LuWqNxtwtcv0FY2ZhxX5f3wpy/ijyXSNlLrJekpZK/8AUPbcb4MXrZpvMjb19ivPYDnHjp/T2kZpCnl/yqBXpA4J7YQDB73KAEAhyAl8RmbMiMo6Q6SzFhzp7D45xh1fNAyJ+GCIt/xNZILA91FGz3xQZjLB1ZZGNAEalABF2OaO+Jz/AIY5mWORfMBJqdaUKD/Kyk2bHcdztitIsnGI2/PNPTtGpRPhbxJGuqJRI0acOVoFt9WmzxycCddimzcgzGUT/wBCwrK2zf6gQD6uOBx98V0PQ1VAoFFeCCf29sKukTsrvl/N1Mtu9rsqk1t72bPOFFRtxqM15/JXBwkkJLkOt9UWTyyiPr4LiigHN0d/v7jDrMyEvTC3Itj/AG/tjz4lkOVRJY3Nk6d9yQe1Y+dE6ayxCR2aR33Zn5JJ2FewuhhpaR3kAbY4pmwPEE/ghQ7BFqgRsKo4CzXSY4lJQadTWe+5+uN44JIVtSHUblOK/wCk/wBjjCfNmU1wB2vv84yMBulpwpgGcHCS9W6EhiLRipLBq9juL244wf1XpSplCsREZoUfk1v8n55x7z8AAG9ki8HZHL2qO3qYgG+wv2H9+cWfUIAM4lO8mASUi6B1NYjJGyOAXGkhTRYgAgA7jfGvQMufxM5IYKhpVY2RfqJ+/t9ME5/piSzCSwfKoMAAefn49vrhfF1SHK5hgrM/nksTyLFcHtt+tH2wT4wbRkjr4U9ZhNevS6IGcrZA2Hz2x+aDLBy03mipCtnf8qbmr7HbmsV/Wuoy5v8AgwgBWu2sE2ONu3v+mFPVsisaxxJEusR+oyBqIB9Ztfrfa/tWLdmBpth2p+ydnhEEK56TmfMiRrvULscH6YE61JbKg7bn+g/vj8+y02YeMpDOvlQsSFQkEqN9NadQ3O184pvDnRZD/GmkIBBIiN3uOWJ5P2xN3Z203F5d6JWgA3IFctDmeoCN92gUMh7rsSa7G9jvfAw2zXQYYmOhF1swa6G5J3s1j71HLrFmIpVQeZRv301x+55xrnsuUAL/AMzAAg2AzEKB798cXklpBxGnNODmZSbP+Gly7rOh0BGBYA7cVt7DDgZ6R60sD9B/fjCb/wAwRyxyRM522JbsTff32OFs3U9MAbLsZQuxFspAA3Yn2qqArtzivducAH6jimPNUmTmRpD5jqT2BPJHO+Cc3zau2lQS/caa/wB8YV5SBTHGUu2UG+++9fvhlks1p1B2qhyaGw/bbEKjYyPZI9v/AEpnNeLPLlRYAGjduTtpH8xA557fONOrywzy6XmMZVD6q5J4FVwOax3T+vQSRyHZEgJGvbj4bkXt+2D0zCEKYxroawADuP8AONBAbm0g8U+JkLz4ayhTLIonjYAvuDd+tvg47B/R+jo8QZEeNWLEJxVsxO1bb71jsZnOlxlIXCVn1iJVkDxIgUPb2Su1m6r+bvvg/p/SJpFDBvSSCLZqrYEUDuavc98S/XfOzuf/AIGryI71bhfUrU3J5vYffFn0vqrrHpKoNK3+atvb5Pvi9S5rBBz9l2Y5rupeElmKgO6Kp1DTQ9QsCwALHuDseMK08D5jLafweb0JeqRHjU62JsmwAR7V2Aw4yXW8uB6Z03st6r9XffgHfj4w0UB6sgnnY39x7YympVZg6cx+1Nxdvok8HUiqES7N+ViSK1E1sLvkjBsKnY6QTsCeePjgHCGHLDNZ+YkARxaYwQbLsKYk+2kgV84qM7mI8vE8rkhIxqY7n67YFQAEADJ/KDoCm+odJeRzU0i69tI0qATwQ3P2x96dnpIJvw06sA/5JBuHat+OGPcED3x5HirL5tBoYRBz+Z6BPsBvd98DZDqkUGYkVpGl8o/xHNuVvkk+wHtxv7Y02vLS1w9I/KI4QqkQH/7dfU3+3vjLM5Msp23G4A9/j5wdkuoRzLridXU91OBbn1tSqqg7OWuxXZQP6n9cYRIPBTEod8xOI6Vf4lelX2HNbkWeN/jAL5hMrLraN2kkUK5T1k1ZFKSCeWOw/pjDP+JlV9LLIHT+arUm+FPBG3tjXOtHIA+oaj6Qw7EjsexxqbTI+oYPXsqAGFh1/q4c6VjJEcZdi4qiaqlJu/f2vDbJT+iMklthQG/3GJnxB4ejg0BEZ5W1aN7GoqbZgbLnnk/PbGWR68cqIVnuOSXVSaf9N0drqwRt/TFe6a6mLP8AVWBaAv0DMAlSByRthQ8IU0COx++E58QDNqdD19iD84zCyRICWLDYcbc8n498SZQcwQTngmbTtGqYnIefE4EhTU+kkVekHevYnff5xj0DVI0yamEcEvlqv/KAN297/pifj6+0QhcoVDOVo81Zom6A2o77i8Mem9OnjzrzRS6ln3ljc7FgAAVPahtxwMVfTcAQT5eaDmEglUPWMmoVSBpph+Xax8gc17YWddz6xrGEpggO4o0Kr97xtneq+cdKCwOSDYJ7j7YXZnL6l0kVqIHHFkXWJ0qcRejTpmJcmHQsouk36Wu6ujxsfnY4SeIFNOrOfVta1qo/Hbtv8Y2zniF45iEiZ3sRpVBWqxRJP1xpFk181fxQuR1s6AxF78EcGjQPcA4qAWuvdvtukdxKz8KdGjMHqjdEvYvVsPkqBt7Xihzsyq0YC3R+1URz8GsKekdZ2eEDZCVXXatQ+vNe4xrm84rKNX5txQ539lHOIva51SXaeaUNJOUu8XMyzK0bKGC0wq61cE/Yft84C8T5vMOsahDburIStKpsDU1sSSL1AbcYS5rrhE7fw3YKdJpSzM/K7XsBW5PFYqfwIzSUaJC2w80nRzta0L44xpLBSDbtk8AQCknU+pw5fMpAQZAw9T+mywA+x9+wFEb49ZKDUoSFr3OomwpI7D3r3H1wZnvDpVjEgOiQLQvUKo6hv3PuCLwGmUiBaFmIGXqo0XcWLpew+ScFpBaIOetlQSQvvQ/GKoXDqxK3ZXjbej/pPt23HGCpnOcQSFNMTC1Ujn5J4+mM4/D+Xy8NoaTM0ZGdrpSN6+/fHvI52QiOMBzGEGl2WrAHbtxWF8BN7BlHw3SF5zvT4okGgxpGPU5kFg9q0jnesAf8WeeRkgkTyAKtI2JDVtYoHTd7AgH9cffFuaTQEMZlL3pXftydua9+Bg7wt1GCCFIa9beq1XVqJF/y3uBtv7Y4ghl0SesoOAs5p30GMCBNTljbWdGmzqb+Xtj7gfpKTGK3eyWc2Bp21tp2rahQx2MrgZOevZZ0o6zFEs8qOiVepXJYRsWJsbGiQdQIwuzEMzSrGzS+TtqkVCEQE9mO7EbAbnknbBXU+usC8ZMTlpiIQI6CUzWvFhr3J33wv6A0mdnqWQULZYywrWDXpNWKvbHqNDg247dYTnOU3lkiyIMchMjyt5i1ekRb6fVuCe1DtWG3h7xVDFEz5hjGFYKDpI1FgaG35qAIHtWAklBmXK5iEgbUa20jY0ffcWCe2Gvi0TLNlI4kjZNwbFsG4BH2v98Znw6GO1OZnhwXE4hfMnn8tQnyuXkALFnKAFqO5LITdHt32sYy8WeMIXiaBVkOtCDQHBFVRN/P2xh105vJRxiMFtZYERLR37k833se3OI7O53NglcyJY0EmkyMhNqRzq01t72LwaVBr3B5zwzlIBus4elaJIT50SRadVO3q440D8rbWd++D5ejQy3qnY+ZROkaR/zepm3rbn498fB/4fySK0p8x3XUuskbfm9W9Egjj+948J0gmGYvqUKg/guFJsEXRG2/O4xrvDjhycnOqp/AfVRDqy/pAiBtSf4jHsdPcVW97YqOs+LooI3ZSJHUf+mhBa/asflfTJys4kEZD+lgn5iAo0hADwCPkk7fGKDwv4ey+ZaWSYuk8jMSBIPy3tW1c2K+B2xjr0GXGo/449bpC3MlFdR8dQzZZRNH5Mj2VshgCCb3G4O3BHce2C+k5mLMZZPJZXJUa1bsRxfcfr8jbCibw8uXzAFrJApOsuAWOwBTfaxtRHaz2xvkc9AUIhjkii1BWMY3AIFEk37c/wBzhixlv/mDx5ftHyXjOJO+ZyizMxKmyVO229WPjud9jgDrnUFHUKADJqIEenZrUbf+67Ptg9ui5ON3lbqEih1ogOCQffiqAJ7d/fDrpPUOnx6cukhldyQryAsx1cnVQ2Pxg3huQ0nHAjmVS4Sh8jHIw9aRoOyRgkfcknf6YI6gsmkooZhRNCh2NG2PF4rD09dSmvy8DEz466cJQi7gX6tJo6TYb9jjNTrCo4CE7Kgd4QmPQOkgZeLzY1aQgMbANE/W/wBvfHzrUQSmG30w3y0dDZrUgaRXAoDnv74nOu5UTTaTJSpTMAfUAK332okUb+cZ2OLqkkqIcS+Vnk2CXeB82S1hRu1AbcX3/qftj2hoajQ/r/XfDPo+X3s/X/H+/nGl7g2XLS9wbLkHkej1IQwK7atXudrP14wP4k1xIoVi6SOEJ5K6gQDf6f4w7DCwDqBdj7/pfbjjHrM5NfJkUgUwIP3xDvTcC5ZbpOVH9V6ZEDFHDq4EshB1UEGkbk2rNfA508YJizawRks1g13J3+vP/wAYF6jnY4wsBX1BrEhBNEcAmud75wV4M6SjQ2CzqtqhkN37/a8aybacumPun+kGUFLlosxAFaIxsQxLEFT6rBa73P1v7Ya5TJfhlCQorhtKAnvQq9uQKJ/XDbrk4WEgIHdhpVfn/tiU8Nw5pC00sWwNKjObVDz6eFJ/3WJNdewnQcJ1QAuEpoOlZgMrPJYuiRQIBPAFf5OFcnTHhz7BGDI8dkMdTk2d7PbfDR/E0U0y5RdSOxtg2xAX1ekg8mufrj54hykUEf4gRsXQ0Kc6msb7k7++98YDXuDg14ido9lzXEGCEk6r4bbMyaA2i1sAfl2PLf4+cZf+VsxHmYIUzDqgjI1E6gRZJobaTZAr6YY+HRMzR5hiAkgb0Cyw42O29Afrgfx113+Nl4oZCDbO+gmyoFgbb4rc+8MEaHbQ5VnVHGGE4/KAznhTzc46QyP/AAwqyOxJ5ANCiPrQwaPA65ceZHIKAIbUu1Hna8N/BysIDI40+bTAAb17nbc784ZSyoR5ZatQoe+/tiT69QOsBwPnis7nkGAs/D+RQZdB6T+bcf8AUfffH3BfSOgrHCq2zVe5PycfMQc8EkyklIuv+EQsHm5ZlDB2cmamFMxJotsu/GEHT/Bf42V1dxB5Z0nyq1MNiBY2sXufn4xnlOvq2YaAfitUTOvP8Oi7FrUkCt9rGwrBnTFeAGMSLBE7tYou7Mx41kDaq/L+vfHpAVWNIuzsd0+QqHN9Sy5dEiJMsDBW13wKWyeCTW3vg2DpkkvUlzWr+CsGgLteuzz9jeJDLeGmjkLNMjiVgGYBlHp1aNid6Yc3/TFd4YmlIm81lBCgAiq2sEgbige/fGeq0MbLDON+aDhiQpfxnBKZ5vMcLekw+Wxth3VrOx+nOAOiyGSlzMjzUNCI67+qvTR47+re9sA54PI7PLIRIDqY8B6PY2NI2G1+2K/w502MRPmIlUFrZAXBs1sCSCRv2vGpx7ukAUSIXodHmcJBli0a5c+pnYkMWWyO9gWQMfM70mWM04/EuWGtVtfmyd7Hxtgzw/1JkyoTYS2ddncEn+2wH2wxyOc0SFnBOoG9v9/TGcue0nl7n1Vwx3W6h+qZeBFfM3IZCwHlIKbi9IJB/Xt9cK/KKFjMpQPpZj5l7qDpBYtVDb8vJ/ay66kiSCdCIonvWJE1KCASD9+/HFb3j34ugy/lI0ph8x1BJAok9jX+n6++LsraDWfccvRSdgqRynVFLyeeH0Rr5lEctY3JF9qI+MX/AIb6LHJF5xQhZRaoRVKfge/t/XEr4PbXmiGiZVI3kAYqx35bey12TfbF74aEghAcqxs2Rdc8DbjEO2PgQMaJXHC/PPGfQ4kclkoDa0AJ1/yt5dURVE/O2PfhjpXrE0g1uGAiZSVGnbYoRzRPetziv6wpWWT8pLIdI/moiiBVHsP91gX/AMPspqEmYZaLuQqk3pC7bH323r3OG789zJ5fKo1wGSq87YkutZvV/EBsWVodlr8364q2mF6eTXHxiafJ6WK/PHb/AJaHG2MPZwAZKWgBJJXRZhwpqRlJrStXuewPb7YQZtM3Lmvw0QESkHzZCNQaNR6K/wCa23wwz2cEMsTkmu90FX/mPcjjj++CvEPUCkMUuXfRI5IDut2CN9Q9trFfGNQlpEDXluqvHigbpR1TwpKdGXaZii04koA7fylOCTRN3X99hmZMjRDSToTpp6JUDvqABN+2+GnR8yXpppAXO5agNh2A7Y1zypRCnvyT798de4mx+fTCTMwVjnc7NNH/AA0qiGBBuyN+aFYQZrxFnJMxHBEEkph5tiigPB9jVH9vtRx9cEUR1AAAck8D3PxiS6PKrTtm4tR84aF9PIF+qywNGttsGkyJlogaeaYN2hF9ayE4BRZPTKV1AkaVIJJZTV8Uee2GmQ6xFAiRagzBQdS7Br2I97/z9cadf/FiHzQsatGNhZbnYkjazWwG/OI6FFzCoVVCuoMyMDtfO3tsK3r74ZjRVZ4tOXFLFwzonfWeoHMh0jfTo2NH1bjYfX5+cOum9PMUaISSumzZs/JPucTX/AJdZMQEcdsx0Hn00LPdRzXx+rPJdQllTTqUqg0hxwzVwP8AfvgVGi2GEQuMHAQJ6cXzckiJ/wCnEFBWrVvVpYG9jvdYX5XxC8bqubnTMeogqqqAhFUwuieSKAOMsr4imyuZePMo8asC1A6vM3IUqfnfYH7Y8f8Al5HkWRo3A1WATRN2dib49iRx2xWwf96QI6/So0A5IVFlM6dAkZ3YO2oxgD+GpsKOxHzfO/thTmI0zCSMpHmBtKsPzJ6uNuAQN/fGPUOvtTqkLOQTdEbUdrvjj24wyHSImkVoaU6dTAN3sGytbnkE37fOEtsycdbpDA9U9ObeCFdcbNoXlDzQ9ux+N8Dw9cy0mnV6TyNYrcc7+4wdYZWLSWGFadgAfjECvg6RiuoAlZGCgkLpivUNW1m2s+/64zUmMdN2CoQDlfp/TuqRNGCrAjeiL7EjHYC6F0+VIEVnjJF8LtycdjOWtBgFCAnM7oHAKfmv1UKu6on3P9jgSXw3G2qi3qN8kgdtvb2xnlOsmSdoDFQFnUdhQJBr3J/zg6POlpdKgFaOpr4I9tqP6++DD2afdcbgpbxAIo8wiMF1MNSEWWVgeRZrvsNv3wT07NQxHRqUObAUjTY27Hvf9O+GvTMhrllklAY/lUkWKs3XxthLN4RyyZt5Wj9THVrP5bPvv247ffGoPYRY6dNuKoY0Uj4g6e+RzDOumTz31bKC2k76bPb6VycOeiZWeSKRnaJHoldblgtmt6IHF1/u3viDo/4zKacuyJKhBEgUNVb1V2LH33xB5XomZmVo5EY6TqIa4zIw2JKgaiP93jUyoKrMkAjXigIgp3m83NCRI00LRudKpGvqcVuRdkbH39sanrUshBgSKQcOPMpkI2IINXtvYv7YnMxkHizSGaS53/LAh1eWDuSbNIPYXt9AMUr9LfMSFnVsuPzTSgipSB7e1V6u9kYLg1oBMef+b+YV6VSwyRKNzamUxSuzeTFZkGr0G/8A9m9uBviS8T9RTMSFkVwFNEzUFWqIFi9hvwRh74l8ZeXHLFlgrLAqjcFgxYKQ229AH7n6Yl4upyAtOketZF/iKotULDa09rB+Prg0GO+oiOGVMm4yjuhdb1RZhYZplNAEhDJGBdejewx22o7ft+h9I6q34YP5EoIXbUNOqu9H8oJvkDAeUcx5HLHQsUrsoAVaosd6UD/Tio0UlWTQ5O5O3fGDtFVrv+d/thTdkL8/6j155C8nltFOukCOwzU16AxGwJolhvQrviz6DkvKy6JVMBbf9Tbn98ROSyejNJoWkKmWShdsXAUluboMAD7fOP0OacKpY8DuMd2mAA1vXJGphoC8pIApY0O5P05xEZbxEs+ZfYDbbVwAOL+TscVeaDGBxXY/cH4xK9eZHRBDEQB+dwuyKB2I5Y1X9cd2ZokyOXkq0WiCegheqSZSVllnAkSN18tWbTqN81fHffsMHdY6qjSa5ivlKSq0LANA7ni/bC/wj4fgzZlkY+YEIRVZNl7td7E/Q7VWCCcpOZcm5CGCQjQDpBAGxTTV1dEG9xveND7A+3OPgHgmLZcbcwj4YVKjRVNxXyP6YCfPxRNLC4vMLdBtwxrYrfuCNvrjOaeKN41hLOqONSr2AG/bjBL5f8ROJioDA2oI9h6b99ufr8DHW8Zj5TmXeSF6uNS6ACrMu5UbAHn6bE4MyudVChcKQpUL2qhWwHv7HnbGvUsi6DWNNk3/ABGAHHDGuNsKD4kjRo9MYd6JZIlB0j39tPbc79uMEeNsDKXBEpt1brqTOsUcsa2wsO1E1uAq2GO/f3GEc2UzEcSgutyShLs2QpN8b0FFfUjHDOrO3m5W0djyq78UQR+Y/agMHZDwzmZdMk4CMuwGq9v5tt6vHBraQgmBwOspLQzVOsnOmlo3oAgmycDr4fjy8JZCfT6jf67e2GuX6JCv8gJ+d8LFyTSzvFLIxijoqoNarJos3JC7be+++2MYqAklpganmp35lqzj6RmG0jzlSPll025N3YYmlA2FUeL74XdXjWNgIneaSPeS21BBR/MB+Un4F1jbP+IgzSZVWqVR+YGtr2JNbcb/AGwugXKIHiDqZZn8uyRbbDUxO3zuTfAHOLsa8Zd7AfJRAIMla+HsoHEj6g7MxJLAe3CjsuMpul6JBMdZSMMCq8Edx8jCuLpUyzvHksyoTb8zBvTVkhQPexZO/wC+GuRzM0kcsQJlSPdpInCliRdKTv23455xZ0glzSIPpATE6pfms753lmBnuZmGnWq6dJ3pfzc9xf8Ah9H01MmoK3Q3J3Y2efcnCXpeSEk3mZaF0WLUGSQGy70SdTHtQ74dQdSeWb8MQEZBrYnuLobX7/0xOoToNBrx9fRTOip+n5wNGCL3vt8nH3GeS6f6B6ydyeB3Jx2PPNuymp+fp/mSTaWKos1mz8Astdgbv33xpkcwI0k0xL6QBSH0kXY2vkdx3o743lkMaunkvUkjEiMAlix3Nkiidsb5roSTxiNFK/wywZr/AJtQr3sGzXbbG6/EP0VQRuqCPdYyhAGxIrkEftgDrFyQyRrpaTih7dr22/ziQzPTZ1fLQq5IUaJBZ2IA0kD5Fn7b/LPrsq5DLtIv8U2oI2O90ePrwd9sTFEBwtMk6e+6NoEJn0foyMvmoXjdj6grbAqa01xQqtvnAfi/rBy7MVhe/KJMykekA+x5Pxg/w91dfJGoFBZNkUPVvv7HnY4U+J+rxTgRBWlEqsgVW0n/AK/cgUK27E+2Oa1xq+ISB9krmm6CozPZedZVlij8wH1PKRaUQCfVVlr50mjvthl4p8XPpTLRgIG/NJXPawOwvk/GN4ck8MDqodEW9azszWpWvQRv9+3xgvo2Ryoj0TrHSkFfNUv+YbgBra657Y3uc3DnCY4Lik3hbw5Hn3kkVXRRYJcel7u6qj+/t9MXnR+hZbpsBVSN7JaRhqY9gT7AbD2wN1LxfDl4R+HQMfSAhBjFHbkjttsMT+ZSbOZho8wsscZTYrtq7gDY0PjnGZ3eVz4/CzhvhdBOuio+l5oZrMBpDpMA1JGCdJ1gjWSQC22wrYX3x46v4xiJlhibU0dLIw4W+wPdq9th74U9O6D5k6oktRxLpYeomuy6idx/Tt8H+IchHliHUD+IQpShpeuPTWxG3HI5wnd0xUA9hwTNaLgjI8tEsRIPram77+1D2oYY9HzVqUJ3T+mFObzsSlQSkagAAXdV22/TA2TzJepFJG/fa96/T64U0y9plXsvaQVW5j8rfQ4/Nc91dQphGZKTMTpQBtNc6fcG7s13xXzdVZkZGQGxR32r7YnJOlHz1cKh0pQOpARxXf2vDdmZZNy6gws1RmR6octlwiIQ5J3O4N2bofcYUdK/8PZXzgzTuDGT5gG4Yswsg7bAEn6isNcjCZJwrVSeogMDv80a9+cWIcIvwMCrUNM+HU6p6lV1EkUzrqvzvN9N/DTMIoWfUdQQOxJJPq3O1DmsUmSy8gAJUoSN+NtvjBXSwGnkY7kAV9yb/thuZgLsilG+Fq1zhpGVB9QjwwpPxV1I+Sdi2gXXue22AejtFBl/MnjCuzFEX+Zvf08gC22N7fXBPUM5qYlEDAt/Nx7i6N9rrDrpHh1IwJJAHkIssRst9l9hijnNp0wD/qd8NaAV56IuXhhBUJHqGsgc0ePmsex1pS7WpWJQD5vYk1tXPfAfS+pZOfMvJFIrsP4dVW49iecPjAKqhR7VzjJUgO8QMnis74B8QKneq+IWgeOtDRSLQJaqYe+3FEfviW8Z9bbLanDMXYi3XbSCBtV2ATsL+cPPGvSYo8tJJpLjVqKe4JoqvFck4E8PZFZIRH5CaSoHrGogLemyd2Pf742Ue7a0VAORTiAJalHhjxAiGQyAyGUqsSjcmlAI+7E3/uvEPh6Odp4XhpyQzSqdQ1WLA7Cgw2J3+dqJToyxI0c5Z3UsUaiFTV2X1UK54FduMNOj5+CGJ8uwJjVb807o18+rjVf9MWe6JdTnb+/5uuLo0WXh3wxAuadl1aoVWI218CvfY1VjYfW8H5GOGHNyRq2kuLoNsDttXbnb74lMh1V8t5kkZXRKdShPVe9FmYj49vbFj4dysSQtJeozkyOz1ZJ4B7bDauMQrhzZLiSDhTeT6IF/EiZfPnLzenzgGjevTe4o+xJ9u/1xp4pzSwPHmFTVILU1yy1+X9f97YVeKulI+ZgK6fL3J42ajVGifnb2xr1DNZhW9bppZaDmgVPwD+t/T7htNpLHDhkcdl0BVHRurySQo5RU1X6S243Ox25x2FXRgRCug6ltqIvf1Hf747GdzGhxgLoTDrWqV4ZAHQIXOrUAFNFQWBBsDkAYFhyubmzIdZfKiQbsSSz+4KbKF5PNjAGZWPNNSoX3cNPE+lUpth6ruT3FbYWRZ+NJo4nOZChjGiM1+aRuWZ+as/uMbGUjbA4Hafz1qnbCMznQ16hmFjXPAiN2dxCtE7jTZ1Vsa3Nk4eeJ8lIkMMEUwXVIqi0BbY3sAKP6bGjePnTunnzUWMJBGl7Rjck9tRHJ7iv3wb4iLQFMwkfntHY0lvVpPJXbnE3PN7QDgaDGvPEIHUBeuq9FMqRxjXoBAcWASq0bBHckAWKNXgHxB4Ry8sTPARDNppZUqyeytZ3B4I5wYfGcfoURyl3BoBbAogHUw2A3whn6ZmBJ5kQ1Sai1+YO/YxlT/X6Vhabag1NsfKLboygsk8pCw0f4gpz5ygA6burPO2wPf4vBkXhbz542lAWPf0FgzbVvr/MbrVzx9cAL4ffNNIxQKFZvWFBCm6Ola3J51H42xS9M6QkKDVO0i3fqHf49tj2xqqPt+k58lV0bI/M5DKxOrFUD9rokD774E671aAVTgMTx7/B2J+2MlyglALxaDZClQP1qyb+T74Jy+RhQ+iKmvdm3Y+9k74yBoEXEkpAzGV3hrp5WEsZQ8u5Lr+T1UaA7qNhZo7Y/KuqeK8xmHH4x9Ply7Ki6DQP8oJs7dzsPfH6gOlqHGktGCf5Wpd/+Xj9MLeueG8lPPGJfNkeHclGsAHem+DVbcYvRe1jy4iZ5ZCZrQHZyp/pOTWeXWJHlbUWGobBDVCwdyN9/6Yro4tqUbdh7f9sB53Nk/wD1KqI4VAEYC+tzZ3NcXdACzsPoN0z0dAOxjfkqwo13JHJ29sO8l8HoKrDMrLqKnReuONb3ZmN/FAA3v/XCfrWXzCJoOWeUim1qwA57gEP29t98OcrLDmpdEbo5T13pvTXDCxV+xw0bLNloGUt5rMS2t2pjfuf2FbCgMJ3pYQIzwKNR7mOjdQqeJHgWOWOO3YaXU7D/ANoHwOPfvh/kvFyzKSwYFeQBSmhfJrf64D6BEj5kgMQrbDUwPqHAFm2377fvgiTJGTMGOXKxa0YlX1MV0D8rMLr/APE4rUsmCM6ygYBghYZLxKPMaS2QAVwSB/1H8tn2vDHNZ9s4jKhZo6tmA0Dn3P3qxgbxJkgkS2y6WYAqBpG/cUa/bAfQ8mMzlZdLssUTup8sgamFWd9thW+/J3whDCBUGNklw+pLpJIUbVbKNQEZ35G298gja/pi66x1R2yLvl0Mr0BpXncgN9wLNYhM70SAxr/67PGrFNTii3KkivUdq9sVS9ZVFiaP0yvsybVdG9tva8Gu260jMHdFwmPNZ+FuhKQrGIJQthVEsf8AHviqGYUi+AOb2rCtM7mDFqCJt3Lf1GJXLdTlzsqo7IEaQj0XTBRZQNwWO912FXzjK6m6sS5xwOcwpVA6o6T9188dTvmkdYbdRwvAY8Fj8Lqv7DBXR8y+VihNGRABG6rQ06VvWLNEWN++45wb11ooM1EJFVYfLYseAKqr+rafrjbP9I/F0wTQtbawQW//AB7Cvf8ATFL22NaRDeh7pTBgbKWy2fMk8+YkT+EQr6WrUwBCgKp/l5JahZFC6vDhMymbYNFFSafTrXSD86eNrG+PcPgpoi0kT6S5VmTeiVuh3r7YRF5Y5p3adtQPoVv4ccfA/MTV8be3viosefAdPPy0/K6Nwn3VuiKIGV3bfbY1pJ9v1OBGVsnCAitNQ2DMPT+Ykksd63P9saSZ9PJVnnMkgpnVdwdhYBAqhY3+nF4wynRznCky/wAJVsb7s36ml5r+2EEhvjON8dfCE4yhM9mvPhbMmJpXRf4Q3pSSK2FFgeb57bY8CIPqfNMPKCBgprWrUNQNGyAf+4GCuj9LWWaSIvIpgAADBRV3ZSxQH0urx6z2VykKOZJTM0a2TIRIVrgLtS3tfvhrwDaPjYHhwSE5wnnh4xHLRlUIUgkA+xJrHY06Hl0kgR/xDNrtvzLtbE1XbTxXxjsY3/UVyAzgiMzoHDlAWNsEC2TR0jdqo8Czgzw14bRoVkm31+pVIA0g8EmgdRH6XXzhB+HzDZ3NvqRS48uMRmiu5AJ+TubPcnBWXmmZGy8k8hCHTqC6dQrYBhye142ua62Gu4KuTgIzJ9Qy6SPHlizxLqDtbMsRFce4JPPG2HucTLTQui+W3pIoEXfz3r3vEVlfA+lvM0klTtpUih7EBrND3sk416P0+FcxIWzEkju11oJA4uweAQBuffCvpsOWuOETHFNOgZrNOoLr5hA3dAFVgaOwOzdxxyDfOKXouYDK2xBuyCNJHbcfGMcx1/LwgU3oAsmNSwX66QavC3PxvPF+IyzFWW2FHTq24N8fQjGd3/pqLQd0s3CDhU+XyqoulBpG5ofJs/vgfqGVGksBRG9jv9cSPS/GuYdvVDIIxyzwkWa7FTXO3GDsr4rfMikhk0mTQzAGhW97719AcA9nqNMn7oBjgZTREWzd32rjHNtgOLqHmsFiSRQVDapFK1ZK1RIa7B2rBWcyEcYDOxPc33Pbb+2O0MFUkFYSSllcxgHRyb2urP6Dt++JLpxzSsRGbV/U80kdAXZJC/mPAHtzxim/4V5toSRFI1lF2H1PHNcccYfS5BStUBQoHuPm8U70UxGsol4bg7pb0vpxYB3l1HsU9K/WuPtgDO+FMu2YOclcs1Ugf8q0CAKAs9zjL8HmI/RlWGmRrYM35f8AVpsGgf23xtJlVmy4hzLQ+fGbZbJA3JXdqJ2oXhch0h2DjGsIGWukFF5Xoghk8yFFsinYALqHYbfbbC/qXUcxNCB5XkyFgG1JrtSDekVX0u/8++oZhWhEcUnl+RXrVio116UC2C43+nHPbDpUMsSkvMzOx3r8v2wzWz4na85/iZjbsu/Kks6ZMtOvmLMsH5mkYafsDQAN9hvhj0fxPHHNMG81lkNr/PIWF7UALXeh7UMaeK45MwxUN5gUbqLPzvQrbuOd8Nel+HYCyZiUFzGNIYbKKFWRyxHc/wCManvaaYL/AI+FWq4ECVh1OBppYhKmhHBoMQxAG9sdwDtsBxfO+B/BHVWkHkyKiIzHQsYChhzZr3/fbG3iLUM55elgrxgIygndmC7c8XZ+MCdJkiy2Zh8+QLICUCKOAeGfkiyTQ9q9sIADSiNpHys50TfxF0wR7iwjdrsBvcdwe/zhV07NqGl802q6HXb25Ngfrv74u80iyxslqdQ+v3x+X9PyBizSCUHQfSw3IuzR96349jhOzv7xhB1CLXXsg6hXH42IMrhWaN1BpQTv7ke3bC7LdVSO1QppRy2gJVXuLNdr7YYR9Whg8wsaUUNq0irHPH64mfFfX0aTKuY18iR19eobsfy3W5X5wlNl7otMdfKETqEaqx53MIzGNlibUw/mDfy2Loff598V88YcDfbn/Fe2Py/pfV0ky34aGN4MxKrMxCALGynkk9iN/esYSdSzqxqJcxoY+kRrThrBF2PygH7niu+Hf2YvIAMRoPzhDu7t9F+lP1eGIeqW6Fe9V9O+JDqjvm5bURLlla3ZwHLV203Q7d7/AKY8dQ6k6ZeHLyaEDsFdxsW4LADcK17GztgjomQAjEUutowTukbqNzt6gNx7n9cKykKQL9/f180haGjmvvR+nxy5dpomf0M4GrYEjYnT3XnSDg9euQZIR5eVzYQEvW1sTV9wSQ36Yzk6zOr+VBlQIl//ANZDQ+0Y9THCHP5pVOtwJwLYlh2uipHsPnihjhTdVJv04SJSg3ao/wATddy+kvFNG0mg2qkNq/03Xe/++F/h3oGZzMY/EoscLjUwqpJCd99zpA2+fpiyy+Wy7RrKI00gWDoFjuRsPf2xl17rKwQ6zY2uq7DsR8jExWIHd0xnmkvOgXnpn4FIwsaJpUsNhYsMdW/fe8dif8PZGE5dTEKQs5UauAZGND4x2FcyHHJTQu8Q50w5uET2yvKdJF1YPJs0ABtXf42xZZLKCQkrQjU0AN7rkgjjnE9neoLLmWyzxNJKmpjS2E1fl9RFAkUbH0xj4dgzMbHKRTmIwkHRKmuww1el6A+23fGl7bmDYgekccSqEq9lkSJCzEIiAkngADnE74L6rHmPxEqRmMmSqYUSo4avm6+KwLm5zPKMvJmBrFsYgpQtpr5vv2NfGCutdNy4MFFYwrj0h9FrvYoHc8fvjMKbQ210yft8TKWIwkS9dlVFk8/yQZmb8J5aliuqiFf7FrA74dv1iKdHKCRm16Sg1WBtuQNqrf8A2cOOprE+Xc+kqFJDCiBQsHEh/wCHhliadWQehF4XSzHc2LJ1bGtyOBioLXsLwII64f6mGdld5edCmpSNNduB/isRuU6vmJZpUQjyvMGgqdJ0dxe/tzWAMpk2z+ZzHnrLDCKHli0JYizbfQfuPfDFMsmXb8Pl5NJVSY4nU0aAJLS0TtZ7njHNpNpyNT5YHr0E7QGnij8vM6ZiTTGS1DUdVj4Fkbnn6YAzeUzeYmYSDykogFTexBBr3bfY8Dntuf0Is0dyV5h3YqbH60DV/GGjOSbP74Bda7AHBHA0Wca+WFr+Sq+3b9MbtnjL6EBG25P9PvjySK/xjbp0fovg2cQdESUDESUuz6yjykTSGs0fYVufpxj3lPDtEySNrlYbsNq/6fj641yM6mZyzAkHQO2/JwyiQi7a99tgKHtjnVHNEBK55bhSfiHohblC+j1KbrccWbHHtxgbL9IzkkRZpVjDCwBTMPiwQN/rgrxOq5jMJBbaYhql08UeAf0/fDDqMhTKFolsqmyjYHGgVHBjRiTy0/qv3jg1q/K+q5+D1RRGad0NtZC6XsXut39NgK74u/CfV2aBI2QKqWrBTbEbkcbb997xJ+APDvm+dPMDrRyCq0NRJvuMVPROjRTNJ6ZY/WyksR6tBo6TV1Zr7Y19odTgsO2/NdUIIM6rHM9X82dim2kUvBYJsD71bX37Y3n6dHmVZ44iPSNMrixIwPff1AVQvnfmsc/gSN8zUcpVET1JQbUSSBZPYVxhlm/Ny8KQgxquyI2+2mqFfbnGZz2YFI59R/VEkYASzwzlRJIfMjGXzUY9WkD1A/zKeGRtu36YI8RdHkaVZVnjQR/mSRSVI7EFSD9iDvj5l+kZmSnGYQabFaLIbe6c+sfTb6YnOoSyFk8yZhRBaiQTyB6rJbnb6YZoL6ktcPv90AXPdhNYvDplDedfkyUpscb8gHer4JAxT5bw1BHCkZRXWL8pdQSPb9P7YAy3izLyRFEYMQuk7jbtv8/FYR9Z6s0qxwefJGHYr/DFSUATZPIU1QNb3fbEy2rUMHA6ynde4QpfrfVHRjHI/mAyFjGVIGiydJA78Xt/XGufmy+lcwZNKg1ojIG+/LUOD8Xjz1jpWWhO01GSlVXBJTgkWbLEn3ob74B/8qzzSmEQl1BW5OFI331URZB4/XHpNsgGY+FUWtEyrDwp0XLSt5lq9EsUJ1aDwt3vbCybwd4i8VKkMkeXRmYUnFAFtgBtuThF1zp8EGhWjrMMdTsos6QKRieDwAAK3x80SpHoZWeSFRIFA9LWGPP239sYzTFRwqEyNgesrK7xGVplfFebZ4YEGnT+d9BYFfYE0LHxvthS2Yky51ZhZWWRiPgDVe+xscnm9++K3pHh5sxlA8zsssqGihICK1kBR22++I/xFK+WkTK+dM9KNMh9XJ2v55H+93pFjnljAOf7lBpEpp0/r75YSvEBNDqUqAa2I/QEd8GZ7rq5xFCqVAYa9S8LRJC+54+m/fCnORGFF/DhEeShIXjGquLFHSSd242x8TpIfVrzTBFFtqT0/TVe3HAHFY402E3nXjv7J7aZJMx1yVb0KK4FKOgS20gAAVqau3tjsA9C6fIIFCaSttpK1RGtqI+CMdjE8C45SmEzXqiQ5gozWEZjqLEn3IoXst/qfjBfUZBOPNhlKUAdl5Hf0nnGObUedqycsYDE+cumyVs7qd6YG9qrfEhP4cKai+YY36VZJH16VJKodq8zsdqocjGhjGugzB62RjOExUtFDLmZox5iAmJ5TUiox31rdKOQO9EWMCpFEiI3pnzLoGZVY7ID+Yg6iK4pavFPno8omXVTKzgaTs2piB3bY/8AzgDwN0XJyK0mWRtOqi8h1OaPFkbAfH64cVIaXmdeGPL+Jm8StoOqwZuJ9UYR47ZYgaZgp0ljQHf+Xeu+FnT8lmYvMzI1AvuFJ4AHezYsdqxWdS6Cifxo9pFFFu+nk71fzWF/U+kJ1MMGJSgArRkhgeWBPBHGxH3xJlVo0+necwiHRkaIXoOZzbAzslmRgG1G1Crwd3FEXfGNG8YiBC80ErLufMVbFk7KP/ntgPw880n4jLrCCsD+Wkn5YjpFbnksK/lBwZkfALrqDyJokYM8YBYGh2uqI7H4GGf3Um+NtOHomIYNV9j6qFzEZVVEE6Up1HUHHZh3PPc8YfqPmv8Af0wu6H0YQO8JnlkX8wSSjoDf6W2JF2MdB1CGLVH5wCKSFLNvtytnmjY9/wBMRfDjDf7/AKuwTATOvg4FznUky6NJIwVQCSSav6b7/THnO9Yy8a35qOedKsCT+mEPTs5Pmi6OkRV7oMrMAu35jwTtsQe+OZTLhcdEQ2ROyN8D9SjziSuVpvMNgm9tq+PqO3zzhp1hCFISZoUSmdgRQA5WyDX24wr6Z4edZuFESrQiQBN/dq37d8euvdOH4eVMwSkB9Q8s/kAsnfv9DzjnBpqS0+mqLrDUwce60yxKKSNFSgHWCDY7b9zR3xrJ1uGGPUJtTVSoSN2PAAq+cTPgHwtlmCygmbUTpd9iQL20A0O3O/8ATFN4vhjaIIApZSrUK1AA7EDtvWGeG3hhnnt+/wALqlt1rVOeIch+DMWiWQPmZGLcaW1AFl4233H32wd0jNUVf8wXlAQK1WWck1Y2B33wBLP+JXMReeMxPECyOBSxVey7fnIBtt+30x6CZjN5KPdUOkHWK3He1G5PwBvix+mH67n7c0syMrbK9aK5hpVTRFKtJRr1X/prcnB+Y8OTZiSOeXMtH5e4jCivqb44/bCjp8aS+TFl2jmMJbzJipGlyprSp/MwNenj5GKLNT5iGGNJDE10jSD07e+kk7nba+TidQ2uFmDpnWPVI8jRqXZbqetnJW23UKmr1c0xAaj35Gw4xl0bw6mYkMkkSrQ0miTdbjTTUv6X74DmmSOUB4zFqFpIQKbajxtqHG++Dcp4n/CLEnlSyoxJd9JXQt0p0kWRQvb+uHc1wH/nqevJA4EtREHScvlXIeNAnqYOaoADfc77exP7YnupTQLnGkDMJDRAFDtV0R7fb9cN/EnVkz2WePLjWhsM9fl2/wBJo89iO2A8x0+NpclrXW8gWMtuKVE2JXYaiTwRtxjqc/VUmc4+VTs9U03T7rPLQZV3E0+qR0OoBgKJH9TeLLozKYjKOJCX54Ht/v3wj6h0MLOsY1CJlJsAVq9v+2E/ROlzzIy618ok0vmFb3IsCjzRNcYWo1lVk3Rp7cFXtBZUFzT/ABeJeoF0kmzEi2WD6U3ARWBWP2J/ID76jhZHnS+t8wG0Nw2+oGqrfYUASAdqUn61vROkJkyVdSEUWXb1ajyWLfHtQwjzXVknzDlY3ESWwkClfgiiBypasVY4EkNGOP6WPVOumQPMnkgkQgDc7ObG424Asc8n4wkzMRyksUbSh0hU0QiinP5RJQsUDe3PNbYzTPLkKSFWPmnVJNLIUFE7kDYbgitPtvh90rw6iqTHsWGosTrNntq78XiZ8El30nTHyeCU80izEQmiGYmQsWVqFUwHcqpFjbcHnjBZ6YBEiNIiwiMJplJDEHswFdvnGeZyE0zhgzSjVptBxRIO9/HxgpfD3kwsfTIxJPrF+9KSe2/bf2wXOAAz6JiABqnHSTH5S6JV0gsBXApiKHwOPtjsL/DvTv8A6dLAUksSNIFW7H4/pjsZXtFxygrjJ9Liivy41SySaFWSbP6nGLdKieXWy6mAIBJO1nfa6x2OxnuMzKIJQ2b8O5c6j5YFjfSSvt7EewwdlciiMSookAHc9rrbjucdjsFz3EZK4lF6cIl6HF+J1gMGYUakcA/UaqP6Y7HYDCRMIAwnkcQUAAAAcAY9VjsdhUqV5/pkbTxykHzEVlVgzDY1YoGjx3wEelR65LDEaeC7FR9FJoH5AvHY7FA50aqgJGi8TeH4ZIyHUsK41v7f9WCst0eJIwEUgKNqdrGw73ePmOwxqOiJKYudGqO6PkkiiVUFDncliSe5JJJ+5xp1HJpLGyONSsKIPcY7HYmSZlTnKVDokMQVY08sKooIzKBz2B5+caxdEhYFmQFitaiSWr21Xf74+Y7D3u4ppKRQeCcollI2U6g1rLKDd/D/ABh7luhQrZCUexDNtzxvt9sfMdh31HnUn3XElaZLo0SS+YqnVpIssx5q9iav5559zj71fpUc3pkXUtcaiNxRBFHYggGxvjsdiVxumcpTql2U8NQI8sgVtZI3aR2re9tTED7VjUdHjkkk162D8gyuR7bLqofYDHY7Dl7iZJXLz0Tw5BlzIYlYF/zEyO1/+5jjsh4fhWbXpYsHLDVI7UaPALED9MdjsAvcSTJXDVPJoFI4wp6Z0OFCSqkUTXqY1Zs1Z23J/XHY7CNJAwuGi1/4ehck6rIAPrbj6XWPec6LC60yWPbUf84+47BuMjKG6TT+DMoXBMXAqtb137aq74L6d4dggWRYkKB+QHf2ra2229qx2Ow7qjiIJKKwi8MZcbBXA01Qlkrfc/z8n35wW/QYW0alJ0kkW7//ANY7HYBe47rkblelxqoAXbfkk9z7nHY7HYWSuX//2Q=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data:image/jpeg;base64,/9j/4AAQSkZJRgABAQAAAQABAAD/2wCEAAkGBxQTEhUUExQWFhQXGSAaGRgYGB8fIBsdICAaHiEgISAgICggIhwlHB4eITEkJSkrLi4uHR8zODMsNygtLi0BCgoKDg0OGxAQGy8mICQsLDQsNCw0LC8sNC8sLCwsNCwsLCwsLCwsLCwsLCwsLCwsLCwsLCwsLCwsLCwsLCwsLP/AABEIAMIBAwMBIgACEQEDEQH/xAAbAAACAgMBAAAAAAAAAAAAAAAFBgQHAAIDAf/EAD0QAAIBAgUCBQEGBQMDBAMAAAECEQMhAAQFEjEGQRMiUWFxgQcUMpGhsSNCUsHRYuHwFRbxM3KSsoKi0v/EABkBAAMBAQEAAAAAAAAAAAAAAAECAwQABf/EAC0RAAICAgIBAwMDAwUAAAAAAAECABEDIRIxQRMiMgRRcUJhkRSB8ENSYqHR/9oADAMBAAIRAxEAPwBcyuQTNfxCwVgwV1UkllPlJH+orI7+a+HnRchnRlUFM/w12tAcJLCr4jRNwNosbfEYM9EaFlgpajJpgQpdYYzJknv7cYYtbCJSJdiqwQSO9sejk+os8amp1W68ylBo9fPPUKuhzD/+pUYwsAJcwskkr6dzYThqrdOZlPG8BwrspSGYnek1SFB2HaQHQC9oPYYldNZnKjMQq3pgmDHPP7DntjZPtKFXMLSy9IwzBN59JF49fTDvkcnQ1GfHR1FXRfs4z7ndvWim7cQZm0diPNAlRMdjhr6bpZoNTSoW8FZmm5g2gICdoJmWaInyJ6yX/PZoU0JJAMQs92iw/PEOmadQlyyeUyDNhx/jET9Qzg2JIX3FLqXTM29A06jgkU3IbdK7wtiYp8FoIWfLfngL2S6kzZrNlcn/ABqYc2Kk7UDuANy7QF2bQSeTuieSQ+0TUM7malGnkhVNEgy1LdDvJEMwE7QB3sZPMWsDQNJp5aitOmgWw3ECCzQJJ9zjufFNgTviNwE+S8OSVdFJPmeLzwLEgfWDidomV30mVmc3N97EQSY9iO30x16lUtsTcRMmBy3aJ7C+FHOaNna+Zo1FJQIF53KFgyYCggg/PFjxcD3Ls1LWWSC8zmM3kM27VGevRZibTDDtt5grx347466p9o9c0VqUKAA8T+K7rItELYwGKxeexgCMOmtaippslQQR3ifqJ+O+BpzGXTKEFAKTCYcAgzyYAuZt/wAGHB5USu4eNjcirr4zeVetl6LeJ4R8PaJhxMgQd0Aj4PGBv2Z5nM5g1vHq1V2gbDtUbid0i6xaFNuJ98bZfW6tHLPVytBSxYKWCkhLC+wXJ4sLXHHGO+j5zOVqAXMKPEqOQm7ylUEEvAAITkHjji4wSKBE6t1DeufdsuoOYql2P8rOo3H3sLYgZjP5WqnFF6Ozz09obdzwIMR+fxiBpv2W0ajs9bMVKswSywstfcIIYx9e5weyXQGSR5WnU8pvucncfryPj+2E5IPJi+oOjFzp3qTI0adZFoVE27mUKsmoACYNzeAR5u2JfQ3WNMUz4qPSps8Kx8wHsXgT2vGGyt0tl5DIgpsO6/4wrdSfZ89TZ4FRvDUljTBi/wDp7XjHcsbd+YOSNqWC1dQu6RtiZwtanqdKirVSSKbeWSYiR2BtE/viHoFRKimlUNQgQFQtZYkfUkib98E9T0pa6olVCUHIIBBHofT1kXthAoU7nBOBoxY1fUV1GmtOjUpb1Ia7Hc3rAHoPe8cY6ZfP1MutPLFmLCN1RpgfWLr2+YxKPS+XyYDUKhp1GMAj69iTEDn2n1xtXy5qqPOTUWoPOoMOJiGtBX14NvrioZarxKiqvxCFdxtFGvsrA8+Y3ED8SfHFo+MInVWp08lto5bK+Xdu8VuZESoIuCCAZ9/fB0dM5haj1qJ85JMkLtE2O0NcwOOMT2FOuDSrBjDbZFOLgXkcR/g+k44UP3gAHiT8w2Wz2V3sit5JG4XBj155wuZfIUatD7saZKwChnad/wDMQIFpPf39sc6mYq5RppjxRu2hTLRMxAkCSBPPfE/NdNrmSmYy9bwmeCUNwD3AvIIPbtggBfxCAEi9R6RrUqhY1JpraCPMfa3t3wR1rSvGolqFSdi7HBMERa0E2kkeuGTUKYoUlSoUNRpAtAY+xPDxwScI/wB5GRqLVJZ9zBXVwAp5/UCT84YMW3GBsWIM0jJVMvUioyeYcOvabkT7TcYI9P5HNUy6s5ZI8pBBm/M+kT+eLDyVPLZpyxpLuQKVkCQrCQY9DfETRtHqff61eopCL5aQPwBPP9I/XCnN3cQ5QPEAaZ1ZTNZaDI67ZAqBrjme3H54i66VyjVTuaqXcneTDSbkSOwv6YMdZaDSoMc9TEVFksn8r/Pp6z7Y90fZqmS8UoqVvMscruHBg94uPSTjgy/IdeYA47ill9azW0bTWURYDxDb5Aj3xmBWd6Z1IOw2VLGLNb6R2xmLe2dyjX/3BmMoH8SkzO8DLjYRKi0kAyTHYAcYk6Fk83m6o++VoAO4USVBjt5QPL9Zb1IxAqfaRVDUy9BSaiKzKN0tuFlB47xEG898WVW1Kjl6C1a22iu0GGiQSJi3J7WxnyMy+NmB3I3BvUOhUigcu9OnTuVQhd49DaTJtz3wm9O0spTzymhl5BSVVjOyoL2MkEWsTIHaMOS6pSzaE06iNl3HmZrC3yQQQRxHb81vN6rToXpMjtZqXgpuDLE7mj1i8euFx3XEzkFjfcadR6dGaA+8loBJ2o5Ej0Lcx7LHAknG2U6Yy1MDwqQ2/wCtmI+YM3HOJWgai1emKjBRMEBTMD395BEe2Pctn1FWpTeqpO7yrIsLWt3meb4jb9faSthqB9EyObWuzVERaYkKARJEngCYBsbxhnRweMZWqhRJ49gT+2Kn6s1jPVc6yZM1QgC+VI7/AMx7AfPF8MqnIZ28ncdtZzR8UMqghATuFx79xcC9p4jGmW0xaieJWdtx8wAI8s9gbi/5dsZp+hVWoL41RPE2/wAqyJjvfze/AwPzBajl/DG3xQCEi4iY+TbgfHOKCjoSy0dAzTpzRvEZ6rEtDkKJsPpxb2i+DiZKhBpOdzxckQbzb0IH9Jke2BWjaz91ylY1EO6mrVYiN1pji1/aPyxw+znUaudWrmaqU1cPtVlBErAJsSRI43fvGA1myeoHJs31PdX0t6DqKFVE4/hqQm732gfrfBXpzJmoatSrDCdiGSTAgmZ9TBPx7DCT15peapZ/7x/6tNyNhI/CQPwH6395w2fZ3qr1aDirAcPPETMYd79OwZzMfT1G2nTCiBYY2xDz+oJSHnYD0nHml53xFN1JBvtIPx+mM1GrmbgauTSJws691ZRyIQVlqS5IUDaSQIlp3AQJ454wxVayqJYgD3wkdXaJTz9VSDu8JSAQeZuwEgyZj8N7fTDY1BPu6jY1vuEdI+6VnFemSVqknYwgTAkwQJAIAIMwfTBbWdRTL0nqHhQbD9sQ+ltORcrTTwgpQFCF9Qxm5uSSJJnknG+Y0VmDbirIZHhtcbTFpPJ5/t6kmuW45ILbPUrXVK5raeucTMCnXqPKosk7dxG0xMWuZEWvOGsdVillaG5UL7FI2BiCQIMeWBeeT/nETJaNld70qWWcADgGwMmYLHva/wA+2Ouey9SilPfTVKdHhmWQBYx5ZE8j9e+NB4nRl+PLswd1T9oroqJSQS6ySbQOIsZkn4wd6U6kqVMutXM0diE+VtsAdgYPY9j3/KRmZymUzcVDUD1VH4AsWBsAD+I/niBquYXw1y7Zlaa2ChiBuJAIn/Txbjjk4PFSKqDiOo0ajn6QqLUpw0i4Mj4kH9DGFXMJqAq76dPxQGmEK7fgNukdubWxG1DL5rJ5dE3rmFLH8QMUxFgswRu9ZjgY45DWcwRspkEAFgpBlfWVmDb/AD64ZFoajga1Gf7QN1bKUx+BldSfNeYNrCJv69jjn05lfvFKmK4mo42Mp7FJhmA5/CpInnEbK5z7/T+6VgN9ylTiCJsQLR2ie2OGdzlTTfBCstZ5byhgdggASOfMGI7Wj6oAQOHmINCpw1DRs3k3q52nV8SqpKP5ApCTEld0FY2xHsbYNaD16Km/eoU01BdZF+B5STfzWgxyL4k5XUcpm9uZ2RV2lHQ/1QJ9iQCPzHEYVuoekMuN/hlxbxfL55BmFE8CZv7emOFNpxudxLdiOGp9SZOpl3bMVE8OYKq4JP8ApgGZ9fb6416Iy+WQO9FvKzEpJFkIESCfoCfNaJxUWf0d9y7VO1hI8sRxJMx+eD/RmpUQ58SpUaIAULYSYEEn/GGbCApowcOxLSbTaLks1YyT/VH6emMxybSMjW/iFVJbvvI9uJxmMt/n+JPkf3gDoLp2hU21A5rLSI2VHB37vxGJPlAJHlMx6zfB/rPRhmvCpO6rTZvSWDQY2/rPaBiR0PkHoZOnTaktM7dxC+rSSCPXiThc691jPJ4fg0jTCsxapAeQICkeggmbDtfDAs2TRgss8FZ7o6rl6FSllajP5g+7b3g24222+o/F2wKzemZupR3ihVTesOoaSADBYBZJUrFo5nsQcOXSOqV6mXqLWcO4MIZAbgGW9PSTe3fnBjTsvVqVPF3gKCVsvPEwTz5u4A74r6rL3K8iooxa6Ry2bpZeohDBWDAA3ZTHItzJJjsSOCcANF6UzFPMB6x2puBkm5E+nJJsPjDJ1bkq9U+FTbapYHc0ortcAbrzHva3xiF0h0vmaFSoau1RMCmW/HIPdfQA3v6e+CHFE2Nw2Bub9YfaBXy5FOjSRTE7n3cXuFtaxE7jftbEzUulcxmcqKhreFWdFd07TtupYGQBeOY7zzgn/wBFTMqi1oLLNp3RBIsTM9hPt9McaGb2bxmXKwLKp9puJv6QO4PYjE7AHt1AB/tkXprOnK0Ey4f7zWaYCzae3muPqPywSyGhO9VqmYKVHEQIIAIE+X1iw3EdrRF5fTuVRQaoXaWmEAgKDHbjceSbcxjbVtWQmkiPDM4kzELeZnubD64UkkkCKW3SwJnzUeoyuFupViPMAk27CWH14iPXTT8wNOy5amRVoK0NJAMkkggixsQL82g9wX6p1JaSKbEzYSOfU2J4n9MIOs9TUnpmlUVqhiRwgN/KRAk+vbFUUuOtRgOS76jNneuMtVZKbP4dOoASzjj8pggiL4h0dZVVNOkUEmTCmTbkiN17HnCnp/TVaoA7Dwwos3hltw5HlkkSLy0W9cbZ3TMyK/hrTrsLLTAUDcdoiTO0RJHNvrigRBoR1Cj8Ri1rLmpTZm8RVTuxYhhbgQQBPv8A7L3S+bqZevVqLULbkI2o5jtBbtYcX+o7uWsdPZn/AKelN6geuoloJ/8AiJ5gWm0mbCcDOiOiKtT+Jm2bwwCq09zAzwZ/04AdOBJi+otbgr/uDxCfEJJAljuFxwLySB8FeZvOAuczuYrMBJAFlVEYQvYT6AXse2HjP/ZilSoz0K3hL/SVLDcJFvMLR8n88D9X0qtpuWdg2+ozDc94CkESJMkkkDt2wVyIdL3CMinUsLpDLNTylJHYMyrcht30n24wXIxU/wBm/UzU3NGrApMZDERtbuD7cC9+MWm2ZQD8Q/PGTKhVplyIQ03WmBYADGOgIIIBB5BEg42nGHE5O4m6lkqWVrb6GVVyQGZQD3MeWxAMxYenbuC6p0FM3WV1K0nBhlhts8iTtswmeI/c2cRPItiLlMkKZhLJtA2x3BN5+v7YquUj8y4yitxA6j6mbT0ytLwkr0jTANQGZK2IFoPrE8HE3M1spSo/exQkOvldQu4zEAGzSR3I7XOGvV9Go5hNropvIMCx9cUvq2iNk821Kox2uwZCtt6s0T6blFz38vYHFcfF9eY+Ng0JaTrFSq4ejSKFPKSAvfiZAtz3+D2xK1zoJ3qg0KtN1rMSd9tpgsSxE7lkRMclR3JwSraCj5fwKVcKRUIcldskcbu8x6nscENN04ZXKu1WoGdSdwkGVNvU3II49u+KF66lGP7xA1KhWyb06RrU2Rvw+F5wGn8PAYMew/3xPy+brDN+BVJV1fzGSSQBJ4ntB9Yxw6Oz9OnmUZS5QFiqEgmL3ZgfM0ewvHOHDRdDo1M+9dmneoqIlrMYB4kgAR87vTDO/Hv7RrK78QrW0LL1kIBAcJPMRNxMepv3OK36i6aamnjZbyBbVNvKN6kcgxefeZ74tfU8rtJKhR4g2AxcMeeO0XAtecTKekUlRkYBlYecG+4xBJm5taOMZly8ZH1KG5QdHV3CgeNUsItjMP2f+zRGqMadasiEyFWIHsJGMxp9ZI/KWnwLngXOAWZ1WnWarSpL4jKpvHlBIiATye1vfEqizLlAa8M2zzjbI44i84XtLzjPTWllqIgElotabS20AE+wPHzjCi+ZDGnZixpmYoZFwKkmsxK74hU3djH8xsSYNj2xYmXauE2hEtYMDx7xwf0wv1fs+okFyp8SdxVHO0EEnyyJJJ/qm/thooKlFUXdtAAADMMUyurdR3YHqI2u/aRSpZp8vUoVCKRgtIHmAkeXupMXn6YCU/tBr5itZEpjayrJ7kWufQ+kd74I/aL0/QWvTz933OA9MmVYgWPxAuJg+nMkum+ntPJpVqaE1Nm5lLMVBaPUxaeJPN8UHBVBqFQALMFdC6fWRjvqsEZYI3Ra0QfrixclpNGnGymsi4MAmfWfWO+IOu6KKtMCn5WU2g2+PTHfRSyUwlUiRa57Yk7cxYiu3IWIUIGKd6/yxGpSXJpsoInzbP5bCRbcPXv3sMMHVuccVHSjmDTUgRDQFJm8/wBBtz6/GBHTOl/fKZpV2eJ8pY33SQ5p/wCkADdcpMQJEYriXgORjInH3GSqGdVMqKy0vFqksg3my7YkkTzeY7xyMRemOhhmyK1ao/gg7QgA84BuA0yFn0HBgHDhpGhnIoEFP7xT3Fmfd5x77D5T9IPtODWUz9Jt3h9okRET7f3wrZTR4/zOZyRqSiqqm1EBAEbVj+5wO6f0t6W9qj72YyBEbF52j68nvAxxrMtJ4VtqtfkwDN/NeCZ4P+2JOY1qnTUFiZgbptH5/wBvnEeJ6HmT4tVDzJpyqFtxEke/GNK2fRdwkSAe+Bea6gQ0d9MglhYTcH0MemFxSwE1JAJv7hjIa/oTBHa2GXGT3HTCW+UfcqDtWeYv840zWTSpG9QwHY3H1HfAzKauKkKGtwWi3aw9/iY+owX3AQJ54vzhCCDIupUxL6q0WhlaL1qdK0RtUWEkdogAAfnhc6S6rWBupp+IKCebmxk8+/GLYMGRE4oHV8sz5x6WWp2V2AUAzyTYC20KAePfGnC3MENL4nJFNL0o6gjbYIJPpiStQHg4o3pjXcz4WYDMW2qPDMeZX3AQPaCefQYf/s8qVijNWLEEwpYRhMmHiLiPhFWI7YzHmMnEJnmRgL1Lp5qIHVQzoDAtNxIInuGA+k4NY8dZEYING4yNxNyoOn9Lr/8AUGdgwo1XYu3zcbgR69oj0tOHjTs9T8Q5UhWIBG9QL+0djeMctX6dYVBVSsVEzBA5/wDd2+tsDq2neH4tem5LqTCIFkeaGJESQefy5jGliHm0cWEJdXZvL5cIHdEqu3lEeYjvwJA7T8YFaxqFPKVIpqd6qGmLQ0T8jv8AT2wOXodqzfeq2YNYlryL7QeDexAkQOIwd6szFCoooh1UlSJAkiOAfYTPOAtCh394qX8fzJuT1tMwKHmli247eBtHHqeRz74KsrVlO4FFMiO5HE+o/fFf6Bp9RMulRCtTaxnw23bfVSR3Ig/Mc84nVvtIoU2KVFqOfWmogH0kkE+sgEfOFbHv2znx1tYy09Mo0hsDsI+Tzc9vU4zAz/vbLi3htb1249wvF4nDJDWZr1NhWhVpbhEs38q/AtIx36fy1NEIphrtLMZ8zdyCRcfFsLep6jVrUVp5DLmqh/E/lVRe48xAJJ5PuYxx1v7Q/ubrSr5aoHCgsAViD3BBIIsfyOOOMkUIpU1QjxXViVgwP5viP84rDXdaQ5t6AR6yq0Ai+0nkCbmDI+v5OtbVK70TUSgVTZvBLAlhAIAESpPup4NsV1m83laVc1qzVPFkN4NMhxuiZLNAkEm0zMxhsC9mNiBEb9Z0qimW8KT5gd28S159ePaO8Y5dN6TZQxcIgChuNxFu3747ZdjmKfilXVQo2irAc8EyTI7Ec3Mj1wf0rMqwK+sttNoB9jzf6XwGYhajliq/vOw0xIsz/O+f3wua9WrUW2U2DAjl7xPYnkd78YHfaB1DX08UxlV8rGCWQsBawni/52OBeW6jrZnK1KiqFrbgr7R637kkA8D6z2w2PG3fiLju7uQtZ0vxAKyBlILSgBK+5F5j09v1fem0rjaXphfIqlyLsAJFp8tyf+RhDy3U+YoKrOFISoFemyncqjljbi8zHx64szQOocvmwTQqq5UDeomVJn+oAxIN47YbMWCgVqHM1eIXwEzOhB64qA7YXzRPmJNphhcDv74MEwDJ/wDGFjIa1WZ3VQrBagWGMNsm7DiQMZ0B2RI4w2yszUtHqJTPn3AXBAIv7iTIPz7/AAh1WbPknLUhtptsekSFMngxxBAPexnFx1qKupDAEH1H+cKdXSWFVqiAUyHB4s4A+YHz82xXHk/mWxZCwowJ0507msuCroAH7GGAI4BINj/t6YJVqASm+9NzEwzAmAoMxE+v98d9a6nqBdophWHMnd+gE+uANfPsRBYkgXgWHuBuB5i8Ww9sdtNGLG7bM1OqpRaW8pmAWuT7AXP5dpxHq69UzGYNMgoFfaO4F4B/v9caTvirDNssyiZXuCCBwT39h7YhZ/Uan/qUyCJkgHcL+l5nthgRNLYd3LW0/KsFUM07eAO2K7+0XZl61M5RfCqsWFSpS/EZiB9TPzhi6Y6qpMp3HYf5gx4Prftb/wAYN6jlxVTciU6jjgGLz6t6d8SUlH3PNIKt7pUuqdTsKa0mpmpWVizu0JYWACjuYk8Xtfs+5POpTpeFUUtTqKGUhotY3MjbfAfUtKp5VhXq5SmouSxJZQfU+h7CQRJ9ricuV1A1lSpSTy7grdiIiAQPLNjHrHONBCsP2ldEb6lsZXPpUUMhBHsQY/InEqcURT0jMZYuaTGm68lao7FpKsBcRttE8zcQD3TP2lsjU6GYQ1DIQ1VJksTH4YuZN4/LEG+n8rM74ftLaxmNKTyJ/fG+M8z1MIws9RZfwXSpTUANKvAt7W4k+v8AnDKWwOzujU6tTe+8+Xbt3EKfciYkdsFTRuWwtwazFXOsq02rE+E8AVXDRKny+liDHF8LutaQBlt2WZ8yGhSyiygzMx3NhPucNdDKIwr0M2527ZYGACiz5gYniJ7i0YF6JmaE06WVZ6S1GY7jLGFiwt3lY3X9rY0q1dTWx3qBuls3VyOXam6spclosIJCruM/AETciB3wdrdL03cZqhDWBKngMI7d/W2D2uaKjUZVQ9VQNrMJsDcQBBETaOTOFHpDSNU3v94/hUtpChthIbsUVZIAP5xwcHmCOQNSfIdiF11xKfkdcuWHMO//APB7e+PcJ+p6CwquC6TPcmfg7VIkcWxmG9NPvG4Rm0ZtVXU3Y0CMr+AjyquwTtK3u3x6kHtGn2jEVa1CE2kEg1HBBAm4veO/piy94PGK9650Fs5VQbwpSZUgktMXgG1hzOI43t7OpDGbO4ZyevLm0alQqFqgIDFAFIB/mMnjm4F/bHp6EyXiiqyE7RZS52iO8d/riJ0ppbZEGmtF2ZrtUsZHYW4j0J74Ma3n6i0n8m0kECWBJseALcSbnthDYakOoSDdLF3V+rcrQqlaT0nZRtCEgBTfiRftYGbYk9L6hUzSOcxl1t+ABQCR7En9ZxVeu9PAIGpqrCYO1gWHyJn9/ph+6Ny2eyuSCtsCIdyhllwpuQLwTcxyRPfFnxgLqOyEak3qDeEB3NsuDTqgOCDxZhJ95NsRshq2n5dF8VVTcJ2IhIMGJYCbki3wcDNYalmKzU3rpSruAvDQCeAzG275vFgMKWZprQapS3AvTYgsN0E+1rwZvxIxRcYIox+Iqo26rWy1UzRBqo6kQVkxcEKSNy+wHHYY80HS8vkP46Zh6tRrL4UAKJupBm5tM9xwIvN0vRQiCoHDFhNyIAMGF80m3c3xPz2jPnQit4SOq2ZRdR2JhpgxYX49sAsvV6nMR5nmY6rrVqVQUBS8dTABPI+J5+sYC5DqAUUZc6gaqWlYawmOdrQfYyTjddFzGls2YYq1OCCU94gkEDj8vUi5wq56mKw8WS7k3gheT9Tz6AiT7YZUUjXU4AVqWZpecFerKbypA2pvP4T/ADTPBFxxjh1r96y1M1KJapTMBiol0A4J9VHrHz3OAn2f1XdwwPhQNinbKxFgZ5g+kcn0xY9XNU1VRVqr57Bp27j7Yg54PqTdirCpT+R1NzRaqzAwwmTBkwB+84koZUPtJ5uSAD+mDXWHTtKkCaRHhvO5PQ9iI9/74WsuseWSbQGgD98OzAixPV+k9wvxJQzXmmYaCIEbTPIM9iJHGNtD04svgUkllB28AxM37d+8dsc6QYAum07TM+W08fX6Wthu0XX6NCkBCzw20fzc/l8+mJWal/qLX3ILMAZ7putR3OyhQI80iD8Xkme0d8aZLP1aLLBI9hwwPef7jHTVdcqVyJYMqtuA7fFsB8xucFT2/mBP0/4PTDA/eAY2ZPeBf7SxBSpZ+iUqggRH4pPyJJ7SP/y7G+EnWejDkyDRffuBgsq2FrEkxBP7Y56HlyjDc8qZXysBz/qJkH5xB64zKLWRVd2p7Qd26bhj+EsYMCPzxZFIagdTymx8GhnJ6YatMtmMwCADK0m3E2t5o/T9cCdN8KmXKsiVaZLU3qBSTMXMn8YvBCyPWMD+m8+VqVG87UyAkE8E/hJ2wDMH25wMzNBDV87CHMtt5U3kf0z8Eie+K8Z1y0+n+tKQ2rWzVJtxjdu7n6CMOOe1ehRjxKqKW/CCwlvgd8UZWy+VSoEXLOymCd9SZvcDasz7z64MDQKdWvSOXZlKlQqNcjbwA3pbuLXxB8IJuSbFyNyyBVrVH3BCOCqkXUH1kiCcTshmn8V6dURbch9VsD+RI/PEPStFro2+pmGkksyKPKSe0m8AWERg8MZmI6Ek7DoQV1Hk1ai7kSyKWBBI45FuxEg+xOEjVdQrUqNOlljsJYkhRdZNlmP1j27Ysx1BBBEg2I9RhWraHDlTUJCDdSBF0Hpu7qI4Pt7YbE4HcpicEUZF1XfNFhVI2jYQP6rktY39PYjEGsaj1Ai1Wi8twBMR3/5IxP1QKG/jFjuPNvKY5/xaBgFTyhqZgKK2xf6x3AHB94/5xii1NaaS4u1+tqVNmRU8QKSA8DzX5Hm4PbGYdKn2W5NjK1Kyg8AFIHxKE4zDetjmX+oMecurqYMMoH4+D7AiPTuD9MIvV3Ujq+2lRJqCRujgH/n74cq+r0wFO4QTEC/zxa39sbzRifJDfrjOh4myJFbGyID6TbN1aNOrWqiL2VbtBI9xeLRgPlevaD5w0zTYru2q5ktPspEhZFwOMEs/qy5StTpUinhVmk7WuhJiVE8E/rjrU6VyYqPUFI1Kj8ruJEmZaJgEySSfpGH9vbDvqNq7M46roFDPoHop4ZgxV27Zn2/ER+WF2lk6+RotTWo7sptDMaC/N5Udo49ucOdJDRphXrQxi1gBwDxzHq3OJul0w1GLgHngE9jYDHDIQN7Eblx/EqPVtMytcq9V/u9RhudaI3pHG4zBpkn3YH05OGPTNDyWbqU96039NjOSxXgP2EgTaO/riV1b05l7v93KhQZKkeYC9wfL+Y/bAXpzUmCPRoU2dhy24XNog7ZB9PbF/ktqZWrWxLAenSSotNKRaRypsg9DeymP9seq606nibDTk7CDw0wZA9jPEd8R6tbMU6bkeHKruIJPp3IIxV9PqfOs9ertV1UXlCVQyQCPXtzaI4xFMRaTCXLZq5ylmD4SksdpLAC0cebtc8T6HtOAus9JKRKUlIEeQW47xYE+/sML/wBmnUldzUo+ArKsMaiLETbzQTJPb64sbT9QSru2Gdpg2NiMBuWM0IpY4z7eoD0bTFSiiCadZL3kq3r5TY2NxYjn3Pd9Ho5ipSbM0/41MGEEhDcwQODzMTab4J60P4RMwRcH3F/14wN/6utXdTDh7XH4Y+T2+n0OEtjuAW2xI3V+kIMt/DUKQRAHeTit6eY3sUYXFhz29vU4sfO6fUADJVZgDIpuJk+x5n5wnapldjM8OrC7CYM+3rPtiyAFanofSZCgq4OFMKYuPX49x/z9Mb06W47VvJEXsDcd+1+4x2yGq5fMf+q9ViDZ1IDKp7FSIImTIPfHZ3D8HYo8pm9rXtcn2HfA40anprl5D/Km1TT9kb4LDykchYtx3tjpnc2m9qSbWoWKmNpFgCQY4knm2Cek5fJVTsbxBWYHzxaRywiYJ583rgZRylJyyq7nwyTLLAYT2vY/8tgeZAZQT7r1/lzzRcrTNWWJ2C4m88c9owfzOn5QFzsLsb+GRC3ixsSf7C2OWSaioDAqpUi5sTz/AL/p6Ya8iyOZIBKw1wJ3EG/e4H5ThmbjPO+pye64l6rp9KplRSpBKFMVN1QtSIQwCApAaWMxFzdfqK+1XI/dRTfLV6bsCS3lXephSPI+4hbm/vfnF+ajp61l2vMTNsV11B0NVrVy1GCoN6heC1hYg2kfhlR88YbFlHRmdXUwHpfUdMBW8FFzUSSwhTbkCYEi/Yj37TczrVWmtPMeGu6dywIEm1jHmsfU4E630jXWqFpUGEASV80nuSJsebW4wL0jNZvL1/DSnXMNEMjeW8E7YI4/YYt7fEryA7lvaF1YKiJ46mmznymIU/WT+sYZK9WELL5oEi/OKV1d81VclA+2IMeS9uQRwPnDDpmreBRTL5l0d3/lRyYHoGuCT6cdhiD4R2JNsQvUZNG6m8Z+QBBswIv2j1P/ACbY86kzRXadxE8wsEyTA+kHn2wJzeby2XqKzAIseZtykiDHze/oYwRyUZ1xVRwaYssHsPi0zPxhSoBvxHVQrcvEG6u+/aGBmCTBi1rR2i084HDLlSqwV78/lf3GCFTK1mzEBVMSCvYCbGecT9RyYBk+g729YHoLH8vfB6mpMoFLCWTpKyK2+pcT+L/bGYDL4wAClgvtH1/XGYXjJHHvuc9c6qoLmlG5do5ExtImSI53KSI729MOWQySbFJXdNxvUSJ7AcL8DFZdR6DlqdUValR6VTfNMbfK0QZYEWj1FrCZnBvWurs9SFJadBKrVI2uskN9Bx+eGdLA4TLkBqljrqOTpPTK1VXYL3H4T6g8hvcYC0dTVKb0xNGNyq7LHmkiYjjg4MaZXc0qfj7VqsJKDgHkhZuY9frbFe611b4OZrrXphhvC0wyghQQAWI5NhiWNC1iJj3YM66R0zvqRnszTck7glOqQXMySTCkC/aSbcRdsru2XUNSY1KIAHh3YjgSrj0HZp+Ris9aas5AouzUyTtKHzNYcETyJ49TjzR8m2WJNQOH2HagZgxbtwwva5JAHfGhsZOyZcpZ2Yc6t6xLsKXgVVUQTN2J5EBJAvFzJ9BN8cND1erlnDvQp0qbzJd6kgdiN+5mng+UXHYYn9PakorDxgFMeQVDIUXvYQWMXJ+cLnVemPXz9SqKq7GK7WcxtAAG0A/ygyRa4M8nDBR8K1DVHiBqNGq64c8r08rDuFJCixJgwDvgRNp9+04rTTtPr/eQTTq0mT8bsGBX1mRwRb3n3w+ZDRWohRl1qV6xEeIvlVf/AMuImbH/ABidX6UzldlFeqy04MhSGvxP4u/rBiMcGVNeJ3tGpJ0NKxVQVP3blmBhjxNgFO0G8Ce/OG6nmqSoDKqpA2iRcG4t8XxU/U/UWao1loUqhChQAdsSBN5IvEGTHY2ws6hUq1SrF6juZdpJgCeb29bD39cKcPPZMRk5S5dcrt4Ds9fYokrAXcYEwTx9AOOScIHR9atVzMl6u1VklY79r2M3Pfie2CGm6zQq0koV6p8ZohdpClj+EExG75MTxfFg6ZpqIAQoHoAIA+nrhSRjUgw8giwfVV6bWZmLCxYCbesADvP14wKGbksjqCeSzAmx4mf2GD2cqI1ZKY9yzzZY/lH+o/oMaalQQQFHaYk9uP74RWjI/VypdayjLmNlKiQeSUH6yBePfBSrl8wtBaqgMT+I7RA+R6flGHSo1MsA22/0I9Rf+2DmmVKcMBEd44789sVfLrqVOY4xY8xC0bMMKi1nhHC3VVJVrRx+Rm4sLYEU8595Zmom0+ZRMzeORf6e+LDq6UorBFVYKgwDt4m8i8X4vfAxunUpsWWmvmM1OAHIPmDCIM/I+MBXWN/UAm/2irVoVV2MwcBGDB0Jt2AkWj64s/R87TqUw6NIPJPM++A2e1KitMqtMhjyu2YmLCJBB4+uFzTq9Sm5YSFJhlEQRPEf3wGHMSbr6o6qWJV1GmCBMk9gCebXtYT6++AXU+ZzwZFylPykSzQLRwLn84/zjv8A9bpyrEFABB3IeP8Az3/zg0lcEAqCRiHxN1MhXh4iHW6yq5feK6sGUDcTBG4QICiDH19fTA1PtKr1H2rSUC5Db+QOZSJEDtPbBnW+lnrtWYH+LukCIUiB5TaDbvzOK1qZOmC9PayV1bbcgAWvutIYcWtjWi42HUsoU7lp6Z1Bm381TLTTaIPmHyeDaO0djgX1/ToUBTzb5VWbeF2ioVBPIPlQjtyeeIJjAfpvqQ0R93qs3Pl8y8HuCO0zh80OiaistUCpTP8AVDA/TE2HA3OYcdyvmopq5XwQaVQTuWS4EfzbreW/EA34xYfS3TCZOh4QYsTdjYSYAtF+AO/9sE9O0mhQBFGklMHnaoGJK0gCTJk+/wC3oMRfLYodST5OUAZzIVvHpneFpbokL+jD1JsDxMfGJGo5DyjaWbsSZJ7mSYP7RxxxglnlDU3WxlSIJiTFv1ws6X1LT2mg7DxV8u4DykiB5T/mAcBSx2Iysx2PEFPngp2kCRa8z+4xmHAaPlnAZqVJyQPMVBJtzOMw3qj7Sn9Sv2kPqHQaOo00FQspTzKRAIJA5kTEEWtgH09k3yuW2UmNTazXAIFzeCSZAvxPBxG6g11kSo1FhUdSA1IqymRaQVIPe4k+tpwIzeqajmMopytI05Yo7UzDdoAk7uTBN+O2KqjcaPURV4iWBlKVHMvTzIZjUpqV2hhAuZkDvM94xA6h0LL5/cp2jMU/oQPfgke49sLmj9S5fTkak6V/GLDxB5WhyBPeBa97kEYbsnrtCsor0UNQmwaAntEsRwe14xMqyGx/aKQQdQVoOj1Mm0HdJ7pe0m1xHEdu2Fj7SdRUEbEbc0Hc1mBBNzHM8R7DDtmHqGAtRyL2SpN7fzmG59LC884C5hKfiKc1S3EEiHG4gAWIkksZi5xRG93Iyq2dmJXRFLMVGc00dm2naLC/uzEAC5Md/wBjXTnQuaav4mdYoqmYNQMXJ+GIj3t7YZemNf0+mqpTqrNyzMQtyff9PbBnMVRmCrU13hQSrfl39MF8r31UBY3DOWpqqhUACiwjHXALM6saaBQNr9t8kH8ucJXU+c1Jl3Bqhp+lKkyRHqT5o+DiC4ixkfRJ2Ye661HLhloO1IFpL7jcIRBtzJjgcx9RXWS1XL0KhahS8VVEqazAtHdl4UMZkSCYtI4wd6N6HfME1s3KoTJWfPUPueVTj3J9ALup6L0+n5hlUkd7t+ck4vzTH7e4/IL7ZUmY0+j46eFVd5AfayRHeN24fn2j4lg1nrzN01p7VhHH4muDDENtYbSQCPxTwRbBvqLpvKVCK6sKULuOzzGP/bwFtzbnAfRdZy7uKVOrCgQniIIgf0lpKzzxivJWF1coKMN6B1CKtFKhQK+7aIlgf9QHPtuE9/XBinXrBwVB8wsshiwB5MCw9/fAzUcmhJqUaoBX+okExAt7XgAQLmBfHun58UabsrTVKGzEm4PB5N+wmMSIvYjEWNQT13XYAItLdUJlkBBKiCO1+bk/HbEnpTqGs2ygQIACnaIZ2EAiSeDNyIA9cCMrotfN191RnphplyCJv/LaCee8cfBmJXyul5zc7VXJsCiqQFsLgwbndxP4Thzx48ezA3VSws7kgpFRSVZRAVSAOOPjj8hhT17LVnZaNOudgMkL+d4uf29cSG6kZ3ACh2k+H2F/5o5bySZ/QTgzSoNTSQCvlJvBkxefeBPb0xEWncRfb3B9XKIlObFhyXNwCRPz8R+1y+naWiKH/mI+Avew7Y5/dlOXAaoW3id26AZHtaIxtpebmkA24ngFVJ4EiYHPr7zhGJIgZiR35k+mN+4OoIgXgXEX742y9NVG1eFt+n78YVM7qrUagJ5VTEAgBZk+UmdxMXIgQO0jAvUOvSjBqaB1K+aYmZMAgTBHF4wRiY9RfSY9SxFETJ/PFM/aJkhVrtmShURH4pHlIUN5QTf9tp74mL17VfcKaNuUAoGaQDPO1QCeeCxwthszmnq+K9RqiSTbaoIMRYALYnhe2LYsRU2Y+PHR3AbklxNyRAG2PqPU974bfs41+pQzgpVGd1rEKBzB7H2ED+/bBPpnRmGUqEbateSfD38CDEkn19Bjjp2bAG5qAo5lhG/aQPRpmSJPefyvirEMCJSr1LiBxq7cQJwB6KqVGyytVMkkwZmR2vhgx5zCjUxsKNTjUy6uIYTOAS9I0VcsGdQew22+pBthjwujNZ0ZxkNINliAVeQNvaPc94jBQnwY6lvBkbOFi52VnK2jaARwODsP74zATXqerfeKn3fLUzRnyHelxAvyLkz2xmLACPOWs9HCtWbNUqxSmzkss8XBlT7mfrPOGP79SNA0su8uDIBEGZm1gJ/4cDNDza1aztlwamXD7Gny7OPwyJILGbHg+hxH1J8nlNQpeI5Lk7oAJ2TMFiORPaPe+HNnR8f5uMe6netoOVDGvml3naN29Q3mv2j+3btgBrOo5Pw08KqlMAgAFXYARewU9+AMWQ9FKuwhhtUGAAp5Ed5+fphcPTekV2qL/DqVARv2Vm3KTYTtb1nm2FXIP1XAMtfmdOl9PKUFrColfeZBAgFTwJPpHEcz9NtWq01qeJU8VGKgRY/rMDtb4xNWplKVHwaBGykI2o0xzySYa5PJkn88KvUmkGsoYZkBwSfCJ8l44qQ0GOD+18cu2sxkJPuMj57o2nWYtlyzDd5goAWTckE2Bm9j+WGqvnWytD+NvCqBBprKj2J7k8fJwD6D04ZN6haoCHF03DYsRDK7Nc8zYTb0wV6m6myzI1F13o0BgDce4i4PF8M1s3HsTjyJqovUdWp6jVVilYLSBJBIv+X0nv6YL6n1ABFLdVUHkGmRI9Aw94+mPNJyiUP4lOm9WgVnbEke/ofrjXT+p8nmswqNRKs3lTd637DvEcYJr7aEc68SDqterQKVssdwYAQpkhj2Yfng1nspm8wAjOpUROwRz7zcgW4GFvWqK1KlfLUI8bY0C6jcOQCxADFZExHvgT0x0pmRXpVSlWiFJJYgneFM7ZXsfU2MWm2GIFX5gJ3D2Q6fzObzDyWpZMErH9YFh5Zkk+p9bYPab9m+Sokv/EZrwzP+H3AAA/Ocdcp1CKbMpXaObkc95NvNPaMbNrT1mRVCmnUMQZPbkkW23Fu974kxyHrQiOmS5Wev5HMNWNOmr+HbYF4IixMny8Ex+U4YulujKxI3OFVTchpYjiRewng84s77t5NpJPqxiSfX0H04xwyOnLTLwB5oFreVRAFvrgn6g1QinNrURtT13wvEp09zKreG0gte4iewMdj698K+oZenmqyFyymAoNPbBM/zTwL8/vi52yVPYU2KFPYAAYVNR6ep0Qzl1RQDtJABLHgSeb4OPKsZMinUDat1DRyiiQWhQlLZBcKsHkx5QYifTG9frrfSUr5pFisn/wCQ2yDYyDH1wm6hp3iBywYbSYj3jyyRE95vx9caaZpm5aoQOLFYI/lMTJ7/AFA4xf01lSu4+6Vn0zFJQSdl2FENDiO4FiyzNh7/AFMaLmyGY04aiXaw73iVMjuOO/0vS+eyTZeolXeFO6ViQyx9CO0WJm82nDlTzTV8ocwsoijc4S21xILCDMSOIPbuZwjYhARdgyb191gErikcuzUwBuLHaT38tjbtfClnNYy1IuPCd1ccEiw/lIg8/P6YnZjWFzdKnTq0A1SkCVJO4lSVnhhF9tjuB+l9umEms0ZdKrEW3ICF9wCIiPbviirxWBVIGoOyL0AEemN1Zj+FyJExEKDx3BPeI4xrrmcqpmAWDLvNgDbkTaexMfl7Y46703nKNR69RAFB3F1ZQBe0CQf0th56W0ihquWFZ96PTqlYAG3dCNIBkwVK9+RgM4UXO50NxUodO56hmxUy6u9yd1MWM8hibd+9sHOuspqP8MqpAK32FSxI5FhYX7evMYtTT8mKVNaYJIUcnvju0cntjKfqN3Uicv2lc9BdPZ7wqjZqrVoyP4SkgkG5LML+1jB5ntiwMojhAHMt/wA9h+2O+AvUmuDLJIG5zMIDBMD/ADA+uJFi5ijk5qGKbHgxPtgT1JqNWlTPgUjVqHgSI7+/NuMJuh5jO1qzVc6Tl1O1VpAlSwBmNszEckxuuIvhh/6xlw7Uj4gHAAAiPQADj2OG4UfvHXEe6iOc/qpkkKpJ/CSqx9C0jGYbqeqZQDz5epu7yhPxf4xmLc/+MrxP2gl9VXLOcnl1JO4733gSZkwI57c4zMdBjN5g5mnmP4e6IKkxt8pUH+m1sZo2kK1OpVrbadQISlFDOw3uxnzPeNosvueHnQ8t4OWpowA2rePz/PAyPx+PcR2oa7kDU9LzFTL1KPiiSsK4BU/W/f8Az64rXM9J1sqtJUXfmKzFDt/CIvf2+nbFstrlDtUUnsoPmJ9AOcCqFZkzQqVUIFWymBYxwSJjygfMfTC48jLcVC3kQT0x9nKUaTDMVC1RzJ8M7QO4ExJI9bYPVOnxSpRly8rwruSp9iJGDqNjGE29cSOVidmT9Rrlb9P62rVvDqUUFRm2koY817xzAjn2xOrdLyWbbTeW8m4MZPqe3v8AGBma1rS8vmH2lvF3MPFbcy0ywg7R6X9O/OHBdQFWnSOWanWZdpO15AEQZYfoO+LsxBsCpfmb9s806vSpJ4dSmtFxaDA3+4PeQOO2F7IdOU1zz5hBtKnyknygsPNA7EiRPHNsMtRxmFDBRIIMNcggzZQZ5nmMa1cylNGctDMQCJEn1EeoEnE1Yi68xQa/MW62hg5vxwz08w0tsMMHtHlawv7/ADh3U06tOAZQiPKYt8i4OE3UOpcitVkLk1VWxUHaGAkDcbCT24kjvgdp3Wf3V3NdaYRjJFNlJ3HliAbSbkH3PrDlGcXCV5DXiGeotFC1Ka0vKrjZdjYmeeZ744aTkq2XAJQVEBssqSh/qWT+Ienp3ww6ir1aO59tDvJuynseIn2v+mEbRMnn0rHxswvgMCTJEt3gQN6nj6E2OOTaxw5ZKMbx1SqkeIDAkGFMmOLWI+PjGma6qSAUf6bWn5uIwqdX1MxWWm1FGdUkuqkmQYggC/rwSR6YUcm9ZJetSqBWEKHBW4jglZ9bRHvh1wA7hCJexLgzPVNNAm1XqH+YARH6ROFzWmbPVqYA8MCdu4zeeSIv/wCfbATJ6vtCVRR8Olthmcljz+IRAJngkfTHmodZUN61aAfcnJMSSIuQNogi1vb4JXFxOhOCovQ3LHy3T9GnRFILI9Tc4kZPRqKKVCAg8yJmcLWh9fpmZC0W3qJYBhYdz5oHf1xOzPWCbJp03Y+4EfU7re2IEZOjIcMrak3OdMZV6RptQQrzf155N/1wtafp6UWq06SqKYiFWbgl5sZmQQI7yMFf+5/GXaiFZMX80/Gyf+HHHSrZrbUECQVBEXgkW+bj3POHXkAblUV1B5QVU6bentfwQu+AVpQGH9rc+n93LR9Hp0UAW/v/AJ9T74n1XURPcwPk43GJtkZhINlZhUC9RaV46eGNsOQtSf6Pb3xJ0HRaGUpmll12rO5huLEkgCSSSeAB9Md85SLyEIV4ie4GPF01NoDSSBG7cQT9QQcLftqAnVGSi4mMeM6hdxICxMzbEDN1crQH8RqaxxvaT/8AtLE4Ueocx95PgU7Ualtv9ZF5kTAj+Uehm5jHKlmPjxFzqTaX2g5erVehQDOwmGMKljEyTxMfngNr+q+FV8VPCzBkGSSQpHYX9p/3wu6dkmp56tl1piBAshsoj9x7+t7zhv1Y5fL5Y1i9iQplYAn0X1+vGNHFVIrzNCoqia6vqP3ulTekjMsbni5WRb/OB+U08+IniGJkliYj0M9oMXxB+yOvQOYrqky4Jk23LPpyI7D3OLBoUkqV22iVprsJIkFiQY9Dt/vhXPA0I65uKlRCAyHpUqD4b/IJxmItPVFQBYa1rgn9QCP1xmIU0x+m8TUytOov3/xoQyYiKZM+ZSbXkESe4w16LrdHO+KKbArZR5hMRcxfvN/bCrpepLmNOahXpDK0VXau6SWXcQCFgEmRyJv6jEDpHT6eVqJWoVVqQNjAGQFdwDMfzAwRMfGNLLyBJ7HUoQWEK6rXymlVU3KW8QksbsyAzBF42zIjn5xJ13VvvOWnL03rDyugWx9ATa/fsccvtD0lqwp1Vp1ajztUU4hRJPmO2f8AH54mUM192yitVdKTkBZax2jsAfQfTA0QG7M4GwD5m3S2u5k0wlfLlWT8UmCFvBII/btGO+uZls7lalPKOA58pJNx6jy8SLSbX74C/aJ1Ev3NaSE/xwIqIJBAcTcHi3A9ffCJ98zuTzColTwk3A7vLteQOWiGAmL8e2OXFfu6MXje6muodFZnLhi1JQUAJvvEGQAL+oNsM/ReYbLZdqlokqbRtJFjYW5FgYj0wy6DqL5hanjsoKe/xcdvUTiVVy1J4KMrVbSCYUn12+s2+h9LM2Q1TCUFA0RCWl5llppNMIsAk3uTyYKiJN5OK4zv2lbMxUpGgooq5UlT5yJIJvaZ44ti13QOkP6eb++Kmz/TGVXN1vEqhkUGqFDAOf8AREGTHrHIxPFxN3JLsmE8r0tSqZl64LvTYh/wGbjdG4nm/wAjBDJ9Npni9SrIWSItuFyINue+Af8A3z4pp06FM06cwoLbiCvqoEbfr74ZOnM+a9RyGXxGA3CSACLWAPmsJIItijcwLlt8TI+oaSz7sq9aoGDfw2UtxHcEwV9VEGcDsh022X8rl3ZmgMyAKFvxuJuZ9be3dzfKCiJqVFLQSWaVgDuIPlEWgc++A2paq7KK4DPRBhIO0sTbiJ229MKjk6E5Ws2J30rNUfCCOCNoA3wbxaTNu3vgD1T1NRrMaaopVYJc+w7Tafpg5lKqtRNR18JoKgRY3sJ7j/kYgLoa16tOKdPzDduKCCB/7SBNxgrxBswgLfKB00s5ml4bip4JgoCbiDHluI9b2t37Ecpo2XyvlGXRiw7lnbvyRAX6YI63TpZJFNQs0kLI5I9AOAPbjHuqaz92y/iUsuZgLvaSBbkkXj5jB5E9RmYHYkTWcpTymXqVKe0+IQXRKYUqkxwLgA8k9/059JeA9Pxq24LJCl2s3NuBx7HClo/WdXKrUYqKm+CNxMAg8wJmR8cfk1dNZ3/qCjM1wAEJp+GgYyIBBibXP6YZ1IG/5iBiLBM3qapRpB2ynkaYiqJESSWQ8zAIAJ9LYrXU+ss5WqlzVcKOAOIm1uJxdtHTKARjUpqoRiYZSSBAAlj+In29hhCzXQ9OtmKj0gVordxZFB5KyZKiCDHa/EjAxssBIY6/7jJUGbVEapWQqqhyTFrSeBM++K+z2p5mrWqIMzUFPcYG4qoE8RMnsCfXFi5lKjnwFVRuADEE7SpmO0RYz8x7Yj6Z0TTP8Z2AEWkdv6rngxN5+ccGVRZj2te6RtDarlEXfUJM3YkMSCAbi824k2x36i6vzGzZlgA5gbokj4WY3fP5HHfKaMKx3AwoMbiZ3+6j9jjlq+lbKkxtQmzf6jFz6QIge2EtSdxwuNjR7nHpLphpZ82FNeqJlo3QefYn9sMmqLSo0x5VFRR5D6Ht+2K917LZo5tFDhGpAEVXeFHfdJ9jEAHvgrk+o6WZqVcpRmowWWrFF2uoIDbALj8QvewJwXUkg3JNYNXqMmiZjxPEzW1RUZTZrWtF/S0z74rPWuqq1av4Oby4WgDD0h+IDjcG/qEyDx274tWptqfw0KkAbl7IIMQfcenxiN1D0qubRFrVGRFO5tpHpxJ+efbCq6g7iE0YlfZnpS0aleuXR1pKUBQm55mO0gC2LC6ddPu4K23HcZiZPxhXbK0qVNqGTTw0mWJYlmFrmTgz0Zp5WjJESZv37D5tjsvuFx2WksxU6j+0arl8zUoplkZUIAYmCZAMxHvjzDtn+mMrVqF6vmqGJNuwAHb0Ax7hRkx11JeosqjSkByjSAfOORgp0jTHh1GgbtxvF+PXGYzGw/EzSOhLTr2yzsLMKbAEciB2OKQ6nrM34mLfi5JP9OMxmM30vzMyp5lnaDQVstlNygxTJuAe+BP2j8oOxpGfyOMxmHT5j+8sn/sF/Z2P4Z/P6iYPzgxpyAV5AAO48fIxmMwzeY/gx3LHet+xxWOiKDqdQkSTVaSfqP2tjMZiGDppmx+Y+5rKoN4CKBA4Ue+B5yqB2IRQQqQQotcYzGYcdSo6kzMZdDmaIKqRcwQIkTB+cENXor4UbREHsPQ49xmJeRFPaSVmUGxhAgKY9rYq37M83UbOOrOzKCYBYkDyntj3GY5Pg0RfiY667RV81RDqGGwmGAI598HaeXQCAqgHmAL9v2xmMwG+IgPxErLXMlTTJ5zbTRfOvCgfsMdvs4MZN4td/wD6jGYzGp/gZRo4Ku7MUQbjwi0G9xsg/Nzf3wp/Z7ULLVDEkGu0gmQbjHuMxAdGd+n+Ic69aKJi0I0R9MRtbqt9zygkwxUMJ5G3g+uMxmB4EbH+n8xwNJdkQIAsI4thIyTlkbcS0VbSZi59cZjMKkXB8ovdfXWpN/4a8/THv2TUV+6Zx9o37gu6BO2JieYntjMZi3+nKZ/0/gTho+acvWJdp8Rr7jPfDklZj4EsTIHJ9se4zAydxn7EB68gFN4AHkfge2GX7OmP3Gh/7T/9mxmMwuX4f3g+q6jCxvjMZjMZpjn/2Q=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York sac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114800"/>
            <a:ext cx="2975322" cy="2228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19200"/>
          </a:xfrm>
        </p:spPr>
        <p:txBody>
          <a:bodyPr/>
          <a:lstStyle/>
          <a:p>
            <a:r>
              <a:rPr lang="en-US" sz="3600" dirty="0" smtClean="0"/>
              <a:t>Behaviour of germ cell tumours of testis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err="1" smtClean="0"/>
              <a:t>Seminomas</a:t>
            </a:r>
            <a:r>
              <a:rPr lang="en-US" dirty="0" smtClean="0"/>
              <a:t> are confined to testis for a long duration</a:t>
            </a:r>
          </a:p>
          <a:p>
            <a:r>
              <a:rPr lang="en-US" dirty="0" smtClean="0"/>
              <a:t>NSGCT presents with advanced clinical disease</a:t>
            </a:r>
          </a:p>
          <a:p>
            <a:r>
              <a:rPr lang="en-US" dirty="0" smtClean="0"/>
              <a:t>NSGCT –</a:t>
            </a:r>
            <a:r>
              <a:rPr lang="en-US" dirty="0" err="1" smtClean="0"/>
              <a:t>haematogenous</a:t>
            </a:r>
            <a:r>
              <a:rPr lang="en-US" dirty="0" smtClean="0"/>
              <a:t> spread is frequent</a:t>
            </a:r>
          </a:p>
          <a:p>
            <a:r>
              <a:rPr lang="en-US" dirty="0" err="1" smtClean="0"/>
              <a:t>Seminomas</a:t>
            </a:r>
            <a:r>
              <a:rPr lang="en-US" dirty="0" smtClean="0"/>
              <a:t> are biologically more aggressive than NSGCT</a:t>
            </a:r>
          </a:p>
          <a:p>
            <a:r>
              <a:rPr lang="en-US" dirty="0" err="1" smtClean="0"/>
              <a:t>Seminomas</a:t>
            </a:r>
            <a:r>
              <a:rPr lang="en-US" dirty="0" smtClean="0"/>
              <a:t> are extremely radiosensitive</a:t>
            </a:r>
          </a:p>
          <a:p>
            <a:r>
              <a:rPr lang="en-US" dirty="0" smtClean="0"/>
              <a:t>NSGCT are less radiosensitive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sz="4000"/>
              <a:t>Tumour markers in testicular tumours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/>
              <a:t>Certain tumour products appear in serum with some testicular </a:t>
            </a:r>
            <a:r>
              <a:rPr lang="en-US" dirty="0" smtClean="0"/>
              <a:t>tumours</a:t>
            </a:r>
            <a:endParaRPr lang="en-US" dirty="0"/>
          </a:p>
          <a:p>
            <a:r>
              <a:rPr lang="en-US" dirty="0"/>
              <a:t>Important in </a:t>
            </a:r>
            <a:endParaRPr lang="en-US" dirty="0" smtClean="0"/>
          </a:p>
          <a:p>
            <a:pPr lvl="1"/>
            <a:r>
              <a:rPr lang="en-US" dirty="0" smtClean="0"/>
              <a:t>assisting </a:t>
            </a:r>
            <a:r>
              <a:rPr lang="en-US" dirty="0"/>
              <a:t>the </a:t>
            </a:r>
            <a:r>
              <a:rPr lang="en-US" dirty="0" smtClean="0"/>
              <a:t>diagnosis</a:t>
            </a:r>
          </a:p>
          <a:p>
            <a:pPr lvl="1"/>
            <a:r>
              <a:rPr lang="en-US" dirty="0" smtClean="0"/>
              <a:t>staging the disease</a:t>
            </a:r>
          </a:p>
          <a:p>
            <a:pPr lvl="1"/>
            <a:r>
              <a:rPr lang="en-US" dirty="0" smtClean="0"/>
              <a:t>Assessing tumour burden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/>
              <a:t>the response to </a:t>
            </a:r>
            <a:r>
              <a:rPr lang="en-US" dirty="0" smtClean="0"/>
              <a:t>therapy </a:t>
            </a:r>
          </a:p>
          <a:p>
            <a:pPr lvl="1"/>
            <a:r>
              <a:rPr lang="en-US" dirty="0" smtClean="0"/>
              <a:t>early </a:t>
            </a:r>
            <a:r>
              <a:rPr lang="en-US" dirty="0"/>
              <a:t>detection of tumour </a:t>
            </a:r>
            <a:r>
              <a:rPr lang="en-US" dirty="0" smtClean="0"/>
              <a:t>recurrence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81400" y="5486400"/>
            <a:ext cx="5257800" cy="9144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Read further on tumour markers in testicular tumours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000"/>
              <a:t>Tumour markers in testicular tumours</a:t>
            </a:r>
          </a:p>
        </p:txBody>
      </p:sp>
      <p:graphicFrame>
        <p:nvGraphicFramePr>
          <p:cNvPr id="33839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848370"/>
              </p:ext>
            </p:extLst>
          </p:nvPr>
        </p:nvGraphicFramePr>
        <p:xfrm>
          <a:off x="304800" y="990600"/>
          <a:ext cx="8458200" cy="373342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Tumour marker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Type of tumour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feto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 protein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York sac tumour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β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hCG</a:t>
                      </a:r>
                      <a:endParaRPr kumimoji="0" lang="el-G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. Choriocarcinoma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. Other tumours  with a trophoblastic 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PLAP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charset="0"/>
                        </a:rPr>
                        <a:t>seminoma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81000" y="5257800"/>
            <a:ext cx="8382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 dirty="0">
                <a:solidFill>
                  <a:srgbClr val="003366"/>
                </a:solidFill>
                <a:latin typeface="Times New Roman" pitchFamily="18" charset="0"/>
              </a:rPr>
              <a:t>These markers can be demonstrated in the tissue sections </a:t>
            </a:r>
          </a:p>
          <a:p>
            <a:pPr algn="ctr" eaLnBrk="1" hangingPunct="1"/>
            <a:r>
              <a:rPr lang="en-US" sz="2800" dirty="0">
                <a:solidFill>
                  <a:srgbClr val="003366"/>
                </a:solidFill>
                <a:latin typeface="Times New Roman" pitchFamily="18" charset="0"/>
              </a:rPr>
              <a:t>using </a:t>
            </a:r>
            <a:r>
              <a:rPr lang="en-US" sz="2800" dirty="0" err="1">
                <a:solidFill>
                  <a:srgbClr val="003366"/>
                </a:solidFill>
                <a:latin typeface="Times New Roman" pitchFamily="18" charset="0"/>
              </a:rPr>
              <a:t>immunohistochemical</a:t>
            </a:r>
            <a:r>
              <a:rPr lang="en-US" sz="2800" dirty="0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66"/>
                </a:solidFill>
                <a:latin typeface="Times New Roman" pitchFamily="18" charset="0"/>
              </a:rPr>
              <a:t>technique</a:t>
            </a:r>
            <a:endParaRPr lang="en-US" sz="2800" dirty="0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r>
              <a:rPr lang="en-US" dirty="0" smtClean="0"/>
              <a:t>Penile tumours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Tumours of the penis are, on the whole, uncommon.</a:t>
            </a:r>
          </a:p>
          <a:p>
            <a:r>
              <a:rPr lang="en-US" dirty="0" smtClean="0"/>
              <a:t>Most frequent are</a:t>
            </a:r>
          </a:p>
          <a:p>
            <a:pPr lvl="1"/>
            <a:r>
              <a:rPr lang="en-US" dirty="0" smtClean="0"/>
              <a:t>Carcinoma</a:t>
            </a:r>
          </a:p>
          <a:p>
            <a:pPr lvl="2"/>
            <a:r>
              <a:rPr lang="en-US" dirty="0" smtClean="0"/>
              <a:t>Carcinoma in-situ</a:t>
            </a:r>
          </a:p>
          <a:p>
            <a:pPr lvl="2"/>
            <a:r>
              <a:rPr lang="en-US" dirty="0" smtClean="0"/>
              <a:t>Invasive carcinoma</a:t>
            </a:r>
          </a:p>
          <a:p>
            <a:pPr lvl="1"/>
            <a:r>
              <a:rPr lang="en-US" dirty="0" err="1" smtClean="0"/>
              <a:t>Condyloma</a:t>
            </a:r>
            <a:r>
              <a:rPr lang="en-US" dirty="0" smtClean="0"/>
              <a:t> </a:t>
            </a:r>
            <a:r>
              <a:rPr lang="en-US" dirty="0" err="1" smtClean="0"/>
              <a:t>acuminatum</a:t>
            </a:r>
            <a:endParaRPr lang="en-US" dirty="0" smtClean="0"/>
          </a:p>
          <a:p>
            <a:pPr lvl="2"/>
            <a:r>
              <a:rPr lang="en-US" dirty="0" smtClean="0"/>
              <a:t>Benign and sexually transmitted tumour</a:t>
            </a:r>
          </a:p>
          <a:p>
            <a:pPr lvl="2"/>
            <a:r>
              <a:rPr lang="en-US" dirty="0" smtClean="0"/>
              <a:t>Caused by HPV (HPV type 6 and 11) </a:t>
            </a:r>
            <a:endParaRPr lang="en-US" dirty="0"/>
          </a:p>
        </p:txBody>
      </p:sp>
      <p:sp>
        <p:nvSpPr>
          <p:cNvPr id="4098" name="AutoShape 2" descr="data:image/jpeg;base64,/9j/4AAQSkZJRgABAQAAAQABAAD/2wCEAAkGBhQSEBQUExQWFRQWFxUXFBUWFRcYFxUYFRQVFRUVFRcXHCYeFxkjGRcVHy8gIycpLCwsFR4xNTAqNSYrLCkBCQoKDgwOGg8PGiwkHyQsKSwtLCosKSwsLCkpLCwpLCkpKSksLCkpLCwpLCwpKSkpKSkpLCwpLCwpKSkpLCwsLP/AABEIAKQA8AMBIgACEQEDEQH/xAAcAAACAgMBAQAAAAAAAAAAAAAEBQMGAAECBwj/xAA6EAABAwIFAgQFAgUDBAMAAAABAAIRAyEEBRIxQVFhBiJxgRMykaGxQsEUUtHh8DOS8RVicqIHIyT/xAAZAQADAQEBAAAAAAAAAAAAAAABAgMEAAX/xAAkEQACAgICAgMBAQEBAAAAAAAAAQIRAyESMRNBBCIyUWFCI//aAAwDAQACEQMRAD8A9YoGymaChsM6WhFtCmVJGrsFcgLcJiZtxULm9VNKhqvsuOsGxFUNaSdgqJnebuquMTpGw/dXXEO1CItyFVsyywNdI2/C5mjFSeypDEaGucd+EpAkzyVma46KrmcNJUVLFtUpGtDnLqOoxCsGEys8BIsqxrQd1bcDmLY3CeKROba6DcNRLRspXUgVjMUOqlFQJmZ7ZmEpxZdYnD8hbp4pgMTBUWNzVrSALkn6JW0kMlJvRNg3XTWgVWMdmhpT5Qdo9/dR4bxlMtLCDtI+khKpIaWOT2XAofEOVbZintJLdcdQZPvO6V4zxRXa6GvDh/K9sH0su5I5YH6LJiHBLcZSkITBeJ21Y+I34ZNp/TPTqEwqi0i4OyA6VdnnXjPLpYTC8irMhxC99zrD6mmQvGPE2A+HVPQrTB2jPmW7FNMoumUIxEUytUGZmH4cSU5pGyV5e1OHsstsejNLsOy1oJTKpgZCR4CtpKsVOsCErEPacGzyj0RTWofCjyj0RDSvEPSZ0FtYQtEphTHOQ1Z3HVSkrhrJMrgpGvgSElzGhAM8p9UdDSqX4gzEiQN13RXGnJnl+cN//RU/8ih2BdYioXPcepK7psSGoKw1InZOMFl1QkRK6yLJaj3NhjiDeYgQN7q44bKtOrcARbmF2kdZDl2XMbS1VHnXeGg7LG4gyAPup8TQaKRLbEXF9+UE8yA6PX91NtlYQTCsRiS6JsPRDtfLmtF+3ft1W6TdW23Tkqd5cxs7d+3tsuY9JaIc+f5WMFMmTdxMaTNkRg8nAIcbuG/QWm/WyFxFYub8MPMvsCTG4tHZG0q1SnpbUIc2B5uscRski03YjTUaQZQeSCBGk8n9km8RZOGNNQ7c8dLgj2T1lfVMEk8QOnPdV3MKT6jtNR7izVJaAADBkA2kqktoTGnysBweBa+QY9efUFEUaz6LIY6QDsRIHUEd+qZNbSgcDp090mxTQx2phO9xwhdFePMLxebMcNFRulx2Iu109D/Ved+OvD5LdbLq15rT+LDmnSblwgyXcRFhdKn4s6SCBB457kK+PJ6Zmy4HWjySIMFE0myp89aPjHStZeyStcOzzZaGeBpwmU2Q9GmiIst6MrOKZ8yd4UnSkLfmVkwDBpXMB7pgxLG+g/CMaEPlzIpMmx0t/GyI1LxEeg+zmLrRC7iy01kogIXCV2wQpHNhRB4CAbI8R8pVDz+t5XnoCrlmOLhjidgCV59j3GowsF3P49eUspUa8EG9lFp4cucA25P7r1rJfB1KlSGum1xiSXDzE+6C8H+F2MeCQJA53J6qyVy/XokkCDbrugtjT0+KJauLDGhobEAfdLqbH6pGxi579kbicM4vaCfUdlDmTNDHPktAE/RFiRaXQqzRuh4DiIMCf5SdkLSdp7wV1mTnOp6tM2BaDz1noZS7L80DyWHcSR7fM1R6kbce4jZ+IvqAA9FrD5m2nPxNnWtc9ZjlRtdb0XGNZTaWl41SCQB8wgb24RbdaC0umCZ20EMeyIkW+UmSI5sp6lQlu+1xPtIHUqHE0WkaiBHljVv7pgzDhzmixETb0G6SFtsZtRijG4kwADFrHpKgxBds7fgRaOo7qXE4WHNiSSdpjboFJTpGR8Xyh3uWu3CqTUl2AfCnqD0I/dA1aUG9vwrEcvkw4tbq+V3B7KDMcpLRNiRuB+R1CWUSkciuiviztvfeUHjsO11yAPT8pqKQ9uCucRRGkRZ2xnYqeyrooWd+GxUBMQeHD91V6GFdTfpcII+69UxeEifxyP8AOqrOfZVPm53BWrBmp1IwfK+MpLlEU4e6nfTQ+FTWlTkL2ovR4LVMTVDBTXAY60IXMsPCGwVWCqdin05QqWudrf0P0hFNakmSY8VaLKg2e1p/9RP3Tik/svAs9FqiZtNdhq2wLop0IQVWJfWHZH4irAS19Wbc8JWUghD4lxBbRPVzg39/wlGW4GXNtJPT8IzOialYNFxTkmOXnYewReTQx8k7A37/AOSo9yPRj9cf+jBmE0t2g9uPdDUMcWPe03cYj32Th+l4JHIuewVZfSLKxqH5RYCeBsfqq9EMf2ux1inuaRqBJFzHQR15SnF5qKksaSTEgCTE9UazGHSZgujcmYPAKFwtBzaoc8N+UCR8oPIEIOwwSW2V7N8xqUqfnbtxOx5sd/RIX12uc14tHm4vyVd/EjWPu4wW8Abk7TPsvPcVhHCq0TGq0gbbyY6qUuzXjdqy64SvrA/lIBBn7IihgxUqkuiw0yTG/G1kgy8/DinqkRLTyZ9N00wlUip5h5bGRvbt9ErboaStaDMflQDg6XEAhwaeNreyhzJ/w3MLATIGodSSYA9IKlzjPmFnlMuttyTYAf0QHicvFJjyNTWlragEiAdj+yZJbokuWuQxyPHEuAeWlxPl7B0kHtZd51XGrSZHGqOeyquCzvQARYmIBA6xv2ajMTmxebjgQLyXbzcJJTpUOsVy5DvCVmuAouMwPJUI2ubOHRE0MDB01B5Cbuv9j0UGV5M4gFwMxqqOJ67ADoFaKbaT2ASDIiOe/utEU62QyTUeij4/CGk5zT/YjgoVzQRN4EahyJ/UOqs2e5eQBaR+k2kx+k94VZqu0mW/KZb6i0qUlRqxT5xBqrRabgc9B0PZLMfhJaSOk+ib1o68W/oUJXJgbTECALiSL9SplqKHjaWioeh/KMwlYKfPMKDPBEf3/ZLsFcBergz1DZ4Xyvjf+lolzGsCEuw9MynP8BqRuEyoKr+ZFIzr4zPXfDZhnw9gD5egCsDUjyajD+xEe+6ehq83H+dmrN+tBVJ1luq6Ahm1oUderKrZCtnFcyR32QOaYn4FOR5qjvKz/wAj+w3RuFbuT7JLjP8A7arn/pYdDek/rI+w9kkjRjVv/EL8PhtIaDcnc8km5Pqp8Nhg2fU/m3qu3jzCOL/0RDX+YTcAyQkRqcnRtlVwBaNtyen+WUObYhjKZcRqdpEAXm4n0KNY9uoGY5vx6/ZDY3C02gue5oE2m0TaO8qjIp/bZX8nxE1nOPygjmRcQe26suJdLZDZ6evoqz/0huqGWLj5tJIYQHTBE3KsFCg7S4uA0t+UTZIimWrTEuLote1z3TE/N8th+g8zZL8fljQ3WzU/VpDWnieimzHFmpLItqvEW++y7yBlWxfeDIBNgBYWS/p0i24qxDm1aAyW6XUxEc7cx6QjsBi5Y15MTAI6TwQjs/osc8EmI3d68H3VZxWMc13w2gukxAE/LebfdTkmikJckWR+Wt+KHtiW+awi/p2XeYPa6wOrUCXNMmb3JCW5XXqOaQRpgTLyOdoAuUzy59OC5o8wgOJMud79FOEqYZJor+GyNraxdUDnX8gmzT17hPhTJibgQCSZMDgSosZXNSuwNEDSTFp3AF+isWByXW0vqNEnYWgAcx9SqKNu0JPLx2wykabgLgkNiWug7dJQNKmRUIpvLDf5vxbdK8ww4pvhgGg39+QOgUbcY5rhP7R29lbkTjj1aZYcVFSkQ58Eep83HuqdimwT7pjmWbu1CNxuR/ZLHkPIi5KSbvovhg4LZAwb78Ae61iDI0x8vPQDqPXlFNy5wP8AKIO/Eb26rh5ALjdpDY33cSJnslquy/L+FSzoy1zjyJSHKq1gnHiLEeRw6SOf3SPLRZWxflmD5faLHh6iY0ClOFCa0GKckQiz0/C1DHdu6Mw2dAuDH+Un5Xfpd78HsljMRDx1Ig9COqysA5sG94HRIpNdDSxp9ln0/wB0Fjc4o0f9So1vQbk+gFyqxjqWJDQ2nV8nExI9CbwgsH4SLnzVqSbzuT9SmeaXSQI/Hj3KQ4xPjSm5wZRDiXEN1EQBNp6o1uFDQxrTbVE9STJKEo+H6NMWEkbE8d12a929rn1iy6Ll/wBDVHqABmOL01XgO06T9YKio5iCHOHBAB6kzv8ARD5w0lzr/NJ/qEspV/lYLAGXQTc/5Zc5UzZHGnFF+y97S2/zaSNum6DGWMLg5xO8y4kwe0n8JVRxB0xP+cpjUxTjS0NAIAu6dv79lcxuDi9G69HSJY1xaDcjt0HRA47PWjyWk2LYM+tvymdCuW05ce31tsq9mgrB50Uw9pnS7VpJE7EDa/CDdLQYRt7K/wCIM2bTPld5gRbrO8wLwosqzKoxwc5xbrIgEEfb0UgwD3Vy6qwMDZ0tB1ebglOcK4H5t+pG59eFFJt7NrSSK/mmNfUJBIIkjQ25ceEx8OZLoPxa7tJiGM3IDuvQkwrZhPDlNhFTSC8g+b14Q1ei7Wdpb9ADMEnhHg7tkfIpfWIjfDHmZLH3t+k8AoehiIIaDu424DephMH4TXUDHQ1v6uD7eqbU6VKkAxsCA7S3tb6qLhY7nQlbSqNb8TeNuIETwmGGz5zy2mLQJO145/dG4SiBS85hmom25nsEtx/gxjvNh6rmOJINuOLHhGpLom5RbqRrG1w94BeBE3+YG1tkCMQHSTbTaQbE+h2QDsgxFEu+I4Pvd2qDA6SIEpc/FuLgNDg0H29U0eXs0QUa0xua/wB1F/FQZ5G3qsxbnsLD8Oxu20gjugRiBqlwiOOt9rpmUTTHBxlRkmp89iJMFvIn7GFFUrUw0azLoc95kSf5G+pNygH4xpJJHzccBJszxvE3/CDYtexTnmI1GPcofCEKDM64aydQLnGI5HcoTC4xacUfqeX8nInMtuEqJpQqKq4bGpvhcWknESMj1hrQ4gWsJnmdryo6ZlxkgS4WB6W29Uxwvh2wL3k+lh2vuUXT8P0mmRMzMze6h4pFnmgvYF8UdQPeSsdiZuIMbRv6qTHZMY8oa71sY7IZuTP4bA6arIuMk6oCcH7NfxbnfLbqTx7cLXwdFjc7k+vdStympIMtEcD/AIUjsieb6xPJgoqMg8or2LcwoBwkC4CRjCXkf51VvGQvj/UH+1BV/D1QGWw7tt+Uzi27orjzRWrFNMQf8sjsM0lsA9431FcPwTg7S5ukmSJ5A6HlNMqAYx7rSLSem6ojsk9WiAmGaXSXbaUO50WkSI+3H3XH/VTMiJ3k3N1xgwKmrVe0957LjlFpbBMwp87zyhcNUAbJ36dOh7qSpidxM+yXYnEtB55SP+mmK1Q9His02Bmhzn/pIAIPudlDqrfGc6oA0uADRqBsLgniTKr38cIAJ9VIKwcZdUdYWBNvRBOxfEo9IeV8UZuJI7CChqVfW8Ta8DeyVPxx6/dbw2YwZET3PKDlfZRR0XIuDG6Za4zA1GJB/lRdYGmwlwsSALgEf8KrZTmNR1UOifWLTsnucYxwboiJ3numVJWYpwalQHjsU2T8Rw07AnuCYPdVrMcRSa2xA233MojE4h0Fp/0zBkjcC1pvuluCyQVabqrzAnyBvI6k8eiWEmV1EU1M4LXeV7rbAG1+gQmIzV7yS5rnHrEfshcTnYY9zGaLEgENuYQ78zqOHP4Cfj/RfN/CV+ZVCIA0juk+OzGJAOp3J6IjNfEbzSFOGC0eXeOp7quyqY8S7MubO3pHZfe66ZUUSwBXMQzw+KTXDYtVxjkbh8RCDVjRkfU9OoRzZFU607pdhyXGApqZhxCkO0MIUDrLdOqpXtkSiL0QgqRoXAYpWNQCZC633WaVqV1ABcwwDarNB33a7kFUzFy0upvmRYgEie/cK+1Hqn+M6YGmp1/BsR9YStaNPx5b4sQ1a9rf8LirWNlEKmr2XJd39lM9QyqYAgrrC5I+uC4RbknneAl9esVvD5lVYwtZULA4gkCJt0kWSNoLutAldgDiCYIMFRuOndw7HhcipDiXS4ySSYMze6X4twO++5SBbJ6+bxtf2QLs0M9EsxGoCRMTz/RTZdmFJtN/xaZe/wDQ4Gw9QrKF9mWeZro9M8IeJsN/DgOc1tUE6idx034hd+IPF2GY0ecvduGjn1PReRUqm5K058p+DejI8m7LT4j8TsqtZpdMjztYCNP/AGkndV/NPGNfToa8sbEQ2B9ShCIulFd2pxKpHHFEp5ZNEOozPKkfi3u3cT7lRFaBVSFs7AW4XBKyVwDuFsNXIctyuONkLtjoXIK2CuOPqfLXGC48rKmJMlRYjFQA0IY1pMKBpq9h+FxBmU5w7pCR4QXTjBuRQkzoG62Ki4rm6gLyuFWw5t1BiKnm9FHQxEbqLF1fN6rgpbOcwxGmn34VN8W5yTSY07xU+wB/ICe5/jpAAmB+wXnHi/G3DRvpj3eR+zVOT0a8MPbCqNQDlTPIjeOndQ4XBgsabg2BHt3CIdlDjJbO03Bv9JClbN6oXvcJuuXCxPExZcVWEG4n0UNasfpx/ZTbsejh1KOd0M/SBMT68+i0/FflB18QT90RGC4oylrjdFYqqYgfVCUmElascX7POzSt0joM4UjKaa4LIXPAI5RGa5R/DUi9/t6qzTIFWzKtp8o35S0NUrzrcSVw5FaJvZGWLnSpwLLlzURaISsC7hbDVwDiF0F0dloBccaWwF0WwttaicfRFTEFRUcTe6ibdcAEuge6zm8seWOm/wCf2TPC1vPbZJMK7Q1MMvrCVxOaGeMfBS3EVTNjC7zuvEXSxmOkddJE+iLEhHVh1OqTY37hR1amkSDMISrnXED8IPFY6AXuMNg6p2ASlVBguYYoQS4wB14CrOU5E/HYk1AJptNunqfsuMS6tjqmljS2iDdxtq/t2V8yZgw9JrGWA6bnvKmlbND+sddhDvDIayHEfRKcRlWn5XEdL29E3r4zqgK9clGVC4+fsr+Kyt94AP2SLG4GqNmD/crm+qlmJqBT4o0eSRR62CqzdoHuoTldU8ffdW2pSlDZpVFGkDbU4wO3U/51WiMIrZlyTbKthstL3FqndlXw3NDh5irP4doteXHt90pzQmpi4H6bKpmLBlFEMZ3KrP8A8j1nO0g/LAgflXHDUGU2anEREkzsvOfF+cjEV/J8jbDv3RbAVxjIHdaFEpnhcvJiyaHIzGym8iRyg2Vk01G5isb8jd0Wh4fdMQu8iO8bK4GLtuHKtmH8Kk8JnhvCAO67yxB4mUP+D7Lf8M7gL0hnhBkoin4ZYOEvmQfEeZsy1x4RdPJ3HhelU8jYD8qKZlLeAh50HwjCko6LvN7rFic0Ia07kDhHUX+aFixKTkQ+Iqx1sv1Syq8tNlixcx4flHFV2ljnbnuqA/NamJqxUcY1QGiwHssWJGVR6Bk2BaGiOgTltICyxYmBIie2VCQsWJGFC/EusldfdYsSrsd9EAu71Va8R1y7EEHZoAA9brFi0oySLL4bbpwxcN7/AGVRwuLd8bVNy4/usWIyJo78U5pUMMmG8gcqtU23WLFNdDPss2SUgrS2gNIssWLHPsvE1Vw7eiJw2CbayxYkHYyZhmxsonUgDZYsTCnVNsoptILaxcBm20wV01oWLFxx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https://encrypted-tbn0.gstatic.com/images?q=tbn:ANd9GcQzF_eJ8jkKhA3CfaVM7vq4CyfXO9e-gKNfcqmsoPgzd5lkd_b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724400"/>
            <a:ext cx="2466975" cy="1857375"/>
          </a:xfrm>
          <a:prstGeom prst="rect">
            <a:avLst/>
          </a:prstGeom>
          <a:noFill/>
        </p:spPr>
      </p:pic>
      <p:pic>
        <p:nvPicPr>
          <p:cNvPr id="6" name="Picture 5" descr="untitled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29200"/>
            <a:ext cx="2286000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762000"/>
          </a:xfrm>
        </p:spPr>
        <p:txBody>
          <a:bodyPr/>
          <a:lstStyle/>
          <a:p>
            <a:r>
              <a:rPr lang="en-US" dirty="0" smtClean="0"/>
              <a:t>Carcinoma-in-situ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distinct HPV (Type 16) related lesions</a:t>
            </a:r>
          </a:p>
          <a:p>
            <a:pPr lvl="1"/>
            <a:r>
              <a:rPr lang="en-US" dirty="0" smtClean="0"/>
              <a:t>Bowen disease</a:t>
            </a:r>
          </a:p>
          <a:p>
            <a:pPr lvl="1"/>
            <a:r>
              <a:rPr lang="en-US" dirty="0" err="1" smtClean="0"/>
              <a:t>Bowenoid</a:t>
            </a:r>
            <a:r>
              <a:rPr lang="en-US" dirty="0" smtClean="0"/>
              <a:t> </a:t>
            </a:r>
            <a:r>
              <a:rPr lang="en-US" dirty="0" err="1" smtClean="0"/>
              <a:t>papulosis</a:t>
            </a:r>
            <a:endParaRPr lang="en-US" dirty="0" smtClean="0"/>
          </a:p>
          <a:p>
            <a:r>
              <a:rPr lang="en-US" dirty="0" smtClean="0"/>
              <a:t>Both show similar histological features</a:t>
            </a:r>
          </a:p>
          <a:p>
            <a:pPr lvl="1"/>
            <a:r>
              <a:rPr lang="en-US" dirty="0" smtClean="0"/>
              <a:t>Epidermal </a:t>
            </a:r>
            <a:r>
              <a:rPr lang="en-US" dirty="0" smtClean="0"/>
              <a:t>proliferation with numerous mitoses</a:t>
            </a:r>
          </a:p>
          <a:p>
            <a:pPr lvl="1"/>
            <a:r>
              <a:rPr lang="en-US" dirty="0" smtClean="0"/>
              <a:t>Atypical mitoses</a:t>
            </a:r>
          </a:p>
          <a:p>
            <a:pPr lvl="1"/>
            <a:r>
              <a:rPr lang="en-US" dirty="0" smtClean="0"/>
              <a:t>Markedly dysplastic cells </a:t>
            </a:r>
          </a:p>
          <a:p>
            <a:pPr lvl="1"/>
            <a:r>
              <a:rPr lang="en-US" dirty="0" smtClean="0"/>
              <a:t>Intact basement membrane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6" name="Picture 6" descr="http://www.vgrd.org/archive/cases/2007/bp/D07-6917-10x%20copy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762500" y="1104900"/>
            <a:ext cx="4572001" cy="342900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85800"/>
          </a:xfrm>
        </p:spPr>
        <p:txBody>
          <a:bodyPr/>
          <a:lstStyle/>
          <a:p>
            <a:pPr algn="l"/>
            <a:r>
              <a:rPr lang="en-US" dirty="0" smtClean="0"/>
              <a:t>Carcinoma  in-situ </a:t>
            </a:r>
            <a:endParaRPr lang="en-US" dirty="0"/>
          </a:p>
        </p:txBody>
      </p:sp>
      <p:pic>
        <p:nvPicPr>
          <p:cNvPr id="66562" name="Picture 2" descr="http://www.vgrd.org/archive/cases/2007/bp/D07-6917-40x%20cop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886200"/>
            <a:ext cx="3646170" cy="2743200"/>
          </a:xfrm>
          <a:prstGeom prst="rect">
            <a:avLst/>
          </a:prstGeom>
          <a:noFill/>
        </p:spPr>
      </p:pic>
      <p:pic>
        <p:nvPicPr>
          <p:cNvPr id="66564" name="Picture 4" descr="http://www.vgrd.org/archive/cases/2007/bp/Bricault3071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295400"/>
            <a:ext cx="3636433" cy="272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3200" dirty="0" smtClean="0"/>
              <a:t>Microscopy- Normal prostate gland</a:t>
            </a:r>
            <a:endParaRPr lang="en-US" sz="3200" dirty="0"/>
          </a:p>
        </p:txBody>
      </p:sp>
      <p:pic>
        <p:nvPicPr>
          <p:cNvPr id="33796" name="Picture 4" descr="http://pathology.mc.duke.edu/research/Histo_course/prostate5.jpg"/>
          <p:cNvPicPr>
            <a:picLocks noChangeAspect="1" noChangeArrowheads="1"/>
          </p:cNvPicPr>
          <p:nvPr/>
        </p:nvPicPr>
        <p:blipFill>
          <a:blip r:embed="rId2"/>
          <a:srcRect l="30556" t="29396"/>
          <a:stretch>
            <a:fillRect/>
          </a:stretch>
        </p:blipFill>
        <p:spPr bwMode="auto">
          <a:xfrm>
            <a:off x="5105400" y="2286000"/>
            <a:ext cx="3810000" cy="2562225"/>
          </a:xfrm>
          <a:prstGeom prst="rect">
            <a:avLst/>
          </a:prstGeom>
          <a:noFill/>
        </p:spPr>
      </p:pic>
      <p:pic>
        <p:nvPicPr>
          <p:cNvPr id="33798" name="Picture 6" descr="http://pathology.mc.duke.edu/research/Histo_course/prostate4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4031999" cy="2667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05200" y="1066800"/>
            <a:ext cx="510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Glandular </a:t>
            </a:r>
            <a:r>
              <a:rPr lang="en-US" sz="2800" dirty="0" err="1" smtClean="0"/>
              <a:t>acini</a:t>
            </a:r>
            <a:r>
              <a:rPr lang="en-US" sz="2800" dirty="0" smtClean="0"/>
              <a:t> –convoluted appearance with papillary </a:t>
            </a:r>
            <a:r>
              <a:rPr lang="en-US" sz="2800" dirty="0" err="1" smtClean="0"/>
              <a:t>infoldings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962400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Lined by </a:t>
            </a:r>
            <a:r>
              <a:rPr lang="en-US" sz="2800" dirty="0" err="1" smtClean="0"/>
              <a:t>cuboidal</a:t>
            </a:r>
            <a:r>
              <a:rPr lang="en-US" sz="2800" dirty="0" smtClean="0"/>
              <a:t>- </a:t>
            </a:r>
            <a:r>
              <a:rPr lang="en-US" sz="2800" dirty="0" err="1" smtClean="0"/>
              <a:t>pseudostratified</a:t>
            </a:r>
            <a:r>
              <a:rPr lang="en-US" sz="2800" dirty="0" smtClean="0"/>
              <a:t> columnar epithelium, lying on a </a:t>
            </a:r>
            <a:r>
              <a:rPr lang="en-US" sz="2800" dirty="0" err="1" smtClean="0"/>
              <a:t>myoepithelial</a:t>
            </a:r>
            <a:r>
              <a:rPr lang="en-US" sz="2800" dirty="0" smtClean="0"/>
              <a:t> layer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Surrounded by a fibrous tissue stroma</a:t>
            </a:r>
            <a:endParaRPr lang="en-US" sz="2800" dirty="0"/>
          </a:p>
        </p:txBody>
      </p:sp>
      <p:pic>
        <p:nvPicPr>
          <p:cNvPr id="33794" name="Picture 2" descr="Figure 1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432810"/>
            <a:ext cx="4038600" cy="2927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0"/>
            <a:ext cx="4648200" cy="6858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Bowen disease</a:t>
            </a:r>
          </a:p>
          <a:p>
            <a:r>
              <a:rPr lang="en-US" sz="2800" dirty="0" smtClean="0"/>
              <a:t>Over the age of 35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Solitary, thickened, gray white plaque on shaft of penis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Single/multiple shiny red plaques on </a:t>
            </a:r>
            <a:r>
              <a:rPr lang="en-US" sz="2800" dirty="0" err="1" smtClean="0"/>
              <a:t>glans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In 10% transform into invasive SCC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0"/>
            <a:ext cx="4953000" cy="5791200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00B050"/>
                </a:solidFill>
              </a:rPr>
              <a:t>Bowenoid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papulosis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Sexually active adults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Multiple reddish </a:t>
            </a:r>
            <a:r>
              <a:rPr lang="en-US" sz="2800" dirty="0" err="1" smtClean="0"/>
              <a:t>papulles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Never develops into invasive carcinoma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600" dirty="0" smtClean="0"/>
              <a:t>Invasive squamous cell carcinoma of penis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Relatively common in Asian and African population </a:t>
            </a:r>
          </a:p>
          <a:p>
            <a:r>
              <a:rPr lang="en-US" dirty="0" smtClean="0"/>
              <a:t>Related to HPV (type 16)</a:t>
            </a:r>
          </a:p>
          <a:p>
            <a:r>
              <a:rPr lang="en-US" dirty="0" smtClean="0"/>
              <a:t>Not seen in circumcised males</a:t>
            </a:r>
          </a:p>
          <a:p>
            <a:r>
              <a:rPr lang="en-US" dirty="0" smtClean="0"/>
              <a:t>Macroscopically-</a:t>
            </a:r>
          </a:p>
          <a:p>
            <a:pPr lvl="1"/>
            <a:r>
              <a:rPr lang="en-US" dirty="0" err="1" smtClean="0"/>
              <a:t>Glans</a:t>
            </a:r>
            <a:r>
              <a:rPr lang="en-US" dirty="0" smtClean="0"/>
              <a:t> penis or inner side of prepuce</a:t>
            </a:r>
          </a:p>
          <a:p>
            <a:pPr lvl="1"/>
            <a:r>
              <a:rPr lang="en-US" dirty="0" err="1" smtClean="0"/>
              <a:t>Indurated</a:t>
            </a:r>
            <a:r>
              <a:rPr lang="en-US" dirty="0" smtClean="0"/>
              <a:t> nodule/plaque or ulcer</a:t>
            </a:r>
          </a:p>
          <a:p>
            <a:r>
              <a:rPr lang="en-US" dirty="0" smtClean="0"/>
              <a:t>Microscopically –well differentiated squamous cell carcinoma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Penile cancer</a:t>
            </a:r>
            <a:endParaRPr lang="en-US" dirty="0"/>
          </a:p>
        </p:txBody>
      </p:sp>
      <p:pic>
        <p:nvPicPr>
          <p:cNvPr id="4" name="Content Placeholder 3" descr="penile canc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3259476" cy="2057400"/>
          </a:xfrm>
        </p:spPr>
      </p:pic>
      <p:pic>
        <p:nvPicPr>
          <p:cNvPr id="5" name="Picture 4" descr="penile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048000"/>
            <a:ext cx="4699654" cy="3520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Enlarged prostate gland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Prostatitis</a:t>
            </a:r>
            <a:endParaRPr lang="en-US" dirty="0" smtClean="0"/>
          </a:p>
          <a:p>
            <a:r>
              <a:rPr lang="en-US" dirty="0" smtClean="0"/>
              <a:t>Benign nodular hyperplasia</a:t>
            </a:r>
          </a:p>
          <a:p>
            <a:r>
              <a:rPr lang="en-US" dirty="0" smtClean="0"/>
              <a:t>Prostatic carcinoma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1066800"/>
          </a:xfrm>
        </p:spPr>
        <p:txBody>
          <a:bodyPr/>
          <a:lstStyle/>
          <a:p>
            <a:r>
              <a:rPr lang="en-US" dirty="0" err="1" smtClean="0"/>
              <a:t>prostatitis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lvl="1"/>
            <a:r>
              <a:rPr lang="en-US" sz="3200" dirty="0" smtClean="0"/>
              <a:t>Acute </a:t>
            </a:r>
            <a:r>
              <a:rPr lang="en-US" sz="3200" dirty="0" err="1" smtClean="0"/>
              <a:t>suppurative</a:t>
            </a:r>
            <a:r>
              <a:rPr lang="en-US" sz="3200" dirty="0" smtClean="0"/>
              <a:t> </a:t>
            </a:r>
            <a:r>
              <a:rPr lang="en-US" sz="3200" dirty="0" err="1" smtClean="0"/>
              <a:t>prostatitis</a:t>
            </a:r>
            <a:r>
              <a:rPr lang="en-US" sz="3200" dirty="0" smtClean="0"/>
              <a:t>- </a:t>
            </a:r>
          </a:p>
          <a:p>
            <a:pPr lvl="2"/>
            <a:r>
              <a:rPr lang="en-US" dirty="0" smtClean="0"/>
              <a:t>secondary to ascending or descending infection</a:t>
            </a:r>
            <a:endParaRPr lang="en-US" dirty="0"/>
          </a:p>
          <a:p>
            <a:pPr lvl="1"/>
            <a:r>
              <a:rPr lang="en-US" sz="3200" dirty="0" smtClean="0"/>
              <a:t>Chronic non specific </a:t>
            </a:r>
            <a:r>
              <a:rPr lang="en-US" sz="3200" dirty="0" err="1" smtClean="0"/>
              <a:t>prostatitis</a:t>
            </a:r>
            <a:endParaRPr lang="en-US" sz="3200" dirty="0" smtClean="0"/>
          </a:p>
          <a:p>
            <a:pPr lvl="2"/>
            <a:r>
              <a:rPr lang="en-US" dirty="0" err="1" smtClean="0"/>
              <a:t>Folllowing</a:t>
            </a:r>
            <a:r>
              <a:rPr lang="en-US" dirty="0" smtClean="0"/>
              <a:t> recurrent episodes of acute </a:t>
            </a:r>
            <a:r>
              <a:rPr lang="en-US" dirty="0" err="1" smtClean="0"/>
              <a:t>prostatitis</a:t>
            </a:r>
            <a:endParaRPr lang="en-US" dirty="0" smtClean="0"/>
          </a:p>
          <a:p>
            <a:pPr lvl="2"/>
            <a:r>
              <a:rPr lang="en-US" dirty="0" smtClean="0"/>
              <a:t>Lymphocyte and plasma cell infiltrate, </a:t>
            </a:r>
            <a:r>
              <a:rPr lang="en-US" dirty="0" err="1" smtClean="0"/>
              <a:t>acinar</a:t>
            </a:r>
            <a:r>
              <a:rPr lang="en-US" dirty="0" smtClean="0"/>
              <a:t> atrophy and </a:t>
            </a:r>
            <a:r>
              <a:rPr lang="en-US" dirty="0" err="1" smtClean="0"/>
              <a:t>stromal</a:t>
            </a:r>
            <a:r>
              <a:rPr lang="en-US" dirty="0" smtClean="0"/>
              <a:t> fibrosis </a:t>
            </a:r>
            <a:endParaRPr lang="en-US" dirty="0"/>
          </a:p>
          <a:p>
            <a:pPr lvl="1"/>
            <a:r>
              <a:rPr lang="en-US" sz="3200" dirty="0" err="1" smtClean="0"/>
              <a:t>Granulomatous</a:t>
            </a:r>
            <a:r>
              <a:rPr lang="en-US" sz="3200" dirty="0" smtClean="0"/>
              <a:t> </a:t>
            </a:r>
            <a:r>
              <a:rPr lang="en-US" sz="3200" dirty="0" err="1" smtClean="0"/>
              <a:t>prostatitis</a:t>
            </a:r>
            <a:endParaRPr lang="en-US" sz="3200" dirty="0" smtClean="0"/>
          </a:p>
          <a:p>
            <a:pPr lvl="2"/>
            <a:r>
              <a:rPr lang="en-US" dirty="0" err="1" smtClean="0"/>
              <a:t>Tuberculous</a:t>
            </a:r>
            <a:r>
              <a:rPr lang="en-US" dirty="0" smtClean="0"/>
              <a:t> </a:t>
            </a:r>
            <a:r>
              <a:rPr lang="en-US" dirty="0" err="1" smtClean="0"/>
              <a:t>prostatitis</a:t>
            </a:r>
            <a:r>
              <a:rPr lang="en-US" dirty="0" smtClean="0"/>
              <a:t> and non specific </a:t>
            </a:r>
            <a:r>
              <a:rPr lang="en-US" dirty="0" err="1" smtClean="0"/>
              <a:t>granulomatous</a:t>
            </a:r>
            <a:r>
              <a:rPr lang="en-US" dirty="0" smtClean="0"/>
              <a:t> </a:t>
            </a:r>
            <a:r>
              <a:rPr lang="en-US" dirty="0" err="1" smtClean="0"/>
              <a:t>prostatitis</a:t>
            </a:r>
            <a:endParaRPr lang="en-US" dirty="0" smtClean="0"/>
          </a:p>
          <a:p>
            <a:pPr lvl="2"/>
            <a:r>
              <a:rPr lang="en-US" dirty="0" smtClean="0"/>
              <a:t>Can mimic malignancy </a:t>
            </a:r>
          </a:p>
          <a:p>
            <a:pPr lvl="3"/>
            <a:r>
              <a:rPr lang="en-US" dirty="0" smtClean="0"/>
              <a:t>clinically due to hard enlargement of the gland</a:t>
            </a:r>
          </a:p>
          <a:p>
            <a:pPr lvl="3"/>
            <a:r>
              <a:rPr lang="en-US" dirty="0" smtClean="0"/>
              <a:t>Increased serum PSA level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>
              <a:buFont typeface="Wingdings" pitchFamily="2" charset="2"/>
              <a:buNone/>
            </a:pP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600" dirty="0"/>
              <a:t>Benign </a:t>
            </a:r>
            <a:r>
              <a:rPr lang="en-US" sz="3600" dirty="0" smtClean="0"/>
              <a:t>prostatic hyperplasia (BPH)/ Nodular Hyperplasia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r>
              <a:rPr lang="en-US" sz="2800" dirty="0"/>
              <a:t>A common non-</a:t>
            </a:r>
            <a:r>
              <a:rPr lang="en-US" sz="2800" dirty="0" err="1"/>
              <a:t>neoplastic</a:t>
            </a:r>
            <a:r>
              <a:rPr lang="en-US" sz="2800" dirty="0"/>
              <a:t> condition of prostate gland</a:t>
            </a:r>
          </a:p>
          <a:p>
            <a:r>
              <a:rPr lang="en-US" sz="2800" dirty="0"/>
              <a:t>Commonly seen after 50 years of </a:t>
            </a:r>
            <a:r>
              <a:rPr lang="en-US" sz="2800" dirty="0" smtClean="0"/>
              <a:t>age</a:t>
            </a:r>
          </a:p>
          <a:p>
            <a:r>
              <a:rPr lang="en-US" sz="2800" dirty="0" smtClean="0"/>
              <a:t>Occurs due to hormonal imbalance with advancing age.</a:t>
            </a:r>
          </a:p>
          <a:p>
            <a:pPr lvl="1"/>
            <a:r>
              <a:rPr lang="en-US" sz="2400" dirty="0" smtClean="0"/>
              <a:t>Reduction in androgen level and relative increase in </a:t>
            </a:r>
            <a:r>
              <a:rPr lang="en-US" sz="2400" dirty="0" err="1" smtClean="0"/>
              <a:t>oestragen</a:t>
            </a:r>
            <a:r>
              <a:rPr lang="en-US" sz="2400" dirty="0" smtClean="0"/>
              <a:t> level  </a:t>
            </a:r>
            <a:endParaRPr lang="en-US" sz="2400" dirty="0"/>
          </a:p>
          <a:p>
            <a:r>
              <a:rPr lang="en-US" sz="2800" dirty="0" smtClean="0"/>
              <a:t> Mainly involves </a:t>
            </a:r>
            <a:r>
              <a:rPr lang="en-US" sz="2800" dirty="0"/>
              <a:t>the </a:t>
            </a:r>
            <a:r>
              <a:rPr lang="en-US" sz="2800" dirty="0" err="1"/>
              <a:t>periurethral</a:t>
            </a:r>
            <a:r>
              <a:rPr lang="en-US" sz="2800" dirty="0"/>
              <a:t> glands</a:t>
            </a:r>
          </a:p>
          <a:p>
            <a:r>
              <a:rPr lang="en-US" sz="2800" dirty="0"/>
              <a:t>Not a </a:t>
            </a:r>
            <a:r>
              <a:rPr lang="en-US" sz="2800" dirty="0" smtClean="0"/>
              <a:t>pre neoplastic </a:t>
            </a:r>
            <a:r>
              <a:rPr lang="en-US" sz="2800" dirty="0"/>
              <a:t>condition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sz="3600" dirty="0" smtClean="0"/>
              <a:t>BPH Morphology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/>
              <a:t>Enlargement of gland (60-100g)</a:t>
            </a:r>
          </a:p>
          <a:p>
            <a:r>
              <a:rPr lang="en-US" dirty="0" smtClean="0"/>
              <a:t>Originates in the </a:t>
            </a:r>
            <a:r>
              <a:rPr lang="en-US" dirty="0" err="1" smtClean="0"/>
              <a:t>periurethal</a:t>
            </a:r>
            <a:r>
              <a:rPr lang="en-US" dirty="0" smtClean="0"/>
              <a:t> region</a:t>
            </a:r>
          </a:p>
          <a:p>
            <a:r>
              <a:rPr lang="en-US" dirty="0" smtClean="0"/>
              <a:t>Mostly involves the lateral lobes</a:t>
            </a:r>
          </a:p>
          <a:p>
            <a:r>
              <a:rPr lang="en-US" dirty="0" smtClean="0"/>
              <a:t>Characterized by hyperplasia of both </a:t>
            </a:r>
            <a:r>
              <a:rPr lang="en-US" dirty="0" err="1" smtClean="0"/>
              <a:t>stromal</a:t>
            </a:r>
            <a:r>
              <a:rPr lang="en-US" dirty="0" smtClean="0"/>
              <a:t> and glandular components resulting in formation of discrete nodules</a:t>
            </a:r>
          </a:p>
          <a:p>
            <a:r>
              <a:rPr lang="en-US" dirty="0" smtClean="0"/>
              <a:t>Early nodules </a:t>
            </a:r>
            <a:r>
              <a:rPr lang="en-US" dirty="0" err="1" smtClean="0"/>
              <a:t>stromal</a:t>
            </a:r>
            <a:r>
              <a:rPr lang="en-US" dirty="0" smtClean="0"/>
              <a:t> hyperplasia</a:t>
            </a:r>
          </a:p>
          <a:p>
            <a:r>
              <a:rPr lang="en-US" dirty="0" smtClean="0"/>
              <a:t>Later –glandular hyperplasia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7">
      <a:dk1>
        <a:srgbClr val="000000"/>
      </a:dk1>
      <a:lt1>
        <a:srgbClr val="DBDAC2"/>
      </a:lt1>
      <a:dk2>
        <a:srgbClr val="827F4C"/>
      </a:dk2>
      <a:lt2>
        <a:srgbClr val="C0BC94"/>
      </a:lt2>
      <a:accent1>
        <a:srgbClr val="AAA578"/>
      </a:accent1>
      <a:accent2>
        <a:srgbClr val="A2A4AC"/>
      </a:accent2>
      <a:accent3>
        <a:srgbClr val="EAEADD"/>
      </a:accent3>
      <a:accent4>
        <a:srgbClr val="000000"/>
      </a:accent4>
      <a:accent5>
        <a:srgbClr val="D2CFBE"/>
      </a:accent5>
      <a:accent6>
        <a:srgbClr val="92949B"/>
      </a:accent6>
      <a:hlink>
        <a:srgbClr val="5B8800"/>
      </a:hlink>
      <a:folHlink>
        <a:srgbClr val="686532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0000"/>
        </a:dk1>
        <a:lt1>
          <a:srgbClr val="4D6A2A"/>
        </a:lt1>
        <a:dk2>
          <a:srgbClr val="CCFF99"/>
        </a:dk2>
        <a:lt2>
          <a:srgbClr val="003300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000000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678E38"/>
        </a:lt1>
        <a:dk2>
          <a:srgbClr val="CCFF99"/>
        </a:dk2>
        <a:lt2>
          <a:srgbClr val="003300"/>
        </a:lt2>
        <a:accent1>
          <a:srgbClr val="33CC33"/>
        </a:accent1>
        <a:accent2>
          <a:srgbClr val="46562A"/>
        </a:accent2>
        <a:accent3>
          <a:srgbClr val="B8C6AE"/>
        </a:accent3>
        <a:accent4>
          <a:srgbClr val="000000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11">
        <a:dk1>
          <a:srgbClr val="000000"/>
        </a:dk1>
        <a:lt1>
          <a:srgbClr val="678E38"/>
        </a:lt1>
        <a:dk2>
          <a:srgbClr val="663300"/>
        </a:dk2>
        <a:lt2>
          <a:srgbClr val="003300"/>
        </a:lt2>
        <a:accent1>
          <a:srgbClr val="33CC33"/>
        </a:accent1>
        <a:accent2>
          <a:srgbClr val="46562A"/>
        </a:accent2>
        <a:accent3>
          <a:srgbClr val="B8C6AE"/>
        </a:accent3>
        <a:accent4>
          <a:srgbClr val="000000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12">
        <a:dk1>
          <a:srgbClr val="000000"/>
        </a:dk1>
        <a:lt1>
          <a:srgbClr val="CCECFF"/>
        </a:lt1>
        <a:dk2>
          <a:srgbClr val="663300"/>
        </a:dk2>
        <a:lt2>
          <a:srgbClr val="003300"/>
        </a:lt2>
        <a:accent1>
          <a:srgbClr val="33CC33"/>
        </a:accent1>
        <a:accent2>
          <a:srgbClr val="46562A"/>
        </a:accent2>
        <a:accent3>
          <a:srgbClr val="E2F4FF"/>
        </a:accent3>
        <a:accent4>
          <a:srgbClr val="000000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13">
        <a:dk1>
          <a:srgbClr val="003366"/>
        </a:dk1>
        <a:lt1>
          <a:srgbClr val="FFFFFF"/>
        </a:lt1>
        <a:dk2>
          <a:srgbClr val="170CA0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BAACD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4">
        <a:dk1>
          <a:srgbClr val="003366"/>
        </a:dk1>
        <a:lt1>
          <a:srgbClr val="FFFFFF"/>
        </a:lt1>
        <a:dk2>
          <a:srgbClr val="6156F2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B7B4F7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5">
        <a:dk1>
          <a:srgbClr val="000000"/>
        </a:dk1>
        <a:lt1>
          <a:srgbClr val="6156F2"/>
        </a:lt1>
        <a:dk2>
          <a:srgbClr val="E5FFFF"/>
        </a:dk2>
        <a:lt2>
          <a:srgbClr val="003366"/>
        </a:lt2>
        <a:accent1>
          <a:srgbClr val="009999"/>
        </a:accent1>
        <a:accent2>
          <a:srgbClr val="336699"/>
        </a:accent2>
        <a:accent3>
          <a:srgbClr val="B7B4F7"/>
        </a:accent3>
        <a:accent4>
          <a:srgbClr val="000000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1377</TotalTime>
  <Words>1535</Words>
  <Application>Microsoft Office PowerPoint</Application>
  <PresentationFormat>On-screen Show (4:3)</PresentationFormat>
  <Paragraphs>330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Tahoma</vt:lpstr>
      <vt:lpstr>Times New Roman</vt:lpstr>
      <vt:lpstr>Verdana</vt:lpstr>
      <vt:lpstr>Wingdings</vt:lpstr>
      <vt:lpstr>Textured</vt:lpstr>
      <vt:lpstr>Pathology of  Male Reproductive System</vt:lpstr>
      <vt:lpstr>Objectives</vt:lpstr>
      <vt:lpstr>Normal Prostate Gland</vt:lpstr>
      <vt:lpstr>Microscopy- normal prostate gland</vt:lpstr>
      <vt:lpstr>Microscopy- Normal prostate gland</vt:lpstr>
      <vt:lpstr>Enlarged prostate gland</vt:lpstr>
      <vt:lpstr>prostatitis</vt:lpstr>
      <vt:lpstr>Benign prostatic hyperplasia (BPH)/ Nodular Hyperplasia</vt:lpstr>
      <vt:lpstr>BPH Morphology</vt:lpstr>
      <vt:lpstr>Macroscopy of BPH</vt:lpstr>
      <vt:lpstr>Microscopy of BPH</vt:lpstr>
      <vt:lpstr>Complications of prostatic hyperplasia</vt:lpstr>
      <vt:lpstr>Carcinoma of the prostate gland </vt:lpstr>
      <vt:lpstr>Prostatic Intraepithelial Neoplasia (PIN)</vt:lpstr>
      <vt:lpstr>Prostatic carcinoma-Clinicopathological types</vt:lpstr>
      <vt:lpstr>Morphology -Prostatic carcinoma</vt:lpstr>
      <vt:lpstr>Prostatic hyperplasia versus carcinoma</vt:lpstr>
      <vt:lpstr>Morphology -Prostatic carcinoma</vt:lpstr>
      <vt:lpstr>Microscopy of prostatic carcinoma</vt:lpstr>
      <vt:lpstr>Carcinoma of the prostate gland- spread </vt:lpstr>
      <vt:lpstr>Bone metastasis in prostatic carcinoma</vt:lpstr>
      <vt:lpstr>Reading assignment</vt:lpstr>
      <vt:lpstr>Scrotal swelling</vt:lpstr>
      <vt:lpstr>Hydrocele</vt:lpstr>
      <vt:lpstr>Hydrocele</vt:lpstr>
      <vt:lpstr>haematocele</vt:lpstr>
      <vt:lpstr>Testicular tumours</vt:lpstr>
      <vt:lpstr>Testicular tumours-Aetiology </vt:lpstr>
      <vt:lpstr>Reading assignment </vt:lpstr>
      <vt:lpstr>Intratubular germ cell neoplasia</vt:lpstr>
      <vt:lpstr>Testicular tumours-classification</vt:lpstr>
      <vt:lpstr>Germ cell tumours-classification</vt:lpstr>
      <vt:lpstr>Testicular tumours-classification</vt:lpstr>
      <vt:lpstr>Testicular tumours-presenting features</vt:lpstr>
      <vt:lpstr>seminoma</vt:lpstr>
      <vt:lpstr>Seminoma</vt:lpstr>
      <vt:lpstr>Teratoma</vt:lpstr>
      <vt:lpstr>Teratoma</vt:lpstr>
      <vt:lpstr>Microscopy –teratoma </vt:lpstr>
      <vt:lpstr>Teratoma </vt:lpstr>
      <vt:lpstr>PowerPoint Presentation</vt:lpstr>
      <vt:lpstr>Teratomas</vt:lpstr>
      <vt:lpstr>York sac tumour</vt:lpstr>
      <vt:lpstr>Behaviour of germ cell tumours of testis </vt:lpstr>
      <vt:lpstr>Tumour markers in testicular tumours</vt:lpstr>
      <vt:lpstr>Tumour markers in testicular tumours</vt:lpstr>
      <vt:lpstr>Penile tumours</vt:lpstr>
      <vt:lpstr>Carcinoma-in-situ</vt:lpstr>
      <vt:lpstr>Carcinoma  in-situ </vt:lpstr>
      <vt:lpstr>PowerPoint Presentation</vt:lpstr>
      <vt:lpstr>Invasive squamous cell carcinoma of penis</vt:lpstr>
      <vt:lpstr>Penile cancer</vt:lpstr>
      <vt:lpstr>Summary</vt:lpstr>
    </vt:vector>
  </TitlesOfParts>
  <Company>FoM,UoK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Reproductive System</dc:title>
  <dc:creator>gayana</dc:creator>
  <cp:lastModifiedBy>Admin</cp:lastModifiedBy>
  <cp:revision>122</cp:revision>
  <dcterms:created xsi:type="dcterms:W3CDTF">2005-02-02T07:19:29Z</dcterms:created>
  <dcterms:modified xsi:type="dcterms:W3CDTF">2016-05-24T09:16:08Z</dcterms:modified>
</cp:coreProperties>
</file>