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6" r:id="rId12"/>
    <p:sldId id="268" r:id="rId13"/>
    <p:sldId id="269" r:id="rId14"/>
    <p:sldId id="280" r:id="rId15"/>
    <p:sldId id="270" r:id="rId16"/>
    <p:sldId id="272" r:id="rId17"/>
    <p:sldId id="271" r:id="rId18"/>
    <p:sldId id="274" r:id="rId19"/>
    <p:sldId id="273" r:id="rId20"/>
    <p:sldId id="276" r:id="rId21"/>
    <p:sldId id="275" r:id="rId22"/>
    <p:sldId id="277" r:id="rId23"/>
    <p:sldId id="282" r:id="rId24"/>
    <p:sldId id="278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5" r:id="rId34"/>
    <p:sldId id="296" r:id="rId35"/>
    <p:sldId id="315" r:id="rId36"/>
    <p:sldId id="298" r:id="rId37"/>
    <p:sldId id="301" r:id="rId38"/>
    <p:sldId id="300" r:id="rId39"/>
    <p:sldId id="299" r:id="rId40"/>
    <p:sldId id="303" r:id="rId41"/>
    <p:sldId id="305" r:id="rId42"/>
    <p:sldId id="308" r:id="rId43"/>
    <p:sldId id="307" r:id="rId44"/>
    <p:sldId id="310" r:id="rId45"/>
    <p:sldId id="312" r:id="rId46"/>
    <p:sldId id="313" r:id="rId47"/>
    <p:sldId id="314" r:id="rId48"/>
    <p:sldId id="306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660"/>
  </p:normalViewPr>
  <p:slideViewPr>
    <p:cSldViewPr>
      <p:cViewPr varScale="1">
        <p:scale>
          <a:sx n="69" d="100"/>
          <a:sy n="69" d="100"/>
        </p:scale>
        <p:origin x="13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168"/>
    </p:cViewPr>
  </p:sorterViewPr>
  <p:notesViewPr>
    <p:cSldViewPr>
      <p:cViewPr varScale="1">
        <p:scale>
          <a:sx n="68" d="100"/>
          <a:sy n="68" d="100"/>
        </p:scale>
        <p:origin x="-137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90CB4CF-13AD-4360-A348-68EDA227BF9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123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6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59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5160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1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162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838200"/>
            <a:ext cx="8229600" cy="1828800"/>
          </a:xfrm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954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164" name="Rectangle 4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65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66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A1F243D-CD43-4AB8-A5B0-7D78E4EB35C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7EA26D-DF4D-4EE5-8061-83A1BCF0FD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07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3563" y="0"/>
            <a:ext cx="2230437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250" y="0"/>
            <a:ext cx="6538913" cy="6858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AA5ECD-7726-4378-9160-B0AF224D90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69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6B9B1-ADBE-4C22-A924-7EED1B9F65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273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85959-283F-4C73-A3AC-A53CB0D0A2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18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343400" cy="5638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219200"/>
            <a:ext cx="4343400" cy="5638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6298E-51DB-4E21-A6A5-50047D4D8C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356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779A0B-B2F2-478A-A78A-4A61E91BE0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90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744566-0289-4569-BB25-C620AEE0C9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53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306BFC-55E5-4D8C-8200-83F161BC60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513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CE1D6-C365-4072-88CA-8F38F1EF74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87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4BC0CA-2CC3-4922-929C-E57859080A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99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4099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1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35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136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7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13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22225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39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8392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40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en-US"/>
          </a:p>
        </p:txBody>
      </p:sp>
      <p:sp>
        <p:nvSpPr>
          <p:cNvPr id="4141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en-US"/>
          </a:p>
        </p:txBody>
      </p:sp>
      <p:sp>
        <p:nvSpPr>
          <p:cNvPr id="4142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27E45744-E9A9-4799-884C-24E9FD89ECE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Bookman Old Style" panose="020506040505050202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Bookman Old Style" panose="020506040505050202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Bookman Old Style" panose="020506040505050202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Bookman Old Style" panose="020506040505050202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Bookman Old Style" panose="020506040505050202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Bookman Old Style" panose="020506040505050202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Bookman Old Style" panose="020506040505050202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Bookman Old Style" panose="020506040505050202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FF66"/>
        </a:buClr>
        <a:buSzPct val="11000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FF66"/>
        </a:buClr>
        <a:buFont typeface="Wingdings" panose="05000000000000000000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FF66"/>
        </a:buClr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eorgia" panose="02040502050405020303" pitchFamily="18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705600" cy="2133600"/>
          </a:xfrm>
        </p:spPr>
        <p:txBody>
          <a:bodyPr/>
          <a:lstStyle/>
          <a:p>
            <a:r>
              <a:rPr lang="en-US" altLang="en-US" sz="4000" b="1" dirty="0" err="1"/>
              <a:t>Sachith</a:t>
            </a:r>
            <a:r>
              <a:rPr lang="en-US" altLang="en-US" sz="4000" b="1" dirty="0"/>
              <a:t> </a:t>
            </a:r>
            <a:r>
              <a:rPr lang="en-US" altLang="en-US" sz="4000" b="1" dirty="0" err="1"/>
              <a:t>Mettananda</a:t>
            </a:r>
            <a:endParaRPr lang="en-US" altLang="en-US" sz="4000" b="1" dirty="0"/>
          </a:p>
          <a:p>
            <a:r>
              <a:rPr lang="en-US" altLang="en-US" sz="2400" b="1" dirty="0"/>
              <a:t>Department of </a:t>
            </a:r>
            <a:r>
              <a:rPr lang="en-US" altLang="en-US" sz="2400" b="1" dirty="0" err="1"/>
              <a:t>Paediatrics</a:t>
            </a:r>
            <a:endParaRPr lang="en-US" altLang="en-US" sz="2400" b="1" dirty="0"/>
          </a:p>
          <a:p>
            <a:r>
              <a:rPr lang="en-US" altLang="en-US" sz="2400" b="1" dirty="0" smtClean="0"/>
              <a:t>2016</a:t>
            </a:r>
            <a:endParaRPr lang="en-US" altLang="en-US" sz="2400" b="1" dirty="0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533400" y="1066800"/>
            <a:ext cx="8229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1pPr>
            <a:lvl2pPr algn="ctr"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2pPr>
            <a:lvl3pPr algn="ctr"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3pPr>
            <a:lvl4pPr algn="ctr"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4pPr>
            <a:lvl5pPr algn="ctr"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9pPr>
          </a:lstStyle>
          <a:p>
            <a:pPr eaLnBrk="1" hangingPunct="1"/>
            <a:r>
              <a:rPr lang="en-US" altLang="en-US" dirty="0" smtClean="0"/>
              <a:t>Respiratory distress in neonates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radiopaedia.org/images/571062/e5213f6dc9e26a35f400881551ca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072" y="628650"/>
            <a:ext cx="504571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.radiopaedia.org/images/4231805/edd3775db6f218799f3095b4f64674_galle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38200"/>
            <a:ext cx="421005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91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supportive care</a:t>
            </a:r>
          </a:p>
          <a:p>
            <a:pPr lvl="1"/>
            <a:r>
              <a:rPr lang="en-US" dirty="0" smtClean="0"/>
              <a:t>Thermoneutral environment- incubator</a:t>
            </a:r>
          </a:p>
          <a:p>
            <a:pPr lvl="1"/>
            <a:r>
              <a:rPr lang="en-US" dirty="0" smtClean="0"/>
              <a:t>Iv fluids/nutrition</a:t>
            </a:r>
          </a:p>
          <a:p>
            <a:r>
              <a:rPr lang="en-US" dirty="0" smtClean="0"/>
              <a:t>Respiratory support</a:t>
            </a:r>
          </a:p>
          <a:p>
            <a:pPr lvl="1"/>
            <a:r>
              <a:rPr lang="en-US" dirty="0" smtClean="0"/>
              <a:t>O2/ CPAP/ Assisted ventilation </a:t>
            </a:r>
          </a:p>
          <a:p>
            <a:pPr marL="457200" lvl="1" indent="0">
              <a:buNone/>
            </a:pPr>
            <a:r>
              <a:rPr lang="en-US" dirty="0" smtClean="0"/>
              <a:t>Aim – PaO2 around 50-70; SpO</a:t>
            </a:r>
            <a:r>
              <a:rPr lang="en-US" baseline="-25000" dirty="0" smtClean="0"/>
              <a:t>2</a:t>
            </a:r>
            <a:r>
              <a:rPr lang="en-US" dirty="0" smtClean="0"/>
              <a:t> between 91%-95%</a:t>
            </a:r>
          </a:p>
          <a:p>
            <a:r>
              <a:rPr lang="en-US" dirty="0" smtClean="0"/>
              <a:t>Surfactant replacement</a:t>
            </a:r>
          </a:p>
          <a:p>
            <a:pPr lvl="1"/>
            <a:r>
              <a:rPr lang="en-US" dirty="0" smtClean="0"/>
              <a:t>Intra-tracheal (if intubation is necessary)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6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Pneumothorax</a:t>
            </a:r>
          </a:p>
          <a:p>
            <a:r>
              <a:rPr lang="en-US" dirty="0" smtClean="0"/>
              <a:t>Patent ductus arteriosus</a:t>
            </a:r>
          </a:p>
          <a:p>
            <a:r>
              <a:rPr lang="en-US" dirty="0" smtClean="0"/>
              <a:t>Chronic lung disease / bronchopulmonary dysplasia</a:t>
            </a:r>
          </a:p>
          <a:p>
            <a:pPr lvl="1"/>
            <a:r>
              <a:rPr lang="en-US" dirty="0" smtClean="0"/>
              <a:t>Requirement of &gt;21% O</a:t>
            </a:r>
            <a:r>
              <a:rPr lang="en-US" baseline="-25000" dirty="0" smtClean="0"/>
              <a:t>2</a:t>
            </a:r>
            <a:r>
              <a:rPr lang="en-US" dirty="0" smtClean="0"/>
              <a:t> for at least 28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649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Antenatal steroids</a:t>
            </a:r>
          </a:p>
          <a:p>
            <a:pPr lvl="1"/>
            <a:r>
              <a:rPr lang="en-US" dirty="0" smtClean="0"/>
              <a:t>Dexamethasone/betamethasone</a:t>
            </a:r>
          </a:p>
          <a:p>
            <a:pPr lvl="1"/>
            <a:r>
              <a:rPr lang="en-US" dirty="0" smtClean="0"/>
              <a:t>2 doses</a:t>
            </a:r>
          </a:p>
          <a:p>
            <a:pPr lvl="1"/>
            <a:r>
              <a:rPr lang="en-US" dirty="0" smtClean="0"/>
              <a:t>All mothers who threatens to deliver before 34 weeks of gestation</a:t>
            </a:r>
          </a:p>
          <a:p>
            <a:pPr lvl="1"/>
            <a:r>
              <a:rPr lang="en-US" dirty="0" smtClean="0"/>
              <a:t>Also decreases the incidence of IVH, NEC and neurodevelopmental impairment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9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hotos.smugmug.com/Imagesofasia/PhotoStories/Meemure-Sri-Lanka-Village/i-tXP6B25/1/L/Lakegala%20mountain%20in%20Meemure%20Village-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8790112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545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01468" y="990600"/>
            <a:ext cx="88392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11000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dirty="0" smtClean="0"/>
              <a:t>A baby girl was delivered by elective LSCS at term.  The baby cried at birth. APGAR was 10 at 1 and 5 minutes.</a:t>
            </a:r>
          </a:p>
          <a:p>
            <a:pPr marL="0" indent="0" eaLnBrk="1" hangingPunct="1">
              <a:buFontTx/>
              <a:buNone/>
            </a:pPr>
            <a:endParaRPr lang="en-US" dirty="0" smtClean="0"/>
          </a:p>
          <a:p>
            <a:pPr marL="0" indent="0" eaLnBrk="1" hangingPunct="1">
              <a:buFontTx/>
              <a:buNone/>
            </a:pPr>
            <a:r>
              <a:rPr lang="en-US" dirty="0" smtClean="0"/>
              <a:t>The baby develops tachypnea and grunting soon after birth.</a:t>
            </a:r>
          </a:p>
          <a:p>
            <a:pPr marL="0" indent="0" eaLnBrk="1" hangingPunct="1">
              <a:buFontTx/>
              <a:buNone/>
            </a:pPr>
            <a:endParaRPr lang="en-US" dirty="0" smtClean="0"/>
          </a:p>
          <a:p>
            <a:pPr marL="0" indent="0" eaLnBrk="1" hangingPunct="1">
              <a:buFontTx/>
              <a:buNone/>
            </a:pPr>
            <a:r>
              <a:rPr lang="en-US" dirty="0" smtClean="0">
                <a:solidFill>
                  <a:srgbClr val="FFFF00"/>
                </a:solidFill>
              </a:rPr>
              <a:t>What is the most likely diagnosis?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197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Transient </a:t>
            </a:r>
            <a:r>
              <a:rPr lang="en-US" dirty="0" err="1" smtClean="0"/>
              <a:t>tachypnoea</a:t>
            </a:r>
            <a:r>
              <a:rPr lang="en-US" dirty="0" smtClean="0"/>
              <a:t> of the newborn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72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50" y="0"/>
            <a:ext cx="8921750" cy="1143000"/>
          </a:xfrm>
        </p:spPr>
        <p:txBody>
          <a:bodyPr/>
          <a:lstStyle/>
          <a:p>
            <a:r>
              <a:rPr lang="en-US" dirty="0" smtClean="0"/>
              <a:t>Incidence and pathogenesis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at </a:t>
            </a:r>
          </a:p>
          <a:p>
            <a:pPr lvl="1"/>
            <a:r>
              <a:rPr lang="en-US" dirty="0" smtClean="0"/>
              <a:t>Term</a:t>
            </a:r>
          </a:p>
          <a:p>
            <a:pPr lvl="1"/>
            <a:r>
              <a:rPr lang="en-US" dirty="0" smtClean="0"/>
              <a:t>Following LSCS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Is believed </a:t>
            </a:r>
            <a:r>
              <a:rPr lang="en-US" dirty="0"/>
              <a:t>to be secondary to slow absorption of </a:t>
            </a:r>
            <a:r>
              <a:rPr lang="en-US" dirty="0" smtClean="0"/>
              <a:t>fetal </a:t>
            </a:r>
            <a:r>
              <a:rPr lang="en-US" dirty="0"/>
              <a:t>lung fluid, resulting in decreased pulmonary compliance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5603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50" y="0"/>
            <a:ext cx="8921750" cy="1143000"/>
          </a:xfrm>
        </p:spPr>
        <p:txBody>
          <a:bodyPr/>
          <a:lstStyle/>
          <a:p>
            <a:r>
              <a:rPr lang="en-US" dirty="0" smtClean="0"/>
              <a:t>Clinical /radiological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525" y="990600"/>
            <a:ext cx="8839200" cy="5638800"/>
          </a:xfrm>
        </p:spPr>
        <p:txBody>
          <a:bodyPr/>
          <a:lstStyle/>
          <a:p>
            <a:r>
              <a:rPr lang="en-US" dirty="0" smtClean="0"/>
              <a:t>Respiratory distress soon after birth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achypnea</a:t>
            </a:r>
          </a:p>
          <a:p>
            <a:pPr lvl="1"/>
            <a:r>
              <a:rPr lang="en-US" dirty="0" smtClean="0"/>
              <a:t>expiratory grunting </a:t>
            </a:r>
          </a:p>
          <a:p>
            <a:pPr lvl="1"/>
            <a:r>
              <a:rPr lang="en-US" dirty="0" smtClean="0"/>
              <a:t>recessions (mild)</a:t>
            </a:r>
          </a:p>
          <a:p>
            <a:r>
              <a:rPr lang="en-US" dirty="0" smtClean="0"/>
              <a:t>Chest auscultation – normal </a:t>
            </a:r>
          </a:p>
          <a:p>
            <a:r>
              <a:rPr lang="en-US" dirty="0"/>
              <a:t>CXR </a:t>
            </a:r>
            <a:r>
              <a:rPr lang="en-US" dirty="0" smtClean="0"/>
              <a:t>– mild changes</a:t>
            </a:r>
          </a:p>
          <a:p>
            <a:pPr lvl="1"/>
            <a:r>
              <a:rPr lang="en-US" dirty="0" smtClean="0"/>
              <a:t>prominent pulmonary vascular markings</a:t>
            </a:r>
          </a:p>
          <a:p>
            <a:pPr lvl="1"/>
            <a:r>
              <a:rPr lang="en-US" dirty="0" smtClean="0"/>
              <a:t>fluid in the intralobar fissures</a:t>
            </a:r>
          </a:p>
          <a:p>
            <a:r>
              <a:rPr lang="en-US" dirty="0" smtClean="0"/>
              <a:t>SpO</a:t>
            </a:r>
            <a:r>
              <a:rPr lang="en-US" baseline="-25000" dirty="0" smtClean="0"/>
              <a:t>2</a:t>
            </a:r>
            <a:r>
              <a:rPr lang="en-US" dirty="0" smtClean="0"/>
              <a:t> and blood gas – mild hypoxia/N</a:t>
            </a:r>
            <a:r>
              <a:rPr lang="en-US" baseline="-25000" dirty="0" smtClean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989885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Supportive</a:t>
            </a:r>
          </a:p>
          <a:p>
            <a:pPr lvl="1"/>
            <a:r>
              <a:rPr lang="en-US" dirty="0" smtClean="0"/>
              <a:t>Oxygen (low oxygen requirement &lt;40%)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v fluids</a:t>
            </a:r>
          </a:p>
          <a:p>
            <a:pPr lvl="1"/>
            <a:r>
              <a:rPr lang="en-US" dirty="0" smtClean="0"/>
              <a:t>Antibiotics – until the possibility of sepsis/pneumonia excluded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Resolves within 3 days</a:t>
            </a:r>
          </a:p>
        </p:txBody>
      </p:sp>
    </p:spTree>
    <p:extLst>
      <p:ext uri="{BB962C8B-B14F-4D97-AF65-F5344CB8AC3E}">
        <p14:creationId xmlns:p14="http://schemas.microsoft.com/office/powerpoint/2010/main" val="219086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Neonatal respiratory distress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Characterized by</a:t>
            </a:r>
          </a:p>
          <a:p>
            <a:pPr lvl="1"/>
            <a:r>
              <a:rPr lang="en-US" dirty="0" smtClean="0"/>
              <a:t>Tachypnoea (RR&gt;60/min)</a:t>
            </a:r>
          </a:p>
          <a:p>
            <a:pPr lvl="1"/>
            <a:r>
              <a:rPr lang="en-US" dirty="0" smtClean="0"/>
              <a:t>Recessions (ICR/SCR)</a:t>
            </a:r>
          </a:p>
          <a:p>
            <a:pPr lvl="1"/>
            <a:r>
              <a:rPr lang="en-US" dirty="0" smtClean="0"/>
              <a:t>Grunting (expiratory)</a:t>
            </a:r>
          </a:p>
          <a:p>
            <a:pPr lvl="1"/>
            <a:r>
              <a:rPr lang="en-US" dirty="0" smtClean="0"/>
              <a:t>Cyanosis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68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4600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Congenital pneumonia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050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Suspect in every newborn with respiratory distress</a:t>
            </a:r>
          </a:p>
          <a:p>
            <a:r>
              <a:rPr lang="en-US" dirty="0" smtClean="0"/>
              <a:t>Aetiology – same as for neonatal sepsis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: Group B streptococcus)</a:t>
            </a:r>
            <a:endParaRPr lang="en-US" dirty="0"/>
          </a:p>
          <a:p>
            <a:r>
              <a:rPr lang="en-US" dirty="0" smtClean="0"/>
              <a:t>Risk factors (same as for early onset sepsis)</a:t>
            </a:r>
          </a:p>
          <a:p>
            <a:pPr lvl="1"/>
            <a:r>
              <a:rPr lang="en-US" dirty="0" smtClean="0"/>
              <a:t>Prolonged rupture of membranes</a:t>
            </a:r>
          </a:p>
          <a:p>
            <a:pPr lvl="1"/>
            <a:r>
              <a:rPr lang="en-US" dirty="0" err="1" smtClean="0"/>
              <a:t>Chorioamnionitis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83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50" y="0"/>
            <a:ext cx="9150350" cy="1143000"/>
          </a:xfrm>
        </p:spPr>
        <p:txBody>
          <a:bodyPr/>
          <a:lstStyle/>
          <a:p>
            <a:r>
              <a:rPr lang="en-US" dirty="0" smtClean="0"/>
              <a:t>Clinical features &amp; investigations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 of respiratory distress (onset variable) – gradually worsening</a:t>
            </a:r>
          </a:p>
          <a:p>
            <a:r>
              <a:rPr lang="en-US" dirty="0" smtClean="0"/>
              <a:t>Other non-specific features of sepsis</a:t>
            </a:r>
          </a:p>
          <a:p>
            <a:pPr lvl="1"/>
            <a:r>
              <a:rPr lang="en-US" dirty="0" smtClean="0"/>
              <a:t>Poor feeding, lethargy, irritability, unwell</a:t>
            </a:r>
          </a:p>
          <a:p>
            <a:r>
              <a:rPr lang="en-US" dirty="0" smtClean="0"/>
              <a:t>Auscultation – difficult to appreciate</a:t>
            </a:r>
          </a:p>
          <a:p>
            <a:endParaRPr lang="en-US" dirty="0" smtClean="0"/>
          </a:p>
          <a:p>
            <a:r>
              <a:rPr lang="en-US" dirty="0" smtClean="0"/>
              <a:t>CXR- new infiltrates/opacities, effusions</a:t>
            </a:r>
          </a:p>
          <a:p>
            <a:r>
              <a:rPr lang="en-US" dirty="0" smtClean="0"/>
              <a:t>Ix – FBC/CRP/Blood culture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12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mypacs.net/repos/mpv3_repo/viz/full/0/11/14/115488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12447"/>
            <a:ext cx="4765964" cy="453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intechopen.com/source/html/44446/media/image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717" y="1828800"/>
            <a:ext cx="436634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509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Antibiotics</a:t>
            </a:r>
          </a:p>
          <a:p>
            <a:pPr lvl="1"/>
            <a:r>
              <a:rPr lang="en-US" dirty="0" smtClean="0"/>
              <a:t>Penicillin/ampicillin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+</a:t>
            </a:r>
          </a:p>
          <a:p>
            <a:pPr lvl="1"/>
            <a:r>
              <a:rPr lang="en-US" dirty="0" smtClean="0"/>
              <a:t>Gentamicin / cefotaxime</a:t>
            </a:r>
          </a:p>
          <a:p>
            <a:r>
              <a:rPr lang="en-US" dirty="0" smtClean="0"/>
              <a:t>Supportive treatment</a:t>
            </a:r>
          </a:p>
          <a:p>
            <a:pPr lvl="1"/>
            <a:r>
              <a:rPr lang="en-US" dirty="0" smtClean="0"/>
              <a:t>Respiratory support (oxygen, CPAP, ventilation)</a:t>
            </a:r>
          </a:p>
          <a:p>
            <a:pPr lvl="1"/>
            <a:r>
              <a:rPr lang="en-US" dirty="0" smtClean="0"/>
              <a:t>Fluids (iv/oral)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573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81000" y="2286000"/>
            <a:ext cx="8229600" cy="1828800"/>
          </a:xfrm>
        </p:spPr>
        <p:txBody>
          <a:bodyPr/>
          <a:lstStyle/>
          <a:p>
            <a:r>
              <a:rPr lang="en-US" dirty="0" smtClean="0"/>
              <a:t>End of 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40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705600" cy="2133600"/>
          </a:xfrm>
        </p:spPr>
        <p:txBody>
          <a:bodyPr/>
          <a:lstStyle/>
          <a:p>
            <a:r>
              <a:rPr lang="en-US" altLang="en-US" sz="4000" b="1" dirty="0" err="1"/>
              <a:t>Sachith</a:t>
            </a:r>
            <a:r>
              <a:rPr lang="en-US" altLang="en-US" sz="4000" b="1" dirty="0"/>
              <a:t> </a:t>
            </a:r>
            <a:r>
              <a:rPr lang="en-US" altLang="en-US" sz="4000" b="1" dirty="0" err="1"/>
              <a:t>Mettananda</a:t>
            </a:r>
            <a:endParaRPr lang="en-US" altLang="en-US" sz="4000" b="1" dirty="0"/>
          </a:p>
          <a:p>
            <a:r>
              <a:rPr lang="en-US" altLang="en-US" sz="2400" b="1" dirty="0"/>
              <a:t>Department of </a:t>
            </a:r>
            <a:r>
              <a:rPr lang="en-US" altLang="en-US" sz="2400" b="1" dirty="0" err="1"/>
              <a:t>Paediatrics</a:t>
            </a:r>
            <a:endParaRPr lang="en-US" altLang="en-US" sz="2400" b="1" dirty="0"/>
          </a:p>
          <a:p>
            <a:r>
              <a:rPr lang="en-US" altLang="en-US" sz="2400" b="1" dirty="0" smtClean="0"/>
              <a:t>2016</a:t>
            </a:r>
            <a:endParaRPr lang="en-US" altLang="en-US" sz="2400" b="1" dirty="0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533400" y="1066800"/>
            <a:ext cx="8229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1pPr>
            <a:lvl2pPr algn="ctr"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2pPr>
            <a:lvl3pPr algn="ctr"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3pPr>
            <a:lvl4pPr algn="ctr"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4pPr>
            <a:lvl5pPr algn="ctr"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9pPr>
          </a:lstStyle>
          <a:p>
            <a:pPr eaLnBrk="1" hangingPunct="1"/>
            <a:r>
              <a:rPr lang="en-US" altLang="en-US" dirty="0" smtClean="0"/>
              <a:t>Respiratory distress in neonates – Part 2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477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part 1...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832" y="914400"/>
            <a:ext cx="88392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baby boy was delivered by emergency LSCS due to fetal distress at 29 weeks of POA.  The baby cried at birth. APGAR 7,8 and 8 at 1, 5 and 10 minutes.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baby develops respiratory distress soon after birth.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What is the most likely diagnosis?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89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part 1…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01468" y="990600"/>
            <a:ext cx="88392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11000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dirty="0" smtClean="0"/>
              <a:t>A baby girl was delivered by elective LSCS at term.  The baby cried at birth. APGAR was 10 at 1 and 5 minutes.</a:t>
            </a:r>
          </a:p>
          <a:p>
            <a:pPr marL="0" indent="0" eaLnBrk="1" hangingPunct="1">
              <a:buFontTx/>
              <a:buNone/>
            </a:pPr>
            <a:endParaRPr lang="en-US" dirty="0" smtClean="0"/>
          </a:p>
          <a:p>
            <a:pPr marL="0" indent="0" eaLnBrk="1" hangingPunct="1">
              <a:buFontTx/>
              <a:buNone/>
            </a:pPr>
            <a:r>
              <a:rPr lang="en-US" dirty="0" smtClean="0"/>
              <a:t>The baby develops tachypnea and grunting soon after birth.</a:t>
            </a:r>
          </a:p>
          <a:p>
            <a:pPr marL="0" indent="0" eaLnBrk="1" hangingPunct="1">
              <a:buFontTx/>
              <a:buNone/>
            </a:pPr>
            <a:endParaRPr lang="en-US" dirty="0" smtClean="0"/>
          </a:p>
          <a:p>
            <a:pPr marL="0" indent="0" eaLnBrk="1" hangingPunct="1">
              <a:buFontTx/>
              <a:buNone/>
            </a:pPr>
            <a:r>
              <a:rPr lang="en-US" dirty="0" smtClean="0">
                <a:solidFill>
                  <a:srgbClr val="FFFF00"/>
                </a:solidFill>
              </a:rPr>
              <a:t>What is the most likely diagnosis?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62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part 1 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Surfactant deficient lung disease</a:t>
            </a:r>
          </a:p>
          <a:p>
            <a:r>
              <a:rPr lang="en-US" dirty="0"/>
              <a:t>Transient </a:t>
            </a:r>
            <a:r>
              <a:rPr lang="en-US" dirty="0" err="1"/>
              <a:t>tachypnoea</a:t>
            </a:r>
            <a:r>
              <a:rPr lang="en-US" dirty="0"/>
              <a:t> of the </a:t>
            </a:r>
            <a:r>
              <a:rPr lang="en-US" dirty="0" smtClean="0"/>
              <a:t>newborn</a:t>
            </a:r>
          </a:p>
          <a:p>
            <a:r>
              <a:rPr lang="en-US" dirty="0" smtClean="0"/>
              <a:t>Congenital pneumonia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832" y="914400"/>
            <a:ext cx="88392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baby boy was delivered by emergency LSCS due to fetal distress at 29 weeks of POA.  The baby cried at birth. APGAR 7,8 and 8 at 1, 5 and 10 minutes.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baby develops respiratory distress soon after birth.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What is the most likely diagnosis?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353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3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01468" y="990600"/>
            <a:ext cx="88392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11000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dirty="0" smtClean="0"/>
              <a:t>A baby boy was delivered by emergency LSCS at term due to </a:t>
            </a:r>
            <a:r>
              <a:rPr lang="en-US" dirty="0" err="1" smtClean="0"/>
              <a:t>foetal</a:t>
            </a:r>
            <a:r>
              <a:rPr lang="en-US" dirty="0" smtClean="0"/>
              <a:t> distress.  Liquor was meconium stained. Baby did not cry at birth. APGAR was 5, 6 and 7 at 1, 5 and 10 minutes.</a:t>
            </a:r>
          </a:p>
          <a:p>
            <a:pPr marL="0" indent="0" eaLnBrk="1" hangingPunct="1">
              <a:buFontTx/>
              <a:buNone/>
            </a:pPr>
            <a:r>
              <a:rPr lang="en-US" dirty="0"/>
              <a:t>B</a:t>
            </a:r>
            <a:r>
              <a:rPr lang="en-US" dirty="0" smtClean="0"/>
              <a:t>aby develops respiratory distress soon after birth.</a:t>
            </a:r>
          </a:p>
          <a:p>
            <a:pPr marL="0" indent="0" eaLnBrk="1" hangingPunct="1">
              <a:buFontTx/>
              <a:buNone/>
            </a:pPr>
            <a:endParaRPr lang="en-US" dirty="0" smtClean="0"/>
          </a:p>
          <a:p>
            <a:pPr marL="0" indent="0" eaLnBrk="1" hangingPunct="1">
              <a:buFontTx/>
              <a:buNone/>
            </a:pPr>
            <a:r>
              <a:rPr lang="en-US" dirty="0" smtClean="0">
                <a:solidFill>
                  <a:srgbClr val="FFFF00"/>
                </a:solidFill>
              </a:rPr>
              <a:t>What is the most likely diagnosis?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96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Meconium aspiration syndrome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term and post-term infants</a:t>
            </a:r>
          </a:p>
          <a:p>
            <a:r>
              <a:rPr lang="en-US" dirty="0" smtClean="0"/>
              <a:t>MAS occur in 5% of infants delivered through meconium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4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Pathophysiology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1006824"/>
            <a:ext cx="4897582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Meconium stained amniotic fluid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756477" y="2288370"/>
            <a:ext cx="3394941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Meconium aspiration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901622" y="3181621"/>
            <a:ext cx="328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Chemical pneumonitis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33533" y="3155273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Airway obstruction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36418" y="3739450"/>
            <a:ext cx="2493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Complete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060267" y="3753582"/>
            <a:ext cx="1194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Partial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3345" y="4407655"/>
            <a:ext cx="1918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telectasis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895600" y="4445493"/>
            <a:ext cx="2493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Air trapping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22250" y="5887214"/>
            <a:ext cx="2493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V/Q mismatch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162877" y="5188576"/>
            <a:ext cx="1731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Air leaks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859154" y="5517883"/>
            <a:ext cx="2150918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Hypoxia</a:t>
            </a:r>
          </a:p>
          <a:p>
            <a:pPr algn="ctr"/>
            <a:r>
              <a:rPr lang="en-US" sz="2400" dirty="0" smtClean="0"/>
              <a:t>Hypercapnia</a:t>
            </a:r>
          </a:p>
          <a:p>
            <a:pPr algn="ctr"/>
            <a:r>
              <a:rPr lang="en-US" sz="2400" dirty="0" smtClean="0"/>
              <a:t>Acidosis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4337050" y="1510054"/>
            <a:ext cx="0" cy="6651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4453947" y="1542227"/>
            <a:ext cx="3997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In-utero gasping</a:t>
            </a:r>
          </a:p>
          <a:p>
            <a:r>
              <a:rPr lang="en-US" dirty="0" smtClean="0"/>
              <a:t>Post-partum aspiration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3657599" y="4173946"/>
            <a:ext cx="0" cy="3861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389418" y="2763890"/>
            <a:ext cx="630382" cy="43427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2756477" y="2750035"/>
            <a:ext cx="704705" cy="4481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143000" y="4869319"/>
            <a:ext cx="0" cy="1017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143000" y="4158184"/>
            <a:ext cx="0" cy="3427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3657599" y="4869320"/>
            <a:ext cx="0" cy="4572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6954982" y="3681877"/>
            <a:ext cx="0" cy="16724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3099161" y="3502060"/>
            <a:ext cx="440675" cy="3181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/>
          <p:nvPr/>
        </p:nvCxnSpPr>
        <p:spPr bwMode="auto">
          <a:xfrm flipH="1">
            <a:off x="1295400" y="3549214"/>
            <a:ext cx="415635" cy="2043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2420504" y="6118046"/>
            <a:ext cx="4361296" cy="9465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4600863" y="5517883"/>
            <a:ext cx="2180937" cy="3693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1670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50" y="0"/>
            <a:ext cx="9226550" cy="1143000"/>
          </a:xfrm>
        </p:spPr>
        <p:txBody>
          <a:bodyPr/>
          <a:lstStyle/>
          <a:p>
            <a:r>
              <a:rPr lang="en-US" dirty="0" smtClean="0"/>
              <a:t>Clinical features &amp; complications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Delivered through meconium stained liquor</a:t>
            </a:r>
          </a:p>
          <a:p>
            <a:r>
              <a:rPr lang="en-US" dirty="0" smtClean="0"/>
              <a:t>Respiratory distress - soon after birth</a:t>
            </a:r>
          </a:p>
          <a:p>
            <a:r>
              <a:rPr lang="en-US" dirty="0" smtClean="0"/>
              <a:t>Over-distension of chest</a:t>
            </a:r>
          </a:p>
          <a:p>
            <a:endParaRPr lang="en-US" dirty="0" smtClean="0"/>
          </a:p>
          <a:p>
            <a:r>
              <a:rPr lang="en-US" dirty="0" smtClean="0"/>
              <a:t>Pneumothorax, pneumomediastinum</a:t>
            </a:r>
          </a:p>
          <a:p>
            <a:r>
              <a:rPr lang="en-US" dirty="0" smtClean="0"/>
              <a:t>Persistent pulmonary hypertension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9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learningradiology.com/caseofweek/caseoftheweekpix/cow8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77696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88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5638800"/>
          </a:xfrm>
        </p:spPr>
        <p:txBody>
          <a:bodyPr/>
          <a:lstStyle/>
          <a:p>
            <a:r>
              <a:rPr lang="en-US" dirty="0" smtClean="0"/>
              <a:t>At delivery</a:t>
            </a:r>
          </a:p>
          <a:p>
            <a:pPr lvl="1"/>
            <a:r>
              <a:rPr lang="en-US" dirty="0" smtClean="0"/>
              <a:t>Depressed infants who are not breathing</a:t>
            </a:r>
          </a:p>
          <a:p>
            <a:pPr lvl="2"/>
            <a:r>
              <a:rPr lang="en-US" dirty="0" smtClean="0"/>
              <a:t>Immediate intubation and suctioning via ET tube followed by resuscitation</a:t>
            </a:r>
          </a:p>
          <a:p>
            <a:pPr lvl="1"/>
            <a:r>
              <a:rPr lang="en-US" dirty="0" smtClean="0"/>
              <a:t>Vigorous infants</a:t>
            </a:r>
          </a:p>
          <a:p>
            <a:pPr lvl="2"/>
            <a:r>
              <a:rPr lang="en-US" dirty="0" smtClean="0"/>
              <a:t>Normal newborn care</a:t>
            </a:r>
          </a:p>
          <a:p>
            <a:r>
              <a:rPr lang="en-US" dirty="0" smtClean="0"/>
              <a:t>Respiratory supportive care</a:t>
            </a:r>
          </a:p>
          <a:p>
            <a:pPr lvl="1"/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r>
              <a:rPr lang="en-US" dirty="0" smtClean="0"/>
              <a:t> , ventilation, ECMO</a:t>
            </a:r>
          </a:p>
          <a:p>
            <a:r>
              <a:rPr lang="en-US" dirty="0" smtClean="0"/>
              <a:t>Other supportive care</a:t>
            </a:r>
          </a:p>
          <a:p>
            <a:pPr lvl="1"/>
            <a:r>
              <a:rPr lang="en-US" dirty="0" smtClean="0"/>
              <a:t>Incubator/fluids/monitoring</a:t>
            </a:r>
          </a:p>
        </p:txBody>
      </p:sp>
    </p:spTree>
    <p:extLst>
      <p:ext uri="{BB962C8B-B14F-4D97-AF65-F5344CB8AC3E}">
        <p14:creationId xmlns:p14="http://schemas.microsoft.com/office/powerpoint/2010/main" val="227760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4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01468" y="990600"/>
            <a:ext cx="88392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11000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dirty="0" smtClean="0"/>
              <a:t>A baby girl is being ventilated for SDLD. The baby was stable in the ventilator for 24 hours but suddenly deteriorated with persistent desaturation.</a:t>
            </a:r>
          </a:p>
          <a:p>
            <a:pPr marL="0" indent="0" eaLnBrk="1" hangingPunct="1">
              <a:buFontTx/>
              <a:buNone/>
            </a:pPr>
            <a:endParaRPr lang="en-US" dirty="0" smtClean="0"/>
          </a:p>
          <a:p>
            <a:pPr marL="0" indent="0" eaLnBrk="1" hangingPunct="1">
              <a:buFontTx/>
              <a:buNone/>
            </a:pPr>
            <a:r>
              <a:rPr lang="en-US" dirty="0" smtClean="0">
                <a:solidFill>
                  <a:srgbClr val="FFFF00"/>
                </a:solidFill>
              </a:rPr>
              <a:t>What are the likely causes?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Pneumothorax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6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manifestation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2218"/>
            <a:ext cx="8839200" cy="5638800"/>
          </a:xfrm>
        </p:spPr>
        <p:txBody>
          <a:bodyPr/>
          <a:lstStyle/>
          <a:p>
            <a:r>
              <a:rPr lang="en-US" dirty="0" smtClean="0"/>
              <a:t>Sudden/gradual onset resp. distress</a:t>
            </a:r>
          </a:p>
          <a:p>
            <a:r>
              <a:rPr lang="en-US" dirty="0" smtClean="0"/>
              <a:t>In the affected side</a:t>
            </a:r>
          </a:p>
          <a:p>
            <a:pPr lvl="1"/>
            <a:r>
              <a:rPr lang="en-US" dirty="0" smtClean="0"/>
              <a:t>Reduced chest movements</a:t>
            </a:r>
          </a:p>
          <a:p>
            <a:pPr lvl="1"/>
            <a:r>
              <a:rPr lang="en-US" dirty="0" err="1" smtClean="0"/>
              <a:t>Hyperresonance</a:t>
            </a:r>
            <a:endParaRPr lang="en-US" dirty="0" smtClean="0"/>
          </a:p>
          <a:p>
            <a:pPr lvl="1"/>
            <a:r>
              <a:rPr lang="en-US" dirty="0" smtClean="0"/>
              <a:t>Diminished/ absent breath sounds</a:t>
            </a:r>
          </a:p>
          <a:p>
            <a:r>
              <a:rPr lang="en-US" dirty="0" smtClean="0"/>
              <a:t>Mediastinal deviation</a:t>
            </a:r>
          </a:p>
          <a:p>
            <a:r>
              <a:rPr lang="en-US" dirty="0" err="1" smtClean="0"/>
              <a:t>Transillumination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4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Surfactant deficient lung disease</a:t>
            </a:r>
            <a:br>
              <a:rPr lang="en-US" dirty="0" smtClean="0"/>
            </a:br>
            <a:r>
              <a:rPr lang="en-US" dirty="0" smtClean="0"/>
              <a:t>(Respiratory distress syndrome)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920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jscisociety.com/articles/2014/41/1/images/JSciSoc_2014_41_1_61_126763_u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8564233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3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Asymptomatic</a:t>
            </a:r>
          </a:p>
          <a:p>
            <a:pPr lvl="1"/>
            <a:r>
              <a:rPr lang="en-US" dirty="0" smtClean="0"/>
              <a:t>Observation </a:t>
            </a:r>
          </a:p>
          <a:p>
            <a:pPr lvl="1"/>
            <a:r>
              <a:rPr lang="en-US" dirty="0" smtClean="0"/>
              <a:t>100% oxygen (in term babies)</a:t>
            </a:r>
          </a:p>
          <a:p>
            <a:r>
              <a:rPr lang="en-US" dirty="0" smtClean="0"/>
              <a:t>Severe/symptomatic</a:t>
            </a:r>
          </a:p>
          <a:p>
            <a:pPr lvl="1"/>
            <a:r>
              <a:rPr lang="en-US" dirty="0" smtClean="0"/>
              <a:t>Needle thoracocentisis and</a:t>
            </a:r>
          </a:p>
          <a:p>
            <a:pPr lvl="1"/>
            <a:r>
              <a:rPr lang="en-US" dirty="0" smtClean="0"/>
              <a:t>Intercostal tube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26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Congenital diaphragmatic hernia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5638800"/>
          </a:xfrm>
        </p:spPr>
        <p:txBody>
          <a:bodyPr/>
          <a:lstStyle/>
          <a:p>
            <a:r>
              <a:rPr lang="en-US" dirty="0" smtClean="0"/>
              <a:t>Herniation of abdominal contents through a defect in the diaphragm</a:t>
            </a:r>
          </a:p>
          <a:p>
            <a:r>
              <a:rPr lang="en-US" dirty="0" smtClean="0"/>
              <a:t>Defect can be</a:t>
            </a:r>
          </a:p>
          <a:p>
            <a:pPr lvl="1"/>
            <a:r>
              <a:rPr lang="en-US" dirty="0" smtClean="0"/>
              <a:t>Posterolateral – </a:t>
            </a:r>
            <a:r>
              <a:rPr lang="en-US" dirty="0" err="1" smtClean="0"/>
              <a:t>Bochdalek</a:t>
            </a:r>
            <a:r>
              <a:rPr lang="en-US" dirty="0" smtClean="0"/>
              <a:t> (90%)</a:t>
            </a:r>
          </a:p>
          <a:p>
            <a:pPr lvl="2"/>
            <a:r>
              <a:rPr lang="en-US" dirty="0" smtClean="0"/>
              <a:t>80-90% in the left side</a:t>
            </a:r>
          </a:p>
          <a:p>
            <a:pPr lvl="1"/>
            <a:r>
              <a:rPr lang="en-US" dirty="0" smtClean="0"/>
              <a:t>Retrosternal – Morgagni</a:t>
            </a:r>
          </a:p>
          <a:p>
            <a:pPr lvl="1"/>
            <a:r>
              <a:rPr lang="en-US" dirty="0" err="1" smtClean="0"/>
              <a:t>Paraoesophageal</a:t>
            </a:r>
            <a:endParaRPr lang="en-US" dirty="0" smtClean="0"/>
          </a:p>
          <a:p>
            <a:pPr lvl="1"/>
            <a:r>
              <a:rPr lang="en-US" dirty="0" smtClean="0"/>
              <a:t>Hiatal</a:t>
            </a:r>
          </a:p>
          <a:p>
            <a:r>
              <a:rPr lang="en-US" dirty="0" smtClean="0"/>
              <a:t>Associated with pulmonary hypoplasia – major determinant of outcome</a:t>
            </a:r>
          </a:p>
        </p:txBody>
      </p:sp>
    </p:spTree>
    <p:extLst>
      <p:ext uri="{BB962C8B-B14F-4D97-AF65-F5344CB8AC3E}">
        <p14:creationId xmlns:p14="http://schemas.microsoft.com/office/powerpoint/2010/main" val="1953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Antenatal</a:t>
            </a:r>
          </a:p>
          <a:p>
            <a:pPr lvl="1"/>
            <a:r>
              <a:rPr lang="en-US" dirty="0" smtClean="0"/>
              <a:t>Ultrasound scan  between 16-24 weeks</a:t>
            </a:r>
          </a:p>
          <a:p>
            <a:r>
              <a:rPr lang="en-US" dirty="0" smtClean="0"/>
              <a:t>Postnatal </a:t>
            </a:r>
          </a:p>
          <a:p>
            <a:pPr lvl="1"/>
            <a:r>
              <a:rPr lang="en-US" dirty="0" smtClean="0"/>
              <a:t>Respiratory distress (onset variable)</a:t>
            </a:r>
          </a:p>
          <a:p>
            <a:pPr lvl="1"/>
            <a:r>
              <a:rPr lang="en-US" dirty="0" smtClean="0"/>
              <a:t>Scaphoid abdomen</a:t>
            </a:r>
          </a:p>
          <a:p>
            <a:pPr lvl="1"/>
            <a:r>
              <a:rPr lang="en-US" dirty="0" smtClean="0"/>
              <a:t>Displaced apex beat</a:t>
            </a:r>
          </a:p>
          <a:p>
            <a:pPr lvl="1"/>
            <a:r>
              <a:rPr lang="en-US" dirty="0" smtClean="0"/>
              <a:t>Diminished breath sounds </a:t>
            </a:r>
          </a:p>
          <a:p>
            <a:pPr lvl="1"/>
            <a:r>
              <a:rPr lang="en-US" dirty="0" smtClean="0"/>
              <a:t>Bowel sounds in chest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46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839200" cy="5638800"/>
          </a:xfrm>
        </p:spPr>
        <p:txBody>
          <a:bodyPr/>
          <a:lstStyle/>
          <a:p>
            <a:r>
              <a:rPr lang="en-US" dirty="0" smtClean="0"/>
              <a:t>CXR with an NG tube </a:t>
            </a:r>
            <a:r>
              <a:rPr lang="en-US" dirty="0" smtClean="0"/>
              <a:t>in situ</a:t>
            </a:r>
            <a:endParaRPr lang="en-US" dirty="0"/>
          </a:p>
        </p:txBody>
      </p:sp>
      <p:pic>
        <p:nvPicPr>
          <p:cNvPr id="4" name="Picture 2" descr="http://images.radiopaedia.org/images/25255/289ec63ba8748044e07568d673abd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85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</a:t>
            </a:r>
          </a:p>
          <a:p>
            <a:pPr lvl="1"/>
            <a:r>
              <a:rPr lang="en-US" dirty="0" smtClean="0"/>
              <a:t>Aggressive respiratory support</a:t>
            </a:r>
          </a:p>
          <a:p>
            <a:pPr lvl="2"/>
            <a:r>
              <a:rPr lang="en-US" dirty="0" smtClean="0"/>
              <a:t>Immediate intubation (avoid bag and mask ventilation)</a:t>
            </a:r>
          </a:p>
          <a:p>
            <a:pPr lvl="2"/>
            <a:r>
              <a:rPr lang="en-US" dirty="0" smtClean="0"/>
              <a:t>Ventilation – SIMV, HFOV, ECMO</a:t>
            </a:r>
          </a:p>
          <a:p>
            <a:pPr lvl="1"/>
            <a:r>
              <a:rPr lang="en-US" dirty="0" smtClean="0"/>
              <a:t>Supportive care </a:t>
            </a:r>
          </a:p>
          <a:p>
            <a:pPr lvl="2"/>
            <a:r>
              <a:rPr lang="en-US" dirty="0" smtClean="0"/>
              <a:t>NBM</a:t>
            </a:r>
          </a:p>
          <a:p>
            <a:pPr lvl="2"/>
            <a:r>
              <a:rPr lang="en-US" dirty="0" smtClean="0"/>
              <a:t>NG tube decompression</a:t>
            </a:r>
          </a:p>
          <a:p>
            <a:pPr lvl="2"/>
            <a:r>
              <a:rPr lang="en-US" dirty="0" smtClean="0"/>
              <a:t>Iv fluids</a:t>
            </a:r>
          </a:p>
          <a:p>
            <a:pPr lvl="2"/>
            <a:r>
              <a:rPr lang="en-US" dirty="0" err="1" smtClean="0"/>
              <a:t>Thermoneutroal</a:t>
            </a:r>
            <a:r>
              <a:rPr lang="en-US" dirty="0" smtClean="0"/>
              <a:t> </a:t>
            </a:r>
            <a:r>
              <a:rPr lang="en-US" dirty="0" err="1" smtClean="0"/>
              <a:t>enviornment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809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Surgical repair</a:t>
            </a:r>
          </a:p>
          <a:p>
            <a:pPr lvl="1"/>
            <a:r>
              <a:rPr lang="en-US" dirty="0" smtClean="0"/>
              <a:t>After initial stabilization – usually after 48 hours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023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Congenital </a:t>
            </a:r>
            <a:r>
              <a:rPr lang="en-US" dirty="0" smtClean="0"/>
              <a:t>malformations of the lungs</a:t>
            </a:r>
          </a:p>
          <a:p>
            <a:r>
              <a:rPr lang="en-US" dirty="0" smtClean="0"/>
              <a:t>Pulmonary hemorrhage</a:t>
            </a:r>
          </a:p>
          <a:p>
            <a:r>
              <a:rPr lang="en-US" dirty="0" smtClean="0"/>
              <a:t>Persistent pulmonary hypertension of newborn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2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Primarily in premature infants</a:t>
            </a:r>
          </a:p>
          <a:p>
            <a:r>
              <a:rPr lang="en-US" dirty="0" smtClean="0"/>
              <a:t>Risk inversely related to POA and BW</a:t>
            </a:r>
          </a:p>
          <a:p>
            <a:pPr marL="457200" lvl="1" indent="0">
              <a:buNone/>
            </a:pPr>
            <a:r>
              <a:rPr lang="en-US" dirty="0" smtClean="0"/>
              <a:t>&lt;28 weeks 	: 60-80%</a:t>
            </a:r>
          </a:p>
          <a:p>
            <a:pPr marL="457200" lvl="1" indent="0">
              <a:buNone/>
            </a:pPr>
            <a:r>
              <a:rPr lang="en-US" dirty="0" smtClean="0"/>
              <a:t>32-36 weeks : 15-30%</a:t>
            </a:r>
          </a:p>
          <a:p>
            <a:pPr marL="457200" lvl="1" indent="0">
              <a:buNone/>
            </a:pPr>
            <a:r>
              <a:rPr lang="en-US" dirty="0" smtClean="0"/>
              <a:t>&gt; 37 weeks	: very rarely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02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Prematurity</a:t>
            </a:r>
          </a:p>
          <a:p>
            <a:r>
              <a:rPr lang="en-US" dirty="0" smtClean="0"/>
              <a:t>Maternal diabetes</a:t>
            </a:r>
          </a:p>
          <a:p>
            <a:r>
              <a:rPr lang="en-US" dirty="0" smtClean="0"/>
              <a:t>Birth asphyxia</a:t>
            </a:r>
          </a:p>
          <a:p>
            <a:r>
              <a:rPr lang="en-US" dirty="0" smtClean="0"/>
              <a:t>LSCS</a:t>
            </a:r>
          </a:p>
          <a:p>
            <a:r>
              <a:rPr lang="en-US" dirty="0" smtClean="0"/>
              <a:t>Multiple births</a:t>
            </a:r>
          </a:p>
          <a:p>
            <a:r>
              <a:rPr lang="en-US" dirty="0" smtClean="0"/>
              <a:t>Precipitous delivery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5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is reduced in;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Maternal PIH/ hypertension</a:t>
            </a:r>
          </a:p>
          <a:p>
            <a:r>
              <a:rPr lang="en-US" dirty="0" smtClean="0"/>
              <a:t>Maternal heroin use</a:t>
            </a:r>
          </a:p>
          <a:p>
            <a:r>
              <a:rPr lang="en-US" dirty="0" smtClean="0"/>
              <a:t>Prolonged rupture of membranes</a:t>
            </a:r>
          </a:p>
          <a:p>
            <a:r>
              <a:rPr lang="en-US" dirty="0" smtClean="0"/>
              <a:t>Antenatal steroid prophylaxis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Pathophysiology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44" y="933161"/>
            <a:ext cx="7103456" cy="58166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5472545" y="4495800"/>
            <a:ext cx="2133600" cy="838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66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Respiratory distress – within minutes of birth</a:t>
            </a:r>
          </a:p>
          <a:p>
            <a:r>
              <a:rPr lang="en-US" dirty="0" smtClean="0"/>
              <a:t>If untreated</a:t>
            </a:r>
          </a:p>
          <a:p>
            <a:pPr lvl="1"/>
            <a:r>
              <a:rPr lang="en-US" dirty="0" smtClean="0"/>
              <a:t>Gradual worsening – peak 3 days</a:t>
            </a:r>
          </a:p>
          <a:p>
            <a:pPr lvl="1"/>
            <a:r>
              <a:rPr lang="en-US" dirty="0" smtClean="0"/>
              <a:t>Respiratory failure – hypoxia and hypercapnia</a:t>
            </a:r>
          </a:p>
          <a:p>
            <a:pPr lvl="1"/>
            <a:r>
              <a:rPr lang="en-US" dirty="0" smtClean="0"/>
              <a:t>Mixed respiratory and metabolic acidosis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1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Bookman Old Style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1535</TotalTime>
  <Words>957</Words>
  <Application>Microsoft Office PowerPoint</Application>
  <PresentationFormat>On-screen Show (4:3)</PresentationFormat>
  <Paragraphs>234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Book Antiqua</vt:lpstr>
      <vt:lpstr>Bookman Old Style</vt:lpstr>
      <vt:lpstr>Georgia</vt:lpstr>
      <vt:lpstr>Wingdings</vt:lpstr>
      <vt:lpstr>Beam</vt:lpstr>
      <vt:lpstr>PowerPoint Presentation</vt:lpstr>
      <vt:lpstr>Neonatal respiratory distress</vt:lpstr>
      <vt:lpstr>Case 1</vt:lpstr>
      <vt:lpstr>Surfactant deficient lung disease (Respiratory distress syndrome) </vt:lpstr>
      <vt:lpstr>Incidence</vt:lpstr>
      <vt:lpstr>Risk factors</vt:lpstr>
      <vt:lpstr>Risk is reduced in;</vt:lpstr>
      <vt:lpstr>Pathophysiology</vt:lpstr>
      <vt:lpstr>Clinical features</vt:lpstr>
      <vt:lpstr>PowerPoint Presentation</vt:lpstr>
      <vt:lpstr>Management</vt:lpstr>
      <vt:lpstr>Complication</vt:lpstr>
      <vt:lpstr>Prevention</vt:lpstr>
      <vt:lpstr>PowerPoint Presentation</vt:lpstr>
      <vt:lpstr>Case 2</vt:lpstr>
      <vt:lpstr>Transient tachypnoea of the newborn</vt:lpstr>
      <vt:lpstr>Incidence and pathogenesis</vt:lpstr>
      <vt:lpstr>Clinical /radiological Features</vt:lpstr>
      <vt:lpstr>Management</vt:lpstr>
      <vt:lpstr>Congenital pneumonia</vt:lpstr>
      <vt:lpstr>PowerPoint Presentation</vt:lpstr>
      <vt:lpstr>Clinical features &amp; investigations</vt:lpstr>
      <vt:lpstr>PowerPoint Presentation</vt:lpstr>
      <vt:lpstr>Management</vt:lpstr>
      <vt:lpstr>End of part 1</vt:lpstr>
      <vt:lpstr>PowerPoint Presentation</vt:lpstr>
      <vt:lpstr>In part 1...</vt:lpstr>
      <vt:lpstr>In part 1… </vt:lpstr>
      <vt:lpstr>In part 1 …..</vt:lpstr>
      <vt:lpstr>Case 3</vt:lpstr>
      <vt:lpstr>Meconium aspiration syndrome</vt:lpstr>
      <vt:lpstr>PowerPoint Presentation</vt:lpstr>
      <vt:lpstr>Pathophysiology</vt:lpstr>
      <vt:lpstr>Clinical features &amp; complications</vt:lpstr>
      <vt:lpstr>PowerPoint Presentation</vt:lpstr>
      <vt:lpstr>Management</vt:lpstr>
      <vt:lpstr>Case 4</vt:lpstr>
      <vt:lpstr>Pneumothorax</vt:lpstr>
      <vt:lpstr>Clinical manifestation</vt:lpstr>
      <vt:lpstr>PowerPoint Presentation</vt:lpstr>
      <vt:lpstr>Treatment</vt:lpstr>
      <vt:lpstr>Congenital diaphragmatic hernia</vt:lpstr>
      <vt:lpstr>PowerPoint Presentation</vt:lpstr>
      <vt:lpstr>Clinical presentation</vt:lpstr>
      <vt:lpstr>Diagnosis</vt:lpstr>
      <vt:lpstr>Management</vt:lpstr>
      <vt:lpstr>Management</vt:lpstr>
      <vt:lpstr>Other causes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Alpha</dc:creator>
  <cp:lastModifiedBy>Sachith Mettananda</cp:lastModifiedBy>
  <cp:revision>376</cp:revision>
  <dcterms:created xsi:type="dcterms:W3CDTF">2007-11-27T06:13:08Z</dcterms:created>
  <dcterms:modified xsi:type="dcterms:W3CDTF">2016-06-10T06:18:27Z</dcterms:modified>
</cp:coreProperties>
</file>