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6" r:id="rId3"/>
    <p:sldId id="267" r:id="rId4"/>
    <p:sldId id="268" r:id="rId5"/>
    <p:sldId id="269" r:id="rId6"/>
    <p:sldId id="271" r:id="rId7"/>
    <p:sldId id="272" r:id="rId8"/>
    <p:sldId id="273" r:id="rId9"/>
    <p:sldId id="274" r:id="rId10"/>
    <p:sldId id="276" r:id="rId11"/>
    <p:sldId id="279" r:id="rId12"/>
    <p:sldId id="281" r:id="rId13"/>
    <p:sldId id="277" r:id="rId14"/>
    <p:sldId id="275" r:id="rId15"/>
    <p:sldId id="282" r:id="rId16"/>
    <p:sldId id="285" r:id="rId17"/>
    <p:sldId id="270" r:id="rId18"/>
    <p:sldId id="280" r:id="rId19"/>
    <p:sldId id="294" r:id="rId20"/>
    <p:sldId id="258" r:id="rId21"/>
    <p:sldId id="259" r:id="rId22"/>
    <p:sldId id="260" r:id="rId23"/>
    <p:sldId id="261" r:id="rId24"/>
    <p:sldId id="298" r:id="rId25"/>
    <p:sldId id="299" r:id="rId26"/>
    <p:sldId id="300" r:id="rId27"/>
    <p:sldId id="301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03" r:id="rId37"/>
    <p:sldId id="302" r:id="rId38"/>
    <p:sldId id="295" r:id="rId39"/>
  </p:sldIdLst>
  <p:sldSz cx="12192000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3BA49CA4-FA7A-4B41-96AC-2A36BFA8E63C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F2AAB30-68ED-431B-B9A1-FA91FCD4E99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81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1FA3E56-FF15-4AD6-A395-33A41B9AB387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2121E7E-F831-4795-9A97-8795944E28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691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001" indent="-30192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7694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771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3849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6926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0004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3081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6159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E66937-8E5D-4E74-88DF-D0884FE8CE7A}" type="slidenum">
              <a:rPr lang="en-GB" altLang="en-US"/>
              <a:pPr eaLnBrk="1" hangingPunct="1"/>
              <a:t>28</a:t>
            </a:fld>
            <a:endParaRPr lang="en-GB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422" y="4759643"/>
            <a:ext cx="5051320" cy="45091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Although can be a true congenital infection with fetal/in utero disease.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07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001" indent="-30192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7694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771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3849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6926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0004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3081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6159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FBCD9E2-6B6D-4DC4-AFE9-307FA8CAC1F8}" type="slidenum">
              <a:rPr lang="en-GB" altLang="en-US"/>
              <a:pPr eaLnBrk="1" hangingPunct="1"/>
              <a:t>29</a:t>
            </a:fld>
            <a:endParaRPr lang="en-GB" alt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8422" y="4759643"/>
            <a:ext cx="5051320" cy="45091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851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85001" indent="-30192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07694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90771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3849" indent="-241539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56926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140004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623081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106159" indent="-24153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597C13-CED6-478D-8CF2-7DCDA3FA04EF}" type="slidenum">
              <a:rPr lang="en-GB" altLang="en-US"/>
              <a:pPr eaLnBrk="1" hangingPunct="1"/>
              <a:t>32</a:t>
            </a:fld>
            <a:endParaRPr lang="en-GB" alt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L temporal altered signal due to herpes encephalitis</a:t>
            </a:r>
          </a:p>
        </p:txBody>
      </p:sp>
    </p:spTree>
    <p:extLst>
      <p:ext uri="{BB962C8B-B14F-4D97-AF65-F5344CB8AC3E}">
        <p14:creationId xmlns:p14="http://schemas.microsoft.com/office/powerpoint/2010/main" val="269044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588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8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06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1518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883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874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0466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3302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457200"/>
            <a:ext cx="93472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35200" y="1981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0400" y="1981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43184D-B3C5-42E4-8D8D-CF6780C16E0A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7" name="Rectangle 22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9838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17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653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32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519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532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36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7053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181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2F730-63C9-450E-8672-CF307D4919A6}" type="datetimeFigureOut">
              <a:rPr lang="en-AU" smtClean="0"/>
              <a:t>28/06/2018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9221E7-8F2A-4174-BCA1-220A2F10B82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5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www.google.lk/url?sa=i&amp;rct=j&amp;q=&amp;esrc=s&amp;source=images&amp;cd=&amp;cad=rja&amp;uact=8&amp;ved=0CAcQjRw&amp;url=http://www.adhb.govt.nz/newborn/TeachingResources/Dermatology/InfectiveLesions.htm&amp;ei=_-7AVKazDIaumAX6p4Ig&amp;psig=AFQjCNGUfgzb8mwnG0u5pixXkJNlD0Mw3w&amp;ust=142201663085988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://www.google.lk/url?sa=i&amp;rct=j&amp;q=&amp;esrc=s&amp;source=images&amp;cd=&amp;cad=rja&amp;uact=8&amp;ved=0CAcQjRw&amp;url=http://www.adhb.govt.nz/newborn/TeachingResources/Dermatology/InfectiveLesions.htm&amp;ei=_-7AVKazDIaumAX6p4Ig&amp;psig=AFQjCNGUfgzb8mwnG0u5pixXkJNlD0Mw3w&amp;ust=142201663085988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Neonatal Sepsis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397062"/>
            <a:ext cx="7766936" cy="1613120"/>
          </a:xfrm>
        </p:spPr>
        <p:txBody>
          <a:bodyPr>
            <a:normAutofit fontScale="77500" lnSpcReduction="20000"/>
          </a:bodyPr>
          <a:lstStyle/>
          <a:p>
            <a:pPr lvl="0" algn="l" defTabSz="342900">
              <a:spcBef>
                <a:spcPts val="750"/>
              </a:spcBef>
              <a:buClr>
                <a:srgbClr val="353535"/>
              </a:buClr>
              <a:buSzTx/>
              <a:defRPr/>
            </a:pPr>
            <a:r>
              <a:rPr lang="en-AU" sz="19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Dr.</a:t>
            </a:r>
            <a:r>
              <a:rPr lang="en-AU" sz="1900" b="1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 Ranmali Rodrigo </a:t>
            </a:r>
            <a:r>
              <a:rPr lang="en-AU" sz="1200" b="1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(MBBS, DCH, MD, MRCPCH, IBCLC)</a:t>
            </a:r>
            <a:endParaRPr lang="en-AU" sz="1900" b="1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endParaRPr>
          </a:p>
          <a:p>
            <a:pPr lvl="0" algn="l" defTabSz="342900">
              <a:spcBef>
                <a:spcPts val="750"/>
              </a:spcBef>
              <a:buClr>
                <a:srgbClr val="353535"/>
              </a:buClr>
              <a:buSzTx/>
              <a:defRPr/>
            </a:pPr>
            <a:endParaRPr lang="en-US" sz="1900" b="1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endParaRPr>
          </a:p>
          <a:p>
            <a:pPr lvl="0" algn="l" defTabSz="342900">
              <a:spcBef>
                <a:spcPts val="750"/>
              </a:spcBef>
              <a:buClr>
                <a:srgbClr val="353535"/>
              </a:buClr>
              <a:buSzTx/>
              <a:defRPr/>
            </a:pPr>
            <a:r>
              <a:rPr lang="en-AU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Lecturer Department of Paediatrics, University of </a:t>
            </a:r>
            <a:r>
              <a:rPr lang="en-AU" sz="1600" b="1" dirty="0" err="1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Kelaniya</a:t>
            </a:r>
            <a:endParaRPr lang="en-AU" sz="1600" b="1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endParaRPr>
          </a:p>
          <a:p>
            <a:pPr lvl="0" algn="l" defTabSz="342900">
              <a:spcBef>
                <a:spcPts val="750"/>
              </a:spcBef>
              <a:buClr>
                <a:srgbClr val="353535"/>
              </a:buClr>
              <a:buSzTx/>
              <a:defRPr/>
            </a:pP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Senior Registrar in Neonatology</a:t>
            </a:r>
            <a:endParaRPr lang="en-AU" sz="1600" b="1" dirty="0">
              <a:solidFill>
                <a:prstClr val="black">
                  <a:lumMod val="65000"/>
                  <a:lumOff val="35000"/>
                </a:prstClr>
              </a:solidFill>
              <a:latin typeface="Century Gothic" panose="020B0502020202020204"/>
            </a:endParaRPr>
          </a:p>
          <a:p>
            <a:pPr lvl="0" algn="l" defTabSz="342900">
              <a:spcBef>
                <a:spcPts val="750"/>
              </a:spcBef>
              <a:buClr>
                <a:srgbClr val="353535"/>
              </a:buClr>
              <a:buSzTx/>
              <a:defRPr/>
            </a:pPr>
            <a:r>
              <a:rPr 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Internationally Board Certified Lactation Consultant</a:t>
            </a:r>
          </a:p>
          <a:p>
            <a:pPr lvl="0" algn="l" defTabSz="342900">
              <a:spcBef>
                <a:spcPts val="750"/>
              </a:spcBef>
              <a:buClr>
                <a:srgbClr val="353535"/>
              </a:buClr>
              <a:buSzTx/>
              <a:defRPr/>
            </a:pPr>
            <a:r>
              <a:rPr lang="en-AU" sz="15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anose="020B0502020202020204"/>
              </a:rPr>
              <a:t>June 2018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896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Indirect method of diagnosis: </a:t>
            </a:r>
          </a:p>
          <a:p>
            <a:pPr marL="0" indent="0">
              <a:buNone/>
            </a:pPr>
            <a:endParaRPr lang="en-AU" dirty="0"/>
          </a:p>
          <a:p>
            <a:pPr lvl="0"/>
            <a:r>
              <a:rPr lang="en-IN" dirty="0"/>
              <a:t>Total WBC &lt;5000/cu mm</a:t>
            </a:r>
            <a:endParaRPr lang="en-AU" dirty="0"/>
          </a:p>
          <a:p>
            <a:pPr lvl="0"/>
            <a:r>
              <a:rPr lang="en-IN" dirty="0"/>
              <a:t>Absolute neutrophil count &lt; 1800 per cu mm</a:t>
            </a:r>
          </a:p>
          <a:p>
            <a:pPr lvl="0"/>
            <a:r>
              <a:rPr lang="en-IN" dirty="0"/>
              <a:t>Neutropenia is more predictive of neonatal sepsis than </a:t>
            </a:r>
            <a:r>
              <a:rPr lang="en-IN" dirty="0" err="1"/>
              <a:t>neutrophilia</a:t>
            </a:r>
            <a:endParaRPr lang="en-AU" dirty="0"/>
          </a:p>
          <a:p>
            <a:pPr lvl="0"/>
            <a:r>
              <a:rPr lang="en-IN" dirty="0"/>
              <a:t>C-reactive protein (CRP): serial normal values helpful in exclusion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170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9002"/>
            <a:ext cx="9105858" cy="487384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/>
              <a:t>Empirical antibiotics</a:t>
            </a:r>
            <a:endParaRPr lang="en-AU" sz="1900" b="1" dirty="0"/>
          </a:p>
          <a:p>
            <a:pPr marL="0" indent="0">
              <a:buNone/>
            </a:pPr>
            <a:r>
              <a:rPr lang="en-US" i="1" dirty="0"/>
              <a:t>Early onset sepsis</a:t>
            </a:r>
            <a:endParaRPr lang="en-AU" dirty="0"/>
          </a:p>
          <a:p>
            <a:r>
              <a:rPr lang="en-US" b="1" i="1" dirty="0"/>
              <a:t>First line early onset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     -  Benzyl Penicillin (or Ampicillin) and Gentamicin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     -  add </a:t>
            </a:r>
            <a:r>
              <a:rPr lang="en-US" dirty="0" err="1"/>
              <a:t>Cefotaxime</a:t>
            </a:r>
            <a:r>
              <a:rPr lang="en-US" dirty="0"/>
              <a:t> or replace Gentamicin with </a:t>
            </a:r>
            <a:r>
              <a:rPr lang="en-US" dirty="0" err="1"/>
              <a:t>Cefotaxime</a:t>
            </a:r>
            <a:r>
              <a:rPr lang="en-US" dirty="0"/>
              <a:t> if meningitis is suspected</a:t>
            </a:r>
            <a:endParaRPr lang="en-AU" dirty="0"/>
          </a:p>
          <a:p>
            <a:pPr marL="0" indent="0">
              <a:buNone/>
            </a:pPr>
            <a:r>
              <a:rPr lang="en-US" sz="500" dirty="0"/>
              <a:t> </a:t>
            </a:r>
            <a:endParaRPr lang="en-AU" sz="500" dirty="0"/>
          </a:p>
          <a:p>
            <a:r>
              <a:rPr lang="en-US" b="1" i="1" dirty="0"/>
              <a:t>Second line </a:t>
            </a:r>
            <a:r>
              <a:rPr lang="en-US" b="1" i="1"/>
              <a:t>early onset/ </a:t>
            </a:r>
            <a:r>
              <a:rPr lang="en-US" b="1" i="1" dirty="0"/>
              <a:t>first line l</a:t>
            </a:r>
            <a:r>
              <a:rPr lang="en-US" i="1" dirty="0"/>
              <a:t>ate onset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dirty="0"/>
              <a:t>-  </a:t>
            </a:r>
            <a:r>
              <a:rPr lang="en-US" dirty="0" err="1"/>
              <a:t>Flucloxacillin</a:t>
            </a:r>
            <a:r>
              <a:rPr lang="en-US" dirty="0"/>
              <a:t>/</a:t>
            </a:r>
            <a:r>
              <a:rPr lang="en-US" dirty="0" err="1"/>
              <a:t>cloxacillin</a:t>
            </a:r>
            <a:r>
              <a:rPr lang="en-US" dirty="0"/>
              <a:t> with gentamicin /</a:t>
            </a:r>
            <a:r>
              <a:rPr lang="en-US" dirty="0" err="1"/>
              <a:t>Amikacin</a:t>
            </a:r>
            <a:r>
              <a:rPr lang="en-US" dirty="0"/>
              <a:t>/ </a:t>
            </a:r>
            <a:r>
              <a:rPr lang="en-US" dirty="0" err="1"/>
              <a:t>Cefotaxime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-  Include </a:t>
            </a:r>
            <a:r>
              <a:rPr lang="en-US" dirty="0" err="1"/>
              <a:t>Cefotaxime</a:t>
            </a:r>
            <a:r>
              <a:rPr lang="en-US" dirty="0"/>
              <a:t> with any of the combinations in suspected meningitis </a:t>
            </a:r>
            <a:endParaRPr lang="en-AU" dirty="0"/>
          </a:p>
          <a:p>
            <a:pPr marL="0" indent="0">
              <a:buNone/>
            </a:pPr>
            <a:endParaRPr lang="en-AU" sz="300" dirty="0"/>
          </a:p>
          <a:p>
            <a:r>
              <a:rPr lang="en-US" b="1" i="1" dirty="0"/>
              <a:t>Third line</a:t>
            </a:r>
            <a:r>
              <a:rPr lang="en-US" dirty="0"/>
              <a:t> 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	- </a:t>
            </a:r>
            <a:r>
              <a:rPr lang="en-US" dirty="0" err="1"/>
              <a:t>Meropenum</a:t>
            </a:r>
            <a:r>
              <a:rPr lang="en-US" dirty="0"/>
              <a:t>.+/-  </a:t>
            </a:r>
            <a:r>
              <a:rPr lang="en-US" dirty="0" err="1"/>
              <a:t>Vancomycin</a:t>
            </a:r>
            <a:r>
              <a:rPr lang="en-US" dirty="0"/>
              <a:t> (if central line present and staph/MRSA is suspected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Duration of antibiotics</a:t>
            </a:r>
            <a:endParaRPr lang="en-AU" b="1" dirty="0"/>
          </a:p>
          <a:p>
            <a:pPr marL="0" indent="0">
              <a:buNone/>
            </a:pPr>
            <a:r>
              <a:rPr lang="en-US" dirty="0"/>
              <a:t>Based on clinical features &amp; investigations (</a:t>
            </a:r>
            <a:r>
              <a:rPr lang="en-US" dirty="0" err="1"/>
              <a:t>eg</a:t>
            </a:r>
            <a:r>
              <a:rPr lang="en-US" dirty="0"/>
              <a:t>: blood culture positive &amp; CSF normal 10days)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3699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7214915" cy="4213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Clinical features</a:t>
            </a:r>
          </a:p>
          <a:p>
            <a:r>
              <a:rPr lang="en-AU" i="1" dirty="0"/>
              <a:t>Early onset</a:t>
            </a:r>
            <a:endParaRPr lang="en-AU" dirty="0"/>
          </a:p>
          <a:p>
            <a:pPr lvl="1"/>
            <a:r>
              <a:rPr lang="en-AU" dirty="0"/>
              <a:t>Systemic features predominate</a:t>
            </a:r>
          </a:p>
          <a:p>
            <a:r>
              <a:rPr lang="en-AU" i="1" dirty="0"/>
              <a:t>Late-onset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more likely to be associated with neurological symptoms</a:t>
            </a:r>
          </a:p>
          <a:p>
            <a:pPr lvl="1"/>
            <a:r>
              <a:rPr lang="en-AU" dirty="0"/>
              <a:t>Majority : stupor and irritability</a:t>
            </a:r>
          </a:p>
          <a:p>
            <a:pPr lvl="1"/>
            <a:r>
              <a:rPr lang="en-AU" dirty="0"/>
              <a:t>Seizures, bulging anterior fontanel, extensor posturing or </a:t>
            </a:r>
            <a:r>
              <a:rPr lang="en-AU" dirty="0" err="1"/>
              <a:t>opisthotonos</a:t>
            </a:r>
            <a:r>
              <a:rPr lang="en-AU" dirty="0"/>
              <a:t>, focal cerebral signs including gaze deviation and hemiparesis, cranial nerve palsies</a:t>
            </a:r>
          </a:p>
          <a:p>
            <a:r>
              <a:rPr lang="en-AU" dirty="0"/>
              <a:t>Neck stiffness is the least common sign in neonatal meningitis</a:t>
            </a:r>
            <a:endParaRPr lang="en-US" dirty="0"/>
          </a:p>
          <a:p>
            <a:r>
              <a:rPr lang="en-US" dirty="0" err="1"/>
              <a:t>Septicaemic</a:t>
            </a:r>
            <a:r>
              <a:rPr lang="en-US" dirty="0"/>
              <a:t> neonates may have meningitis without specific signs</a:t>
            </a:r>
            <a:endParaRPr lang="en-US" b="1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722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794884" cy="4213578"/>
          </a:xfrm>
        </p:spPr>
        <p:txBody>
          <a:bodyPr>
            <a:normAutofit/>
          </a:bodyPr>
          <a:lstStyle/>
          <a:p>
            <a:r>
              <a:rPr lang="en-US" dirty="0"/>
              <a:t>Devastating consequences</a:t>
            </a:r>
          </a:p>
          <a:p>
            <a:pPr lvl="1"/>
            <a:r>
              <a:rPr lang="en-US" dirty="0"/>
              <a:t>Subdural effusion, brain abscesses, </a:t>
            </a:r>
            <a:r>
              <a:rPr lang="en-US" dirty="0" err="1"/>
              <a:t>ventriculitis</a:t>
            </a:r>
            <a:endParaRPr lang="en-US" dirty="0"/>
          </a:p>
          <a:p>
            <a:pPr lvl="1"/>
            <a:r>
              <a:rPr lang="en-US" dirty="0"/>
              <a:t>Cerebral </a:t>
            </a:r>
            <a:r>
              <a:rPr lang="en-US" dirty="0" err="1"/>
              <a:t>oedema</a:t>
            </a:r>
            <a:r>
              <a:rPr lang="en-US" dirty="0"/>
              <a:t>, </a:t>
            </a:r>
            <a:r>
              <a:rPr lang="en-US" dirty="0" err="1"/>
              <a:t>haemorrhage</a:t>
            </a:r>
            <a:r>
              <a:rPr lang="en-US" dirty="0"/>
              <a:t>, hydrocephalus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Epilepsy</a:t>
            </a:r>
          </a:p>
          <a:p>
            <a:pPr lvl="1"/>
            <a:r>
              <a:rPr lang="en-US" dirty="0"/>
              <a:t>Hearing and visual impairment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Cranial nerve palsies</a:t>
            </a:r>
          </a:p>
          <a:p>
            <a:pPr lvl="1"/>
            <a:r>
              <a:rPr lang="en-US" dirty="0"/>
              <a:t>Developmental delay</a:t>
            </a:r>
          </a:p>
          <a:p>
            <a:pPr lvl="1"/>
            <a:r>
              <a:rPr lang="en-US" dirty="0"/>
              <a:t>Cerebral palsy – spastic paresis</a:t>
            </a:r>
          </a:p>
          <a:p>
            <a:pPr lvl="1"/>
            <a:r>
              <a:rPr lang="en-US" dirty="0"/>
              <a:t>Microcephaly</a:t>
            </a:r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76" y="1016000"/>
            <a:ext cx="3733284" cy="28372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76" y="4267378"/>
            <a:ext cx="2426590" cy="184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1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77334" y="2169826"/>
            <a:ext cx="8596668" cy="3880773"/>
          </a:xfrm>
        </p:spPr>
        <p:txBody>
          <a:bodyPr/>
          <a:lstStyle/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r>
              <a:rPr lang="en-US" alt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Diagnosis: CSF analysis by lumbar puncture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 cerebrospinal fluid values in neonates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US" altLang="en-US" sz="1100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Courtesy: </a:t>
            </a:r>
            <a:r>
              <a:rPr lang="en-US" altLang="en-US" sz="11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Roberton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Textbook of Neonatology 5</a:t>
            </a:r>
            <a:r>
              <a:rPr lang="en-US" altLang="en-US" sz="1100" baseline="30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en-US" sz="11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Edition; 2013</a:t>
            </a:r>
            <a:endParaRPr lang="en-AU" sz="1100" dirty="0"/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635000" algn="l"/>
              </a:tabLst>
            </a:pPr>
            <a:endParaRPr lang="en-AU" altLang="en-US" sz="1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5" name="Content Placeholder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246725"/>
              </p:ext>
            </p:extLst>
          </p:nvPr>
        </p:nvGraphicFramePr>
        <p:xfrm>
          <a:off x="677334" y="3263394"/>
          <a:ext cx="7118156" cy="22444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4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5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59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16494"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Type of infant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White cell count (count/mm</a:t>
                      </a:r>
                      <a:r>
                        <a:rPr lang="en-US" sz="1600" baseline="30000">
                          <a:effectLst/>
                        </a:rPr>
                        <a:t>3</a:t>
                      </a:r>
                      <a:r>
                        <a:rPr lang="en-US" sz="1600">
                          <a:effectLst/>
                        </a:rPr>
                        <a:t>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Protein (g/l)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Glucose (mmol/l)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972"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Preterm 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22860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 (0-30)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 (0.5-2.5)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 (1.5-5.5)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972"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Term 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22860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 (0-21)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0.6 (0.3-2.0)</a:t>
                      </a:r>
                      <a:endParaRPr lang="en-AU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53340" indent="0">
                        <a:lnSpc>
                          <a:spcPct val="115000"/>
                        </a:lnSpc>
                        <a:spcBef>
                          <a:spcPts val="35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3 (1.5-5.5)</a:t>
                      </a:r>
                      <a:endParaRPr lang="en-AU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348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34" y="1787727"/>
            <a:ext cx="9079225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Acute management</a:t>
            </a:r>
          </a:p>
          <a:p>
            <a:r>
              <a:rPr lang="en-US" sz="1600" dirty="0"/>
              <a:t>Supportive care</a:t>
            </a:r>
          </a:p>
          <a:p>
            <a:r>
              <a:rPr lang="en-US" sz="1600" dirty="0"/>
              <a:t>Antibiotics</a:t>
            </a:r>
          </a:p>
          <a:p>
            <a:pPr marL="0" lvl="0" indent="0">
              <a:buNone/>
            </a:pPr>
            <a:r>
              <a:rPr lang="en-IN" sz="1600" dirty="0"/>
              <a:t>	Empirical  therapy </a:t>
            </a:r>
          </a:p>
          <a:p>
            <a:pPr marL="0" lvl="0" indent="0">
              <a:buNone/>
            </a:pPr>
            <a:r>
              <a:rPr lang="en-IN" sz="1600" dirty="0"/>
              <a:t>		early onset disease-  Penicillin/Ampicillin and </a:t>
            </a:r>
            <a:r>
              <a:rPr lang="en-IN" sz="1600" dirty="0" err="1"/>
              <a:t>Cefotaxime</a:t>
            </a:r>
            <a:r>
              <a:rPr lang="en-IN" sz="1600" dirty="0"/>
              <a:t>  </a:t>
            </a:r>
            <a:endParaRPr lang="en-AU" sz="1600" dirty="0"/>
          </a:p>
          <a:p>
            <a:pPr marL="0" lvl="0" indent="0">
              <a:buNone/>
            </a:pPr>
            <a:r>
              <a:rPr lang="en-AU" sz="1600" dirty="0"/>
              <a:t>		</a:t>
            </a:r>
            <a:r>
              <a:rPr lang="en-IN" sz="1600" dirty="0"/>
              <a:t>late onset disease- </a:t>
            </a:r>
            <a:r>
              <a:rPr lang="en-IN" sz="1600" dirty="0" err="1"/>
              <a:t>Cefotaxime</a:t>
            </a:r>
            <a:r>
              <a:rPr lang="en-IN" sz="1600" dirty="0"/>
              <a:t> </a:t>
            </a:r>
            <a:endParaRPr lang="en-AU" sz="1600" dirty="0"/>
          </a:p>
          <a:p>
            <a:pPr marL="0" lvl="0" indent="0">
              <a:buNone/>
            </a:pPr>
            <a:r>
              <a:rPr lang="en-IN" sz="1600" dirty="0"/>
              <a:t>	Definitive therapy</a:t>
            </a:r>
            <a:endParaRPr lang="en-AU" sz="1600" dirty="0"/>
          </a:p>
          <a:p>
            <a:pPr marL="0" lvl="0" indent="0">
              <a:buNone/>
            </a:pPr>
            <a:r>
              <a:rPr lang="en-AU" sz="1600" dirty="0"/>
              <a:t>		</a:t>
            </a:r>
            <a:r>
              <a:rPr lang="en-US" sz="1600" dirty="0"/>
              <a:t>GBS : Benzyl Penicillin for 14 days</a:t>
            </a:r>
            <a:endParaRPr lang="en-AU" sz="1600" dirty="0"/>
          </a:p>
          <a:p>
            <a:pPr marL="0" lvl="0" indent="0">
              <a:buNone/>
            </a:pPr>
            <a:r>
              <a:rPr lang="en-AU" sz="1600" dirty="0"/>
              <a:t>		</a:t>
            </a:r>
            <a:r>
              <a:rPr lang="en-US" sz="1600" dirty="0"/>
              <a:t>Gram negative meningitis: </a:t>
            </a:r>
            <a:r>
              <a:rPr lang="en-US" sz="1600" dirty="0" err="1"/>
              <a:t>Cefotaxime</a:t>
            </a:r>
            <a:r>
              <a:rPr lang="en-US" sz="1600" dirty="0"/>
              <a:t> (or according to the culture report) for 21 days</a:t>
            </a:r>
            <a:endParaRPr lang="en-AU" sz="1600" dirty="0"/>
          </a:p>
          <a:p>
            <a:endParaRPr lang="en-US" sz="1600" dirty="0"/>
          </a:p>
          <a:p>
            <a:r>
              <a:rPr lang="en-US" sz="1600" dirty="0"/>
              <a:t>Monitoring of head circumference</a:t>
            </a:r>
          </a:p>
          <a:p>
            <a:r>
              <a:rPr lang="en-US" sz="1600" dirty="0"/>
              <a:t>Cranial ultrasound </a:t>
            </a:r>
          </a:p>
          <a:p>
            <a:r>
              <a:rPr lang="en-US" sz="1600" dirty="0"/>
              <a:t>CT scans if indicated</a:t>
            </a:r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711998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Neonatal meningitis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Long term management</a:t>
            </a:r>
          </a:p>
          <a:p>
            <a:r>
              <a:rPr lang="en-US" dirty="0"/>
              <a:t>Monitoring of anthropometry including head circumference</a:t>
            </a:r>
          </a:p>
          <a:p>
            <a:r>
              <a:rPr lang="en-US" dirty="0"/>
              <a:t>Developmental assessment</a:t>
            </a:r>
          </a:p>
          <a:p>
            <a:r>
              <a:rPr lang="en-US" dirty="0"/>
              <a:t>Cognitive assessment</a:t>
            </a:r>
          </a:p>
          <a:p>
            <a:r>
              <a:rPr lang="en-US" dirty="0"/>
              <a:t>Hearing assessment</a:t>
            </a:r>
          </a:p>
          <a:p>
            <a:r>
              <a:rPr lang="en-US" dirty="0"/>
              <a:t>Visual assessment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7713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36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Hand hygiene</a:t>
            </a:r>
          </a:p>
          <a:p>
            <a:r>
              <a:rPr lang="en-US" sz="2000" dirty="0"/>
              <a:t>Breastfeeding ; early skin to skin contact with mother</a:t>
            </a:r>
          </a:p>
          <a:p>
            <a:r>
              <a:rPr lang="en-US" sz="2000" dirty="0"/>
              <a:t>Cord care at birth</a:t>
            </a:r>
          </a:p>
          <a:p>
            <a:endParaRPr lang="en-US" sz="2000" dirty="0"/>
          </a:p>
          <a:p>
            <a:r>
              <a:rPr lang="en-US" sz="2000" dirty="0"/>
              <a:t>Minimal handling of babies in NICU</a:t>
            </a:r>
          </a:p>
          <a:p>
            <a:r>
              <a:rPr lang="en-US" sz="2000" dirty="0"/>
              <a:t>Decreasing invasive interventions</a:t>
            </a:r>
          </a:p>
          <a:p>
            <a:endParaRPr lang="en-US" sz="2000" dirty="0"/>
          </a:p>
          <a:p>
            <a:r>
              <a:rPr lang="en-US" sz="2000" dirty="0"/>
              <a:t>Prophylactic antibiotics</a:t>
            </a:r>
          </a:p>
          <a:p>
            <a:r>
              <a:rPr lang="en-US" sz="2000" dirty="0"/>
              <a:t>Avoidance of broad spectrum antibiotics (unless specifically indicated)</a:t>
            </a:r>
            <a:endParaRPr lang="en-AU" sz="2000" dirty="0"/>
          </a:p>
          <a:p>
            <a:endParaRPr lang="en-A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715" y="1182996"/>
            <a:ext cx="37147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20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40023"/>
            <a:ext cx="8596668" cy="48028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Indications for prophylactic antibiotics</a:t>
            </a:r>
          </a:p>
          <a:p>
            <a:pPr marL="0" indent="0">
              <a:buNone/>
            </a:pPr>
            <a:endParaRPr lang="en-AU" dirty="0"/>
          </a:p>
          <a:p>
            <a:pPr lvl="0"/>
            <a:r>
              <a:rPr lang="en-US" dirty="0"/>
              <a:t>Foul smelling liquor or malodorous baby</a:t>
            </a:r>
            <a:endParaRPr lang="en-AU" dirty="0"/>
          </a:p>
          <a:p>
            <a:pPr lvl="0"/>
            <a:r>
              <a:rPr lang="en-US" dirty="0"/>
              <a:t>When ≥ 2 following risk factors are present              </a:t>
            </a:r>
            <a:endParaRPr lang="en-AU" dirty="0"/>
          </a:p>
          <a:p>
            <a:pPr lvl="2"/>
            <a:r>
              <a:rPr lang="en-IN" dirty="0"/>
              <a:t>Maternal pyrexia &gt;38°C or other evidence of infection</a:t>
            </a:r>
            <a:endParaRPr lang="en-AU" dirty="0"/>
          </a:p>
          <a:p>
            <a:pPr lvl="2"/>
            <a:r>
              <a:rPr lang="en-IN" dirty="0"/>
              <a:t>Prolonged rupture of membranes (ROM &gt;18hrs)</a:t>
            </a:r>
            <a:endParaRPr lang="en-AU" dirty="0"/>
          </a:p>
          <a:p>
            <a:pPr lvl="2"/>
            <a:r>
              <a:rPr lang="en-IN" dirty="0"/>
              <a:t>Fetal distress (tachycardia, bradycardia, abnormal CTG), passage of meconium in-utero with no other explanation)</a:t>
            </a:r>
            <a:endParaRPr lang="en-AU" dirty="0"/>
          </a:p>
          <a:p>
            <a:pPr lvl="2"/>
            <a:r>
              <a:rPr lang="en-IN" dirty="0"/>
              <a:t>Spontaneous preterm delivery (&lt;37 weeks)</a:t>
            </a:r>
            <a:endParaRPr lang="en-AU" dirty="0"/>
          </a:p>
          <a:p>
            <a:pPr lvl="2"/>
            <a:r>
              <a:rPr lang="en-IN" dirty="0"/>
              <a:t>Low Apgar &lt;7 at 5 min </a:t>
            </a:r>
            <a:endParaRPr lang="en-AU" dirty="0"/>
          </a:p>
          <a:p>
            <a:pPr lvl="2"/>
            <a:r>
              <a:rPr lang="en-IN" dirty="0"/>
              <a:t>Prolonged or difficult delivery with instrumentation or ≥3 vaginal examinations or presence / removal of cervical suture</a:t>
            </a:r>
            <a:endParaRPr lang="en-AU" dirty="0"/>
          </a:p>
          <a:p>
            <a:pPr lvl="2"/>
            <a:r>
              <a:rPr lang="en-IN" dirty="0"/>
              <a:t>Maternal UTI in the third trimester</a:t>
            </a:r>
            <a:endParaRPr lang="en-AU" dirty="0"/>
          </a:p>
          <a:p>
            <a:r>
              <a:rPr lang="en-US" dirty="0"/>
              <a:t>Unclean delivery and cord separation</a:t>
            </a:r>
            <a:endParaRPr lang="en-AU" dirty="0"/>
          </a:p>
          <a:p>
            <a:r>
              <a:rPr lang="en-US" dirty="0"/>
              <a:t>Previous baby affected with GBS </a:t>
            </a:r>
            <a:r>
              <a:rPr lang="en-US" i="1" dirty="0"/>
              <a:t>and</a:t>
            </a:r>
            <a:r>
              <a:rPr lang="en-US" dirty="0"/>
              <a:t> mother’s recent GBS status unknown or not treated adequately </a:t>
            </a:r>
            <a:r>
              <a:rPr lang="en-US" b="1" i="1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639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548" y="2660342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SPECIFIC INFECTIONS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422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Classification </a:t>
            </a:r>
          </a:p>
          <a:p>
            <a:r>
              <a:rPr lang="en-US" dirty="0"/>
              <a:t>Risk factors</a:t>
            </a:r>
          </a:p>
          <a:p>
            <a:r>
              <a:rPr lang="en-US" dirty="0"/>
              <a:t>Clinical features</a:t>
            </a:r>
          </a:p>
          <a:p>
            <a:r>
              <a:rPr lang="en-US" dirty="0"/>
              <a:t>Diagnosis</a:t>
            </a:r>
          </a:p>
          <a:p>
            <a:r>
              <a:rPr lang="en-US" dirty="0"/>
              <a:t>Management</a:t>
            </a:r>
          </a:p>
          <a:p>
            <a:r>
              <a:rPr lang="en-US" dirty="0"/>
              <a:t>Prevention</a:t>
            </a:r>
          </a:p>
          <a:p>
            <a:r>
              <a:rPr lang="en-US" dirty="0"/>
              <a:t>Neonatal meningitis</a:t>
            </a:r>
          </a:p>
          <a:p>
            <a:r>
              <a:rPr lang="en-US" dirty="0"/>
              <a:t>Specific infections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50570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00376" y="476250"/>
            <a:ext cx="8893175" cy="863600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en-US" sz="3500" dirty="0"/>
            </a:br>
            <a:endParaRPr lang="en-US" altLang="en-US" sz="35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914909" y="563039"/>
            <a:ext cx="7772400" cy="4114800"/>
          </a:xfrm>
        </p:spPr>
        <p:txBody>
          <a:bodyPr/>
          <a:lstStyle/>
          <a:p>
            <a:pPr marL="230188" lvl="2" indent="0" eaLnBrk="1" hangingPunct="1">
              <a:buNone/>
            </a:pPr>
            <a:r>
              <a:rPr lang="en-US" altLang="en-US" sz="3200" b="1" dirty="0"/>
              <a:t>CASE HISTORY</a:t>
            </a:r>
          </a:p>
          <a:p>
            <a:pPr lvl="2" eaLnBrk="1" hangingPunct="1"/>
            <a:r>
              <a:rPr lang="en-US" altLang="en-US" sz="1800" dirty="0"/>
              <a:t>33 week gestation baby</a:t>
            </a:r>
          </a:p>
          <a:p>
            <a:pPr lvl="2" eaLnBrk="1" hangingPunct="1"/>
            <a:r>
              <a:rPr lang="en-US" altLang="en-US" sz="1800" dirty="0"/>
              <a:t>prolonged rupture of membranes for 20 hours</a:t>
            </a:r>
          </a:p>
          <a:p>
            <a:pPr lvl="2" eaLnBrk="1" hangingPunct="1"/>
            <a:r>
              <a:rPr lang="en-US" altLang="en-US" sz="1800" dirty="0"/>
              <a:t>Minimal respiratory distress at birth</a:t>
            </a:r>
          </a:p>
          <a:p>
            <a:pPr lvl="2" eaLnBrk="1" hangingPunct="1"/>
            <a:r>
              <a:rPr lang="en-US" altLang="en-US" sz="1800" dirty="0"/>
              <a:t>Worsened rapidly over next 2 hours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83788" y="-387350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250" y="3151573"/>
            <a:ext cx="4376273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12680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Group B Streptococcus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895600" y="2111376"/>
            <a:ext cx="7772400" cy="4746625"/>
          </a:xfrm>
        </p:spPr>
        <p:txBody>
          <a:bodyPr/>
          <a:lstStyle/>
          <a:p>
            <a:pPr eaLnBrk="1" hangingPunct="1"/>
            <a:r>
              <a:rPr lang="en-US" altLang="en-US" dirty="0"/>
              <a:t>Incidence</a:t>
            </a:r>
          </a:p>
          <a:p>
            <a:pPr lvl="2" eaLnBrk="1" hangingPunct="1"/>
            <a:r>
              <a:rPr lang="en-US" altLang="en-US" dirty="0"/>
              <a:t>10-20% women colonized in pregnancy</a:t>
            </a:r>
          </a:p>
          <a:p>
            <a:pPr lvl="2" eaLnBrk="1" hangingPunct="1"/>
            <a:r>
              <a:rPr lang="en-US" altLang="en-US" dirty="0"/>
              <a:t>40-70% babies colonized</a:t>
            </a:r>
          </a:p>
          <a:p>
            <a:pPr lvl="2" eaLnBrk="1" hangingPunct="1"/>
            <a:r>
              <a:rPr lang="en-US" altLang="en-US" dirty="0"/>
              <a:t>1% of these get disease</a:t>
            </a:r>
          </a:p>
          <a:p>
            <a:pPr lvl="2" eaLnBrk="1" hangingPunct="1"/>
            <a:r>
              <a:rPr lang="en-US" altLang="en-US" dirty="0"/>
              <a:t>approximately 1/1000 live births </a:t>
            </a:r>
          </a:p>
          <a:p>
            <a:pPr eaLnBrk="1" hangingPunct="1"/>
            <a:r>
              <a:rPr lang="en-US" altLang="en-US" dirty="0"/>
              <a:t>Features of </a:t>
            </a:r>
            <a:r>
              <a:rPr lang="en-US" altLang="en-US" i="1" dirty="0"/>
              <a:t>Streptococcus </a:t>
            </a:r>
            <a:r>
              <a:rPr lang="en-US" altLang="en-US" i="1" dirty="0" err="1"/>
              <a:t>agalactiae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serotypes </a:t>
            </a:r>
            <a:r>
              <a:rPr lang="en-US" altLang="en-US" dirty="0" err="1"/>
              <a:t>Ia</a:t>
            </a:r>
            <a:r>
              <a:rPr lang="en-US" altLang="en-US" dirty="0"/>
              <a:t>, </a:t>
            </a:r>
            <a:r>
              <a:rPr lang="en-US" altLang="en-US" dirty="0" err="1"/>
              <a:t>Ib</a:t>
            </a:r>
            <a:r>
              <a:rPr lang="en-US" altLang="en-US" dirty="0"/>
              <a:t>, and II-VIII cause EOS (2/3)</a:t>
            </a:r>
          </a:p>
          <a:p>
            <a:pPr lvl="3" eaLnBrk="1" hangingPunct="1"/>
            <a:r>
              <a:rPr lang="en-US" altLang="en-US" dirty="0"/>
              <a:t>pneumonia and </a:t>
            </a:r>
            <a:r>
              <a:rPr lang="en-US" altLang="en-US" dirty="0" err="1"/>
              <a:t>septicaemia</a:t>
            </a:r>
            <a:endParaRPr lang="en-US" altLang="en-US" dirty="0"/>
          </a:p>
          <a:p>
            <a:pPr lvl="2" eaLnBrk="1" hangingPunct="1"/>
            <a:r>
              <a:rPr lang="en-US" altLang="en-US" dirty="0"/>
              <a:t>serotype III predominantly causes LOS (1/3)</a:t>
            </a:r>
          </a:p>
          <a:p>
            <a:pPr lvl="3" eaLnBrk="1" hangingPunct="1"/>
            <a:r>
              <a:rPr lang="en-US" altLang="en-US" dirty="0" err="1"/>
              <a:t>bacteraemia</a:t>
            </a:r>
            <a:r>
              <a:rPr lang="en-US" altLang="en-US" dirty="0"/>
              <a:t> and meningitis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9983788" y="-531813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5546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87713" y="47625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500" b="1"/>
              <a:t>Group B Streptococcus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Diagnosis</a:t>
            </a:r>
          </a:p>
          <a:p>
            <a:pPr lvl="2" eaLnBrk="1" hangingPunct="1"/>
            <a:r>
              <a:rPr lang="en-US" altLang="en-US" sz="1600" dirty="0"/>
              <a:t>Risk factors raise suspicion</a:t>
            </a:r>
          </a:p>
          <a:p>
            <a:pPr lvl="2" eaLnBrk="1" hangingPunct="1"/>
            <a:r>
              <a:rPr lang="en-US" altLang="en-US" sz="1600" dirty="0"/>
              <a:t>surface swabs</a:t>
            </a:r>
          </a:p>
          <a:p>
            <a:pPr lvl="2" eaLnBrk="1" hangingPunct="1"/>
            <a:r>
              <a:rPr lang="en-US" altLang="en-US" sz="1600" dirty="0"/>
              <a:t>blood and CSF cultures</a:t>
            </a:r>
          </a:p>
          <a:p>
            <a:pPr eaLnBrk="1" hangingPunct="1"/>
            <a:r>
              <a:rPr lang="en-US" altLang="en-US" sz="2000" dirty="0"/>
              <a:t>Treatment</a:t>
            </a:r>
          </a:p>
          <a:p>
            <a:pPr lvl="2" eaLnBrk="1" hangingPunct="1"/>
            <a:r>
              <a:rPr lang="en-US" altLang="en-US" sz="1600" dirty="0" err="1"/>
              <a:t>Benzylpenicillin</a:t>
            </a:r>
            <a:endParaRPr lang="en-US" altLang="en-US" sz="1600" dirty="0"/>
          </a:p>
          <a:p>
            <a:pPr eaLnBrk="1" hangingPunct="1"/>
            <a:r>
              <a:rPr lang="en-US" altLang="en-US" sz="2000" dirty="0"/>
              <a:t>Outcome</a:t>
            </a:r>
          </a:p>
          <a:p>
            <a:pPr lvl="2" eaLnBrk="1" hangingPunct="1"/>
            <a:r>
              <a:rPr lang="en-US" altLang="en-US" sz="1600" dirty="0"/>
              <a:t>mortality &lt;10% overall</a:t>
            </a:r>
          </a:p>
          <a:p>
            <a:pPr lvl="2" eaLnBrk="1" hangingPunct="1"/>
            <a:r>
              <a:rPr lang="en-US" altLang="en-US" sz="1600" dirty="0"/>
              <a:t>neurological </a:t>
            </a:r>
            <a:r>
              <a:rPr lang="en-US" altLang="en-US" sz="1600" dirty="0" err="1"/>
              <a:t>sequelae</a:t>
            </a:r>
            <a:r>
              <a:rPr lang="en-US" altLang="en-US" sz="1600" dirty="0"/>
              <a:t> in survivors of meningiti</a:t>
            </a:r>
            <a:r>
              <a:rPr lang="en-US" altLang="en-US" dirty="0"/>
              <a:t>s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 flipV="1">
            <a:off x="10199688" y="-892175"/>
            <a:ext cx="239712" cy="5445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pic>
        <p:nvPicPr>
          <p:cNvPr id="39941" name="Picture 5" descr="streptococc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1700213"/>
            <a:ext cx="2286000" cy="219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49869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686896" y="545307"/>
            <a:ext cx="4241800" cy="1295400"/>
          </a:xfrm>
        </p:spPr>
        <p:txBody>
          <a:bodyPr/>
          <a:lstStyle/>
          <a:p>
            <a:pPr eaLnBrk="1" hangingPunct="1"/>
            <a:r>
              <a:rPr lang="en-GB" altLang="en-US" b="1" i="1" dirty="0"/>
              <a:t>Escherichia coli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544764" y="1981200"/>
            <a:ext cx="7970837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Early onset sepsis,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GB" altLang="en-US" sz="2400" dirty="0"/>
              <a:t>        but continued risk up to 3 months old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Risk factors same as for GBS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en-US" sz="2100" dirty="0"/>
              <a:t>PROM, chorioamnionitis, maternal fever</a:t>
            </a:r>
          </a:p>
          <a:p>
            <a:pPr lvl="1" eaLnBrk="1" hangingPunct="1">
              <a:lnSpc>
                <a:spcPct val="90000"/>
              </a:lnSpc>
            </a:pPr>
            <a:endParaRPr lang="en-GB" altLang="en-US" sz="21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Bacteraemia, meningitis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400" dirty="0"/>
              <a:t>Gentamicin for sepsis, </a:t>
            </a:r>
            <a:r>
              <a:rPr lang="en-GB" altLang="en-US" sz="2400" dirty="0" err="1"/>
              <a:t>cefotaxime</a:t>
            </a:r>
            <a:r>
              <a:rPr lang="en-GB" altLang="en-US" sz="2400" dirty="0"/>
              <a:t> if meningitis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/>
          </a:p>
          <a:p>
            <a:pPr lvl="1" eaLnBrk="1" hangingPunct="1">
              <a:lnSpc>
                <a:spcPct val="90000"/>
              </a:lnSpc>
            </a:pPr>
            <a:endParaRPr lang="en-GB" altLang="en-US" sz="2100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840913" y="-387350"/>
            <a:ext cx="381000" cy="1762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pic>
        <p:nvPicPr>
          <p:cNvPr id="40965" name="Picture 5" descr="e_col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404813"/>
            <a:ext cx="257175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307918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457200"/>
            <a:ext cx="2952750" cy="1295400"/>
          </a:xfrm>
        </p:spPr>
        <p:txBody>
          <a:bodyPr/>
          <a:lstStyle/>
          <a:p>
            <a:pPr eaLnBrk="1" hangingPunct="1"/>
            <a:r>
              <a:rPr lang="en-US" altLang="en-US" sz="3400" b="1" dirty="0">
                <a:solidFill>
                  <a:srgbClr val="00B0F0"/>
                </a:solidFill>
              </a:rPr>
              <a:t>Case history</a:t>
            </a:r>
          </a:p>
        </p:txBody>
      </p:sp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5375276" y="1989138"/>
            <a:ext cx="52927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2 week old baby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uneventful pregnancy and delivery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presented with   lethargy, poor   feeding and high pitched cry.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Blood  </a:t>
            </a:r>
            <a:r>
              <a:rPr lang="en-US" altLang="en-US" sz="2400" dirty="0" err="1"/>
              <a:t>monocytosis</a:t>
            </a:r>
            <a:endParaRPr lang="en-US" altLang="en-US" sz="2400" dirty="0"/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CSF = 700 neutrophils and Gram-positive rods.</a:t>
            </a:r>
          </a:p>
        </p:txBody>
      </p:sp>
      <p:pic>
        <p:nvPicPr>
          <p:cNvPr id="41988" name="Picture 5" descr="Pictur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2133600"/>
            <a:ext cx="2760663" cy="334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35892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/>
              <a:t>Listeriosis</a:t>
            </a:r>
            <a:r>
              <a:rPr lang="en-US" altLang="en-US"/>
              <a:t>  </a:t>
            </a:r>
            <a:br>
              <a:rPr lang="en-US" altLang="en-US"/>
            </a:br>
            <a:r>
              <a:rPr lang="en-US" altLang="en-US" sz="2200"/>
              <a:t>(</a:t>
            </a:r>
            <a:r>
              <a:rPr lang="en-US" altLang="en-US" sz="2200" b="1"/>
              <a:t>Listeria monocytogenes)  </a:t>
            </a:r>
            <a:br>
              <a:rPr lang="en-US" altLang="en-US" sz="2200" b="1"/>
            </a:br>
            <a:r>
              <a:rPr lang="en-US" altLang="en-US" sz="2200" b="1"/>
              <a:t>A Gram-positive intracellular bacillus</a:t>
            </a:r>
            <a:endParaRPr lang="en-US" altLang="en-US" sz="2200" b="1" i="1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6797" y="2300163"/>
            <a:ext cx="7143750" cy="34591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Acquisition and Incidence </a:t>
            </a:r>
          </a:p>
          <a:p>
            <a:pPr lvl="2" eaLnBrk="1" hangingPunct="1"/>
            <a:r>
              <a:rPr lang="en-US" altLang="en-US" sz="1800" dirty="0"/>
              <a:t>Zoonosis </a:t>
            </a:r>
          </a:p>
          <a:p>
            <a:pPr lvl="2" eaLnBrk="1" hangingPunct="1"/>
            <a:r>
              <a:rPr lang="en-US" altLang="en-US" sz="1800" dirty="0"/>
              <a:t>Food-borne spread</a:t>
            </a:r>
          </a:p>
          <a:p>
            <a:pPr lvl="2" eaLnBrk="1" hangingPunct="1"/>
            <a:r>
              <a:rPr lang="en-US" altLang="en-US" sz="1800" dirty="0"/>
              <a:t>Fecal contamination of food, especially cook-chill, unpasteurized milk and soft cheese</a:t>
            </a:r>
          </a:p>
          <a:p>
            <a:pPr lvl="2" eaLnBrk="1" hangingPunct="1"/>
            <a:r>
              <a:rPr lang="en-US" altLang="en-US" sz="1800" dirty="0"/>
              <a:t>Dietary advice - falling incidence</a:t>
            </a:r>
            <a:endParaRPr lang="en-US" altLang="en-US" dirty="0"/>
          </a:p>
          <a:p>
            <a:pPr lvl="2" eaLnBrk="1" hangingPunct="1"/>
            <a:r>
              <a:rPr lang="en-US" altLang="en-US" sz="1800" dirty="0" err="1"/>
              <a:t>Transplacental</a:t>
            </a:r>
            <a:r>
              <a:rPr lang="en-US" altLang="en-US" sz="1800" dirty="0"/>
              <a:t> spread - early-onset infection</a:t>
            </a:r>
            <a:endParaRPr lang="en-US" altLang="en-US" sz="2800" dirty="0"/>
          </a:p>
          <a:p>
            <a:pPr lvl="2" eaLnBrk="1" hangingPunct="1"/>
            <a:endParaRPr lang="en-US" altLang="en-US" sz="2000" dirty="0"/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9983788" y="-531813"/>
            <a:ext cx="381000" cy="176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graphicFrame>
        <p:nvGraphicFramePr>
          <p:cNvPr id="3074" name="Object 7"/>
          <p:cNvGraphicFramePr>
            <a:graphicFrameLocks noGrp="1" noChangeAspect="1"/>
          </p:cNvGraphicFramePr>
          <p:nvPr>
            <p:ph sz="half" idx="2"/>
            <p:extLst/>
          </p:nvPr>
        </p:nvGraphicFramePr>
        <p:xfrm>
          <a:off x="7451597" y="457200"/>
          <a:ext cx="1758950" cy="222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3010320" imgH="3809524" progId="Paint.Picture">
                  <p:embed/>
                </p:oleObj>
              </mc:Choice>
              <mc:Fallback>
                <p:oleObj name="Bitmap Image" r:id="rId3" imgW="3010320" imgH="3809524" progId="Paint.Picture">
                  <p:embed/>
                  <p:pic>
                    <p:nvPicPr>
                      <p:cNvPr id="30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597" y="457200"/>
                        <a:ext cx="1758950" cy="222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41832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9950" y="396876"/>
            <a:ext cx="7772400" cy="1447800"/>
          </a:xfrm>
        </p:spPr>
        <p:txBody>
          <a:bodyPr/>
          <a:lstStyle/>
          <a:p>
            <a:pPr eaLnBrk="1" hangingPunct="1"/>
            <a:r>
              <a:rPr lang="en-US" altLang="en-US" b="1" dirty="0" err="1"/>
              <a:t>Listeriosis</a:t>
            </a:r>
            <a:endParaRPr lang="en-US" altLang="en-US" b="1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479" y="1764777"/>
            <a:ext cx="6033471" cy="44370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Clinical features</a:t>
            </a:r>
          </a:p>
          <a:p>
            <a:pPr lvl="1" eaLnBrk="1" hangingPunct="1"/>
            <a:r>
              <a:rPr lang="en-US" altLang="en-US" sz="2000" dirty="0"/>
              <a:t>early-onset</a:t>
            </a:r>
          </a:p>
          <a:p>
            <a:pPr lvl="2" eaLnBrk="1" hangingPunct="1"/>
            <a:r>
              <a:rPr lang="en-US" altLang="en-US" sz="1800" dirty="0"/>
              <a:t>symptomatic maternal illness and </a:t>
            </a:r>
            <a:r>
              <a:rPr lang="en-US" altLang="en-US" sz="1800" dirty="0" err="1"/>
              <a:t>bacteraemia</a:t>
            </a:r>
            <a:r>
              <a:rPr lang="en-US" altLang="en-US" sz="1800" dirty="0"/>
              <a:t> (placenta becomes reservoir for bacteria), abortion</a:t>
            </a:r>
          </a:p>
          <a:p>
            <a:pPr lvl="2" eaLnBrk="1" hangingPunct="1"/>
            <a:r>
              <a:rPr lang="en-US" altLang="en-US" sz="1800" dirty="0" err="1"/>
              <a:t>Granulomatosis</a:t>
            </a:r>
            <a:r>
              <a:rPr lang="en-US" altLang="en-US" sz="1800" dirty="0"/>
              <a:t> </a:t>
            </a:r>
            <a:r>
              <a:rPr lang="en-US" altLang="en-US" sz="1800" dirty="0" err="1"/>
              <a:t>infantiseptica</a:t>
            </a:r>
            <a:endParaRPr lang="en-US" altLang="en-US" sz="1800" dirty="0"/>
          </a:p>
          <a:p>
            <a:pPr lvl="3" eaLnBrk="1" hangingPunct="1"/>
            <a:r>
              <a:rPr lang="en-US" altLang="en-US" sz="1600" dirty="0" err="1"/>
              <a:t>Microabscesses</a:t>
            </a:r>
            <a:r>
              <a:rPr lang="en-US" altLang="en-US" sz="1600" dirty="0"/>
              <a:t>, </a:t>
            </a:r>
            <a:r>
              <a:rPr lang="en-US" altLang="en-US" sz="1600" dirty="0" err="1"/>
              <a:t>pneumonia,meningitis</a:t>
            </a:r>
            <a:r>
              <a:rPr lang="en-US" altLang="en-US" sz="1600" dirty="0"/>
              <a:t> </a:t>
            </a:r>
          </a:p>
          <a:p>
            <a:pPr lvl="1" eaLnBrk="1" hangingPunct="1"/>
            <a:r>
              <a:rPr lang="en-US" altLang="en-US" sz="2000" dirty="0"/>
              <a:t>late-onset</a:t>
            </a:r>
          </a:p>
          <a:p>
            <a:pPr lvl="2" eaLnBrk="1" hangingPunct="1"/>
            <a:r>
              <a:rPr lang="en-US" altLang="en-US" sz="1800" dirty="0"/>
              <a:t>at 1-4 weeks old, almost all with meningitis.</a:t>
            </a:r>
          </a:p>
          <a:p>
            <a:pPr lvl="2" eaLnBrk="1" hangingPunct="1"/>
            <a:r>
              <a:rPr lang="en-US" altLang="en-US" sz="1800" dirty="0"/>
              <a:t>Often no maternal illness.</a:t>
            </a:r>
          </a:p>
          <a:p>
            <a:pPr lvl="2" eaLnBrk="1" hangingPunct="1"/>
            <a:endParaRPr lang="en-US" altLang="en-US" sz="1800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912350" y="-531813"/>
            <a:ext cx="381000" cy="1762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pic>
        <p:nvPicPr>
          <p:cNvPr id="5" name="Picture 5" descr="texte_alt_fig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248" y="3636608"/>
            <a:ext cx="504825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10886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/>
              <a:t>Listeriosis</a:t>
            </a:r>
            <a:endParaRPr lang="en-US" altLang="en-US" b="1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Treatment</a:t>
            </a:r>
          </a:p>
          <a:p>
            <a:pPr lvl="2" eaLnBrk="1" hangingPunct="1"/>
            <a:r>
              <a:rPr lang="en-US" altLang="en-US" sz="1800" dirty="0"/>
              <a:t>ampicillin + aminoglycoside</a:t>
            </a:r>
          </a:p>
          <a:p>
            <a:pPr lvl="2" eaLnBrk="1" hangingPunct="1"/>
            <a:r>
              <a:rPr lang="en-US" altLang="en-US" sz="1800" dirty="0"/>
              <a:t>resistant to all </a:t>
            </a:r>
            <a:r>
              <a:rPr lang="en-US" altLang="en-US" sz="1800" dirty="0" err="1"/>
              <a:t>cephalosporins</a:t>
            </a:r>
            <a:endParaRPr lang="en-US" altLang="en-US" sz="1800" dirty="0"/>
          </a:p>
          <a:p>
            <a:pPr lvl="2"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Outcome</a:t>
            </a:r>
          </a:p>
          <a:p>
            <a:pPr lvl="2" eaLnBrk="1" hangingPunct="1"/>
            <a:r>
              <a:rPr lang="en-US" altLang="en-US" sz="1800" dirty="0"/>
              <a:t>mortality 50-100%</a:t>
            </a:r>
          </a:p>
          <a:p>
            <a:pPr lvl="2" eaLnBrk="1" hangingPunct="1"/>
            <a:r>
              <a:rPr lang="en-US" altLang="en-US" sz="1800" dirty="0"/>
              <a:t>lower for late-onset meningitis</a:t>
            </a:r>
          </a:p>
          <a:p>
            <a:pPr lvl="2" eaLnBrk="1" hangingPunct="1"/>
            <a:r>
              <a:rPr lang="en-US" altLang="en-US" sz="1800" dirty="0"/>
              <a:t>hydrocephalus, impaired vision/neurological </a:t>
            </a:r>
            <a:r>
              <a:rPr lang="en-US" altLang="en-US" sz="1800" dirty="0" err="1"/>
              <a:t>sequelae</a:t>
            </a:r>
            <a:r>
              <a:rPr lang="en-US" altLang="en-US" sz="1800" dirty="0"/>
              <a:t>.</a:t>
            </a:r>
          </a:p>
          <a:p>
            <a:pPr lvl="2" eaLnBrk="1" hangingPunct="1"/>
            <a:endParaRPr lang="en-US" altLang="en-US" sz="1800" dirty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0056813" y="-531813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9144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617" y="652509"/>
            <a:ext cx="6632575" cy="1295400"/>
          </a:xfrm>
        </p:spPr>
        <p:txBody>
          <a:bodyPr/>
          <a:lstStyle/>
          <a:p>
            <a:pPr eaLnBrk="1" hangingPunct="1"/>
            <a:r>
              <a:rPr lang="en-GB" altLang="en-US" dirty="0"/>
              <a:t>Herpes simplex virus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809" y="2196576"/>
            <a:ext cx="77724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400" dirty="0"/>
              <a:t>Incidence: 2/100 000 live births.</a:t>
            </a:r>
          </a:p>
          <a:p>
            <a:pPr lvl="2" eaLnBrk="1" hangingPunct="1"/>
            <a:r>
              <a:rPr lang="en-GB" altLang="en-US" sz="1800" dirty="0"/>
              <a:t>HSV-2 accounts for 85%</a:t>
            </a:r>
          </a:p>
          <a:p>
            <a:pPr eaLnBrk="1" hangingPunct="1"/>
            <a:r>
              <a:rPr lang="en-GB" altLang="en-US" sz="2400" dirty="0"/>
              <a:t>Risk to baby </a:t>
            </a:r>
          </a:p>
          <a:p>
            <a:pPr lvl="2" eaLnBrk="1" hangingPunct="1"/>
            <a:r>
              <a:rPr lang="en-GB" altLang="en-US" sz="1800" dirty="0"/>
              <a:t>Seropositive: ~ 0.04% risk of transmission </a:t>
            </a:r>
          </a:p>
          <a:p>
            <a:pPr lvl="2" eaLnBrk="1" hangingPunct="1"/>
            <a:r>
              <a:rPr lang="en-GB" altLang="en-US" sz="1800" dirty="0"/>
              <a:t>shedding from reactivation during delivery: ~ 3% transmission</a:t>
            </a:r>
          </a:p>
          <a:p>
            <a:pPr lvl="2" eaLnBrk="1" hangingPunct="1"/>
            <a:r>
              <a:rPr lang="en-GB" altLang="en-US" sz="1800" dirty="0"/>
              <a:t>Maternal primary infection :~ 30-50% transmission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9912350" y="-531813"/>
            <a:ext cx="77788" cy="320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7386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Features: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/>
              <a:t>congenital (5%):	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100"/>
              <a:t>			microcephaly or keratoconjunctivitis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/>
              <a:t>neonatal (85%):	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/>
              <a:t>skin, eye or mouth</a:t>
            </a:r>
            <a:r>
              <a:rPr lang="en-US" altLang="en-US" sz="2000"/>
              <a:t> (SEM) early (80% may progress)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/>
              <a:t>generalized</a:t>
            </a:r>
            <a:r>
              <a:rPr lang="en-US" altLang="en-US" sz="2000"/>
              <a:t>, involving liver, adrenals, lungs, brain, first week of life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b="1"/>
              <a:t>CNS</a:t>
            </a:r>
            <a:r>
              <a:rPr lang="en-US" altLang="en-US" sz="2000"/>
              <a:t> meningoencephalitis, presents ~ day 10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/>
              <a:t>pneumonitis, presents days 3-7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10056813" y="-458788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Herpes simplex virus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9004149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Neonates more vulnerable to infections (especially </a:t>
            </a:r>
            <a:r>
              <a:rPr lang="en-US" dirty="0" err="1"/>
              <a:t>preterms</a:t>
            </a:r>
            <a:r>
              <a:rPr lang="en-US" dirty="0"/>
              <a:t>)</a:t>
            </a:r>
          </a:p>
          <a:p>
            <a:r>
              <a:rPr lang="en-US" dirty="0"/>
              <a:t>Significant cause of neonatal deaths</a:t>
            </a:r>
            <a:endParaRPr lang="en-AU" dirty="0"/>
          </a:p>
          <a:p>
            <a:r>
              <a:rPr lang="en-US" dirty="0"/>
              <a:t>Early diagnosis and treatment can save most babies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Definitions</a:t>
            </a:r>
            <a:endParaRPr lang="en-AU" dirty="0"/>
          </a:p>
          <a:p>
            <a:r>
              <a:rPr lang="en-US" dirty="0"/>
              <a:t>Neonatal sepsis is a clinical syndrome </a:t>
            </a:r>
            <a:r>
              <a:rPr lang="en-US" dirty="0" err="1"/>
              <a:t>characterised</a:t>
            </a:r>
            <a:r>
              <a:rPr lang="en-US" dirty="0"/>
              <a:t> by signs and symptoms of infection with or without accompanying bacteremia in the first month of life.</a:t>
            </a:r>
          </a:p>
          <a:p>
            <a:r>
              <a:rPr lang="en-US" dirty="0"/>
              <a:t>Includes septicemia, meningitis, pneumonia, arthritis, osteomyelitis and urinary tract infections (UTIs)</a:t>
            </a:r>
            <a:endParaRPr lang="en-AU" dirty="0"/>
          </a:p>
          <a:p>
            <a:pPr marL="0" indent="0">
              <a:buNone/>
            </a:pPr>
            <a:r>
              <a:rPr lang="en-US" i="1" dirty="0"/>
              <a:t>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2544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HSV diagnosis</a:t>
            </a:r>
            <a:endParaRPr lang="en-US" altLang="en-US"/>
          </a:p>
        </p:txBody>
      </p:sp>
      <p:graphicFrame>
        <p:nvGraphicFramePr>
          <p:cNvPr id="2050" name="Object 3"/>
          <p:cNvGraphicFramePr>
            <a:graphicFrameLocks noGrp="1" noChangeAspect="1"/>
          </p:cNvGraphicFramePr>
          <p:nvPr>
            <p:ph type="body" idx="1"/>
          </p:nvPr>
        </p:nvGraphicFramePr>
        <p:xfrm>
          <a:off x="2667001" y="1371600"/>
          <a:ext cx="3590925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3" imgW="2971429" imgH="3809524" progId="Paint.Picture">
                  <p:embed/>
                </p:oleObj>
              </mc:Choice>
              <mc:Fallback>
                <p:oleObj name="Bitmap Image" r:id="rId3" imgW="2971429" imgH="3809524" progId="Paint.Picture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1371600"/>
                        <a:ext cx="3590925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1" y="1371600"/>
            <a:ext cx="3992563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2819400" y="5013326"/>
            <a:ext cx="7543800" cy="1954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1. EM, PCR, IF, culture of vesicular fluid	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2. Microscopy of tissue scraping (multinucleate giant  cells and intranuclear inclusions )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/>
              <a:t>3. Serology</a:t>
            </a:r>
          </a:p>
          <a:p>
            <a:pPr eaLnBrk="1" hangingPunct="1">
              <a:spcBef>
                <a:spcPct val="50000"/>
              </a:spcBef>
            </a:pPr>
            <a:endParaRPr lang="en-US" altLang="en-US" sz="1400" b="1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8357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Herpes simplex virus</a:t>
            </a:r>
            <a:endParaRPr lang="en-US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Treatment	</a:t>
            </a:r>
          </a:p>
          <a:p>
            <a:pPr lvl="2" eaLnBrk="1" hangingPunct="1"/>
            <a:r>
              <a:rPr lang="en-US" altLang="en-US" sz="1800" dirty="0"/>
              <a:t>prompt diagnosis and treatment is essential</a:t>
            </a:r>
          </a:p>
          <a:p>
            <a:pPr lvl="2" eaLnBrk="1" hangingPunct="1"/>
            <a:r>
              <a:rPr lang="en-US" altLang="en-US" sz="1800" dirty="0"/>
              <a:t>acyclovir IV for 14-21 days</a:t>
            </a:r>
          </a:p>
          <a:p>
            <a:pPr lvl="2"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Outcome	</a:t>
            </a:r>
          </a:p>
          <a:p>
            <a:pPr lvl="2" eaLnBrk="1" hangingPunct="1"/>
            <a:r>
              <a:rPr lang="en-US" altLang="en-US" sz="1800" dirty="0"/>
              <a:t>even with early treatment of </a:t>
            </a:r>
            <a:r>
              <a:rPr lang="en-US" altLang="en-US" sz="1800" dirty="0" err="1"/>
              <a:t>meningo</a:t>
            </a:r>
            <a:r>
              <a:rPr lang="en-US" altLang="en-US" sz="1800" dirty="0"/>
              <a:t>-encephalitis, 85% major handicap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983788" y="-387350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29866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6" descr="v7c09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4" y="1125539"/>
            <a:ext cx="6753225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2338388" y="5516563"/>
            <a:ext cx="8367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2800" dirty="0"/>
              <a:t>Bilateral </a:t>
            </a:r>
            <a:r>
              <a:rPr lang="en-GB" altLang="en-US" sz="2800" dirty="0" err="1"/>
              <a:t>temporoparietal</a:t>
            </a:r>
            <a:r>
              <a:rPr lang="en-GB" altLang="en-US" sz="2800" dirty="0"/>
              <a:t> lobe meningoencephalitis</a:t>
            </a:r>
          </a:p>
        </p:txBody>
      </p:sp>
    </p:spTree>
    <p:extLst>
      <p:ext uri="{BB962C8B-B14F-4D97-AF65-F5344CB8AC3E}">
        <p14:creationId xmlns:p14="http://schemas.microsoft.com/office/powerpoint/2010/main" val="261514963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317" y="105238"/>
            <a:ext cx="7772400" cy="1066800"/>
          </a:xfrm>
        </p:spPr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accent2"/>
                </a:solidFill>
              </a:rPr>
              <a:t>Case history</a:t>
            </a:r>
            <a:endParaRPr lang="en-US" altLang="en-US" dirty="0"/>
          </a:p>
        </p:txBody>
      </p:sp>
      <p:pic>
        <p:nvPicPr>
          <p:cNvPr id="337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7576" y="2989430"/>
            <a:ext cx="4836111" cy="3492747"/>
          </a:xfrm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825317" y="1149751"/>
            <a:ext cx="693491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first day of life, term baby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mother developed rash two days before delivery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2400" dirty="0"/>
              <a:t> vesicular rash, </a:t>
            </a:r>
            <a:r>
              <a:rPr lang="en-US" altLang="en-US" sz="2400" dirty="0" err="1"/>
              <a:t>tachypnoea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129937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 b="1"/>
              <a:t>Varicella zoster</a:t>
            </a:r>
            <a:r>
              <a:rPr lang="en-US" altLang="en-US"/>
              <a:t> </a:t>
            </a:r>
            <a:r>
              <a:rPr lang="en-US" altLang="en-US" sz="2200"/>
              <a:t>(Herpes viridae)</a:t>
            </a:r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755" y="1846556"/>
            <a:ext cx="8399756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Incidence</a:t>
            </a:r>
          </a:p>
          <a:p>
            <a:pPr lvl="2" eaLnBrk="1" hangingPunct="1"/>
            <a:r>
              <a:rPr lang="en-US" altLang="en-US" sz="1800" dirty="0"/>
              <a:t>congenital varicella syndrome ~ 2% if maternal infection at 13-20 weeks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	~ 0.4% if &lt;13 weeks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en-US" sz="1800" dirty="0"/>
              <a:t>		~ 0% after 20 weeks</a:t>
            </a:r>
          </a:p>
          <a:p>
            <a:pPr lvl="2" eaLnBrk="1" hangingPunct="1"/>
            <a:r>
              <a:rPr lang="en-US" altLang="en-US" sz="1800" dirty="0"/>
              <a:t>neonatal chickenpox : high risk if perinatal exposure</a:t>
            </a:r>
          </a:p>
          <a:p>
            <a:pPr lvl="2" eaLnBrk="1" hangingPunct="1"/>
            <a:endParaRPr lang="en-US" altLang="en-US" sz="1800" dirty="0"/>
          </a:p>
          <a:p>
            <a:pPr eaLnBrk="1" hangingPunct="1"/>
            <a:r>
              <a:rPr lang="en-US" altLang="en-US" sz="2400" dirty="0"/>
              <a:t>Acquisition</a:t>
            </a:r>
          </a:p>
          <a:p>
            <a:pPr lvl="2" eaLnBrk="1" hangingPunct="1"/>
            <a:r>
              <a:rPr lang="en-US" altLang="en-US" sz="1800" dirty="0" err="1"/>
              <a:t>transplacental</a:t>
            </a:r>
            <a:r>
              <a:rPr lang="en-US" altLang="en-US" sz="1800" dirty="0"/>
              <a:t> v. respiratory route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9912350" y="-315913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20908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Varicella zoster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334" y="1853214"/>
            <a:ext cx="7772400" cy="4114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DIAGNOSIS</a:t>
            </a:r>
          </a:p>
          <a:p>
            <a:pPr lvl="2" eaLnBrk="1" hangingPunct="1"/>
            <a:r>
              <a:rPr lang="en-US" altLang="en-US" sz="1800" dirty="0"/>
              <a:t>electron microscopy/PCR</a:t>
            </a:r>
          </a:p>
          <a:p>
            <a:pPr eaLnBrk="1" hangingPunct="1"/>
            <a:r>
              <a:rPr lang="en-US" altLang="en-US" sz="2400" dirty="0"/>
              <a:t>PROPHYLAXIS / TREATMENT</a:t>
            </a:r>
          </a:p>
          <a:p>
            <a:pPr lvl="2" eaLnBrk="1" hangingPunct="1"/>
            <a:r>
              <a:rPr lang="en-US" altLang="en-US" sz="1800" dirty="0"/>
              <a:t>Varicella zoster immunoglobulin prophylaxis and acyclovir treatment</a:t>
            </a:r>
          </a:p>
          <a:p>
            <a:pPr eaLnBrk="1" hangingPunct="1"/>
            <a:r>
              <a:rPr lang="en-US" altLang="en-US" sz="2400" dirty="0"/>
              <a:t>OUTCOME	</a:t>
            </a:r>
          </a:p>
          <a:p>
            <a:pPr lvl="2" eaLnBrk="1" hangingPunct="1"/>
            <a:r>
              <a:rPr lang="en-US" altLang="en-US" sz="1800" dirty="0"/>
              <a:t>congenital - </a:t>
            </a:r>
            <a:r>
              <a:rPr lang="en-US" altLang="en-US" sz="1800" dirty="0" err="1"/>
              <a:t>cicatricial</a:t>
            </a:r>
            <a:r>
              <a:rPr lang="en-US" altLang="en-US" sz="1800" dirty="0"/>
              <a:t> skin lesions and hypoplasia of a limb; CNS; eyes</a:t>
            </a:r>
          </a:p>
          <a:p>
            <a:pPr lvl="2" eaLnBrk="1" hangingPunct="1"/>
            <a:r>
              <a:rPr lang="en-US" altLang="en-US" sz="1800" dirty="0"/>
              <a:t>Neonatal - up to 30% mortality.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9912350" y="-315913"/>
            <a:ext cx="381000" cy="10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4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15997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3FCB-8D9C-4E8B-B69C-B643093FC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1314-4F9B-415A-B4D1-C0F2C836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DD043-1E07-4665-B85D-0F09CBD5E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417" y="609600"/>
            <a:ext cx="561906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64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290656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Any Questions?              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1763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256779" cy="3880773"/>
          </a:xfrm>
        </p:spPr>
        <p:txBody>
          <a:bodyPr>
            <a:normAutofit/>
          </a:bodyPr>
          <a:lstStyle/>
          <a:p>
            <a:r>
              <a:rPr lang="en-US" sz="2400" dirty="0"/>
              <a:t>Neonatal sepsis is a preventable cause of mortality and morbidity </a:t>
            </a:r>
          </a:p>
          <a:p>
            <a:r>
              <a:rPr lang="en-US" sz="2400" dirty="0"/>
              <a:t>Early diagnosis and management can avoid these</a:t>
            </a:r>
          </a:p>
          <a:p>
            <a:r>
              <a:rPr lang="en-US" sz="2400" dirty="0"/>
              <a:t>Clinical features non-specific</a:t>
            </a:r>
          </a:p>
          <a:p>
            <a:r>
              <a:rPr lang="en-US" sz="2400" dirty="0"/>
              <a:t>Prevention of neonatal sepsis is possible – hand washing vital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25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84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i="1" dirty="0"/>
              <a:t>Early onset sepsis (EOS)</a:t>
            </a:r>
            <a:endParaRPr lang="en-AU" sz="2300" dirty="0"/>
          </a:p>
          <a:p>
            <a:r>
              <a:rPr lang="en-US" dirty="0"/>
              <a:t>Suspected sepsis within 48 – 72 </a:t>
            </a:r>
            <a:r>
              <a:rPr lang="en-US" dirty="0" err="1"/>
              <a:t>hrs</a:t>
            </a:r>
            <a:r>
              <a:rPr lang="en-US" dirty="0"/>
              <a:t> of birth</a:t>
            </a:r>
          </a:p>
          <a:p>
            <a:r>
              <a:rPr lang="en-US" dirty="0"/>
              <a:t>Source of pathogen: maternal genital tract or the delivery area.</a:t>
            </a:r>
          </a:p>
          <a:p>
            <a:r>
              <a:rPr lang="en-US" dirty="0"/>
              <a:t>Commonest organisms: Group B Streptococci, E.coli, </a:t>
            </a:r>
            <a:r>
              <a:rPr lang="en-US" i="1" dirty="0"/>
              <a:t>Listeria </a:t>
            </a:r>
            <a:r>
              <a:rPr lang="en-US" i="1" dirty="0" err="1"/>
              <a:t>monocytogenes</a:t>
            </a:r>
            <a:endParaRPr lang="en-AU" i="1" dirty="0"/>
          </a:p>
          <a:p>
            <a:r>
              <a:rPr lang="en-US" dirty="0"/>
              <a:t> Respiratory distress due to congenital (intrauterine) pneumonia main feature</a:t>
            </a:r>
            <a:endParaRPr lang="en-AU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AU" dirty="0"/>
          </a:p>
          <a:p>
            <a:pPr marL="0" indent="0">
              <a:buNone/>
            </a:pPr>
            <a:r>
              <a:rPr lang="en-US" sz="2300" i="1" dirty="0"/>
              <a:t>Late onset sepsis (LOS)</a:t>
            </a:r>
            <a:endParaRPr lang="en-AU" sz="2300" dirty="0"/>
          </a:p>
          <a:p>
            <a:r>
              <a:rPr lang="en-US" dirty="0"/>
              <a:t>Features of sepsis appearing after 48 – 72 </a:t>
            </a:r>
            <a:r>
              <a:rPr lang="en-US" dirty="0" err="1"/>
              <a:t>hrs</a:t>
            </a:r>
            <a:r>
              <a:rPr lang="en-US" dirty="0"/>
              <a:t> from birth</a:t>
            </a:r>
          </a:p>
          <a:p>
            <a:r>
              <a:rPr lang="en-US" dirty="0"/>
              <a:t>Source of pathogens: community or hospital (nosocomial)</a:t>
            </a:r>
          </a:p>
          <a:p>
            <a:r>
              <a:rPr lang="en-US" dirty="0"/>
              <a:t>Commonest organisms: </a:t>
            </a:r>
            <a:r>
              <a:rPr lang="en-IN" dirty="0"/>
              <a:t>, </a:t>
            </a:r>
            <a:r>
              <a:rPr lang="en-IN" i="1" dirty="0"/>
              <a:t>Staphylococcus aureus, </a:t>
            </a:r>
            <a:r>
              <a:rPr lang="en-IN" dirty="0"/>
              <a:t>Coagulase Negative Staphylococcus</a:t>
            </a:r>
            <a:r>
              <a:rPr lang="en-AU" dirty="0"/>
              <a:t>,</a:t>
            </a:r>
            <a:r>
              <a:rPr lang="en-US" dirty="0"/>
              <a:t> </a:t>
            </a:r>
            <a:r>
              <a:rPr lang="en-IN" i="1" dirty="0"/>
              <a:t>Escherichia coli</a:t>
            </a:r>
            <a:r>
              <a:rPr lang="en-IN" dirty="0"/>
              <a:t>, Pseudomonas </a:t>
            </a:r>
          </a:p>
          <a:p>
            <a:r>
              <a:rPr lang="en-US" dirty="0"/>
              <a:t>LOS commonly presents as </a:t>
            </a:r>
            <a:r>
              <a:rPr lang="en-US" dirty="0" err="1"/>
              <a:t>septicaemia</a:t>
            </a:r>
            <a:r>
              <a:rPr lang="en-US" dirty="0"/>
              <a:t>, pneumonia or meningitis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5631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– early onset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Early-onset sepsis</a:t>
            </a:r>
            <a:endParaRPr lang="en-AU" sz="2000" dirty="0"/>
          </a:p>
          <a:p>
            <a:pPr lvl="2"/>
            <a:r>
              <a:rPr lang="en-IN" sz="1600" dirty="0"/>
              <a:t>Maternal pyrexia &gt;38°C or other evidence of infection</a:t>
            </a:r>
            <a:endParaRPr lang="en-AU" sz="1600" dirty="0"/>
          </a:p>
          <a:p>
            <a:pPr lvl="2"/>
            <a:r>
              <a:rPr lang="en-IN" sz="1600" dirty="0"/>
              <a:t>Prolonged rupture of membranes (ROM &gt;18hrs)</a:t>
            </a:r>
            <a:endParaRPr lang="en-AU" sz="1600" dirty="0"/>
          </a:p>
          <a:p>
            <a:pPr lvl="2"/>
            <a:r>
              <a:rPr lang="en-IN" sz="1600" dirty="0"/>
              <a:t>Foul smelling liquor</a:t>
            </a:r>
            <a:endParaRPr lang="en-AU" sz="1600" dirty="0"/>
          </a:p>
          <a:p>
            <a:pPr lvl="2"/>
            <a:r>
              <a:rPr lang="en-IN" sz="1600" dirty="0"/>
              <a:t>Spontaneous preterm delivery (&lt;37 weeks)</a:t>
            </a:r>
            <a:endParaRPr lang="en-AU" sz="1600" dirty="0"/>
          </a:p>
          <a:p>
            <a:pPr lvl="2"/>
            <a:r>
              <a:rPr lang="en-IN" sz="1600" dirty="0"/>
              <a:t>Very low birth weight (&lt;1500g)</a:t>
            </a:r>
            <a:endParaRPr lang="en-AU" sz="1600" dirty="0"/>
          </a:p>
          <a:p>
            <a:pPr lvl="2"/>
            <a:r>
              <a:rPr lang="en-IN" sz="1600" dirty="0"/>
              <a:t>Prolonged or difficult delivery with instrumentation or ≥3 vaginal examinations in 24 hours or presence / removal of cervical suture</a:t>
            </a:r>
            <a:endParaRPr lang="en-AU" sz="1600" dirty="0"/>
          </a:p>
          <a:p>
            <a:pPr lvl="2"/>
            <a:r>
              <a:rPr lang="en-IN" sz="1600" dirty="0"/>
              <a:t>Maternal UTI in the third trimester</a:t>
            </a:r>
            <a:endParaRPr lang="en-AU" sz="16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494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factors - late onset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4057"/>
            <a:ext cx="8596668" cy="42135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Late-onset sepsis</a:t>
            </a:r>
            <a:r>
              <a:rPr lang="en-US" dirty="0"/>
              <a:t> </a:t>
            </a:r>
          </a:p>
          <a:p>
            <a:r>
              <a:rPr lang="en-IN" dirty="0"/>
              <a:t>Very low birth weight, prematurity</a:t>
            </a:r>
            <a:endParaRPr lang="en-AU" dirty="0"/>
          </a:p>
          <a:p>
            <a:pPr lvl="0"/>
            <a:r>
              <a:rPr lang="en-IN" dirty="0"/>
              <a:t>Lack of breastfeeding</a:t>
            </a:r>
            <a:endParaRPr lang="en-AU" dirty="0"/>
          </a:p>
          <a:p>
            <a:pPr lvl="0"/>
            <a:r>
              <a:rPr lang="en-IN" dirty="0"/>
              <a:t>Delayed enteral feeding</a:t>
            </a:r>
            <a:endParaRPr lang="en-AU" dirty="0"/>
          </a:p>
          <a:p>
            <a:pPr lvl="0"/>
            <a:r>
              <a:rPr lang="en-IN" dirty="0"/>
              <a:t>Frequent handling/extensive resuscitation with or without invasive procedures</a:t>
            </a:r>
            <a:endParaRPr lang="en-AU" dirty="0"/>
          </a:p>
          <a:p>
            <a:pPr lvl="0"/>
            <a:r>
              <a:rPr lang="en-IN" dirty="0"/>
              <a:t>Disruption of skin integrity with needle pricks and use of intravenous fluids</a:t>
            </a:r>
            <a:endParaRPr lang="en-AU" dirty="0"/>
          </a:p>
          <a:p>
            <a:pPr lvl="0"/>
            <a:r>
              <a:rPr lang="en-IN" dirty="0"/>
              <a:t>Poor hygiene</a:t>
            </a:r>
            <a:endParaRPr lang="en-AU" dirty="0"/>
          </a:p>
          <a:p>
            <a:pPr lvl="0"/>
            <a:r>
              <a:rPr lang="en-IN" dirty="0"/>
              <a:t>Poor maintenance of asepsis in neonatal unit including improper hand washing techniques</a:t>
            </a:r>
            <a:endParaRPr lang="en-AU" dirty="0"/>
          </a:p>
          <a:p>
            <a:pPr lvl="0"/>
            <a:r>
              <a:rPr lang="en-IN" dirty="0"/>
              <a:t>Superficial infections (</a:t>
            </a:r>
            <a:r>
              <a:rPr lang="en-IN" dirty="0" err="1"/>
              <a:t>eg</a:t>
            </a:r>
            <a:r>
              <a:rPr lang="en-IN" dirty="0"/>
              <a:t>; skin and umbilical sepsis)</a:t>
            </a:r>
            <a:endParaRPr lang="en-AU" dirty="0"/>
          </a:p>
          <a:p>
            <a:pPr lvl="0"/>
            <a:r>
              <a:rPr lang="en-IN" dirty="0"/>
              <a:t>Previous or prolonged hospitalization</a:t>
            </a:r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789" y="-788384"/>
            <a:ext cx="5737935" cy="421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1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57" y="1646986"/>
            <a:ext cx="8596668" cy="46219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Highly variable; non specific</a:t>
            </a:r>
          </a:p>
          <a:p>
            <a:r>
              <a:rPr lang="en-US" dirty="0"/>
              <a:t>Mother or nurse may report that a baby is simply ‘not right’</a:t>
            </a:r>
            <a:endParaRPr lang="en-AU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Frequent early signs</a:t>
            </a:r>
            <a:endParaRPr lang="en-AU" dirty="0"/>
          </a:p>
          <a:p>
            <a:pPr lvl="0"/>
            <a:r>
              <a:rPr lang="en-IN" dirty="0"/>
              <a:t>Isolated </a:t>
            </a:r>
            <a:r>
              <a:rPr lang="en-IN" dirty="0" err="1"/>
              <a:t>tachypnoea</a:t>
            </a:r>
            <a:r>
              <a:rPr lang="en-IN" dirty="0"/>
              <a:t> </a:t>
            </a:r>
          </a:p>
          <a:p>
            <a:pPr lvl="0"/>
            <a:r>
              <a:rPr lang="en-IN" dirty="0"/>
              <a:t>Feeding difficulties </a:t>
            </a:r>
            <a:r>
              <a:rPr lang="en-US" b="1" dirty="0"/>
              <a:t> </a:t>
            </a:r>
            <a:endParaRPr lang="en-AU" dirty="0"/>
          </a:p>
          <a:p>
            <a:pPr marL="0" indent="0">
              <a:buNone/>
            </a:pPr>
            <a:r>
              <a:rPr lang="en-US" b="1" dirty="0"/>
              <a:t>Other signs</a:t>
            </a:r>
            <a:endParaRPr lang="en-AU" dirty="0"/>
          </a:p>
          <a:p>
            <a:pPr lvl="0"/>
            <a:r>
              <a:rPr lang="en-IN" dirty="0"/>
              <a:t>Temperature instability  – hypothermia commoner than fever </a:t>
            </a:r>
          </a:p>
          <a:p>
            <a:pPr lvl="0"/>
            <a:r>
              <a:rPr lang="en-IN" dirty="0"/>
              <a:t>Irritability</a:t>
            </a:r>
            <a:endParaRPr lang="en-AU" dirty="0"/>
          </a:p>
          <a:p>
            <a:pPr lvl="0"/>
            <a:r>
              <a:rPr lang="en-IN" dirty="0"/>
              <a:t>Skin – </a:t>
            </a:r>
            <a:r>
              <a:rPr lang="en-IN" dirty="0" err="1"/>
              <a:t>petechiae</a:t>
            </a:r>
            <a:r>
              <a:rPr lang="en-IN" dirty="0"/>
              <a:t>, </a:t>
            </a:r>
            <a:r>
              <a:rPr lang="en-IN" dirty="0" err="1"/>
              <a:t>omphalitis</a:t>
            </a:r>
            <a:endParaRPr lang="en-AU" dirty="0"/>
          </a:p>
          <a:p>
            <a:pPr lvl="0"/>
            <a:r>
              <a:rPr lang="en-IN" dirty="0"/>
              <a:t>Mottling </a:t>
            </a:r>
            <a:endParaRPr lang="en-AU" dirty="0"/>
          </a:p>
          <a:p>
            <a:pPr lvl="0"/>
            <a:r>
              <a:rPr lang="en-IN" dirty="0"/>
              <a:t>Jaundice - unexplained jaundice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133" y="723061"/>
            <a:ext cx="2466975" cy="1847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121" y="2993578"/>
            <a:ext cx="3286797" cy="1426346"/>
          </a:xfrm>
          <a:prstGeom prst="rect">
            <a:avLst/>
          </a:prstGeom>
        </p:spPr>
      </p:pic>
      <p:sp>
        <p:nvSpPr>
          <p:cNvPr id="8" name="AutoShape 6" descr="data:image/jpeg;base64,/9j/4AAQSkZJRgABAQAAAQABAAD/2wBDAAkGBwgHBgkIBwgKCgkLDRYPDQwMDRsUFRAWIB0iIiAdHx8kKDQsJCYxJx8fLT0tMTU3Ojo6Iys/RD84QzQ5Ojf/2wBDAQoKCg0MDRoPDxo3JR8lNzc3Nzc3Nzc3Nzc3Nzc3Nzc3Nzc3Nzc3Nzc3Nzc3Nzc3Nzc3Nzc3Nzc3Nzc3Nzc3Nzf/wAARCAC2ARQDASIAAhEBAxEB/8QAHAAAAQUBAQEAAAAAAAAAAAAAAwABAgQFBgcI/8QAORAAAQMDAwIDBgQGAgIDAAAAAQACEQMEIRIxQQVREyJhBhQycYGRI0KhwRVSYrHR8AdyM0OC4fH/xAAZAQADAQEBAAAAAAAAAAAAAAAAAQIDBAX/xAAjEQEBAAICAgICAwEAAAAAAAAAAQIRAyESMQRREyIyQVJh/9oADAMBAAIRAxEAPwDnXVoJEzCG6oHZPKruqCQBvz6qLye6jKvUnQhqbgygvqx6g/ok44koTyAMKRaZ7+xKG2uabw6J0mSDyovP37KvUcSCATJ3CeiEqXRNbx2tAMzp4VTql4x1u2nSZESS52XFx3+ii55DcqXSLX+IdRBeJpUfMfU8BH/UZfUa3s10rwKQr1R+K8SAfyhdQw6QJ4Vei0MEqw0F+/2WVu62wxmM0mAXGZR6QJBbn1UWMOIIARqTA0k7mfsjTWVKmHThWqYM6nuiOyg0QBCgXnXEkpDe1wOGnyuCdroG+PXlV2OMTujNY05ImEaRehfjAyfoVNjTOx9CSlSA3j7IpcQfK3fkpFsJ/l3JlCLie4Rqg1uBxGczshGJwc+olI5QCHZIJ3nCg9/mzPqi1PikBQcQRkBCtoB0iIM+qDUpkGW/ojeX6qJHrMIOUKCRuZ5QniQe6nUby1xnuhgyIdvyiHZtVeMFrh5Thcx1Sz9zrywHwn/D6ei65zBG3zVK+tW3FF1N3Iwf3WmNZZxyUzypAkJ6tJ1F7mPGWmEozstGQ1OoQd0dlYgqmN1IHbhKxW1/3iZ8xlLxjyVSBPKm0ujn7o8VeS8KrSJ1x3BSQGuIGAPqJSRotgVKg1KDqkndDLm8mVEuE+U/JUz2JJhRLtyeFHXAjKhhzwAR9TCC2i90iJVeo6MDCI90EwfnCDUcACls9q9Yue5tKmC57zAAXW9GsG2Vs1kS45e7uVjeztp4tV15UbgHTTn9Supot1GOEr30eE3+wrGyVbY2BlQY2G4blFYO4lLx01lSZv6I9NkBDEaSU7X8HhTVb2PJGAUzGnSY+6hrgiFKSSeyRjNIaAEWm6cHCrMaSD6ck4R2ObAgg/JCattfEK0fBNEE5f64WdTM8Si+IcxkeqWk6Ee4TGIOfVVqrJ7gTIyk1+k6Xie3dNVMSf7oX6De/RkqBeHHYqNUyQZUJAjCVPSQjJUhtIGyG05yVJp8ykVE5yGqGmTAIb8winHy7Iby1xyNv1TLYEHSOxQnNB3mEYsByMBDcDOE4L2wOu0Ib7y0fDh/y4Kxm1qbtiF2NxTbVY5r2gtcIcO4XG3dj7tcOpkeUHB7hbYdubktxooe3ghSDmlUXUiBgkKA8UH4lfimcsarYOyMAxo8xghYwfVMjUQpEVSPO9xaeETEXl+o2H3FJhAcQ3EgJLIFMHc/dJV4wvy0U6eSoucB6dkMmD3UC6DjZSexdWrAglBqPiQeEzj2whEySkDl31UAx1zXZQp5LjBPYcqL36RC1PZu1LtVy8ZcYZ8kDe7pvWVu2nSZSpgBrRAAWmxoaMIdFgpsEbogynjjprLsQZHKm1xjcQELVAyna4kHCnJpIIXnj6IlNuM5QgT2yjtIjOFCtpAkDEfNTaSBJMqAOc91IuERCRpaszzx6IlN0uAQ+OyLSaBzniUgM0E7cfREa4gHf5ShidJMGdjCciWy2EIJ3JBz6cIbqhJ9OUQtLsbHbPKG6RxnYyEKgT5klCOoZVhwgEwgvwCAkraE4T6sROUN1Q03ABodO+NlEagTCNAbVlJ5EDuoTAE4KW+5+SWi0T3QJG6Dr1OnaUR5A25QTEnsU5ATxhV61hSvT4bx5vykbqxgjKctNMtqBzQ/BA5VY3VYck3NMg+zTnOgV2jsHBM72TuHMmlWovPYmF21OjSvKLarRpLhmDyh1LGrS+EmPULocPlY5S19heq1i2fBYDy6pj9Fqs/44vSADe22RsAStijdXdtj4m8BWmdbqtglsFBXKsSn/wAYXJbm/ogzwwpLp6ftBV0/EEkF5V4Y7+6gcqTud5URICl1GIMIbjCITjdAqnsgXoNrDcV2UW7vMT2Xb9PoNo0mNbs0QB6LmvZ638Su+qR8OAusoiBEKsZ/ZY/ayM7qSGCpTJlGTbGHiTACKwEBDDuym3G53WVanMhwRgcKIiFNsTyMqTibfTCKGzlDbk4JjuiNxt9kqpMDOUai3Hog0zvIR6cHmB+iRUZobuSUoMf43KoXvVKNmWiDUcSGw0jdXLW5pVwHtdJBgjlpQjygug4OAOSeEBzZgiMo73Ah5gx6jCC2m4gPYwlv9kHEXAgTMhAe3dHqOBcBH3whvB52SUqnEjCiIyiub6oRCFmdDmd/RMzDTjdLAUeZyUEeqPJIQQZbtlFMmCQYPblBcRMt24lOJ2fdp+aQMuHJB5UdfGyUyf7FERlGv0i58PVTMwchbNK4x5tlyjHuY0mm6HRgqVHrNRsCtTB9WmCtsL04eXD9tuvaKNWeOEzrCk9YNDq9s84qFh7OELSpX5jyuDx6GVbHVWf4ZRzhJSp340+YZlJA08TLcYj/AChER8irTgNigvLQcnMqXZrSu8KpWKsV6gYYO/ACrMY+vWYyIDnR809IyyjqugUPCs6ZIgkaitdhEqtbAMphg4ACsUzzwrnpeMF4ynORhRGwUmqK2xSaiNKCTBA3U27SVFXB2uJM7Iok/dVQTICKHRgFQayHae6kHO9FXdVjZDFZwfEo0caLYOJzuqXUbqoxwo0MOcPM/sFFtYgySsa6uqj7atUpnzOcWtlPGMfkZXHHpidWuK7buab3aQ6RlaXst1G4e2u11drSSC5zsrKq27vAc3WNTidOpqe0pe7AuDdWvENdE+oWmU6cvDl43ddg69gAG8e5x4ER9ka262KBFG4DdB2c3H3C5gXFK4a1z7Y04AbqpmBIHPqiVmN8EPZU1MmBOCPQhZWfbtx5McuncCtSqNboII3UXlvdcp0bqDgzQ4k6dlvU6/iCdwps01110K95mAhn15S1YyoOd22SBTmBhDeeyi5yGXk7oCRMSdRA7cFRkzsmnukDkRKaScZ+akCHbmE+kGVEgSmmiUt85Rf4VXqMFWk0PacwDlBYcxGy3ujve62gfldC0wcvPOtueqWVZk66T2x/SUINez4SQR2XbNe6cp/Ct3CKlGmY5LQtXN5OOZcXQECu8D/skuv/AIbZvyKDAkgeTzKv7HdapsBfbViYyW5/ss53s5fNk1Lev9WlfQJDWk7JtDSBImUi86+fD0euwEmi8R3aU9nZFt4zU0iDOy99q29F4M0mmd/KuS9rbCzoWZq0aTG1S4CWhGzl7cc3GPsiMMoJIGTuiMOybqxWR80jG4UAcQpDZRWsJhJypjG6ju2WqQmFFWI09xCTXZKiNsqLnBSpCrX0mFWfckkkJV5cSFSc7QSFca4yND3hxE7zvC5m6vBSq1KGshgcdLgtYVyDHELleovLbyoTtqyE525vkyaJ14/xtPiS4GA4bK9RvnuZ+J5h2OQsl9PZzRIU6V05mC37KnJLr20q1y5wLaZcA45AOFJtd4aKQcXOduqBvA4fCZRrKoW+I9wALhAJ4CVXh76bvSmEl3mE9u66O2qQwArlOg3QN3UBjQWQFv0K4lwHfCjKO7DvFpteCol3ZAp1OZUpzgrMHdOeyiSnJUJQRSVJondMBOERoxtlBHA8pURwpyCPVM4ADCZWkzDpjfhbvQQ5xqsBOwIWCxwDoK2/Z2hcXd6+lZloqGmT5jAIEK8XPzfxbT6UgeUg/dC0uacYHqlc0+qWc+8W7tI/MBI+4VYX9V5DWsJccAATK1cel5j8HM53SV+w6NfXNuK1Xw6RccNcDMeqSNktHNSOEQPGmARjCG5wDiZgk/7/AL6IQcM6cDcoSetVgwJ/dct7Xg+5NLpDvEHl+h/36LobmoRlrTPE/wC/7C532koVKtlVq1HSGEHSElY+3GBuqZMAclEFItwY+6FV06vJOlJkjdN1YrA2xypgSEJuAih3ZRW+IgGEplQYcypyQfQqK0RcYwo4UnDM/wB0xONkjBqEZO0KjcNkSNlfqtkKnWpkNkZ+acqpVCpIGFz/AFFv47p5yukqQRk5PosfqVu7DgFpGXNPKMmnUqUj5SY7Iza1J3xsg/JOLWo5uoDCGaR7foqckmUE8Wk34GT9FB9R9TGw7KOnurNtbOqkECB3S6VPLLpc6Qwtdq2Gy6Sy+SzbK10sAaFrUWaY7rPKu3HrHS20YhTAndDGymD3WYTUSIKfJynMDJQCacYRBMcKAGJCI3BwUCkdimPdIkkpieEIqOxkLpfYR8ddYZiaTwVzQDsxnC6D2Mtrmt1IvtmantpOMTGJA/daRz8t/WvTRVpvw4gqtWsLZ8uY1rXbyAsurWubcxXtqjfXj7oY6jnZwj1Wri0HWq9Us6jqNKajB8Lgd0kQVi+XNdhJBneBq8wMTso1KzWDyt/RDe4k5dgdlXq6qgikTvv/AL/uEJAvLqo4w2AO54WbdONek6m8uLS3zHhaZs4zXeABvKq33ULW1YaVJoJycCeP/wAQccBXpmlUdTM4PfcKLe23qVt9S6c+tTbeW7Q97fjp9x6LCkQc/TslenTx5bHY5ux1SOeFNsfZV2uDccowPKmujGjDGZUpzJKiwiP3RIDtpIHKitIYobjnByiOEAqGkKTDc4hAriWn+yO7GyG/Lc4RDjKqCCUz7bXSD/EYdXCs16RnGyquZBkq1a2D4MYAj5IXuzSTjffCuiNOEmp7HhGXU6cNeMBXLS3DAGtEqwWl2wVi3pQcylaPCTseiyMBWWDHdCa2EZmwUFUwOyI0YUADOEQAgbJEeE4ZwM90mjVPdEa3bbKDJoEYSAII5UgcwBGU+2IQVDdhRJxJhSJ3yok7potRJM8Yyu9/4voO13tyfhAbTB/X/C4FuSRzC9T9hbc2fQ6ZLSDWcahntsP0CvH25ea9OrMEeYSECv0+1uARUotJO5jKI10jOE2TtMLVyM0dCtJOkvif5klfqXNOg7Q+o1p3glJA243El1R3OwQqtdwb+G0Nb3KloOXVSJVSs91Unw89jCYUOoXNSq402ucePqqgbSoVWMLQalQhs7xKv1BTt6bi4DX81hUbh111q3Ay0VJnvGf2SNqNAp1nMBiDElVLnplC9mW6KhOHtEffurXUZpXWQQKkESOVBtVzIjeVfRS2dxgXvQ7+1JJpGqxuzmCcKi0lpggrs23GpwqAmZko9WysOoMDqtJoqfzswVNw+nThz6/lHFCSjtk42W3c+zjxJs6jao/ldgrKrW9a2cW1aTmHiVhlLPbqwzxy9VAGMOB9ITGnlO0zunIk4EKGvoCowITmz/8AatH+pCc0CDGEQlaoyRBVZ1LBBAVxzZ5+qEATuIVRUVTS0kYlOKUq14YThkJ7VsBlOMIzGQpBsojciAErSpADZTa08J2MJRWsUlTNb90VrJU6dMRJyrDWDfT+qCV204CJo0iXBHLRGCPmovb5QBlIwH7SAhufEyivBIxEpvdrhxGmjUI9GlMrYAZMpsnM5V6n0jqFQahbPb6uICkOi9RB81sSP6XA/uqkYZZz7N0Ppj+o9Ro2zN6jwCew5P2XszKFK2ospUhpDGhrQOAFwnse2j0680Vmlt1UbDdQ+Ef5XeMaAJyZWuMcfLluiMYBupvOlhIjCgE5MghUyeY9c6hcXHU6z3ktgwGjgBJdre9As72ua1Vp1HeDCSezc/UpmSHH5iU0BrC4CPVGc3xHwZiVW6pWbb27gBGEicz1+7DSKTD5nboHs5auqX7avDAThBqUX3FZ1R+XHaF0vRrM2VoHPEOcZdI+iDR65aOrWJcwTUpnW36LIoVtbA4DzCMLsnUmvokRuFxbh7p1KowYEwP2VypjUtqDNJc7Gr8p4Um0y17p8rBtHKyzeVKbw4kObOfRaVv1ClUHmEkY3VblGqMxlWpGnaVa93ERVIc0/lIlC96DANIhqdlw155PKOj7V7roNrWaTSHhH+nZc9e9Pr2r3CNbR+YBdXWuHU8A4WbXreJOsifmufPGOri5M577cyQSDJyDsouBHojXdTxKri34eMKvmFi7p3EHNAOZUS0kDVtxKIW902kSnFSINaSiaREwna2TvBTlpnbCBpFrc7KbRMjb6KYacRsUQUpSGkWNnYIrac7qdOniOAjBsGAEthGmyNyjtGCE2gHJH2RWs8s6YCIFaodECJ5Wj0e2tL5x95q6HHZg/wAqhVZL5OQeEalQuHZpUahIG4aU4nPvHq6dWLG3p6W07WmNPwkNkqYZoJAGVLpVap7q11ZrvEAT1i97tQBAnYrePLyt32YZBG/7Jg0RA5U6GXtT1m+EC7gCU01ylS4qfxl9drvgqQ35DC9OsrgVram8Tlsry5uhziTTeJMzK7r2avQbEMq7NwCU6VdAHicJy6fX0VcVWkeUwkKrfl6oJZY8wfLOe6SjT0ObJykgOTZTc4kwoVemUbktFxqc3tMBRpdaY13mouidgZVv+LWT2fmafVqNgzLO3s2RRpNaeICerQNSg8kS4jdV/wCJ276kuc6P+qsuv7Z1MgVCJH8qAzn3B0hgMLnevW5a5tZg2MH9ltu0lsh2W7jkoNxTFxbvY4HITlDBp6Hs1loM7odSj5g+h5COO6JUom2xB0zkEbIwaKjAWxB4Co4e3qvIDXgie4WhQp+EzVOTsmsdOiHAOg7lWKwzPEI0e+1a4dLQBn5LKvnaKZkwXYC0HkaiXGAMlZVyTcVYyGDYQsM66uHHdZ5yMJtPornu5DgC0zye6kbeQZEfRZO5SNOA0uBgiQUwaFfZZ1qjgGDWAMBqtU+iXdQS2g8f9sJ6HljPdZLKYLskSphjScrcoezN7UdlobPcroOn+yVtTAdc6qro2OAqmNrPP5HHh/bh6VFzyQ1hd6DKu2/Sb2ufw7apHciF6TbdHtqI/CoMZ8grzLamwiAn+Nz5fN/zHntL2Wv3AE6Gz3K0bb2RqwDWrgH+lq7ZtIdlLQBmFXhGN+VyVzFD2VtmwXl7vmYVyl7OWLBmiHfMytvHCeQ3cp+MZXlzvus+36PZ0f8Ax29If/FWxSpUm4DQPkoVrtjMA5Wdc3L3AknS1NFtvsS+FBp1MAB5hVKjWubOdlSqvc4O1OJIU7SsXAtdMcJg1EHxwAFD2kuPdbN2k+ep5B+60LamGB1U8Lmuu1xd3ekiWU8Cf7oh7YzKxJgnC6f2YvXUJYGOdTd6YVj2csaAtTVqUGOc44LmgwFvAMY0aWAegRsjh9o9p1UWNnmITG1t3n8KvUpzwH/5QiA+SUB1MHjCAue4XM/g3x0f1NBKSrMp43P0KSNhw5c7OU9N5CSSiGN4kDAE91LS9zSS5JJKgW3qFzZcASFZY4lwwMpJJVUZnUxqe5x2OIVBtM0HtIgtPCSS046VatGloLAIhwlFqsLmGYyYSSWmXosfbluvdSfQvGWbJ0jLiefRX7G3de6PD0tLv5kklzZ+3o8fXHLHRWfszLQ6vcavRoWtS6JaUv8A1NcR/NlJJXjjHFycudvtbp2VNg8jGNHoEVlu2cgJJLRjbastoADEBFbTIjIhJJIChhjhSFPBmCkkkDOlowo6XOEuISSQZBrsxAQH03u/MEkkBWdbCHOJkNWdXt3vd8YhJJIJ2NiXPBJbHqp9RsGWxFSngTkJJJwCUgfd4G5WNe9Ka+4a8EBrskJJIEa/TqXg0m0hkAGCr76eBskkgAvYQABCYUyROEkkBJjDHCSSSA//2Q=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601913" y="-1927224"/>
            <a:ext cx="2781576" cy="183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9018" y="5006838"/>
            <a:ext cx="26289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4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features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1951"/>
          </a:xfrm>
        </p:spPr>
        <p:txBody>
          <a:bodyPr>
            <a:normAutofit/>
          </a:bodyPr>
          <a:lstStyle/>
          <a:p>
            <a:pPr lvl="0"/>
            <a:r>
              <a:rPr lang="en-IN" dirty="0"/>
              <a:t>Tachycardia, low blood pressure</a:t>
            </a:r>
          </a:p>
          <a:p>
            <a:pPr lvl="0"/>
            <a:r>
              <a:rPr lang="en-IN" dirty="0"/>
              <a:t>Vomiting, mild diarrhoea, abdominal distension</a:t>
            </a:r>
            <a:endParaRPr lang="en-AU" dirty="0"/>
          </a:p>
          <a:p>
            <a:pPr lvl="0"/>
            <a:r>
              <a:rPr lang="en-IN" dirty="0"/>
              <a:t>Apnoea, cyanosis, grunting and dyspnoea </a:t>
            </a:r>
          </a:p>
          <a:p>
            <a:pPr lvl="0"/>
            <a:r>
              <a:rPr lang="en-IN" dirty="0"/>
              <a:t>High-pitched cry, bulging </a:t>
            </a:r>
            <a:r>
              <a:rPr lang="en-IN" dirty="0" err="1"/>
              <a:t>fontanelle</a:t>
            </a:r>
            <a:r>
              <a:rPr lang="en-IN" dirty="0"/>
              <a:t> and convulsions</a:t>
            </a:r>
            <a:endParaRPr lang="en-AU" dirty="0"/>
          </a:p>
          <a:p>
            <a:pPr lvl="0"/>
            <a:r>
              <a:rPr lang="en-IN" dirty="0"/>
              <a:t>Haemorrhagic diathesis </a:t>
            </a:r>
          </a:p>
          <a:p>
            <a:pPr lvl="0"/>
            <a:r>
              <a:rPr lang="en-IN" dirty="0" err="1"/>
              <a:t>Sclerema</a:t>
            </a:r>
            <a:r>
              <a:rPr lang="en-IN" dirty="0"/>
              <a:t> </a:t>
            </a:r>
          </a:p>
          <a:p>
            <a:pPr lvl="0"/>
            <a:r>
              <a:rPr lang="en-IN" dirty="0" err="1"/>
              <a:t>Hypotonia</a:t>
            </a:r>
            <a:r>
              <a:rPr lang="en-IN" dirty="0"/>
              <a:t> / lethargy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8" name="AutoShape 6" descr="data:image/jpeg;base64,/9j/4AAQSkZJRgABAQAAAQABAAD/2wBDAAkGBwgHBgkIBwgKCgkLDRYPDQwMDRsUFRAWIB0iIiAdHx8kKDQsJCYxJx8fLT0tMTU3Ojo6Iys/RD84QzQ5Ojf/2wBDAQoKCg0MDRoPDxo3JR8lNzc3Nzc3Nzc3Nzc3Nzc3Nzc3Nzc3Nzc3Nzc3Nzc3Nzc3Nzc3Nzc3Nzc3Nzc3Nzc3Nzf/wAARCAC2ARQDASIAAhEBAxEB/8QAHAAAAQUBAQEAAAAAAAAAAAAAAwABAgQFBgcI/8QAORAAAQMDAwIDBgQGAgIDAAAAAQACEQMEIRIxQQVREyJhBhQycYGRI0KhwRVSYrHR8AdyM0OC4fH/xAAZAQADAQEBAAAAAAAAAAAAAAAAAQIDBAX/xAAjEQEBAAICAgICAwEAAAAAAAAAAQIRAyESMQRREyIyQVJh/9oADAMBAAIRAxEAPwDnXVoJEzCG6oHZPKruqCQBvz6qLye6jKvUnQhqbgygvqx6g/ok44koTyAMKRaZ7+xKG2uabw6J0mSDyovP37KvUcSCATJ3CeiEqXRNbx2tAMzp4VTql4x1u2nSZESS52XFx3+ii55DcqXSLX+IdRBeJpUfMfU8BH/UZfUa3s10rwKQr1R+K8SAfyhdQw6QJ4Vei0MEqw0F+/2WVu62wxmM0mAXGZR6QJBbn1UWMOIIARqTA0k7mfsjTWVKmHThWqYM6nuiOyg0QBCgXnXEkpDe1wOGnyuCdroG+PXlV2OMTujNY05ImEaRehfjAyfoVNjTOx9CSlSA3j7IpcQfK3fkpFsJ/l3JlCLie4Rqg1uBxGczshGJwc+olI5QCHZIJ3nCg9/mzPqi1PikBQcQRkBCtoB0iIM+qDUpkGW/ojeX6qJHrMIOUKCRuZ5QniQe6nUby1xnuhgyIdvyiHZtVeMFrh5Thcx1Sz9zrywHwn/D6ei65zBG3zVK+tW3FF1N3Iwf3WmNZZxyUzypAkJ6tJ1F7mPGWmEozstGQ1OoQd0dlYgqmN1IHbhKxW1/3iZ8xlLxjyVSBPKm0ujn7o8VeS8KrSJ1x3BSQGuIGAPqJSRotgVKg1KDqkndDLm8mVEuE+U/JUz2JJhRLtyeFHXAjKhhzwAR9TCC2i90iJVeo6MDCI90EwfnCDUcACls9q9Yue5tKmC57zAAXW9GsG2Vs1kS45e7uVjeztp4tV15UbgHTTn9Supot1GOEr30eE3+wrGyVbY2BlQY2G4blFYO4lLx01lSZv6I9NkBDEaSU7X8HhTVb2PJGAUzGnSY+6hrgiFKSSeyRjNIaAEWm6cHCrMaSD6ck4R2ObAgg/JCattfEK0fBNEE5f64WdTM8Si+IcxkeqWk6Ee4TGIOfVVqrJ7gTIyk1+k6Xie3dNVMSf7oX6De/RkqBeHHYqNUyQZUJAjCVPSQjJUhtIGyG05yVJp8ykVE5yGqGmTAIb8winHy7Iby1xyNv1TLYEHSOxQnNB3mEYsByMBDcDOE4L2wOu0Ib7y0fDh/y4Kxm1qbtiF2NxTbVY5r2gtcIcO4XG3dj7tcOpkeUHB7hbYdubktxooe3ghSDmlUXUiBgkKA8UH4lfimcsarYOyMAxo8xghYwfVMjUQpEVSPO9xaeETEXl+o2H3FJhAcQ3EgJLIFMHc/dJV4wvy0U6eSoucB6dkMmD3UC6DjZSexdWrAglBqPiQeEzj2whEySkDl31UAx1zXZQp5LjBPYcqL36RC1PZu1LtVy8ZcYZ8kDe7pvWVu2nSZSpgBrRAAWmxoaMIdFgpsEbogynjjprLsQZHKm1xjcQELVAyna4kHCnJpIIXnj6IlNuM5QgT2yjtIjOFCtpAkDEfNTaSBJMqAOc91IuERCRpaszzx6IlN0uAQ+OyLSaBzniUgM0E7cfREa4gHf5ShidJMGdjCciWy2EIJ3JBz6cIbqhJ9OUQtLsbHbPKG6RxnYyEKgT5klCOoZVhwgEwgvwCAkraE4T6sROUN1Q03ABodO+NlEagTCNAbVlJ5EDuoTAE4KW+5+SWi0T3QJG6Dr1OnaUR5A25QTEnsU5ATxhV61hSvT4bx5vykbqxgjKctNMtqBzQ/BA5VY3VYck3NMg+zTnOgV2jsHBM72TuHMmlWovPYmF21OjSvKLarRpLhmDyh1LGrS+EmPULocPlY5S19heq1i2fBYDy6pj9Fqs/44vSADe22RsAStijdXdtj4m8BWmdbqtglsFBXKsSn/wAYXJbm/ogzwwpLp6ftBV0/EEkF5V4Y7+6gcqTud5URICl1GIMIbjCITjdAqnsgXoNrDcV2UW7vMT2Xb9PoNo0mNbs0QB6LmvZ638Su+qR8OAusoiBEKsZ/ZY/ayM7qSGCpTJlGTbGHiTACKwEBDDuym3G53WVanMhwRgcKIiFNsTyMqTibfTCKGzlDbk4JjuiNxt9kqpMDOUai3Hog0zvIR6cHmB+iRUZobuSUoMf43KoXvVKNmWiDUcSGw0jdXLW5pVwHtdJBgjlpQjygug4OAOSeEBzZgiMo73Ah5gx6jCC2m4gPYwlv9kHEXAgTMhAe3dHqOBcBH3whvB52SUqnEjCiIyiub6oRCFmdDmd/RMzDTjdLAUeZyUEeqPJIQQZbtlFMmCQYPblBcRMt24lOJ2fdp+aQMuHJB5UdfGyUyf7FERlGv0i58PVTMwchbNK4x5tlyjHuY0mm6HRgqVHrNRsCtTB9WmCtsL04eXD9tuvaKNWeOEzrCk9YNDq9s84qFh7OELSpX5jyuDx6GVbHVWf4ZRzhJSp340+YZlJA08TLcYj/AChER8irTgNigvLQcnMqXZrSu8KpWKsV6gYYO/ACrMY+vWYyIDnR809IyyjqugUPCs6ZIgkaitdhEqtbAMphg4ACsUzzwrnpeMF4ynORhRGwUmqK2xSaiNKCTBA3U27SVFXB2uJM7Iok/dVQTICKHRgFQayHae6kHO9FXdVjZDFZwfEo0caLYOJzuqXUbqoxwo0MOcPM/sFFtYgySsa6uqj7atUpnzOcWtlPGMfkZXHHpidWuK7buab3aQ6RlaXst1G4e2u11drSSC5zsrKq27vAc3WNTidOpqe0pe7AuDdWvENdE+oWmU6cvDl43ddg69gAG8e5x4ER9ka262KBFG4DdB2c3H3C5gXFK4a1z7Y04AbqpmBIHPqiVmN8EPZU1MmBOCPQhZWfbtx5McuncCtSqNboII3UXlvdcp0bqDgzQ4k6dlvU6/iCdwps01110K95mAhn15S1YyoOd22SBTmBhDeeyi5yGXk7oCRMSdRA7cFRkzsmnukDkRKaScZ+akCHbmE+kGVEgSmmiUt85Rf4VXqMFWk0PacwDlBYcxGy3ujve62gfldC0wcvPOtueqWVZk66T2x/SUINez4SQR2XbNe6cp/Ct3CKlGmY5LQtXN5OOZcXQECu8D/skuv/AIbZvyKDAkgeTzKv7HdapsBfbViYyW5/ss53s5fNk1Lev9WlfQJDWk7JtDSBImUi86+fD0euwEmi8R3aU9nZFt4zU0iDOy99q29F4M0mmd/KuS9rbCzoWZq0aTG1S4CWhGzl7cc3GPsiMMoJIGTuiMOybqxWR80jG4UAcQpDZRWsJhJypjG6ju2WqQmFFWI09xCTXZKiNsqLnBSpCrX0mFWfckkkJV5cSFSc7QSFca4yND3hxE7zvC5m6vBSq1KGshgcdLgtYVyDHELleovLbyoTtqyE525vkyaJ14/xtPiS4GA4bK9RvnuZ+J5h2OQsl9PZzRIU6V05mC37KnJLr20q1y5wLaZcA45AOFJtd4aKQcXOduqBvA4fCZRrKoW+I9wALhAJ4CVXh76bvSmEl3mE9u66O2qQwArlOg3QN3UBjQWQFv0K4lwHfCjKO7DvFpteCol3ZAp1OZUpzgrMHdOeyiSnJUJQRSVJondMBOERoxtlBHA8pURwpyCPVM4ADCZWkzDpjfhbvQQ5xqsBOwIWCxwDoK2/Z2hcXd6+lZloqGmT5jAIEK8XPzfxbT6UgeUg/dC0uacYHqlc0+qWc+8W7tI/MBI+4VYX9V5DWsJccAATK1cel5j8HM53SV+w6NfXNuK1Xw6RccNcDMeqSNktHNSOEQPGmARjCG5wDiZgk/7/AL6IQcM6cDcoSetVgwJ/dct7Xg+5NLpDvEHl+h/36LobmoRlrTPE/wC/7C532koVKtlVq1HSGEHSElY+3GBuqZMAclEFItwY+6FV06vJOlJkjdN1YrA2xypgSEJuAih3ZRW+IgGEplQYcypyQfQqK0RcYwo4UnDM/wB0xONkjBqEZO0KjcNkSNlfqtkKnWpkNkZ+acqpVCpIGFz/AFFv47p5yukqQRk5PosfqVu7DgFpGXNPKMmnUqUj5SY7Iza1J3xsg/JOLWo5uoDCGaR7foqckmUE8Wk34GT9FB9R9TGw7KOnurNtbOqkECB3S6VPLLpc6Qwtdq2Gy6Sy+SzbK10sAaFrUWaY7rPKu3HrHS20YhTAndDGymD3WYTUSIKfJynMDJQCacYRBMcKAGJCI3BwUCkdimPdIkkpieEIqOxkLpfYR8ddYZiaTwVzQDsxnC6D2Mtrmt1IvtmantpOMTGJA/daRz8t/WvTRVpvw4gqtWsLZ8uY1rXbyAsurWubcxXtqjfXj7oY6jnZwj1Wri0HWq9Us6jqNKajB8Lgd0kQVi+XNdhJBneBq8wMTso1KzWDyt/RDe4k5dgdlXq6qgikTvv/AL/uEJAvLqo4w2AO54WbdONek6m8uLS3zHhaZs4zXeABvKq33ULW1YaVJoJycCeP/wAQccBXpmlUdTM4PfcKLe23qVt9S6c+tTbeW7Q97fjp9x6LCkQc/TslenTx5bHY5ux1SOeFNsfZV2uDccowPKmujGjDGZUpzJKiwiP3RIDtpIHKitIYobjnByiOEAqGkKTDc4hAriWn+yO7GyG/Lc4RDjKqCCUz7bXSD/EYdXCs16RnGyquZBkq1a2D4MYAj5IXuzSTjffCuiNOEmp7HhGXU6cNeMBXLS3DAGtEqwWl2wVi3pQcylaPCTseiyMBWWDHdCa2EZmwUFUwOyI0YUADOEQAgbJEeE4ZwM90mjVPdEa3bbKDJoEYSAII5UgcwBGU+2IQVDdhRJxJhSJ3yok7potRJM8Yyu9/4voO13tyfhAbTB/X/C4FuSRzC9T9hbc2fQ6ZLSDWcahntsP0CvH25ea9OrMEeYSECv0+1uARUotJO5jKI10jOE2TtMLVyM0dCtJOkvif5klfqXNOg7Q+o1p3glJA243El1R3OwQqtdwb+G0Nb3KloOXVSJVSs91Unw89jCYUOoXNSq402ucePqqgbSoVWMLQalQhs7xKv1BTt6bi4DX81hUbh111q3Ay0VJnvGf2SNqNAp1nMBiDElVLnplC9mW6KhOHtEffurXUZpXWQQKkESOVBtVzIjeVfRS2dxgXvQ7+1JJpGqxuzmCcKi0lpggrs23GpwqAmZko9WysOoMDqtJoqfzswVNw+nThz6/lHFCSjtk42W3c+zjxJs6jao/ldgrKrW9a2cW1aTmHiVhlLPbqwzxy9VAGMOB9ITGnlO0zunIk4EKGvoCowITmz/8AatH+pCc0CDGEQlaoyRBVZ1LBBAVxzZ5+qEATuIVRUVTS0kYlOKUq14YThkJ7VsBlOMIzGQpBsojciAErSpADZTa08J2MJRWsUlTNb90VrJU6dMRJyrDWDfT+qCV204CJo0iXBHLRGCPmovb5QBlIwH7SAhufEyivBIxEpvdrhxGmjUI9GlMrYAZMpsnM5V6n0jqFQahbPb6uICkOi9RB81sSP6XA/uqkYZZz7N0Ppj+o9Ro2zN6jwCew5P2XszKFK2ospUhpDGhrQOAFwnse2j0680Vmlt1UbDdQ+Ef5XeMaAJyZWuMcfLluiMYBupvOlhIjCgE5MghUyeY9c6hcXHU6z3ktgwGjgBJdre9As72ua1Vp1HeDCSezc/UpmSHH5iU0BrC4CPVGc3xHwZiVW6pWbb27gBGEicz1+7DSKTD5nboHs5auqX7avDAThBqUX3FZ1R+XHaF0vRrM2VoHPEOcZdI+iDR65aOrWJcwTUpnW36LIoVtbA4DzCMLsnUmvokRuFxbh7p1KowYEwP2VypjUtqDNJc7Gr8p4Um0y17p8rBtHKyzeVKbw4kObOfRaVv1ClUHmEkY3VblGqMxlWpGnaVa93ERVIc0/lIlC96DANIhqdlw155PKOj7V7roNrWaTSHhH+nZc9e9Pr2r3CNbR+YBdXWuHU8A4WbXreJOsifmufPGOri5M577cyQSDJyDsouBHojXdTxKri34eMKvmFi7p3EHNAOZUS0kDVtxKIW902kSnFSINaSiaREwna2TvBTlpnbCBpFrc7KbRMjb6KYacRsUQUpSGkWNnYIrac7qdOniOAjBsGAEthGmyNyjtGCE2gHJH2RWs8s6YCIFaodECJ5Wj0e2tL5x95q6HHZg/wAqhVZL5OQeEalQuHZpUahIG4aU4nPvHq6dWLG3p6W07WmNPwkNkqYZoJAGVLpVap7q11ZrvEAT1i97tQBAnYrePLyt32YZBG/7Jg0RA5U6GXtT1m+EC7gCU01ylS4qfxl9drvgqQ35DC9OsrgVram8Tlsry5uhziTTeJMzK7r2avQbEMq7NwCU6VdAHicJy6fX0VcVWkeUwkKrfl6oJZY8wfLOe6SjT0ObJykgOTZTc4kwoVemUbktFxqc3tMBRpdaY13mouidgZVv+LWT2fmafVqNgzLO3s2RRpNaeICerQNSg8kS4jdV/wCJ276kuc6P+qsuv7Z1MgVCJH8qAzn3B0hgMLnevW5a5tZg2MH9ltu0lsh2W7jkoNxTFxbvY4HITlDBp6Hs1loM7odSj5g+h5COO6JUom2xB0zkEbIwaKjAWxB4Co4e3qvIDXgie4WhQp+EzVOTsmsdOiHAOg7lWKwzPEI0e+1a4dLQBn5LKvnaKZkwXYC0HkaiXGAMlZVyTcVYyGDYQsM66uHHdZ5yMJtPornu5DgC0zye6kbeQZEfRZO5SNOA0uBgiQUwaFfZZ1qjgGDWAMBqtU+iXdQS2g8f9sJ6HljPdZLKYLskSphjScrcoezN7UdlobPcroOn+yVtTAdc6qro2OAqmNrPP5HHh/bh6VFzyQ1hd6DKu2/Sb2ufw7apHciF6TbdHtqI/CoMZ8grzLamwiAn+Nz5fN/zHntL2Wv3AE6Gz3K0bb2RqwDWrgH+lq7ZtIdlLQBmFXhGN+VyVzFD2VtmwXl7vmYVyl7OWLBmiHfMytvHCeQ3cp+MZXlzvus+36PZ0f8Ax29If/FWxSpUm4DQPkoVrtjMA5Wdc3L3AknS1NFtvsS+FBp1MAB5hVKjWubOdlSqvc4O1OJIU7SsXAtdMcJg1EHxwAFD2kuPdbN2k+ep5B+60LamGB1U8Lmuu1xd3ekiWU8Cf7oh7YzKxJgnC6f2YvXUJYGOdTd6YVj2csaAtTVqUGOc44LmgwFvAMY0aWAegRsjh9o9p1UWNnmITG1t3n8KvUpzwH/5QiA+SUB1MHjCAue4XM/g3x0f1NBKSrMp43P0KSNhw5c7OU9N5CSSiGN4kDAE91LS9zSS5JJKgW3qFzZcASFZY4lwwMpJJVUZnUxqe5x2OIVBtM0HtIgtPCSS046VatGloLAIhwlFqsLmGYyYSSWmXosfbluvdSfQvGWbJ0jLiefRX7G3de6PD0tLv5kklzZ+3o8fXHLHRWfszLQ6vcavRoWtS6JaUv8A1NcR/NlJJXjjHFycudvtbp2VNg8jGNHoEVlu2cgJJLRjbastoADEBFbTIjIhJJIChhjhSFPBmCkkkDOlowo6XOEuISSQZBrsxAQH03u/MEkkBWdbCHOJkNWdXt3vd8YhJJIJ2NiXPBJbHqp9RsGWxFSngTkJJJwCUgfd4G5WNe9Ka+4a8EBrskJJIEa/TqXg0m0hkAGCr76eBskkgAvYQABCYUyROEkkBJjDHCSSSA//2Q=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2601913" y="-1927224"/>
            <a:ext cx="2781576" cy="183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520" y="3730034"/>
            <a:ext cx="3655104" cy="23525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487" y="655187"/>
            <a:ext cx="2175030" cy="217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6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26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Full sepsis screen :</a:t>
            </a:r>
            <a:endParaRPr lang="en-AU" dirty="0"/>
          </a:p>
          <a:p>
            <a:r>
              <a:rPr lang="en-US" dirty="0"/>
              <a:t>Blood culture*</a:t>
            </a:r>
            <a:endParaRPr lang="en-AU" dirty="0"/>
          </a:p>
          <a:p>
            <a:r>
              <a:rPr lang="en-US" dirty="0"/>
              <a:t>Full blood count*</a:t>
            </a:r>
            <a:endParaRPr lang="en-AU" dirty="0"/>
          </a:p>
          <a:p>
            <a:r>
              <a:rPr lang="en-US" dirty="0"/>
              <a:t>CRP*</a:t>
            </a:r>
            <a:endParaRPr lang="en-AU" dirty="0"/>
          </a:p>
          <a:p>
            <a:r>
              <a:rPr lang="en-US" dirty="0"/>
              <a:t>Urine Culture</a:t>
            </a:r>
            <a:endParaRPr lang="en-AU" dirty="0"/>
          </a:p>
          <a:p>
            <a:r>
              <a:rPr lang="en-US" dirty="0"/>
              <a:t>CSF examination</a:t>
            </a:r>
            <a:endParaRPr lang="en-AU" dirty="0"/>
          </a:p>
          <a:p>
            <a:r>
              <a:rPr lang="en-US" dirty="0"/>
              <a:t>CXR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US" i="1" dirty="0"/>
              <a:t>*Partial Sepsis screen</a:t>
            </a:r>
            <a:endParaRPr lang="en-AU" dirty="0"/>
          </a:p>
          <a:p>
            <a:endParaRPr lang="en-US" b="1" dirty="0"/>
          </a:p>
          <a:p>
            <a:r>
              <a:rPr lang="en-US" b="1" dirty="0"/>
              <a:t>Direct method of diagnosis: </a:t>
            </a:r>
            <a:r>
              <a:rPr lang="en-US" dirty="0"/>
              <a:t>Isolation of microorganisms from blood, CSF, urine or pus is diagnostic. </a:t>
            </a:r>
          </a:p>
          <a:p>
            <a:r>
              <a:rPr lang="en-US" dirty="0"/>
              <a:t>In clinically suspected cases of sepsis, </a:t>
            </a:r>
            <a:r>
              <a:rPr lang="en-US" b="1" dirty="0"/>
              <a:t>blood culture must be done before commencing antibiotics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62867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1309</Words>
  <Application>Microsoft Office PowerPoint</Application>
  <PresentationFormat>Widescreen</PresentationFormat>
  <Paragraphs>343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Facet</vt:lpstr>
      <vt:lpstr>Bitmap Image</vt:lpstr>
      <vt:lpstr>Neonatal Sepsis</vt:lpstr>
      <vt:lpstr>Contents</vt:lpstr>
      <vt:lpstr>Introduction</vt:lpstr>
      <vt:lpstr>Classification</vt:lpstr>
      <vt:lpstr>Risk factors – early onset</vt:lpstr>
      <vt:lpstr>Risk factors - late onset</vt:lpstr>
      <vt:lpstr>Clinical features</vt:lpstr>
      <vt:lpstr>Clinical features</vt:lpstr>
      <vt:lpstr>Diagnosis</vt:lpstr>
      <vt:lpstr>Diagnosis</vt:lpstr>
      <vt:lpstr>Management</vt:lpstr>
      <vt:lpstr>Neonatal meningitis</vt:lpstr>
      <vt:lpstr>Neonatal meningitis</vt:lpstr>
      <vt:lpstr>Neonatal meningitis</vt:lpstr>
      <vt:lpstr>Neonatal meningitis</vt:lpstr>
      <vt:lpstr>Neonatal meningitis</vt:lpstr>
      <vt:lpstr>Prevention</vt:lpstr>
      <vt:lpstr>Prevention</vt:lpstr>
      <vt:lpstr>SPECIFIC INFECTIONS</vt:lpstr>
      <vt:lpstr> </vt:lpstr>
      <vt:lpstr>Group B Streptococcus</vt:lpstr>
      <vt:lpstr>Group B Streptococcus</vt:lpstr>
      <vt:lpstr>Escherichia coli</vt:lpstr>
      <vt:lpstr>Case history</vt:lpstr>
      <vt:lpstr>Listeriosis   (Listeria monocytogenes)   A Gram-positive intracellular bacillus</vt:lpstr>
      <vt:lpstr>Listeriosis</vt:lpstr>
      <vt:lpstr>Listeriosis</vt:lpstr>
      <vt:lpstr>Herpes simplex virus</vt:lpstr>
      <vt:lpstr>Herpes simplex virus</vt:lpstr>
      <vt:lpstr>HSV diagnosis</vt:lpstr>
      <vt:lpstr>Herpes simplex virus</vt:lpstr>
      <vt:lpstr>PowerPoint Presentation</vt:lpstr>
      <vt:lpstr>Case history</vt:lpstr>
      <vt:lpstr>Varicella zoster (Herpes viridae)</vt:lpstr>
      <vt:lpstr>Varicella zoster</vt:lpstr>
      <vt:lpstr>PowerPoint Presentation</vt:lpstr>
      <vt:lpstr>Any Questions?              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Neonatal Sepsis</dc:title>
  <dc:creator>Asiri Rodrigo</dc:creator>
  <cp:lastModifiedBy>acer</cp:lastModifiedBy>
  <cp:revision>51</cp:revision>
  <cp:lastPrinted>2015-02-03T10:34:19Z</cp:lastPrinted>
  <dcterms:created xsi:type="dcterms:W3CDTF">2015-01-22T11:12:31Z</dcterms:created>
  <dcterms:modified xsi:type="dcterms:W3CDTF">2018-06-28T08:07:22Z</dcterms:modified>
</cp:coreProperties>
</file>