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74" r:id="rId5"/>
    <p:sldId id="275" r:id="rId6"/>
    <p:sldId id="276" r:id="rId7"/>
    <p:sldId id="277" r:id="rId8"/>
    <p:sldId id="261" r:id="rId9"/>
    <p:sldId id="273" r:id="rId10"/>
    <p:sldId id="279" r:id="rId11"/>
    <p:sldId id="259" r:id="rId12"/>
    <p:sldId id="280" r:id="rId13"/>
    <p:sldId id="281" r:id="rId14"/>
    <p:sldId id="283" r:id="rId15"/>
    <p:sldId id="284" r:id="rId16"/>
    <p:sldId id="285" r:id="rId17"/>
    <p:sldId id="266" r:id="rId18"/>
    <p:sldId id="290" r:id="rId19"/>
    <p:sldId id="289" r:id="rId20"/>
    <p:sldId id="286" r:id="rId21"/>
    <p:sldId id="262" r:id="rId22"/>
    <p:sldId id="263" r:id="rId23"/>
    <p:sldId id="264" r:id="rId24"/>
    <p:sldId id="271" r:id="rId25"/>
    <p:sldId id="287"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B6839BE6-9052-4311-98E0-1DF2DFED55DD}" type="datetimeFigureOut">
              <a:rPr lang="en-US" smtClean="0"/>
              <a:pPr/>
              <a:t>6/11/2018</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370610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39BE6-9052-4311-98E0-1DF2DFED55DD}" type="datetimeFigureOut">
              <a:rPr lang="en-US" smtClean="0"/>
              <a:pPr/>
              <a:t>6/11/2018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124171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smtClean="0"/>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39BE6-9052-4311-98E0-1DF2DFED55DD}" type="datetimeFigureOut">
              <a:rPr lang="en-US" smtClean="0"/>
              <a:pPr/>
              <a:t>6/11/2018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762251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smtClean="0"/>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39BE6-9052-4311-98E0-1DF2DFED55DD}" type="datetimeFigureOut">
              <a:rPr lang="en-US" smtClean="0"/>
              <a:pPr/>
              <a:t>6/11/2018</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458902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39BE6-9052-4311-98E0-1DF2DFED55DD}" type="datetimeFigureOut">
              <a:rPr lang="en-US" smtClean="0"/>
              <a:pPr/>
              <a:t>6/11/2018</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1866410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839BE6-9052-4311-98E0-1DF2DFED55DD}" type="datetimeFigureOut">
              <a:rPr lang="en-US" smtClean="0"/>
              <a:pPr/>
              <a:t>6/11/2018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1393104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839BE6-9052-4311-98E0-1DF2DFED55DD}" type="datetimeFigureOut">
              <a:rPr lang="en-US" smtClean="0"/>
              <a:pPr/>
              <a:t>6/11/2018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3494975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B6839BE6-9052-4311-98E0-1DF2DFED55DD}" type="datetimeFigureOut">
              <a:rPr lang="en-US" smtClean="0"/>
              <a:pPr/>
              <a:t>6/11/2018</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3872232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39BE6-9052-4311-98E0-1DF2DFED55DD}" type="datetimeFigureOut">
              <a:rPr lang="en-US" smtClean="0"/>
              <a:pPr/>
              <a:t>6/11/2018</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3126583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839BE6-9052-4311-98E0-1DF2DFED55DD}" type="datetimeFigureOut">
              <a:rPr lang="en-US" smtClean="0"/>
              <a:pPr/>
              <a:t>6/11/2018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197258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839BE6-9052-4311-98E0-1DF2DFED55DD}" type="datetimeFigureOut">
              <a:rPr lang="en-US" smtClean="0"/>
              <a:pPr/>
              <a:t>6/11/2018</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1378558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mtClean="0"/>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839BE6-9052-4311-98E0-1DF2DFED55DD}" type="datetimeFigureOut">
              <a:rPr lang="en-US" smtClean="0"/>
              <a:pPr/>
              <a:t>6/11/2018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3261487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839BE6-9052-4311-98E0-1DF2DFED55DD}" type="datetimeFigureOut">
              <a:rPr lang="en-US" smtClean="0"/>
              <a:pPr/>
              <a:t>6/11/2018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3832714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839BE6-9052-4311-98E0-1DF2DFED55DD}" type="datetimeFigureOut">
              <a:rPr lang="en-US" smtClean="0"/>
              <a:pPr/>
              <a:t>6/11/2018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194081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B6839BE6-9052-4311-98E0-1DF2DFED55DD}" type="datetimeFigureOut">
              <a:rPr lang="en-US" smtClean="0"/>
              <a:pPr/>
              <a:t>6/11/2018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97284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39BE6-9052-4311-98E0-1DF2DFED55DD}" type="datetimeFigureOut">
              <a:rPr lang="en-US" smtClean="0"/>
              <a:pPr/>
              <a:t>6/11/2018</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21020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839BE6-9052-4311-98E0-1DF2DFED55DD}" type="datetimeFigureOut">
              <a:rPr lang="en-US" smtClean="0"/>
              <a:pPr/>
              <a:t>6/11/2018</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262569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B6839BE6-9052-4311-98E0-1DF2DFED55DD}" type="datetimeFigureOut">
              <a:rPr lang="en-US" smtClean="0"/>
              <a:pPr/>
              <a:t>6/11/2018</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296E3ED3-97EB-4A50-8C00-4B146826476F}" type="slidenum">
              <a:rPr lang="en-US" smtClean="0"/>
              <a:pPr/>
              <a:t>‹#›</a:t>
            </a:fld>
            <a:endParaRPr lang="en-US"/>
          </a:p>
        </p:txBody>
      </p:sp>
    </p:spTree>
    <p:extLst>
      <p:ext uri="{BB962C8B-B14F-4D97-AF65-F5344CB8AC3E}">
        <p14:creationId xmlns:p14="http://schemas.microsoft.com/office/powerpoint/2010/main" val="259527910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914400"/>
            <a:ext cx="5917679" cy="2550877"/>
          </a:xfrm>
        </p:spPr>
        <p:txBody>
          <a:bodyPr/>
          <a:lstStyle/>
          <a:p>
            <a:r>
              <a:rPr lang="en-US" dirty="0" smtClean="0"/>
              <a:t>OXYTOCIC AGENTS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Ergometrine</a:t>
            </a:r>
            <a:endParaRPr lang="en-US" dirty="0"/>
          </a:p>
        </p:txBody>
      </p:sp>
      <p:sp>
        <p:nvSpPr>
          <p:cNvPr id="3" name="Content Placeholder 2"/>
          <p:cNvSpPr>
            <a:spLocks noGrp="1"/>
          </p:cNvSpPr>
          <p:nvPr>
            <p:ph idx="1"/>
          </p:nvPr>
        </p:nvSpPr>
        <p:spPr>
          <a:xfrm>
            <a:off x="609600" y="1981200"/>
            <a:ext cx="8229600" cy="4495800"/>
          </a:xfrm>
        </p:spPr>
        <p:txBody>
          <a:bodyPr>
            <a:noAutofit/>
          </a:bodyPr>
          <a:lstStyle/>
          <a:p>
            <a:pPr marL="0" indent="0">
              <a:lnSpc>
                <a:spcPct val="150000"/>
              </a:lnSpc>
              <a:buNone/>
            </a:pPr>
            <a:r>
              <a:rPr lang="en-US" sz="2000" b="1" dirty="0" smtClean="0"/>
              <a:t>Contraindicated..</a:t>
            </a:r>
          </a:p>
          <a:p>
            <a:pPr>
              <a:lnSpc>
                <a:spcPct val="150000"/>
              </a:lnSpc>
            </a:pPr>
            <a:r>
              <a:rPr lang="en-US" sz="2000" dirty="0" smtClean="0"/>
              <a:t>for induction </a:t>
            </a:r>
            <a:r>
              <a:rPr lang="en-US" sz="2000" dirty="0"/>
              <a:t>of </a:t>
            </a:r>
            <a:r>
              <a:rPr lang="en-US" sz="2000" dirty="0" err="1"/>
              <a:t>labour</a:t>
            </a:r>
            <a:r>
              <a:rPr lang="en-US" sz="2000" dirty="0"/>
              <a:t> and during the first and second stages of </a:t>
            </a:r>
            <a:r>
              <a:rPr lang="en-US" sz="2000" dirty="0" err="1" smtClean="0"/>
              <a:t>labour</a:t>
            </a:r>
            <a:endParaRPr lang="en-US" sz="2000" dirty="0" smtClean="0"/>
          </a:p>
          <a:p>
            <a:pPr>
              <a:lnSpc>
                <a:spcPct val="150000"/>
              </a:lnSpc>
            </a:pPr>
            <a:r>
              <a:rPr lang="en-US" sz="2000" dirty="0" smtClean="0"/>
              <a:t>In any </a:t>
            </a:r>
            <a:r>
              <a:rPr lang="en-US" sz="2000" dirty="0"/>
              <a:t>suspicion of retained </a:t>
            </a:r>
            <a:r>
              <a:rPr lang="en-US" sz="2000" dirty="0" smtClean="0"/>
              <a:t>placenta</a:t>
            </a:r>
          </a:p>
          <a:p>
            <a:pPr>
              <a:lnSpc>
                <a:spcPct val="150000"/>
              </a:lnSpc>
            </a:pPr>
            <a:r>
              <a:rPr lang="en-US" sz="2000" dirty="0" smtClean="0"/>
              <a:t>in </a:t>
            </a:r>
            <a:r>
              <a:rPr lang="en-US" sz="2000" dirty="0"/>
              <a:t>eclampsia or </a:t>
            </a:r>
            <a:r>
              <a:rPr lang="en-US" sz="2000" dirty="0" smtClean="0"/>
              <a:t>preeclampsia</a:t>
            </a:r>
          </a:p>
          <a:p>
            <a:pPr>
              <a:lnSpc>
                <a:spcPct val="150000"/>
              </a:lnSpc>
            </a:pPr>
            <a:r>
              <a:rPr lang="en-US" sz="2000" dirty="0" smtClean="0"/>
              <a:t>in </a:t>
            </a:r>
            <a:r>
              <a:rPr lang="en-US" sz="2000" dirty="0"/>
              <a:t>patients with peripheral vascular disease or heart </a:t>
            </a:r>
            <a:r>
              <a:rPr lang="en-US" sz="2000" dirty="0" smtClean="0"/>
              <a:t>disease</a:t>
            </a:r>
          </a:p>
          <a:p>
            <a:pPr>
              <a:lnSpc>
                <a:spcPct val="150000"/>
              </a:lnSpc>
            </a:pPr>
            <a:r>
              <a:rPr lang="en-US" sz="2000" dirty="0" smtClean="0"/>
              <a:t>with </a:t>
            </a:r>
            <a:r>
              <a:rPr lang="en-US" sz="2000" dirty="0"/>
              <a:t>hypertension or a history of hypertension</a:t>
            </a:r>
            <a:r>
              <a:rPr lang="en-US" sz="2000" dirty="0" smtClean="0"/>
              <a:t>.</a:t>
            </a:r>
          </a:p>
          <a:p>
            <a:pPr>
              <a:lnSpc>
                <a:spcPct val="150000"/>
              </a:lnSpc>
            </a:pPr>
            <a:r>
              <a:rPr lang="en-US" sz="2000" dirty="0" smtClean="0"/>
              <a:t>In impaired </a:t>
            </a:r>
            <a:r>
              <a:rPr lang="en-US" sz="2000" dirty="0"/>
              <a:t>hepatic or renal function exists. </a:t>
            </a:r>
            <a:br>
              <a:rPr lang="en-US" sz="2000" dirty="0"/>
            </a:br>
            <a:endParaRPr lang="en-US" sz="2000" dirty="0"/>
          </a:p>
        </p:txBody>
      </p:sp>
    </p:spTree>
    <p:extLst>
      <p:ext uri="{BB962C8B-B14F-4D97-AF65-F5344CB8AC3E}">
        <p14:creationId xmlns:p14="http://schemas.microsoft.com/office/powerpoint/2010/main" val="617201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Oxytocin</a:t>
            </a:r>
            <a:endParaRPr lang="en-US" dirty="0"/>
          </a:p>
        </p:txBody>
      </p:sp>
      <p:sp>
        <p:nvSpPr>
          <p:cNvPr id="3" name="Content Placeholder 2"/>
          <p:cNvSpPr>
            <a:spLocks noGrp="1"/>
          </p:cNvSpPr>
          <p:nvPr>
            <p:ph idx="1"/>
          </p:nvPr>
        </p:nvSpPr>
        <p:spPr>
          <a:xfrm>
            <a:off x="864382" y="2489200"/>
            <a:ext cx="7136618" cy="4064000"/>
          </a:xfrm>
        </p:spPr>
        <p:txBody>
          <a:bodyPr>
            <a:normAutofit/>
          </a:bodyPr>
          <a:lstStyle/>
          <a:p>
            <a:pPr>
              <a:lnSpc>
                <a:spcPct val="150000"/>
              </a:lnSpc>
            </a:pPr>
            <a:endParaRPr lang="en-US" sz="2000" dirty="0" smtClean="0"/>
          </a:p>
          <a:p>
            <a:pPr>
              <a:lnSpc>
                <a:spcPct val="150000"/>
              </a:lnSpc>
            </a:pPr>
            <a:endParaRPr lang="en-US" sz="2000" dirty="0"/>
          </a:p>
        </p:txBody>
      </p:sp>
      <p:pic>
        <p:nvPicPr>
          <p:cNvPr id="4" name="Picture 3"/>
          <p:cNvPicPr>
            <a:picLocks noChangeAspect="1"/>
          </p:cNvPicPr>
          <p:nvPr/>
        </p:nvPicPr>
        <p:blipFill>
          <a:blip r:embed="rId2"/>
          <a:stretch>
            <a:fillRect/>
          </a:stretch>
        </p:blipFill>
        <p:spPr>
          <a:xfrm>
            <a:off x="1219200" y="2489200"/>
            <a:ext cx="6954220" cy="415348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Oxytocin</a:t>
            </a:r>
            <a:endParaRPr lang="en-US" dirty="0"/>
          </a:p>
        </p:txBody>
      </p:sp>
      <p:sp>
        <p:nvSpPr>
          <p:cNvPr id="3" name="Content Placeholder 2"/>
          <p:cNvSpPr>
            <a:spLocks noGrp="1"/>
          </p:cNvSpPr>
          <p:nvPr>
            <p:ph idx="1"/>
          </p:nvPr>
        </p:nvSpPr>
        <p:spPr>
          <a:xfrm>
            <a:off x="864382" y="2489200"/>
            <a:ext cx="8051018" cy="4216400"/>
          </a:xfrm>
        </p:spPr>
        <p:txBody>
          <a:bodyPr>
            <a:normAutofit/>
          </a:bodyPr>
          <a:lstStyle/>
          <a:p>
            <a:pPr>
              <a:lnSpc>
                <a:spcPct val="150000"/>
              </a:lnSpc>
            </a:pPr>
            <a:r>
              <a:rPr lang="en-US" sz="2000" dirty="0" smtClean="0"/>
              <a:t>It stimulates the contraction of the </a:t>
            </a:r>
            <a:r>
              <a:rPr lang="en-US" sz="2000" smtClean="0"/>
              <a:t>pregnant </a:t>
            </a:r>
            <a:r>
              <a:rPr lang="en-US" sz="2000" smtClean="0"/>
              <a:t>uterus (more </a:t>
            </a:r>
            <a:r>
              <a:rPr lang="en-US" sz="2000" dirty="0" smtClean="0"/>
              <a:t>sensitive at term)</a:t>
            </a:r>
          </a:p>
          <a:p>
            <a:pPr>
              <a:lnSpc>
                <a:spcPct val="150000"/>
              </a:lnSpc>
            </a:pPr>
            <a:r>
              <a:rPr lang="en-US" sz="2000" dirty="0"/>
              <a:t>Oxytocin in small doses increases both the frequency </a:t>
            </a:r>
            <a:r>
              <a:rPr lang="en-US" sz="2000" dirty="0" smtClean="0"/>
              <a:t>and the </a:t>
            </a:r>
            <a:r>
              <a:rPr lang="en-US" sz="2000" dirty="0"/>
              <a:t>force of uterine </a:t>
            </a:r>
            <a:r>
              <a:rPr lang="en-US" sz="2000" dirty="0" smtClean="0"/>
              <a:t>contractions. </a:t>
            </a:r>
          </a:p>
          <a:p>
            <a:pPr>
              <a:lnSpc>
                <a:spcPct val="150000"/>
              </a:lnSpc>
            </a:pPr>
            <a:r>
              <a:rPr lang="en-US" sz="2000" dirty="0" smtClean="0"/>
              <a:t>At </a:t>
            </a:r>
            <a:r>
              <a:rPr lang="en-US" sz="2000" dirty="0"/>
              <a:t>higher doses, it produces sustained </a:t>
            </a:r>
            <a:r>
              <a:rPr lang="en-US" sz="2000" dirty="0" smtClean="0"/>
              <a:t>contraction. </a:t>
            </a:r>
          </a:p>
          <a:p>
            <a:pPr>
              <a:lnSpc>
                <a:spcPct val="150000"/>
              </a:lnSpc>
            </a:pPr>
            <a:r>
              <a:rPr lang="en-US" sz="2000" dirty="0" smtClean="0"/>
              <a:t>These </a:t>
            </a:r>
            <a:r>
              <a:rPr lang="en-US" sz="2000" dirty="0"/>
              <a:t>contractions </a:t>
            </a:r>
            <a:r>
              <a:rPr lang="en-US" sz="2000" dirty="0" smtClean="0"/>
              <a:t>resemble </a:t>
            </a:r>
            <a:r>
              <a:rPr lang="en-US" sz="2000" dirty="0"/>
              <a:t>the </a:t>
            </a:r>
            <a:r>
              <a:rPr lang="en-US" sz="2000" dirty="0" smtClean="0"/>
              <a:t>normal physiological </a:t>
            </a:r>
            <a:r>
              <a:rPr lang="en-US" sz="2000" dirty="0"/>
              <a:t>contractions of </a:t>
            </a:r>
            <a:r>
              <a:rPr lang="en-US" sz="2000" dirty="0" smtClean="0"/>
              <a:t>uterus. (</a:t>
            </a:r>
            <a:r>
              <a:rPr lang="en-US" sz="2000" dirty="0"/>
              <a:t>contractions followed by relaxation)</a:t>
            </a:r>
            <a:endParaRPr lang="en-US" sz="2000" dirty="0" smtClean="0"/>
          </a:p>
          <a:p>
            <a:pPr>
              <a:lnSpc>
                <a:spcPct val="150000"/>
              </a:lnSpc>
            </a:pPr>
            <a:endParaRPr lang="en-US" sz="2000" dirty="0"/>
          </a:p>
        </p:txBody>
      </p:sp>
    </p:spTree>
    <p:extLst>
      <p:ext uri="{BB962C8B-B14F-4D97-AF65-F5344CB8AC3E}">
        <p14:creationId xmlns:p14="http://schemas.microsoft.com/office/powerpoint/2010/main" val="4775813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Oxytocin</a:t>
            </a:r>
            <a:endParaRPr lang="en-US" dirty="0"/>
          </a:p>
        </p:txBody>
      </p:sp>
      <p:sp>
        <p:nvSpPr>
          <p:cNvPr id="3" name="Content Placeholder 2"/>
          <p:cNvSpPr>
            <a:spLocks noGrp="1"/>
          </p:cNvSpPr>
          <p:nvPr>
            <p:ph idx="1"/>
          </p:nvPr>
        </p:nvSpPr>
        <p:spPr>
          <a:xfrm>
            <a:off x="864382" y="2489200"/>
            <a:ext cx="8051018" cy="4216400"/>
          </a:xfrm>
        </p:spPr>
        <p:txBody>
          <a:bodyPr>
            <a:normAutofit/>
          </a:bodyPr>
          <a:lstStyle/>
          <a:p>
            <a:pPr marL="0" indent="0">
              <a:lnSpc>
                <a:spcPct val="150000"/>
              </a:lnSpc>
              <a:buNone/>
            </a:pPr>
            <a:r>
              <a:rPr lang="en-US" sz="2000" b="1" dirty="0" smtClean="0"/>
              <a:t>Oxytocin is used  in</a:t>
            </a:r>
            <a:r>
              <a:rPr lang="en-US" sz="2000" dirty="0" smtClean="0"/>
              <a:t> </a:t>
            </a:r>
          </a:p>
          <a:p>
            <a:pPr>
              <a:lnSpc>
                <a:spcPct val="150000"/>
              </a:lnSpc>
            </a:pPr>
            <a:r>
              <a:rPr lang="en-US" sz="2000" dirty="0" smtClean="0"/>
              <a:t>the induction of </a:t>
            </a:r>
            <a:r>
              <a:rPr lang="en-US" sz="2000" dirty="0" err="1" smtClean="0"/>
              <a:t>labour</a:t>
            </a:r>
            <a:endParaRPr lang="en-US" sz="2000" dirty="0" smtClean="0"/>
          </a:p>
          <a:p>
            <a:pPr>
              <a:lnSpc>
                <a:spcPct val="150000"/>
              </a:lnSpc>
            </a:pPr>
            <a:r>
              <a:rPr lang="en-US" sz="2000" dirty="0" smtClean="0"/>
              <a:t>uterine inertia</a:t>
            </a:r>
          </a:p>
          <a:p>
            <a:pPr>
              <a:lnSpc>
                <a:spcPct val="150000"/>
              </a:lnSpc>
            </a:pPr>
            <a:r>
              <a:rPr lang="en-US" sz="2000" dirty="0" smtClean="0"/>
              <a:t>Post partum </a:t>
            </a:r>
            <a:r>
              <a:rPr lang="en-US" sz="2000" dirty="0" err="1" smtClean="0"/>
              <a:t>haemorrhage</a:t>
            </a:r>
            <a:endParaRPr lang="en-US" sz="2000" dirty="0" smtClean="0"/>
          </a:p>
          <a:p>
            <a:pPr>
              <a:lnSpc>
                <a:spcPct val="150000"/>
              </a:lnSpc>
            </a:pPr>
            <a:r>
              <a:rPr lang="en-US" sz="2000" dirty="0" smtClean="0"/>
              <a:t>abortion</a:t>
            </a:r>
          </a:p>
          <a:p>
            <a:pPr>
              <a:lnSpc>
                <a:spcPct val="150000"/>
              </a:lnSpc>
            </a:pPr>
            <a:endParaRPr lang="en-US" sz="2000" dirty="0"/>
          </a:p>
        </p:txBody>
      </p:sp>
    </p:spTree>
    <p:extLst>
      <p:ext uri="{BB962C8B-B14F-4D97-AF65-F5344CB8AC3E}">
        <p14:creationId xmlns:p14="http://schemas.microsoft.com/office/powerpoint/2010/main" val="2628015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Oxytocin</a:t>
            </a:r>
            <a:endParaRPr lang="en-US" dirty="0"/>
          </a:p>
        </p:txBody>
      </p:sp>
      <p:sp>
        <p:nvSpPr>
          <p:cNvPr id="3" name="Content Placeholder 2"/>
          <p:cNvSpPr>
            <a:spLocks noGrp="1"/>
          </p:cNvSpPr>
          <p:nvPr>
            <p:ph idx="1"/>
          </p:nvPr>
        </p:nvSpPr>
        <p:spPr>
          <a:xfrm>
            <a:off x="865970" y="2286000"/>
            <a:ext cx="7668430" cy="4191000"/>
          </a:xfrm>
        </p:spPr>
        <p:txBody>
          <a:bodyPr>
            <a:normAutofit/>
          </a:bodyPr>
          <a:lstStyle/>
          <a:p>
            <a:pPr marL="0" indent="0" algn="just">
              <a:lnSpc>
                <a:spcPct val="150000"/>
              </a:lnSpc>
              <a:buNone/>
            </a:pPr>
            <a:r>
              <a:rPr lang="en-US" sz="2000" b="1" dirty="0"/>
              <a:t>Mechanism of </a:t>
            </a:r>
            <a:r>
              <a:rPr lang="en-US" sz="2000" b="1" dirty="0" smtClean="0"/>
              <a:t>action</a:t>
            </a:r>
          </a:p>
          <a:p>
            <a:pPr algn="just">
              <a:lnSpc>
                <a:spcPct val="150000"/>
              </a:lnSpc>
            </a:pPr>
            <a:r>
              <a:rPr lang="en-US" sz="2000" dirty="0" smtClean="0"/>
              <a:t>Uterus - The </a:t>
            </a:r>
            <a:r>
              <a:rPr lang="en-US" sz="2000" dirty="0"/>
              <a:t>interaction of endogenous or </a:t>
            </a:r>
            <a:r>
              <a:rPr lang="en-US" sz="2000" dirty="0" smtClean="0"/>
              <a:t>administered oxytocin </a:t>
            </a:r>
            <a:r>
              <a:rPr lang="en-US" sz="2000" dirty="0"/>
              <a:t>, with myometrial cell membrane </a:t>
            </a:r>
            <a:r>
              <a:rPr lang="en-US" sz="2000" dirty="0" smtClean="0"/>
              <a:t>receptor promotes </a:t>
            </a:r>
            <a:r>
              <a:rPr lang="en-US" sz="2000" dirty="0"/>
              <a:t>the influx of ca++ from extra </a:t>
            </a:r>
            <a:r>
              <a:rPr lang="en-US" sz="2000" dirty="0" smtClean="0"/>
              <a:t>cellular fluid </a:t>
            </a:r>
            <a:r>
              <a:rPr lang="en-US" sz="2000" dirty="0"/>
              <a:t>and from S.R in to the cell , this increase </a:t>
            </a:r>
            <a:r>
              <a:rPr lang="en-US" sz="2000" dirty="0" smtClean="0"/>
              <a:t>in cytoplasmic </a:t>
            </a:r>
            <a:r>
              <a:rPr lang="en-US" sz="2000" dirty="0"/>
              <a:t>calcium ,stimulates uterine </a:t>
            </a:r>
            <a:r>
              <a:rPr lang="en-US" sz="2000" dirty="0" smtClean="0"/>
              <a:t>contraction .</a:t>
            </a:r>
          </a:p>
          <a:p>
            <a:pPr algn="just">
              <a:lnSpc>
                <a:spcPct val="150000"/>
              </a:lnSpc>
            </a:pPr>
            <a:r>
              <a:rPr lang="en-US" sz="2000" dirty="0" smtClean="0"/>
              <a:t>Breast</a:t>
            </a:r>
          </a:p>
          <a:p>
            <a:pPr algn="just">
              <a:lnSpc>
                <a:spcPct val="150000"/>
              </a:lnSpc>
            </a:pPr>
            <a:r>
              <a:rPr lang="en-US" sz="2000" dirty="0" smtClean="0"/>
              <a:t>Kidney</a:t>
            </a:r>
          </a:p>
          <a:p>
            <a:pPr algn="just">
              <a:lnSpc>
                <a:spcPct val="150000"/>
              </a:lnSpc>
            </a:pPr>
            <a:endParaRPr lang="en-US" sz="2000" dirty="0"/>
          </a:p>
        </p:txBody>
      </p:sp>
    </p:spTree>
    <p:extLst>
      <p:ext uri="{BB962C8B-B14F-4D97-AF65-F5344CB8AC3E}">
        <p14:creationId xmlns:p14="http://schemas.microsoft.com/office/powerpoint/2010/main" val="1188654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Oxytocin</a:t>
            </a:r>
            <a:endParaRPr lang="en-US" dirty="0"/>
          </a:p>
        </p:txBody>
      </p:sp>
      <p:sp>
        <p:nvSpPr>
          <p:cNvPr id="3" name="Content Placeholder 2"/>
          <p:cNvSpPr>
            <a:spLocks noGrp="1"/>
          </p:cNvSpPr>
          <p:nvPr>
            <p:ph idx="1"/>
          </p:nvPr>
        </p:nvSpPr>
        <p:spPr>
          <a:xfrm>
            <a:off x="865970" y="2286000"/>
            <a:ext cx="7668430" cy="4191000"/>
          </a:xfrm>
        </p:spPr>
        <p:txBody>
          <a:bodyPr>
            <a:normAutofit/>
          </a:bodyPr>
          <a:lstStyle/>
          <a:p>
            <a:pPr marL="0" indent="0">
              <a:buNone/>
            </a:pPr>
            <a:r>
              <a:rPr lang="en-US" sz="2000" b="1" dirty="0"/>
              <a:t>Pharmacokinetics </a:t>
            </a:r>
            <a:endParaRPr lang="en-US" sz="2000" b="1" dirty="0" smtClean="0"/>
          </a:p>
          <a:p>
            <a:pPr marL="0" indent="0">
              <a:buNone/>
            </a:pPr>
            <a:endParaRPr lang="en-US" sz="2000" b="1" dirty="0"/>
          </a:p>
          <a:p>
            <a:r>
              <a:rPr lang="en-US" sz="2000" dirty="0" smtClean="0"/>
              <a:t>• </a:t>
            </a:r>
            <a:r>
              <a:rPr lang="en-US" sz="2000" dirty="0"/>
              <a:t>Not effective orally</a:t>
            </a:r>
          </a:p>
          <a:p>
            <a:r>
              <a:rPr lang="en-US" sz="2000" dirty="0"/>
              <a:t>• Administered intravenously</a:t>
            </a:r>
          </a:p>
          <a:p>
            <a:r>
              <a:rPr lang="en-US" sz="2000" dirty="0"/>
              <a:t>• Also as nasal spray</a:t>
            </a:r>
          </a:p>
          <a:p>
            <a:r>
              <a:rPr lang="en-US" sz="2000" dirty="0"/>
              <a:t>• Not bound to plasma proteins</a:t>
            </a:r>
          </a:p>
          <a:p>
            <a:r>
              <a:rPr lang="en-US" sz="2000" dirty="0"/>
              <a:t>• Catabolized by liver &amp; kidneys</a:t>
            </a:r>
          </a:p>
          <a:p>
            <a:r>
              <a:rPr lang="en-US" sz="2000" dirty="0"/>
              <a:t>• Half life = 5 minutes</a:t>
            </a:r>
          </a:p>
          <a:p>
            <a:r>
              <a:rPr lang="en-US" sz="2000" dirty="0"/>
              <a:t>• Duration of </a:t>
            </a:r>
            <a:r>
              <a:rPr lang="en-US" sz="2000" dirty="0" smtClean="0"/>
              <a:t>action – 1 </a:t>
            </a:r>
            <a:r>
              <a:rPr lang="en-US" sz="2000" dirty="0" err="1" smtClean="0"/>
              <a:t>hr</a:t>
            </a:r>
            <a:r>
              <a:rPr lang="en-US" sz="2000" dirty="0" smtClean="0"/>
              <a:t> (IV), 2-3 </a:t>
            </a:r>
            <a:r>
              <a:rPr lang="en-US" sz="2000" dirty="0" err="1" smtClean="0"/>
              <a:t>hr</a:t>
            </a:r>
            <a:r>
              <a:rPr lang="en-US" sz="2000" dirty="0" smtClean="0"/>
              <a:t> (IM)</a:t>
            </a:r>
            <a:endParaRPr lang="en-US" sz="2000" dirty="0"/>
          </a:p>
        </p:txBody>
      </p:sp>
    </p:spTree>
    <p:extLst>
      <p:ext uri="{BB962C8B-B14F-4D97-AF65-F5344CB8AC3E}">
        <p14:creationId xmlns:p14="http://schemas.microsoft.com/office/powerpoint/2010/main" val="29818585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Oxytocin</a:t>
            </a:r>
            <a:endParaRPr lang="en-US" dirty="0"/>
          </a:p>
        </p:txBody>
      </p:sp>
      <p:sp>
        <p:nvSpPr>
          <p:cNvPr id="3" name="Content Placeholder 2"/>
          <p:cNvSpPr>
            <a:spLocks noGrp="1"/>
          </p:cNvSpPr>
          <p:nvPr>
            <p:ph idx="1"/>
          </p:nvPr>
        </p:nvSpPr>
        <p:spPr>
          <a:xfrm>
            <a:off x="865970" y="2286000"/>
            <a:ext cx="7668430" cy="4191000"/>
          </a:xfrm>
        </p:spPr>
        <p:txBody>
          <a:bodyPr>
            <a:normAutofit/>
          </a:bodyPr>
          <a:lstStyle/>
          <a:p>
            <a:pPr marL="0" indent="0">
              <a:buNone/>
            </a:pPr>
            <a:r>
              <a:rPr lang="en-US" sz="2000" b="1" dirty="0" smtClean="0"/>
              <a:t>Side effects</a:t>
            </a:r>
          </a:p>
          <a:p>
            <a:r>
              <a:rPr lang="en-US" sz="2000" dirty="0"/>
              <a:t>Hypertension</a:t>
            </a:r>
          </a:p>
          <a:p>
            <a:r>
              <a:rPr lang="en-US" sz="2000" dirty="0" smtClean="0"/>
              <a:t>Uterine </a:t>
            </a:r>
            <a:r>
              <a:rPr lang="en-US" sz="2000" dirty="0"/>
              <a:t>rupture</a:t>
            </a:r>
          </a:p>
          <a:p>
            <a:r>
              <a:rPr lang="en-US" sz="2000" dirty="0" smtClean="0"/>
              <a:t>Fetal death (</a:t>
            </a:r>
            <a:r>
              <a:rPr lang="en-US" sz="2000" dirty="0" err="1"/>
              <a:t>ischaemia</a:t>
            </a:r>
            <a:r>
              <a:rPr lang="en-US" sz="2000" dirty="0"/>
              <a:t>)</a:t>
            </a:r>
          </a:p>
          <a:p>
            <a:r>
              <a:rPr lang="en-US" sz="2000" dirty="0" smtClean="0"/>
              <a:t>Water </a:t>
            </a:r>
            <a:r>
              <a:rPr lang="en-US" sz="2000" dirty="0"/>
              <a:t>intoxication</a:t>
            </a:r>
          </a:p>
          <a:p>
            <a:r>
              <a:rPr lang="en-US" sz="2000" dirty="0" smtClean="0"/>
              <a:t>Neonatal </a:t>
            </a:r>
            <a:r>
              <a:rPr lang="en-US" sz="2000" dirty="0"/>
              <a:t>jaundice</a:t>
            </a:r>
            <a:endParaRPr lang="en-US" sz="2000" dirty="0" smtClean="0"/>
          </a:p>
          <a:p>
            <a:pPr marL="0" indent="0">
              <a:buNone/>
            </a:pPr>
            <a:endParaRPr lang="en-US" sz="2000" dirty="0"/>
          </a:p>
        </p:txBody>
      </p:sp>
    </p:spTree>
    <p:extLst>
      <p:ext uri="{BB962C8B-B14F-4D97-AF65-F5344CB8AC3E}">
        <p14:creationId xmlns:p14="http://schemas.microsoft.com/office/powerpoint/2010/main" val="175795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a:t>
            </a:r>
            <a:r>
              <a:rPr lang="en-US" dirty="0" smtClean="0"/>
              <a:t>xytocin</a:t>
            </a:r>
            <a:endParaRPr lang="en-US" dirty="0"/>
          </a:p>
        </p:txBody>
      </p:sp>
      <p:sp>
        <p:nvSpPr>
          <p:cNvPr id="3" name="Content Placeholder 2"/>
          <p:cNvSpPr>
            <a:spLocks noGrp="1"/>
          </p:cNvSpPr>
          <p:nvPr>
            <p:ph idx="1"/>
          </p:nvPr>
        </p:nvSpPr>
        <p:spPr/>
        <p:txBody>
          <a:bodyPr>
            <a:normAutofit/>
          </a:bodyPr>
          <a:lstStyle/>
          <a:p>
            <a:pPr marL="0" indent="0">
              <a:lnSpc>
                <a:spcPct val="150000"/>
              </a:lnSpc>
              <a:buNone/>
            </a:pPr>
            <a:r>
              <a:rPr lang="en-US" sz="2000" b="1" dirty="0"/>
              <a:t>Contraindications</a:t>
            </a:r>
          </a:p>
          <a:p>
            <a:pPr>
              <a:lnSpc>
                <a:spcPct val="150000"/>
              </a:lnSpc>
            </a:pPr>
            <a:r>
              <a:rPr lang="en-US" sz="2000" dirty="0" smtClean="0"/>
              <a:t>Fetal distress</a:t>
            </a:r>
          </a:p>
          <a:p>
            <a:pPr>
              <a:lnSpc>
                <a:spcPct val="150000"/>
              </a:lnSpc>
            </a:pPr>
            <a:r>
              <a:rPr lang="en-US" sz="2000" dirty="0" smtClean="0"/>
              <a:t>Prematurity</a:t>
            </a:r>
          </a:p>
          <a:p>
            <a:pPr>
              <a:lnSpc>
                <a:spcPct val="150000"/>
              </a:lnSpc>
            </a:pPr>
            <a:r>
              <a:rPr lang="en-US" sz="2000" dirty="0" smtClean="0"/>
              <a:t>Abnormal </a:t>
            </a:r>
            <a:r>
              <a:rPr lang="en-US" sz="2000" dirty="0" err="1" smtClean="0"/>
              <a:t>foetal</a:t>
            </a:r>
            <a:r>
              <a:rPr lang="en-US" sz="2000" dirty="0" smtClean="0"/>
              <a:t> presentation</a:t>
            </a:r>
          </a:p>
          <a:p>
            <a:pPr>
              <a:lnSpc>
                <a:spcPct val="150000"/>
              </a:lnSpc>
            </a:pPr>
            <a:r>
              <a:rPr lang="en-US" sz="2000" dirty="0" err="1" smtClean="0"/>
              <a:t>Cephalopelvic</a:t>
            </a:r>
            <a:r>
              <a:rPr lang="en-US" sz="2000" dirty="0" smtClean="0"/>
              <a:t> disproportion</a:t>
            </a:r>
          </a:p>
          <a:p>
            <a:pPr>
              <a:lnSpc>
                <a:spcPct val="150000"/>
              </a:lnSpc>
            </a:pPr>
            <a:r>
              <a:rPr lang="en-US" sz="2000" dirty="0" smtClean="0"/>
              <a:t>Other predisposition for uterine rupture</a:t>
            </a:r>
            <a:endParaRPr lang="en-US" sz="2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Prostaglandins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04243" y="2133600"/>
            <a:ext cx="5105399" cy="4548060"/>
          </a:xfrm>
        </p:spPr>
      </p:pic>
    </p:spTree>
    <p:extLst>
      <p:ext uri="{BB962C8B-B14F-4D97-AF65-F5344CB8AC3E}">
        <p14:creationId xmlns:p14="http://schemas.microsoft.com/office/powerpoint/2010/main" val="41898846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Prostaglandins</a:t>
            </a:r>
            <a:endParaRPr lang="en-US" dirty="0"/>
          </a:p>
        </p:txBody>
      </p:sp>
      <p:sp>
        <p:nvSpPr>
          <p:cNvPr id="3" name="Content Placeholder 2"/>
          <p:cNvSpPr>
            <a:spLocks noGrp="1"/>
          </p:cNvSpPr>
          <p:nvPr>
            <p:ph idx="1"/>
          </p:nvPr>
        </p:nvSpPr>
        <p:spPr>
          <a:xfrm>
            <a:off x="762000" y="2133600"/>
            <a:ext cx="8382000" cy="4572000"/>
          </a:xfrm>
        </p:spPr>
        <p:txBody>
          <a:bodyPr>
            <a:noAutofit/>
          </a:bodyPr>
          <a:lstStyle/>
          <a:p>
            <a:pPr marL="0" indent="0">
              <a:lnSpc>
                <a:spcPct val="150000"/>
              </a:lnSpc>
              <a:buNone/>
            </a:pPr>
            <a:r>
              <a:rPr lang="en-US" sz="2000" b="1" dirty="0"/>
              <a:t>MECHANISM OF ACTION:</a:t>
            </a:r>
          </a:p>
          <a:p>
            <a:pPr>
              <a:lnSpc>
                <a:spcPct val="150000"/>
              </a:lnSpc>
            </a:pPr>
            <a:r>
              <a:rPr lang="en-US" sz="2000" dirty="0"/>
              <a:t>Contract uterine smooth </a:t>
            </a:r>
            <a:r>
              <a:rPr lang="en-US" sz="2000" dirty="0" smtClean="0"/>
              <a:t>muscle.</a:t>
            </a:r>
          </a:p>
          <a:p>
            <a:pPr>
              <a:lnSpc>
                <a:spcPct val="150000"/>
              </a:lnSpc>
            </a:pPr>
            <a:r>
              <a:rPr lang="en-US" sz="2000" dirty="0" smtClean="0"/>
              <a:t>Prostaglandins </a:t>
            </a:r>
            <a:r>
              <a:rPr lang="en-US" sz="2000" dirty="0"/>
              <a:t>cause uterine contractions by altering membrane permeability and increasing intracellular calcium </a:t>
            </a:r>
            <a:r>
              <a:rPr lang="en-US" sz="2000" dirty="0" smtClean="0"/>
              <a:t>.</a:t>
            </a:r>
          </a:p>
          <a:p>
            <a:pPr>
              <a:lnSpc>
                <a:spcPct val="150000"/>
              </a:lnSpc>
            </a:pPr>
            <a:r>
              <a:rPr lang="en-US" sz="2000" dirty="0" smtClean="0"/>
              <a:t> </a:t>
            </a:r>
            <a:r>
              <a:rPr lang="en-US" sz="2000" dirty="0"/>
              <a:t>They promote the formation of gap junctions, facilitating transmission of signals throughout the myometrium </a:t>
            </a:r>
            <a:r>
              <a:rPr lang="en-US" sz="2000" dirty="0" smtClean="0"/>
              <a:t>.</a:t>
            </a:r>
          </a:p>
          <a:p>
            <a:pPr>
              <a:lnSpc>
                <a:spcPct val="150000"/>
              </a:lnSpc>
            </a:pPr>
            <a:r>
              <a:rPr lang="en-US" sz="2000" dirty="0" smtClean="0"/>
              <a:t> </a:t>
            </a:r>
            <a:r>
              <a:rPr lang="en-US" sz="2000" dirty="0"/>
              <a:t>Additionally, they upregulate the expression of oxytocin receptors in the uterus which in turn promotes contractility </a:t>
            </a:r>
          </a:p>
          <a:p>
            <a:pPr>
              <a:lnSpc>
                <a:spcPct val="150000"/>
              </a:lnSpc>
            </a:pPr>
            <a:endParaRPr lang="en-US" sz="2000" dirty="0"/>
          </a:p>
        </p:txBody>
      </p:sp>
    </p:spTree>
    <p:extLst>
      <p:ext uri="{BB962C8B-B14F-4D97-AF65-F5344CB8AC3E}">
        <p14:creationId xmlns:p14="http://schemas.microsoft.com/office/powerpoint/2010/main" val="4136963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Oxytocics</a:t>
            </a:r>
            <a:endParaRPr lang="en-US" dirty="0"/>
          </a:p>
        </p:txBody>
      </p:sp>
      <p:sp>
        <p:nvSpPr>
          <p:cNvPr id="3" name="Content Placeholder 2"/>
          <p:cNvSpPr>
            <a:spLocks noGrp="1"/>
          </p:cNvSpPr>
          <p:nvPr>
            <p:ph idx="1"/>
          </p:nvPr>
        </p:nvSpPr>
        <p:spPr/>
        <p:txBody>
          <a:bodyPr>
            <a:noAutofit/>
          </a:bodyPr>
          <a:lstStyle/>
          <a:p>
            <a:pPr>
              <a:lnSpc>
                <a:spcPct val="150000"/>
              </a:lnSpc>
            </a:pPr>
            <a:r>
              <a:rPr lang="en-US" sz="2000" dirty="0"/>
              <a:t>Hastening or facilitating childbirth, especially by stimulating contractions of the </a:t>
            </a:r>
            <a:r>
              <a:rPr lang="en-US" sz="2000" dirty="0" smtClean="0"/>
              <a:t>uterus</a:t>
            </a:r>
          </a:p>
          <a:p>
            <a:pPr>
              <a:lnSpc>
                <a:spcPct val="150000"/>
              </a:lnSpc>
            </a:pPr>
            <a:endParaRPr lang="en-US" sz="2000" dirty="0"/>
          </a:p>
          <a:p>
            <a:pPr>
              <a:lnSpc>
                <a:spcPct val="150000"/>
              </a:lnSpc>
            </a:pPr>
            <a:r>
              <a:rPr lang="en-US" sz="2000" dirty="0" err="1"/>
              <a:t>Oxytocics</a:t>
            </a:r>
            <a:r>
              <a:rPr lang="en-US" sz="2000" dirty="0"/>
              <a:t> are the drugs of </a:t>
            </a:r>
            <a:r>
              <a:rPr lang="en-US" sz="2000" dirty="0" smtClean="0"/>
              <a:t>varying chemical </a:t>
            </a:r>
            <a:r>
              <a:rPr lang="en-US" sz="2000" dirty="0"/>
              <a:t>nature that have the power </a:t>
            </a:r>
            <a:r>
              <a:rPr lang="en-US" sz="2000" dirty="0" smtClean="0"/>
              <a:t>to stimulate </a:t>
            </a:r>
            <a:r>
              <a:rPr lang="en-US" sz="2000" dirty="0"/>
              <a:t>the contraction of </a:t>
            </a:r>
            <a:r>
              <a:rPr lang="en-US" sz="2000" dirty="0" smtClean="0"/>
              <a:t>uterine muscles</a:t>
            </a:r>
            <a:r>
              <a:rPr lang="en-US" sz="2000" dirty="0"/>
              <a:t>.</a:t>
            </a:r>
          </a:p>
          <a:p>
            <a:pPr>
              <a:lnSpc>
                <a:spcPct val="150000"/>
              </a:lnSpc>
            </a:pPr>
            <a:r>
              <a:rPr lang="en-US" sz="2000" dirty="0" smtClean="0"/>
              <a:t> </a:t>
            </a:r>
            <a:r>
              <a:rPr lang="en-US" sz="2000" dirty="0"/>
              <a:t>Also called </a:t>
            </a:r>
            <a:r>
              <a:rPr lang="en-US" sz="2000" dirty="0" err="1"/>
              <a:t>Uterotonics</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Prostaglandins</a:t>
            </a:r>
          </a:p>
        </p:txBody>
      </p:sp>
      <p:sp>
        <p:nvSpPr>
          <p:cNvPr id="3" name="Content Placeholder 2"/>
          <p:cNvSpPr>
            <a:spLocks noGrp="1"/>
          </p:cNvSpPr>
          <p:nvPr>
            <p:ph idx="1"/>
          </p:nvPr>
        </p:nvSpPr>
        <p:spPr>
          <a:xfrm>
            <a:off x="609600" y="2057400"/>
            <a:ext cx="8382000" cy="4800600"/>
          </a:xfrm>
        </p:spPr>
        <p:txBody>
          <a:bodyPr>
            <a:normAutofit/>
          </a:bodyPr>
          <a:lstStyle/>
          <a:p>
            <a:pPr>
              <a:lnSpc>
                <a:spcPct val="150000"/>
              </a:lnSpc>
            </a:pPr>
            <a:endParaRPr lang="en-US" sz="2000" dirty="0"/>
          </a:p>
          <a:p>
            <a:pPr marL="0" indent="0">
              <a:lnSpc>
                <a:spcPct val="150000"/>
              </a:lnSpc>
              <a:buNone/>
            </a:pPr>
            <a:r>
              <a:rPr lang="en-US" sz="2000" b="1" dirty="0"/>
              <a:t>Difference between PGS and Oxytocin</a:t>
            </a:r>
            <a:r>
              <a:rPr lang="en-US" sz="2000" b="1" dirty="0" smtClean="0"/>
              <a:t>:</a:t>
            </a:r>
          </a:p>
          <a:p>
            <a:pPr marL="0" indent="0">
              <a:lnSpc>
                <a:spcPct val="150000"/>
              </a:lnSpc>
              <a:buNone/>
            </a:pPr>
            <a:endParaRPr lang="en-US" sz="2000" b="1" dirty="0" smtClean="0"/>
          </a:p>
          <a:p>
            <a:pPr>
              <a:lnSpc>
                <a:spcPct val="150000"/>
              </a:lnSpc>
            </a:pPr>
            <a:r>
              <a:rPr lang="en-US" sz="2000" dirty="0" smtClean="0"/>
              <a:t>PGS </a:t>
            </a:r>
            <a:r>
              <a:rPr lang="en-US" sz="2000" dirty="0"/>
              <a:t>contract uterine smooth muscle not only </a:t>
            </a:r>
            <a:r>
              <a:rPr lang="en-US" sz="2000" dirty="0" smtClean="0"/>
              <a:t>at term(as </a:t>
            </a:r>
            <a:r>
              <a:rPr lang="en-US" sz="2000" dirty="0"/>
              <a:t>with oxytocin), but throughout pregnancy.</a:t>
            </a:r>
          </a:p>
          <a:p>
            <a:pPr>
              <a:lnSpc>
                <a:spcPct val="150000"/>
              </a:lnSpc>
            </a:pPr>
            <a:r>
              <a:rPr lang="en-US" sz="2000" dirty="0" smtClean="0"/>
              <a:t>PGS </a:t>
            </a:r>
            <a:r>
              <a:rPr lang="en-US" sz="2000" dirty="0"/>
              <a:t>soften the cervix; whereas oxytocin does not.</a:t>
            </a:r>
          </a:p>
          <a:p>
            <a:pPr>
              <a:lnSpc>
                <a:spcPct val="150000"/>
              </a:lnSpc>
            </a:pPr>
            <a:r>
              <a:rPr lang="en-US" sz="2000" dirty="0" smtClean="0"/>
              <a:t>PGS </a:t>
            </a:r>
            <a:r>
              <a:rPr lang="en-US" sz="2000" dirty="0"/>
              <a:t>have longer duration of action than oxytocin</a:t>
            </a:r>
          </a:p>
        </p:txBody>
      </p:sp>
    </p:spTree>
    <p:extLst>
      <p:ext uri="{BB962C8B-B14F-4D97-AF65-F5344CB8AC3E}">
        <p14:creationId xmlns:p14="http://schemas.microsoft.com/office/powerpoint/2010/main" val="14902653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Prostaglandins</a:t>
            </a:r>
            <a:endParaRPr lang="en-US" dirty="0"/>
          </a:p>
        </p:txBody>
      </p:sp>
      <p:sp>
        <p:nvSpPr>
          <p:cNvPr id="3" name="Content Placeholder 2"/>
          <p:cNvSpPr>
            <a:spLocks noGrp="1"/>
          </p:cNvSpPr>
          <p:nvPr>
            <p:ph idx="1"/>
          </p:nvPr>
        </p:nvSpPr>
        <p:spPr/>
        <p:txBody>
          <a:bodyPr/>
          <a:lstStyle/>
          <a:p>
            <a:r>
              <a:rPr lang="en-US" dirty="0" err="1" smtClean="0"/>
              <a:t>Misoprotol</a:t>
            </a:r>
            <a:r>
              <a:rPr lang="en-US" dirty="0" smtClean="0"/>
              <a:t> – PGE</a:t>
            </a:r>
            <a:r>
              <a:rPr lang="en-US" sz="1400" dirty="0" smtClean="0"/>
              <a:t>1</a:t>
            </a:r>
            <a:endParaRPr lang="en-US" sz="1400" dirty="0"/>
          </a:p>
          <a:p>
            <a:r>
              <a:rPr lang="en-US" dirty="0" err="1" smtClean="0"/>
              <a:t>Dinoprost</a:t>
            </a:r>
            <a:r>
              <a:rPr lang="en-US" dirty="0" smtClean="0"/>
              <a:t> - </a:t>
            </a:r>
            <a:r>
              <a:rPr lang="en-US" dirty="0"/>
              <a:t>PGF</a:t>
            </a:r>
            <a:r>
              <a:rPr lang="en-US" baseline="-25000" dirty="0"/>
              <a:t>2</a:t>
            </a:r>
            <a:r>
              <a:rPr lang="el-GR" dirty="0"/>
              <a:t>α</a:t>
            </a:r>
            <a:endParaRPr lang="en-US" dirty="0" smtClean="0"/>
          </a:p>
          <a:p>
            <a:r>
              <a:rPr lang="en-US" dirty="0" err="1" smtClean="0"/>
              <a:t>Dinoprostone</a:t>
            </a:r>
            <a:r>
              <a:rPr lang="en-US" dirty="0" smtClean="0"/>
              <a:t> – PGE</a:t>
            </a:r>
            <a:r>
              <a:rPr lang="en-US" sz="1400" dirty="0" smtClean="0"/>
              <a:t>2</a:t>
            </a:r>
            <a:endParaRPr lang="en-US" dirty="0" smtClean="0"/>
          </a:p>
          <a:p>
            <a:r>
              <a:rPr lang="en-US" dirty="0" err="1" smtClean="0"/>
              <a:t>Gemprost</a:t>
            </a:r>
            <a:r>
              <a:rPr lang="en-US" dirty="0" smtClean="0"/>
              <a:t> – PGE</a:t>
            </a:r>
            <a:r>
              <a:rPr lang="en-US" sz="1200" dirty="0" smtClean="0"/>
              <a:t>1</a:t>
            </a:r>
          </a:p>
          <a:p>
            <a:r>
              <a:rPr lang="en-US" dirty="0" err="1" smtClean="0"/>
              <a:t>Carboprost</a:t>
            </a:r>
            <a:r>
              <a:rPr lang="en-US" dirty="0" smtClean="0"/>
              <a:t> – PGF</a:t>
            </a:r>
            <a:r>
              <a:rPr lang="en-US" sz="1200" dirty="0" smtClean="0"/>
              <a:t>2</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Prostaglandins in obstetric use</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smtClean="0"/>
              <a:t>Soften the uterine cervix</a:t>
            </a:r>
          </a:p>
          <a:p>
            <a:pPr>
              <a:lnSpc>
                <a:spcPct val="150000"/>
              </a:lnSpc>
            </a:pPr>
            <a:r>
              <a:rPr lang="en-US" sz="2000" dirty="0" smtClean="0"/>
              <a:t>Has powerful </a:t>
            </a:r>
            <a:r>
              <a:rPr lang="en-US" sz="2000" dirty="0" err="1" smtClean="0"/>
              <a:t>oxytocic</a:t>
            </a:r>
            <a:r>
              <a:rPr lang="en-US" sz="2000" dirty="0" smtClean="0"/>
              <a:t> effects</a:t>
            </a:r>
          </a:p>
          <a:p>
            <a:pPr>
              <a:lnSpc>
                <a:spcPct val="150000"/>
              </a:lnSpc>
            </a:pPr>
            <a:r>
              <a:rPr lang="en-US" sz="2000" dirty="0" smtClean="0"/>
              <a:t>Used to induce </a:t>
            </a:r>
            <a:r>
              <a:rPr lang="en-US" sz="2000" dirty="0" err="1" smtClean="0"/>
              <a:t>labour</a:t>
            </a:r>
            <a:endParaRPr lang="en-US" sz="2000" dirty="0" smtClean="0"/>
          </a:p>
          <a:p>
            <a:pPr>
              <a:lnSpc>
                <a:spcPct val="150000"/>
              </a:lnSpc>
            </a:pPr>
            <a:r>
              <a:rPr lang="en-US" sz="2000" dirty="0" smtClean="0"/>
              <a:t>Termination of  pregnancy</a:t>
            </a:r>
          </a:p>
          <a:p>
            <a:pPr>
              <a:lnSpc>
                <a:spcPct val="150000"/>
              </a:lnSpc>
            </a:pPr>
            <a:r>
              <a:rPr lang="en-US" sz="2000" dirty="0" smtClean="0"/>
              <a:t>Treatment of </a:t>
            </a:r>
            <a:r>
              <a:rPr lang="en-US" sz="2000" dirty="0" err="1" smtClean="0"/>
              <a:t>Hydatiform</a:t>
            </a:r>
            <a:r>
              <a:rPr lang="en-US" sz="2000" dirty="0" smtClean="0"/>
              <a:t> mole</a:t>
            </a:r>
            <a:endParaRPr lang="en-US"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Prostaglandins</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smtClean="0"/>
              <a:t>Intra or extra amniotic injection</a:t>
            </a:r>
          </a:p>
          <a:p>
            <a:pPr>
              <a:lnSpc>
                <a:spcPct val="150000"/>
              </a:lnSpc>
            </a:pPr>
            <a:r>
              <a:rPr lang="en-US" sz="2000" dirty="0" err="1" smtClean="0"/>
              <a:t>Viginal</a:t>
            </a:r>
            <a:r>
              <a:rPr lang="en-US" sz="2000" dirty="0" smtClean="0"/>
              <a:t> tablets</a:t>
            </a:r>
          </a:p>
          <a:p>
            <a:pPr>
              <a:lnSpc>
                <a:spcPct val="150000"/>
              </a:lnSpc>
            </a:pPr>
            <a:r>
              <a:rPr lang="en-US" sz="2000" dirty="0" err="1" smtClean="0"/>
              <a:t>Intracervical</a:t>
            </a:r>
            <a:r>
              <a:rPr lang="en-US" sz="2000" dirty="0" smtClean="0"/>
              <a:t> gel</a:t>
            </a:r>
          </a:p>
          <a:p>
            <a:pPr>
              <a:lnSpc>
                <a:spcPct val="150000"/>
              </a:lnSpc>
            </a:pPr>
            <a:r>
              <a:rPr lang="en-US" sz="2000" dirty="0" smtClean="0"/>
              <a:t>iv infusion</a:t>
            </a:r>
          </a:p>
          <a:p>
            <a:pPr>
              <a:lnSpc>
                <a:spcPct val="150000"/>
              </a:lnSpc>
            </a:pPr>
            <a:r>
              <a:rPr lang="en-US" sz="2000" dirty="0" smtClean="0"/>
              <a:t>Oral</a:t>
            </a:r>
            <a:endParaRPr 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Prostaglandins</a:t>
            </a:r>
            <a:endParaRPr lang="en-US" dirty="0"/>
          </a:p>
        </p:txBody>
      </p:sp>
      <p:sp>
        <p:nvSpPr>
          <p:cNvPr id="3" name="Content Placeholder 2"/>
          <p:cNvSpPr>
            <a:spLocks noGrp="1"/>
          </p:cNvSpPr>
          <p:nvPr>
            <p:ph idx="1"/>
          </p:nvPr>
        </p:nvSpPr>
        <p:spPr>
          <a:xfrm>
            <a:off x="864382" y="2489200"/>
            <a:ext cx="7060418" cy="4064000"/>
          </a:xfrm>
        </p:spPr>
        <p:txBody>
          <a:bodyPr>
            <a:noAutofit/>
          </a:bodyPr>
          <a:lstStyle/>
          <a:p>
            <a:pPr marL="0" indent="0">
              <a:buNone/>
            </a:pPr>
            <a:r>
              <a:rPr lang="en-US" sz="2000" b="1" dirty="0"/>
              <a:t>Adverse </a:t>
            </a:r>
            <a:r>
              <a:rPr lang="en-US" sz="2000" b="1" dirty="0" smtClean="0"/>
              <a:t>effects</a:t>
            </a:r>
          </a:p>
          <a:p>
            <a:pPr marL="0" indent="0">
              <a:buNone/>
            </a:pPr>
            <a:endParaRPr lang="en-US" sz="2000" b="1" dirty="0"/>
          </a:p>
          <a:p>
            <a:r>
              <a:rPr lang="en-US" sz="2000" dirty="0" smtClean="0"/>
              <a:t>Vomiting</a:t>
            </a:r>
          </a:p>
          <a:p>
            <a:r>
              <a:rPr lang="en-US" sz="2000" dirty="0" err="1" smtClean="0"/>
              <a:t>Diarrhoea</a:t>
            </a:r>
            <a:endParaRPr lang="en-US" sz="2000" dirty="0" smtClean="0"/>
          </a:p>
          <a:p>
            <a:r>
              <a:rPr lang="en-US" sz="2000" dirty="0" smtClean="0"/>
              <a:t>Headache</a:t>
            </a:r>
          </a:p>
          <a:p>
            <a:r>
              <a:rPr lang="en-US" sz="2000" dirty="0" smtClean="0"/>
              <a:t>Bronchospasm</a:t>
            </a:r>
          </a:p>
          <a:p>
            <a:r>
              <a:rPr lang="en-US" sz="2000" dirty="0" smtClean="0"/>
              <a:t>Flushing</a:t>
            </a:r>
          </a:p>
          <a:p>
            <a:r>
              <a:rPr lang="en-US" sz="2000" dirty="0" smtClean="0"/>
              <a:t>Pyrexia</a:t>
            </a:r>
          </a:p>
          <a:p>
            <a:r>
              <a:rPr lang="en-US" sz="2000" dirty="0" smtClean="0"/>
              <a:t>Local tissue reaction</a:t>
            </a:r>
          </a:p>
          <a:p>
            <a:endParaRPr 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Prostaglandins</a:t>
            </a:r>
            <a:endParaRPr lang="en-US" dirty="0"/>
          </a:p>
        </p:txBody>
      </p:sp>
      <p:sp>
        <p:nvSpPr>
          <p:cNvPr id="3" name="Content Placeholder 2"/>
          <p:cNvSpPr>
            <a:spLocks noGrp="1"/>
          </p:cNvSpPr>
          <p:nvPr>
            <p:ph idx="1"/>
          </p:nvPr>
        </p:nvSpPr>
        <p:spPr/>
        <p:txBody>
          <a:bodyPr>
            <a:noAutofit/>
          </a:bodyPr>
          <a:lstStyle/>
          <a:p>
            <a:pPr marL="0" indent="0">
              <a:buNone/>
            </a:pPr>
            <a:r>
              <a:rPr lang="en-US" sz="2000" b="1" dirty="0"/>
              <a:t>Contraindications:</a:t>
            </a:r>
          </a:p>
          <a:p>
            <a:r>
              <a:rPr lang="en-US" sz="2000" dirty="0" smtClean="0"/>
              <a:t>Mechanical </a:t>
            </a:r>
            <a:r>
              <a:rPr lang="en-US" sz="2000" dirty="0"/>
              <a:t>obstruction </a:t>
            </a:r>
            <a:r>
              <a:rPr lang="en-US" sz="2000" dirty="0" smtClean="0"/>
              <a:t>of delivery</a:t>
            </a:r>
            <a:endParaRPr lang="en-US" sz="2000" dirty="0"/>
          </a:p>
          <a:p>
            <a:r>
              <a:rPr lang="en-US" sz="2000" dirty="0" smtClean="0"/>
              <a:t>Fetal </a:t>
            </a:r>
            <a:r>
              <a:rPr lang="en-US" sz="2000" dirty="0"/>
              <a:t>distress</a:t>
            </a:r>
          </a:p>
          <a:p>
            <a:r>
              <a:rPr lang="en-US" sz="2000" dirty="0" smtClean="0"/>
              <a:t>Predisposition </a:t>
            </a:r>
            <a:r>
              <a:rPr lang="en-US" sz="2000" dirty="0"/>
              <a:t>to </a:t>
            </a:r>
            <a:r>
              <a:rPr lang="en-US" sz="2000" dirty="0" smtClean="0"/>
              <a:t>uterine rupture</a:t>
            </a:r>
          </a:p>
          <a:p>
            <a:endParaRPr lang="en-US" sz="2000" dirty="0"/>
          </a:p>
          <a:p>
            <a:pPr marL="0" indent="0">
              <a:buNone/>
            </a:pPr>
            <a:r>
              <a:rPr lang="en-US" sz="2000" b="1" dirty="0" smtClean="0"/>
              <a:t>Precautions</a:t>
            </a:r>
            <a:r>
              <a:rPr lang="en-US" sz="2000" b="1" dirty="0"/>
              <a:t>:</a:t>
            </a:r>
          </a:p>
          <a:p>
            <a:r>
              <a:rPr lang="en-US" sz="2000" dirty="0" smtClean="0"/>
              <a:t>Asthma</a:t>
            </a:r>
            <a:endParaRPr lang="en-US" sz="2000" dirty="0"/>
          </a:p>
          <a:p>
            <a:r>
              <a:rPr lang="en-US" sz="2000" dirty="0" smtClean="0"/>
              <a:t>Multiple </a:t>
            </a:r>
            <a:r>
              <a:rPr lang="en-US" sz="2000" dirty="0"/>
              <a:t>pregnancy</a:t>
            </a:r>
          </a:p>
          <a:p>
            <a:r>
              <a:rPr lang="en-US" sz="2000" dirty="0" smtClean="0"/>
              <a:t>Glaucoma</a:t>
            </a:r>
            <a:endParaRPr lang="en-US" sz="2000" dirty="0"/>
          </a:p>
        </p:txBody>
      </p:sp>
    </p:spTree>
    <p:extLst>
      <p:ext uri="{BB962C8B-B14F-4D97-AF65-F5344CB8AC3E}">
        <p14:creationId xmlns:p14="http://schemas.microsoft.com/office/powerpoint/2010/main" val="316289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500" dirty="0" smtClean="0"/>
              <a:t>THANK YOU</a:t>
            </a:r>
            <a:endParaRPr lang="en-US" sz="45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10690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Used in </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a:t>Induce or augment </a:t>
            </a:r>
            <a:r>
              <a:rPr lang="en-US" sz="2000" dirty="0" err="1"/>
              <a:t>labour</a:t>
            </a:r>
            <a:endParaRPr lang="en-US" sz="2000" dirty="0"/>
          </a:p>
          <a:p>
            <a:pPr>
              <a:lnSpc>
                <a:spcPct val="150000"/>
              </a:lnSpc>
            </a:pPr>
            <a:r>
              <a:rPr lang="en-US" sz="2000" dirty="0" smtClean="0"/>
              <a:t>Inducing abortion</a:t>
            </a:r>
          </a:p>
          <a:p>
            <a:pPr>
              <a:lnSpc>
                <a:spcPct val="150000"/>
              </a:lnSpc>
            </a:pPr>
            <a:r>
              <a:rPr lang="en-US" sz="2000" dirty="0" smtClean="0"/>
              <a:t>Minimize bleeding from placental site - PPH</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85800" y="2133600"/>
            <a:ext cx="8229600" cy="3530600"/>
          </a:xfrm>
        </p:spPr>
        <p:txBody>
          <a:bodyPr>
            <a:normAutofit/>
          </a:bodyPr>
          <a:lstStyle/>
          <a:p>
            <a:pPr algn="just">
              <a:lnSpc>
                <a:spcPct val="150000"/>
              </a:lnSpc>
            </a:pPr>
            <a:r>
              <a:rPr lang="en-US" sz="2000" dirty="0"/>
              <a:t>The introduction of oxytocic drugs </a:t>
            </a:r>
            <a:r>
              <a:rPr lang="en-US" sz="2000" dirty="0" smtClean="0"/>
              <a:t>for the </a:t>
            </a:r>
            <a:r>
              <a:rPr lang="en-US" sz="2000" dirty="0"/>
              <a:t>treatment of Post </a:t>
            </a:r>
            <a:r>
              <a:rPr lang="en-US" sz="2000" dirty="0" smtClean="0"/>
              <a:t>Partum Hemorrhage </a:t>
            </a:r>
            <a:r>
              <a:rPr lang="en-US" sz="2000" dirty="0"/>
              <a:t>(PPH) has been </a:t>
            </a:r>
            <a:r>
              <a:rPr lang="en-US" sz="2000" dirty="0" smtClean="0"/>
              <a:t>regarded as “ </a:t>
            </a:r>
            <a:r>
              <a:rPr lang="en-US" sz="2000" dirty="0"/>
              <a:t>one of the enduring achievements </a:t>
            </a:r>
            <a:r>
              <a:rPr lang="en-US" sz="2000" dirty="0" smtClean="0"/>
              <a:t>of</a:t>
            </a:r>
            <a:r>
              <a:rPr lang="en-US" sz="2000" dirty="0"/>
              <a:t> </a:t>
            </a:r>
            <a:r>
              <a:rPr lang="en-US" sz="2000" dirty="0" smtClean="0"/>
              <a:t>modern </a:t>
            </a:r>
            <a:r>
              <a:rPr lang="en-US" sz="2000" dirty="0"/>
              <a:t>science”.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942107"/>
            <a:ext cx="5210708" cy="2590799"/>
          </a:xfrm>
          <a:prstGeom prst="rect">
            <a:avLst/>
          </a:prstGeom>
        </p:spPr>
      </p:pic>
      <p:sp>
        <p:nvSpPr>
          <p:cNvPr id="5" name="TextBox 4"/>
          <p:cNvSpPr txBox="1"/>
          <p:nvPr/>
        </p:nvSpPr>
        <p:spPr>
          <a:xfrm>
            <a:off x="6324600" y="5237507"/>
            <a:ext cx="2722616" cy="923330"/>
          </a:xfrm>
          <a:prstGeom prst="rect">
            <a:avLst/>
          </a:prstGeom>
          <a:noFill/>
        </p:spPr>
        <p:txBody>
          <a:bodyPr wrap="square" rtlCol="0">
            <a:spAutoFit/>
          </a:bodyPr>
          <a:lstStyle/>
          <a:p>
            <a:r>
              <a:rPr lang="en-US" b="1" dirty="0"/>
              <a:t>Maternal mortality, 1900–2000, in </a:t>
            </a:r>
            <a:r>
              <a:rPr lang="en-US" b="1" dirty="0" smtClean="0"/>
              <a:t>selected </a:t>
            </a:r>
            <a:r>
              <a:rPr lang="en-US" b="1" dirty="0"/>
              <a:t>high-income countries</a:t>
            </a:r>
            <a:endParaRPr lang="en-US" dirty="0"/>
          </a:p>
        </p:txBody>
      </p:sp>
    </p:spTree>
    <p:extLst>
      <p:ext uri="{BB962C8B-B14F-4D97-AF65-F5344CB8AC3E}">
        <p14:creationId xmlns:p14="http://schemas.microsoft.com/office/powerpoint/2010/main" val="1081136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50000"/>
              </a:lnSpc>
            </a:pPr>
            <a:r>
              <a:rPr lang="en-US" sz="2000" dirty="0" err="1" smtClean="0"/>
              <a:t>Oxytocics</a:t>
            </a:r>
            <a:r>
              <a:rPr lang="en-US" sz="2000" dirty="0" smtClean="0"/>
              <a:t>  are </a:t>
            </a:r>
            <a:r>
              <a:rPr lang="en-US" sz="2000" dirty="0"/>
              <a:t>divided in three different pharmacological groups: </a:t>
            </a:r>
            <a:br>
              <a:rPr lang="en-US" sz="2000" dirty="0"/>
            </a:br>
            <a:endParaRPr lang="en-US" sz="2000" dirty="0" smtClean="0"/>
          </a:p>
          <a:p>
            <a:pPr>
              <a:lnSpc>
                <a:spcPct val="150000"/>
              </a:lnSpc>
            </a:pPr>
            <a:r>
              <a:rPr lang="en-US" sz="2000" dirty="0" smtClean="0"/>
              <a:t>1. Ergot alkaloids</a:t>
            </a:r>
          </a:p>
          <a:p>
            <a:pPr>
              <a:lnSpc>
                <a:spcPct val="150000"/>
              </a:lnSpc>
            </a:pPr>
            <a:r>
              <a:rPr lang="en-US" sz="2000" dirty="0" smtClean="0"/>
              <a:t>2. Oxytocin</a:t>
            </a:r>
          </a:p>
          <a:p>
            <a:pPr>
              <a:lnSpc>
                <a:spcPct val="150000"/>
              </a:lnSpc>
            </a:pPr>
            <a:r>
              <a:rPr lang="en-US" sz="2000" dirty="0" smtClean="0"/>
              <a:t>3. </a:t>
            </a:r>
            <a:r>
              <a:rPr lang="en-US" sz="2000" dirty="0" err="1" smtClean="0"/>
              <a:t>Prosraglandins</a:t>
            </a:r>
            <a:endParaRPr lang="en-US" sz="2000" dirty="0"/>
          </a:p>
        </p:txBody>
      </p:sp>
    </p:spTree>
    <p:extLst>
      <p:ext uri="{BB962C8B-B14F-4D97-AF65-F5344CB8AC3E}">
        <p14:creationId xmlns:p14="http://schemas.microsoft.com/office/powerpoint/2010/main" val="2741057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Ergometrine</a:t>
            </a:r>
            <a:endParaRPr lang="en-US" dirty="0"/>
          </a:p>
        </p:txBody>
      </p:sp>
      <p:sp>
        <p:nvSpPr>
          <p:cNvPr id="3" name="Content Placeholder 2"/>
          <p:cNvSpPr>
            <a:spLocks noGrp="1"/>
          </p:cNvSpPr>
          <p:nvPr>
            <p:ph idx="1"/>
          </p:nvPr>
        </p:nvSpPr>
        <p:spPr>
          <a:xfrm>
            <a:off x="228600" y="2286000"/>
            <a:ext cx="8432018" cy="4216400"/>
          </a:xfrm>
        </p:spPr>
        <p:txBody>
          <a:bodyPr>
            <a:noAutofit/>
          </a:bodyPr>
          <a:lstStyle/>
          <a:p>
            <a:pPr algn="just">
              <a:lnSpc>
                <a:spcPct val="150000"/>
              </a:lnSpc>
            </a:pPr>
            <a:r>
              <a:rPr lang="en-US" sz="2000" dirty="0" smtClean="0"/>
              <a:t>“Treatment </a:t>
            </a:r>
            <a:r>
              <a:rPr lang="en-US" sz="2000" dirty="0"/>
              <a:t>of excessive postpartum bleeding was attempted with vaginal packing, or with cold and later, more effectively, with hot vaginal douches, but the first effective treatment was with ergot, which caused uterine muscles to contract. This has been known of since the 16th century, but it was Oliver Prescott of Massachusetts who, in 1813, described its use for uterine </a:t>
            </a:r>
            <a:r>
              <a:rPr lang="en-US" sz="2000" dirty="0" err="1" smtClean="0"/>
              <a:t>haemorrhage</a:t>
            </a:r>
            <a:r>
              <a:rPr lang="en-US" sz="2000" dirty="0" smtClean="0"/>
              <a:t>. Extracts </a:t>
            </a:r>
            <a:r>
              <a:rPr lang="en-US" sz="2000" dirty="0"/>
              <a:t>of ergot were given by mouth as ‘</a:t>
            </a:r>
            <a:r>
              <a:rPr lang="en-US" sz="2000" dirty="0" err="1"/>
              <a:t>labour</a:t>
            </a:r>
            <a:r>
              <a:rPr lang="en-US" sz="2000" dirty="0"/>
              <a:t> tea’; later ergot was used as an injection after the fetal head was </a:t>
            </a:r>
            <a:r>
              <a:rPr lang="en-US" sz="2000" dirty="0" smtClean="0"/>
              <a:t>born”</a:t>
            </a:r>
            <a:endParaRPr lang="en-US" sz="2000" dirty="0"/>
          </a:p>
        </p:txBody>
      </p:sp>
    </p:spTree>
    <p:extLst>
      <p:ext uri="{BB962C8B-B14F-4D97-AF65-F5344CB8AC3E}">
        <p14:creationId xmlns:p14="http://schemas.microsoft.com/office/powerpoint/2010/main" val="523145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Ergometrine</a:t>
            </a:r>
            <a:endParaRPr lang="en-US" dirty="0"/>
          </a:p>
        </p:txBody>
      </p:sp>
      <p:sp>
        <p:nvSpPr>
          <p:cNvPr id="3" name="Content Placeholder 2"/>
          <p:cNvSpPr>
            <a:spLocks noGrp="1"/>
          </p:cNvSpPr>
          <p:nvPr>
            <p:ph idx="1"/>
          </p:nvPr>
        </p:nvSpPr>
        <p:spPr>
          <a:xfrm>
            <a:off x="864382" y="2489200"/>
            <a:ext cx="7593818" cy="4064000"/>
          </a:xfrm>
        </p:spPr>
        <p:txBody>
          <a:bodyPr>
            <a:normAutofit lnSpcReduction="10000"/>
          </a:bodyPr>
          <a:lstStyle/>
          <a:p>
            <a:pPr marL="0" indent="0">
              <a:lnSpc>
                <a:spcPct val="150000"/>
              </a:lnSpc>
              <a:buNone/>
            </a:pPr>
            <a:r>
              <a:rPr lang="en-US" sz="2000" b="1" i="1" dirty="0"/>
              <a:t>Effects on the Uterus</a:t>
            </a:r>
          </a:p>
          <a:p>
            <a:pPr>
              <a:lnSpc>
                <a:spcPct val="150000"/>
              </a:lnSpc>
            </a:pPr>
            <a:r>
              <a:rPr lang="en-US" sz="2000" dirty="0" smtClean="0"/>
              <a:t>Alkaloid </a:t>
            </a:r>
            <a:r>
              <a:rPr lang="en-US" sz="2000" dirty="0"/>
              <a:t>derivatives induce TETANIC </a:t>
            </a:r>
            <a:r>
              <a:rPr lang="en-US" sz="2000" dirty="0" smtClean="0"/>
              <a:t>CONTRACTION of </a:t>
            </a:r>
            <a:r>
              <a:rPr lang="en-US" sz="2000" dirty="0"/>
              <a:t>uterus without relaxation in between. These </a:t>
            </a:r>
            <a:r>
              <a:rPr lang="en-US" sz="2000" dirty="0" smtClean="0"/>
              <a:t>does not </a:t>
            </a:r>
            <a:r>
              <a:rPr lang="en-US" sz="2000" dirty="0"/>
              <a:t>resemble the normal physiological contractions</a:t>
            </a:r>
          </a:p>
          <a:p>
            <a:pPr>
              <a:lnSpc>
                <a:spcPct val="150000"/>
              </a:lnSpc>
            </a:pPr>
            <a:r>
              <a:rPr lang="en-US" sz="2000" dirty="0" smtClean="0"/>
              <a:t>It </a:t>
            </a:r>
            <a:r>
              <a:rPr lang="en-US" sz="2000" dirty="0"/>
              <a:t>causes contractions of uterus as a whole </a:t>
            </a:r>
            <a:r>
              <a:rPr lang="en-US" sz="2000" dirty="0" smtClean="0"/>
              <a:t>i.e. fundus </a:t>
            </a:r>
            <a:r>
              <a:rPr lang="en-US" sz="2000" dirty="0"/>
              <a:t>and cervix (tend to compress rather than </a:t>
            </a:r>
            <a:r>
              <a:rPr lang="en-US" sz="2000" dirty="0" smtClean="0"/>
              <a:t>to expel </a:t>
            </a:r>
            <a:r>
              <a:rPr lang="en-US" sz="2000" dirty="0"/>
              <a:t>the fetus)</a:t>
            </a:r>
          </a:p>
          <a:p>
            <a:pPr>
              <a:lnSpc>
                <a:spcPct val="150000"/>
              </a:lnSpc>
            </a:pPr>
            <a:r>
              <a:rPr lang="en-US" sz="2000" dirty="0"/>
              <a:t>(Difference between oxytocin &amp; ergots)</a:t>
            </a:r>
          </a:p>
        </p:txBody>
      </p:sp>
    </p:spTree>
    <p:extLst>
      <p:ext uri="{BB962C8B-B14F-4D97-AF65-F5344CB8AC3E}">
        <p14:creationId xmlns:p14="http://schemas.microsoft.com/office/powerpoint/2010/main" val="645362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Ergometrine</a:t>
            </a:r>
            <a:endParaRPr lang="en-US" dirty="0"/>
          </a:p>
        </p:txBody>
      </p:sp>
      <p:sp>
        <p:nvSpPr>
          <p:cNvPr id="3" name="Content Placeholder 2"/>
          <p:cNvSpPr>
            <a:spLocks noGrp="1"/>
          </p:cNvSpPr>
          <p:nvPr>
            <p:ph idx="1"/>
          </p:nvPr>
        </p:nvSpPr>
        <p:spPr>
          <a:xfrm>
            <a:off x="864382" y="2489200"/>
            <a:ext cx="7441418" cy="4140200"/>
          </a:xfrm>
        </p:spPr>
        <p:txBody>
          <a:bodyPr>
            <a:normAutofit/>
          </a:bodyPr>
          <a:lstStyle/>
          <a:p>
            <a:pPr>
              <a:lnSpc>
                <a:spcPct val="150000"/>
              </a:lnSpc>
            </a:pPr>
            <a:r>
              <a:rPr lang="en-US" sz="2000" dirty="0" smtClean="0"/>
              <a:t>Is used to contract uterus</a:t>
            </a:r>
          </a:p>
          <a:p>
            <a:pPr>
              <a:lnSpc>
                <a:spcPct val="150000"/>
              </a:lnSpc>
            </a:pPr>
            <a:r>
              <a:rPr lang="en-US" sz="2000" dirty="0" smtClean="0"/>
              <a:t>Alpha </a:t>
            </a:r>
            <a:r>
              <a:rPr lang="en-US" sz="2000" dirty="0" err="1" smtClean="0"/>
              <a:t>adrenoceptor</a:t>
            </a:r>
            <a:r>
              <a:rPr lang="en-US" sz="2000" dirty="0" smtClean="0"/>
              <a:t> and dopamine receptor agonist</a:t>
            </a:r>
          </a:p>
          <a:p>
            <a:pPr>
              <a:lnSpc>
                <a:spcPct val="150000"/>
              </a:lnSpc>
            </a:pPr>
            <a:r>
              <a:rPr lang="en-US" sz="2000" dirty="0" smtClean="0"/>
              <a:t>Acts immediately when injected iv</a:t>
            </a:r>
          </a:p>
          <a:p>
            <a:pPr>
              <a:lnSpc>
                <a:spcPct val="150000"/>
              </a:lnSpc>
            </a:pPr>
            <a:r>
              <a:rPr lang="en-US" sz="2000" dirty="0" smtClean="0"/>
              <a:t>Faster uterine contractions superimposed on tonic contractions</a:t>
            </a:r>
          </a:p>
          <a:p>
            <a:pPr>
              <a:lnSpc>
                <a:spcPct val="150000"/>
              </a:lnSpc>
            </a:pPr>
            <a:r>
              <a:rPr lang="en-US" sz="2000" dirty="0" smtClean="0"/>
              <a:t>Routinely used in the treatment and prophylaxis of PPH</a:t>
            </a:r>
          </a:p>
          <a:p>
            <a:pPr>
              <a:lnSpc>
                <a:spcPct val="150000"/>
              </a:lnSpc>
            </a:pPr>
            <a:r>
              <a:rPr lang="en-US" sz="2000" dirty="0" smtClean="0"/>
              <a:t>Used intramuscularly.</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Ergometrine</a:t>
            </a:r>
            <a:endParaRPr lang="en-US" dirty="0"/>
          </a:p>
        </p:txBody>
      </p:sp>
      <p:sp>
        <p:nvSpPr>
          <p:cNvPr id="3" name="Content Placeholder 2"/>
          <p:cNvSpPr>
            <a:spLocks noGrp="1"/>
          </p:cNvSpPr>
          <p:nvPr>
            <p:ph idx="1"/>
          </p:nvPr>
        </p:nvSpPr>
        <p:spPr>
          <a:xfrm>
            <a:off x="990600" y="2590800"/>
            <a:ext cx="6345260" cy="3530600"/>
          </a:xfrm>
        </p:spPr>
        <p:txBody>
          <a:bodyPr>
            <a:normAutofit/>
          </a:bodyPr>
          <a:lstStyle/>
          <a:p>
            <a:pPr marL="0" indent="0">
              <a:lnSpc>
                <a:spcPct val="150000"/>
              </a:lnSpc>
              <a:buNone/>
            </a:pPr>
            <a:r>
              <a:rPr lang="en-US" sz="2000" b="1" dirty="0"/>
              <a:t>S</a:t>
            </a:r>
            <a:r>
              <a:rPr lang="en-US" sz="2000" b="1" dirty="0" smtClean="0"/>
              <a:t>ide </a:t>
            </a:r>
            <a:r>
              <a:rPr lang="en-US" sz="2000" b="1" dirty="0"/>
              <a:t>effects:</a:t>
            </a:r>
          </a:p>
          <a:p>
            <a:pPr>
              <a:lnSpc>
                <a:spcPct val="150000"/>
              </a:lnSpc>
            </a:pPr>
            <a:r>
              <a:rPr lang="en-US" sz="2000" dirty="0"/>
              <a:t>a) Nausea, vomiting, </a:t>
            </a:r>
            <a:r>
              <a:rPr lang="en-US" sz="2000" dirty="0" smtClean="0"/>
              <a:t>diarrhea</a:t>
            </a:r>
          </a:p>
          <a:p>
            <a:pPr>
              <a:lnSpc>
                <a:spcPct val="150000"/>
              </a:lnSpc>
            </a:pPr>
            <a:r>
              <a:rPr lang="en-US" sz="2000" dirty="0" smtClean="0"/>
              <a:t>b</a:t>
            </a:r>
            <a:r>
              <a:rPr lang="en-US" sz="2000" dirty="0"/>
              <a:t>) Hypertension</a:t>
            </a:r>
          </a:p>
          <a:p>
            <a:pPr>
              <a:lnSpc>
                <a:spcPct val="150000"/>
              </a:lnSpc>
            </a:pPr>
            <a:r>
              <a:rPr lang="en-US" sz="2000" dirty="0"/>
              <a:t>c) Vasoconstriction of peripheral blood Vessels (toes </a:t>
            </a:r>
            <a:r>
              <a:rPr lang="en-US" sz="2000" dirty="0" smtClean="0"/>
              <a:t>&amp; fingers</a:t>
            </a:r>
            <a:r>
              <a:rPr lang="en-US" sz="2000" dirty="0"/>
              <a:t>)</a:t>
            </a:r>
          </a:p>
          <a:p>
            <a:pPr>
              <a:lnSpc>
                <a:spcPct val="150000"/>
              </a:lnSpc>
            </a:pPr>
            <a:r>
              <a:rPr lang="en-US" sz="2000" dirty="0"/>
              <a:t>d) Gangrene</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393</TotalTime>
  <Words>754</Words>
  <Application>Microsoft Office PowerPoint</Application>
  <PresentationFormat>On-screen Show (4:3)</PresentationFormat>
  <Paragraphs>138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Ion Boardroom</vt:lpstr>
      <vt:lpstr>OXYTOCIC AGENTS</vt:lpstr>
      <vt:lpstr>Oxytocics</vt:lpstr>
      <vt:lpstr>Used in </vt:lpstr>
      <vt:lpstr>PowerPoint Presentation</vt:lpstr>
      <vt:lpstr>PowerPoint Presentation</vt:lpstr>
      <vt:lpstr>Ergometrine</vt:lpstr>
      <vt:lpstr>Ergometrine</vt:lpstr>
      <vt:lpstr>Ergometrine</vt:lpstr>
      <vt:lpstr>Ergometrine</vt:lpstr>
      <vt:lpstr>Ergometrine</vt:lpstr>
      <vt:lpstr>Oxytocin</vt:lpstr>
      <vt:lpstr>Oxytocin</vt:lpstr>
      <vt:lpstr>Oxytocin</vt:lpstr>
      <vt:lpstr>Oxytocin</vt:lpstr>
      <vt:lpstr>Oxytocin</vt:lpstr>
      <vt:lpstr>Oxytocin</vt:lpstr>
      <vt:lpstr>Oxytocin</vt:lpstr>
      <vt:lpstr>Prostaglandins</vt:lpstr>
      <vt:lpstr>Prostaglandins</vt:lpstr>
      <vt:lpstr>Prostaglandins</vt:lpstr>
      <vt:lpstr>Prostaglandins</vt:lpstr>
      <vt:lpstr>Prostaglandins in obstetric use</vt:lpstr>
      <vt:lpstr>Prostaglandins</vt:lpstr>
      <vt:lpstr>Prostaglandins</vt:lpstr>
      <vt:lpstr>Prostaglandins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Oxytocic agents</dc:title>
  <dc:creator>anuradhad</dc:creator>
  <cp:lastModifiedBy>Microsoft account</cp:lastModifiedBy>
  <cp:revision>45</cp:revision>
  <dcterms:created xsi:type="dcterms:W3CDTF">2014-03-18T03:56:25Z</dcterms:created>
  <dcterms:modified xsi:type="dcterms:W3CDTF">2018-06-11T07:57:42Z</dcterms:modified>
</cp:coreProperties>
</file>