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23EC7C-BA13-46A0-8047-65DE3AD00BAC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C9A985-48D8-46ED-8BE7-64307A36295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PROSTATE CARCINOMA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Surendra</a:t>
            </a:r>
            <a:r>
              <a:rPr lang="en-GB" dirty="0" smtClean="0"/>
              <a:t> de </a:t>
            </a:r>
            <a:r>
              <a:rPr lang="en-GB" dirty="0" err="1" smtClean="0"/>
              <a:t>Zylva</a:t>
            </a:r>
            <a:endParaRPr lang="en-GB" dirty="0" smtClean="0"/>
          </a:p>
          <a:p>
            <a:r>
              <a:rPr lang="en-GB" dirty="0" err="1" smtClean="0"/>
              <a:t>MS,FRCSEd,FEBU</a:t>
            </a:r>
            <a:endParaRPr lang="en-GB" dirty="0" smtClean="0"/>
          </a:p>
          <a:p>
            <a:r>
              <a:rPr lang="en-GB" dirty="0" smtClean="0"/>
              <a:t>Consultant Urological surgeon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8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Commonest cancer in elderly males</a:t>
            </a:r>
            <a:r>
              <a:rPr lang="en-GB" dirty="0" smtClean="0"/>
              <a:t>.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Risk factors- Age, Family history, obesity.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9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Androgen dependent</a:t>
            </a:r>
          </a:p>
          <a:p>
            <a:r>
              <a:rPr lang="en-GB" dirty="0" smtClean="0"/>
              <a:t>Adenocarcinoma</a:t>
            </a:r>
          </a:p>
          <a:p>
            <a:r>
              <a:rPr lang="en-GB" dirty="0" smtClean="0"/>
              <a:t>Occurs in the peripheral zone of the prostate.</a:t>
            </a:r>
          </a:p>
          <a:p>
            <a:r>
              <a:rPr lang="en-GB" dirty="0" smtClean="0"/>
              <a:t>Gleason </a:t>
            </a:r>
            <a:r>
              <a:rPr lang="en-GB" dirty="0" smtClean="0"/>
              <a:t>grading</a:t>
            </a:r>
          </a:p>
          <a:p>
            <a:r>
              <a:rPr lang="en-GB" dirty="0" smtClean="0"/>
              <a:t>Spreads to lymph nodes and bones</a:t>
            </a:r>
          </a:p>
          <a:p>
            <a:pPr marL="109728" indent="0">
              <a:buNone/>
            </a:pPr>
            <a:r>
              <a:rPr lang="en-GB" dirty="0" smtClean="0"/>
              <a:t>      Pelvic bones, upper </a:t>
            </a:r>
            <a:r>
              <a:rPr lang="en-GB" dirty="0" err="1" smtClean="0"/>
              <a:t>femoral,vertibrae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9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Asymptomatic</a:t>
            </a:r>
          </a:p>
          <a:p>
            <a:r>
              <a:rPr lang="en-GB" dirty="0" smtClean="0"/>
              <a:t>LUTS (lower urinary tract </a:t>
            </a:r>
            <a:r>
              <a:rPr lang="en-GB" dirty="0" err="1" smtClean="0"/>
              <a:t>symtoms</a:t>
            </a:r>
            <a:r>
              <a:rPr lang="en-GB" dirty="0" smtClean="0"/>
              <a:t>) = BPH</a:t>
            </a:r>
          </a:p>
          <a:p>
            <a:r>
              <a:rPr lang="en-GB" dirty="0" smtClean="0"/>
              <a:t>Haematuria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Advanced </a:t>
            </a:r>
            <a:r>
              <a:rPr lang="en-GB" dirty="0" smtClean="0"/>
              <a:t>stage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Nocturnal back pain</a:t>
            </a:r>
          </a:p>
          <a:p>
            <a:r>
              <a:rPr lang="en-GB" dirty="0" smtClean="0"/>
              <a:t>Ureteric obstruction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Elevated serum PSA</a:t>
            </a:r>
          </a:p>
          <a:p>
            <a:r>
              <a:rPr lang="en-GB" dirty="0" smtClean="0"/>
              <a:t>DRE</a:t>
            </a:r>
          </a:p>
          <a:p>
            <a:r>
              <a:rPr lang="en-GB" dirty="0" err="1" smtClean="0"/>
              <a:t>mpMRI</a:t>
            </a:r>
            <a:endParaRPr lang="en-GB" dirty="0" smtClean="0"/>
          </a:p>
          <a:p>
            <a:r>
              <a:rPr lang="en-GB" dirty="0" err="1" smtClean="0"/>
              <a:t>Transrectal</a:t>
            </a:r>
            <a:r>
              <a:rPr lang="en-GB" dirty="0" smtClean="0"/>
              <a:t> biopsy</a:t>
            </a:r>
          </a:p>
          <a:p>
            <a:r>
              <a:rPr lang="en-GB" dirty="0" smtClean="0"/>
              <a:t>Trans </a:t>
            </a:r>
            <a:r>
              <a:rPr lang="en-GB" dirty="0" err="1" smtClean="0"/>
              <a:t>perineal</a:t>
            </a:r>
            <a:r>
              <a:rPr lang="en-GB" dirty="0" smtClean="0"/>
              <a:t> biopsy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9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Gleason pattern 1-5</a:t>
            </a:r>
          </a:p>
          <a:p>
            <a:r>
              <a:rPr lang="en-GB" dirty="0" smtClean="0"/>
              <a:t>Primary pattern + Secondary pattern  =</a:t>
            </a:r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Gleason score.(2-10)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 Grading of prostate carcinoma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Clinical staging.  (T N M)</a:t>
            </a:r>
          </a:p>
          <a:p>
            <a:endParaRPr lang="en-GB" dirty="0"/>
          </a:p>
          <a:p>
            <a:r>
              <a:rPr lang="en-GB" dirty="0" err="1" smtClean="0"/>
              <a:t>Partin</a:t>
            </a:r>
            <a:r>
              <a:rPr lang="en-GB" dirty="0" smtClean="0"/>
              <a:t> tables.(Clinical </a:t>
            </a:r>
            <a:r>
              <a:rPr lang="en-GB" dirty="0" err="1" smtClean="0"/>
              <a:t>stage,PSA,Gleson</a:t>
            </a:r>
            <a:r>
              <a:rPr lang="en-GB" dirty="0" smtClean="0"/>
              <a:t> grade)</a:t>
            </a:r>
          </a:p>
          <a:p>
            <a:endParaRPr lang="en-GB" dirty="0"/>
          </a:p>
          <a:p>
            <a:r>
              <a:rPr lang="en-GB" dirty="0" smtClean="0"/>
              <a:t>MRI/CT and bone scan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Staging of Prostate carcinoma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Organ confined disease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Active </a:t>
            </a:r>
            <a:r>
              <a:rPr lang="en-GB" dirty="0" err="1" smtClean="0"/>
              <a:t>surviellance</a:t>
            </a:r>
            <a:r>
              <a:rPr lang="en-GB" dirty="0" smtClean="0"/>
              <a:t> for low risk disease</a:t>
            </a:r>
          </a:p>
          <a:p>
            <a:endParaRPr lang="en-GB" dirty="0"/>
          </a:p>
          <a:p>
            <a:r>
              <a:rPr lang="en-GB" dirty="0" smtClean="0"/>
              <a:t>Radical Prostatectomy</a:t>
            </a:r>
          </a:p>
          <a:p>
            <a:endParaRPr lang="en-GB" dirty="0"/>
          </a:p>
          <a:p>
            <a:r>
              <a:rPr lang="en-GB" dirty="0" smtClean="0"/>
              <a:t>Radical Radiotherapy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6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Androgen </a:t>
            </a:r>
            <a:r>
              <a:rPr lang="en-GB" dirty="0" smtClean="0"/>
              <a:t>deprivation. </a:t>
            </a:r>
            <a:r>
              <a:rPr lang="en-GB" dirty="0" err="1" smtClean="0"/>
              <a:t>Orchidectomy,Bicalutamide,Goserelin</a:t>
            </a:r>
            <a:r>
              <a:rPr lang="en-GB" dirty="0" smtClean="0"/>
              <a:t>(LHRH agonist)</a:t>
            </a:r>
          </a:p>
          <a:p>
            <a:endParaRPr lang="en-GB" dirty="0" smtClean="0"/>
          </a:p>
          <a:p>
            <a:r>
              <a:rPr lang="en-GB" dirty="0" smtClean="0"/>
              <a:t>Chemotherapy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 err="1" smtClean="0"/>
              <a:t>Paliative</a:t>
            </a:r>
            <a:r>
              <a:rPr lang="en-GB" dirty="0" smtClean="0"/>
              <a:t> </a:t>
            </a:r>
            <a:r>
              <a:rPr lang="en-GB" dirty="0" smtClean="0"/>
              <a:t>Radiotherapy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Metastatic Prostate carcinoma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7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</TotalTime>
  <Words>154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PROSTATE CARCINOMA</vt:lpstr>
      <vt:lpstr>PowerPoint Presentation</vt:lpstr>
      <vt:lpstr>Pathology</vt:lpstr>
      <vt:lpstr>Clinical features</vt:lpstr>
      <vt:lpstr>Diagnosis</vt:lpstr>
      <vt:lpstr>    Grading of prostate carcinoma</vt:lpstr>
      <vt:lpstr>Staging of Prostate carcinoma</vt:lpstr>
      <vt:lpstr>Treatment</vt:lpstr>
      <vt:lpstr>Metastatic Prostate carcinoma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CARCINOMA</dc:title>
  <dc:creator>USER</dc:creator>
  <cp:lastModifiedBy>USER</cp:lastModifiedBy>
  <cp:revision>11</cp:revision>
  <dcterms:created xsi:type="dcterms:W3CDTF">2016-07-11T06:07:06Z</dcterms:created>
  <dcterms:modified xsi:type="dcterms:W3CDTF">2016-07-11T09:57:22Z</dcterms:modified>
</cp:coreProperties>
</file>