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2" r:id="rId6"/>
    <p:sldId id="258" r:id="rId7"/>
    <p:sldId id="263" r:id="rId8"/>
    <p:sldId id="259" r:id="rId9"/>
    <p:sldId id="260" r:id="rId10"/>
    <p:sldId id="261" r:id="rId11"/>
    <p:sldId id="267" r:id="rId12"/>
    <p:sldId id="268" r:id="rId13"/>
    <p:sldId id="266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6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6AB-0285-49D1-9593-6E8E155DAED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8195"/>
          </a:xfrm>
        </p:spPr>
        <p:txBody>
          <a:bodyPr>
            <a:normAutofit fontScale="90000"/>
          </a:bodyPr>
          <a:lstStyle/>
          <a:p>
            <a:r>
              <a:rPr lang="en-US" dirty="0"/>
              <a:t>BPH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M D P PINTO</a:t>
            </a:r>
          </a:p>
          <a:p>
            <a:r>
              <a:rPr lang="en-US" dirty="0"/>
              <a:t>REGISTRAR IN UROLOGY</a:t>
            </a:r>
          </a:p>
          <a:p>
            <a:r>
              <a:rPr lang="en-US" dirty="0"/>
              <a:t>22-03-2018</a:t>
            </a:r>
          </a:p>
        </p:txBody>
      </p:sp>
    </p:spTree>
    <p:extLst>
      <p:ext uri="{BB962C8B-B14F-4D97-AF65-F5344CB8AC3E}">
        <p14:creationId xmlns:p14="http://schemas.microsoft.com/office/powerpoint/2010/main" val="329473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investigate?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233578"/>
            <a:ext cx="5181600" cy="5408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PSA</a:t>
            </a:r>
          </a:p>
          <a:p>
            <a:pPr lvl="1"/>
            <a:r>
              <a:rPr lang="en-US" dirty="0"/>
              <a:t>Glycoprotein by prostatic epithelial cells</a:t>
            </a:r>
          </a:p>
          <a:p>
            <a:pPr lvl="1"/>
            <a:r>
              <a:rPr lang="en-US" dirty="0"/>
              <a:t>Cut-off  &lt;4ng/ml</a:t>
            </a:r>
          </a:p>
          <a:p>
            <a:pPr lvl="2"/>
            <a:r>
              <a:rPr lang="en-US" dirty="0"/>
              <a:t>For prostate cancer</a:t>
            </a:r>
          </a:p>
          <a:p>
            <a:pPr lvl="3"/>
            <a:r>
              <a:rPr lang="en-US" dirty="0"/>
              <a:t>Sensitivity 51%</a:t>
            </a:r>
          </a:p>
          <a:p>
            <a:pPr lvl="3"/>
            <a:r>
              <a:rPr lang="en-US" dirty="0"/>
              <a:t>Specificity 91%</a:t>
            </a:r>
          </a:p>
          <a:p>
            <a:pPr lvl="1"/>
            <a:r>
              <a:rPr lang="en-US" dirty="0"/>
              <a:t>Half life 2.2 days</a:t>
            </a:r>
          </a:p>
          <a:p>
            <a:pPr lvl="1"/>
            <a:r>
              <a:rPr lang="en-US" dirty="0"/>
              <a:t>Increased in;</a:t>
            </a:r>
          </a:p>
          <a:p>
            <a:pPr lvl="2"/>
            <a:r>
              <a:rPr lang="en-US" dirty="0"/>
              <a:t>After DRE</a:t>
            </a:r>
          </a:p>
          <a:p>
            <a:pPr lvl="2"/>
            <a:r>
              <a:rPr lang="en-US" dirty="0"/>
              <a:t>After prostatic biopsy</a:t>
            </a:r>
          </a:p>
          <a:p>
            <a:pPr lvl="2"/>
            <a:r>
              <a:rPr lang="en-US" dirty="0"/>
              <a:t>Prostatitis</a:t>
            </a:r>
          </a:p>
          <a:p>
            <a:pPr lvl="2"/>
            <a:r>
              <a:rPr lang="en-US" dirty="0"/>
              <a:t>Post ejaculation (48h – normalize)</a:t>
            </a:r>
          </a:p>
          <a:p>
            <a:pPr lvl="1"/>
            <a:r>
              <a:rPr lang="en-US" dirty="0"/>
              <a:t>Reduced after Finasteride use</a:t>
            </a:r>
          </a:p>
          <a:p>
            <a:pPr lvl="1"/>
            <a:r>
              <a:rPr lang="en-US" dirty="0"/>
              <a:t>Safe to do after 2/52 of above factors</a:t>
            </a:r>
          </a:p>
          <a:p>
            <a:pPr lvl="1"/>
            <a:r>
              <a:rPr lang="en-US" dirty="0"/>
              <a:t>Important in diagnosis and follow up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Normal in 20% of prostate cancers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233578"/>
            <a:ext cx="5473460" cy="54087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UFR -  infection</a:t>
            </a:r>
          </a:p>
          <a:p>
            <a:r>
              <a:rPr lang="en-US" dirty="0"/>
              <a:t>S. Creatinine – renal status</a:t>
            </a:r>
          </a:p>
          <a:p>
            <a:r>
              <a:rPr lang="en-US" dirty="0"/>
              <a:t>USS KUBP</a:t>
            </a:r>
          </a:p>
          <a:p>
            <a:pPr lvl="1"/>
            <a:r>
              <a:rPr lang="en-US" dirty="0"/>
              <a:t>Bladder</a:t>
            </a:r>
          </a:p>
          <a:p>
            <a:pPr lvl="2"/>
            <a:r>
              <a:rPr lang="en-US" dirty="0"/>
              <a:t>Pre/post-</a:t>
            </a:r>
            <a:r>
              <a:rPr lang="en-US" dirty="0" err="1"/>
              <a:t>voidal</a:t>
            </a:r>
            <a:r>
              <a:rPr lang="en-US" dirty="0"/>
              <a:t> volume</a:t>
            </a:r>
          </a:p>
          <a:p>
            <a:pPr lvl="2"/>
            <a:r>
              <a:rPr lang="en-US" dirty="0"/>
              <a:t>Wall thickness</a:t>
            </a:r>
          </a:p>
          <a:p>
            <a:pPr lvl="2"/>
            <a:r>
              <a:rPr lang="en-US" dirty="0"/>
              <a:t>Stones </a:t>
            </a:r>
          </a:p>
          <a:p>
            <a:pPr lvl="1"/>
            <a:r>
              <a:rPr lang="en-US" dirty="0"/>
              <a:t>Prostate</a:t>
            </a:r>
          </a:p>
          <a:p>
            <a:pPr lvl="2"/>
            <a:r>
              <a:rPr lang="en-US" dirty="0"/>
              <a:t>Volume </a:t>
            </a:r>
          </a:p>
          <a:p>
            <a:pPr lvl="2"/>
            <a:r>
              <a:rPr lang="en-US" dirty="0"/>
              <a:t>Nodules</a:t>
            </a:r>
          </a:p>
          <a:p>
            <a:pPr lvl="1"/>
            <a:r>
              <a:rPr lang="en-US" dirty="0"/>
              <a:t>Renal status – CKD</a:t>
            </a:r>
          </a:p>
          <a:p>
            <a:pPr lvl="1"/>
            <a:r>
              <a:rPr lang="en-US" dirty="0"/>
              <a:t>Ureters - ? dilated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Bladder diary </a:t>
            </a:r>
          </a:p>
          <a:p>
            <a:pPr lvl="1"/>
            <a:r>
              <a:rPr lang="en-US" dirty="0"/>
              <a:t>24h fluid intake, urine production</a:t>
            </a:r>
          </a:p>
        </p:txBody>
      </p:sp>
    </p:spTree>
    <p:extLst>
      <p:ext uri="{BB962C8B-B14F-4D97-AF65-F5344CB8AC3E}">
        <p14:creationId xmlns:p14="http://schemas.microsoft.com/office/powerpoint/2010/main" val="304833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740"/>
            <a:ext cx="10515600" cy="733156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Secondary investigations?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82509" cy="4351338"/>
          </a:xfrm>
        </p:spPr>
        <p:txBody>
          <a:bodyPr/>
          <a:lstStyle/>
          <a:p>
            <a:r>
              <a:rPr lang="en-US" dirty="0"/>
              <a:t>Uroflowmetry</a:t>
            </a:r>
          </a:p>
          <a:p>
            <a:pPr lvl="1"/>
            <a:r>
              <a:rPr lang="en-US" dirty="0"/>
              <a:t>BOO shows maximal flow rate of 15ml/s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8" y="2949013"/>
            <a:ext cx="6763109" cy="3621680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6190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investigations?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27575"/>
          </a:xfrm>
        </p:spPr>
        <p:txBody>
          <a:bodyPr>
            <a:normAutofit/>
          </a:bodyPr>
          <a:lstStyle/>
          <a:p>
            <a:r>
              <a:rPr lang="en-US" u="sng" dirty="0"/>
              <a:t>Urodynamic studies (UDS)</a:t>
            </a:r>
          </a:p>
          <a:p>
            <a:pPr lvl="1"/>
            <a:r>
              <a:rPr lang="en-US" dirty="0"/>
              <a:t>When </a:t>
            </a:r>
          </a:p>
          <a:p>
            <a:pPr lvl="2"/>
            <a:r>
              <a:rPr lang="en-US" dirty="0"/>
              <a:t>LUTS &lt;50y</a:t>
            </a:r>
          </a:p>
          <a:p>
            <a:pPr lvl="2"/>
            <a:r>
              <a:rPr lang="en-US" dirty="0"/>
              <a:t>LUTS &gt;80y</a:t>
            </a:r>
          </a:p>
          <a:p>
            <a:pPr lvl="2"/>
            <a:r>
              <a:rPr lang="en-US" dirty="0"/>
              <a:t>LUTS in neurologic disease</a:t>
            </a:r>
          </a:p>
          <a:p>
            <a:pPr lvl="2"/>
            <a:r>
              <a:rPr lang="en-US" dirty="0"/>
              <a:t>LUTS following bladder outflow </a:t>
            </a:r>
            <a:r>
              <a:rPr lang="en-US" dirty="0" err="1"/>
              <a:t>tracr</a:t>
            </a:r>
            <a:r>
              <a:rPr lang="en-US" dirty="0"/>
              <a:t> surgery</a:t>
            </a:r>
          </a:p>
          <a:p>
            <a:pPr lvl="2"/>
            <a:r>
              <a:rPr lang="en-US" dirty="0"/>
              <a:t>Cannot void 150ml</a:t>
            </a:r>
          </a:p>
          <a:p>
            <a:pPr lvl="1"/>
            <a:r>
              <a:rPr lang="en-US" dirty="0"/>
              <a:t>Will show high pressure and low flow in BOO (Abraham-Griffith </a:t>
            </a:r>
            <a:r>
              <a:rPr lang="en-US" dirty="0" err="1"/>
              <a:t>normogram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 can only be diagnosed by UDS, other Ix only infer BOO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1" y="79503"/>
            <a:ext cx="4445000" cy="3700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1200" y="4001294"/>
            <a:ext cx="4805680" cy="2377122"/>
          </a:xfrm>
        </p:spPr>
        <p:txBody>
          <a:bodyPr>
            <a:normAutofit/>
          </a:bodyPr>
          <a:lstStyle/>
          <a:p>
            <a:r>
              <a:rPr lang="en-US" dirty="0"/>
              <a:t>Cystoscopy </a:t>
            </a:r>
          </a:p>
          <a:p>
            <a:pPr lvl="1"/>
            <a:r>
              <a:rPr lang="en-US" dirty="0"/>
              <a:t>Occasionally</a:t>
            </a:r>
          </a:p>
          <a:p>
            <a:pPr lvl="2"/>
            <a:r>
              <a:rPr lang="en-US" dirty="0"/>
              <a:t>Ex- haematuria</a:t>
            </a:r>
          </a:p>
          <a:p>
            <a:pPr lvl="2"/>
            <a:endParaRPr lang="en-US" dirty="0"/>
          </a:p>
          <a:p>
            <a:r>
              <a:rPr lang="en-US" dirty="0"/>
              <a:t>CT/MRI not indicated in BPH </a:t>
            </a:r>
          </a:p>
        </p:txBody>
      </p:sp>
    </p:spTree>
    <p:extLst>
      <p:ext uri="{BB962C8B-B14F-4D97-AF65-F5344CB8AC3E}">
        <p14:creationId xmlns:p14="http://schemas.microsoft.com/office/powerpoint/2010/main" val="399811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" y="265821"/>
            <a:ext cx="7363844" cy="6401168"/>
          </a:xfrm>
        </p:spPr>
      </p:pic>
      <p:sp>
        <p:nvSpPr>
          <p:cNvPr id="6" name="TextBox 5"/>
          <p:cNvSpPr txBox="1"/>
          <p:nvPr/>
        </p:nvSpPr>
        <p:spPr>
          <a:xfrm>
            <a:off x="8371840" y="88392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Management algorhythm</a:t>
            </a:r>
          </a:p>
        </p:txBody>
      </p:sp>
    </p:spTree>
    <p:extLst>
      <p:ext uri="{BB962C8B-B14F-4D97-AF65-F5344CB8AC3E}">
        <p14:creationId xmlns:p14="http://schemas.microsoft.com/office/powerpoint/2010/main" val="175038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195"/>
          </a:xfrm>
        </p:spPr>
        <p:txBody>
          <a:bodyPr>
            <a:noAutofit/>
          </a:bodyPr>
          <a:lstStyle/>
          <a:p>
            <a:r>
              <a:rPr lang="en-US" sz="3000" b="1" dirty="0"/>
              <a:t>Investigations found to have a 40ml benign looking prostate with a PSA of 5ng/ml. His IPSS is of moderate severity. He refuses surgery, what options can you offer him?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25039"/>
            <a:ext cx="5181600" cy="3951923"/>
          </a:xfrm>
        </p:spPr>
        <p:txBody>
          <a:bodyPr/>
          <a:lstStyle/>
          <a:p>
            <a:r>
              <a:rPr lang="en-US" u="sng" dirty="0"/>
              <a:t>Life style modifications</a:t>
            </a:r>
          </a:p>
          <a:p>
            <a:pPr lvl="1"/>
            <a:r>
              <a:rPr lang="en-US" dirty="0"/>
              <a:t>Reducing fluid intake for convenient time periods</a:t>
            </a:r>
          </a:p>
          <a:p>
            <a:pPr lvl="1"/>
            <a:r>
              <a:rPr lang="en-US" dirty="0"/>
              <a:t>Double voiding</a:t>
            </a:r>
          </a:p>
          <a:p>
            <a:pPr lvl="1"/>
            <a:r>
              <a:rPr lang="en-US" dirty="0"/>
              <a:t>Avoid caffeine/alcohol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3653" y="2225039"/>
            <a:ext cx="6478438" cy="3951924"/>
          </a:xfrm>
        </p:spPr>
        <p:txBody>
          <a:bodyPr/>
          <a:lstStyle/>
          <a:p>
            <a:r>
              <a:rPr lang="en-US" u="sng" dirty="0"/>
              <a:t>Medications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Selective alpha blockers (Tamsulosin)</a:t>
            </a:r>
          </a:p>
          <a:p>
            <a:pPr lvl="2"/>
            <a:r>
              <a:rPr lang="en-US" dirty="0"/>
              <a:t>5alpha reductase inhibitor (Finasteride)</a:t>
            </a:r>
          </a:p>
          <a:p>
            <a:pPr lvl="2"/>
            <a:r>
              <a:rPr lang="en-US" dirty="0"/>
              <a:t>Phosphodiesterase 5 inhibitors (Tadalafil)</a:t>
            </a:r>
          </a:p>
          <a:p>
            <a:pPr lvl="2"/>
            <a:r>
              <a:rPr lang="en-US" dirty="0"/>
              <a:t>Plant extracts – not recommended</a:t>
            </a:r>
          </a:p>
          <a:p>
            <a:pPr lvl="2"/>
            <a:r>
              <a:rPr lang="en-US" dirty="0"/>
              <a:t>Beta3 agonists for detrusor over activity (storage symptoms)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Medications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960" y="1423358"/>
            <a:ext cx="5963920" cy="4753605"/>
          </a:xfrm>
        </p:spPr>
        <p:txBody>
          <a:bodyPr>
            <a:noAutofit/>
          </a:bodyPr>
          <a:lstStyle/>
          <a:p>
            <a:r>
              <a:rPr lang="en-US" u="sng" dirty="0"/>
              <a:t>Selective alpha blockers (Tamsulosin)</a:t>
            </a:r>
          </a:p>
          <a:p>
            <a:pPr lvl="1"/>
            <a:r>
              <a:rPr lang="en-US" dirty="0"/>
              <a:t>Selective block of bladder neck and prostatic smooth muscle (alpha 1A)</a:t>
            </a:r>
          </a:p>
          <a:p>
            <a:pPr lvl="1"/>
            <a:r>
              <a:rPr lang="en-US" dirty="0"/>
              <a:t>AE- anejaculation, dizziness, asthenia, floppy iris syndrome</a:t>
            </a:r>
          </a:p>
          <a:p>
            <a:pPr lvl="1"/>
            <a:r>
              <a:rPr lang="en-US" dirty="0"/>
              <a:t>Well tolerated in elderly population</a:t>
            </a:r>
          </a:p>
          <a:p>
            <a:pPr lvl="1"/>
            <a:r>
              <a:rPr lang="en-US" dirty="0"/>
              <a:t>Reasonable symptomatic improvement(I-PSS by 35%)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ALFAUR study </a:t>
            </a:r>
            <a:r>
              <a:rPr lang="en-US" dirty="0"/>
              <a:t>– success of TWOC improved with 3 day Tamsulosin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3358"/>
            <a:ext cx="5775960" cy="4753605"/>
          </a:xfrm>
        </p:spPr>
        <p:txBody>
          <a:bodyPr>
            <a:noAutofit/>
          </a:bodyPr>
          <a:lstStyle/>
          <a:p>
            <a:r>
              <a:rPr lang="en-US" u="sng" dirty="0"/>
              <a:t>5-alpha reductase inhibitor (Finasteride)</a:t>
            </a:r>
          </a:p>
          <a:p>
            <a:pPr lvl="1"/>
            <a:r>
              <a:rPr lang="en-US" dirty="0"/>
              <a:t>Reduce formation of dihydrotestosterone and reduce prostate size</a:t>
            </a:r>
            <a:r>
              <a:rPr lang="en-US" dirty="0">
                <a:sym typeface="Wingdings" panose="05000000000000000000" pitchFamily="2" charset="2"/>
              </a:rPr>
              <a:t>6/12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AE – lost libido/erectile dysfunction – short-lived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Usually for PSA&gt;1.4 or volume &gt;40ml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 PSA before onset of therapy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Combination therapy had shown better results</a:t>
            </a:r>
          </a:p>
          <a:p>
            <a:pPr lvl="1"/>
            <a:r>
              <a:rPr lang="en-US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TADALAFIL – improves LUTS due to better bladder activity than changes in BPH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4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6/12 after patient presents with similar symptoms and wishes surgery. What options does he has?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Indications for surgery</a:t>
            </a:r>
          </a:p>
          <a:p>
            <a:pPr lvl="1"/>
            <a:r>
              <a:rPr lang="en-US" dirty="0"/>
              <a:t>Moderate-severe I-PSS</a:t>
            </a:r>
          </a:p>
          <a:p>
            <a:pPr lvl="1"/>
            <a:r>
              <a:rPr lang="en-US" dirty="0"/>
              <a:t>AUR</a:t>
            </a:r>
          </a:p>
          <a:p>
            <a:pPr lvl="1"/>
            <a:r>
              <a:rPr lang="en-US" dirty="0"/>
              <a:t>Recurrent UTI</a:t>
            </a:r>
          </a:p>
          <a:p>
            <a:pPr lvl="1"/>
            <a:r>
              <a:rPr lang="en-US" dirty="0"/>
              <a:t>Obstructive uropathy</a:t>
            </a:r>
          </a:p>
          <a:p>
            <a:pPr lvl="1"/>
            <a:r>
              <a:rPr lang="en-US" dirty="0"/>
              <a:t>Recurrent haematuria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1" t="48921" r="63386"/>
          <a:stretch/>
        </p:blipFill>
        <p:spPr>
          <a:xfrm>
            <a:off x="8036560" y="1690687"/>
            <a:ext cx="2296160" cy="513565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51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While undergoing TURP under SAB, patient started to speak inappropriately.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Trans-Urethral Resection (TUR) syndrome</a:t>
            </a:r>
          </a:p>
          <a:p>
            <a:pPr lvl="1"/>
            <a:r>
              <a:rPr lang="en-US" dirty="0"/>
              <a:t>Dilutional hyponatremia</a:t>
            </a:r>
          </a:p>
          <a:p>
            <a:pPr lvl="1"/>
            <a:r>
              <a:rPr lang="en-US" dirty="0"/>
              <a:t>Due to water absorption from opened up vessels of prostate in to system</a:t>
            </a:r>
          </a:p>
          <a:p>
            <a:pPr lvl="1"/>
            <a:r>
              <a:rPr lang="en-US" dirty="0"/>
              <a:t>Solutions used are distilled water or 5% dextrose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19800" y="1690688"/>
            <a:ext cx="5999480" cy="48218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847080" cy="4839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 Avoid TUR syndrome</a:t>
            </a:r>
            <a:endParaRPr lang="en-US" dirty="0"/>
          </a:p>
          <a:p>
            <a:pPr lvl="1"/>
            <a:r>
              <a:rPr lang="en-US" dirty="0"/>
              <a:t>Select stable patient/confirm stable SE and renal function pre-operatively</a:t>
            </a:r>
          </a:p>
          <a:p>
            <a:pPr lvl="1"/>
            <a:r>
              <a:rPr lang="en-US" dirty="0"/>
              <a:t>Correct SE pre-operatively </a:t>
            </a:r>
          </a:p>
          <a:p>
            <a:pPr lvl="1"/>
            <a:r>
              <a:rPr lang="en-US" dirty="0"/>
              <a:t>Do surgery quickly (don’t exceed 1h)</a:t>
            </a:r>
          </a:p>
          <a:p>
            <a:pPr lvl="1"/>
            <a:r>
              <a:rPr lang="en-US" dirty="0"/>
              <a:t>Solution – hypo-</a:t>
            </a:r>
            <a:r>
              <a:rPr lang="en-US" dirty="0" err="1"/>
              <a:t>osmolar</a:t>
            </a:r>
            <a:r>
              <a:rPr lang="en-US" dirty="0"/>
              <a:t> glycine is best </a:t>
            </a:r>
          </a:p>
          <a:p>
            <a:pPr lvl="1"/>
            <a:r>
              <a:rPr lang="en-US" dirty="0"/>
              <a:t>Keep fluid barrel at minimal height for adequate flow</a:t>
            </a:r>
          </a:p>
          <a:p>
            <a:pPr lvl="1"/>
            <a:r>
              <a:rPr lang="en-US" dirty="0"/>
              <a:t>Don’t go near capsule, early in the surgery</a:t>
            </a:r>
          </a:p>
          <a:p>
            <a:pPr lvl="1"/>
            <a:r>
              <a:rPr lang="en-US" dirty="0"/>
              <a:t>Haemostasis </a:t>
            </a:r>
          </a:p>
          <a:p>
            <a:pPr lvl="1"/>
            <a:r>
              <a:rPr lang="en-US" dirty="0"/>
              <a:t>Early detection </a:t>
            </a:r>
          </a:p>
        </p:txBody>
      </p:sp>
    </p:spTree>
    <p:extLst>
      <p:ext uri="{BB962C8B-B14F-4D97-AF65-F5344CB8AC3E}">
        <p14:creationId xmlns:p14="http://schemas.microsoft.com/office/powerpoint/2010/main" val="230814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1" y="193807"/>
            <a:ext cx="8827122" cy="6535516"/>
          </a:xfrm>
        </p:spPr>
      </p:pic>
      <p:sp>
        <p:nvSpPr>
          <p:cNvPr id="8" name="TextBox 7"/>
          <p:cNvSpPr txBox="1"/>
          <p:nvPr/>
        </p:nvSpPr>
        <p:spPr>
          <a:xfrm>
            <a:off x="8471522" y="792480"/>
            <a:ext cx="3303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Surgical options available for BPH</a:t>
            </a:r>
          </a:p>
        </p:txBody>
      </p:sp>
    </p:spTree>
    <p:extLst>
      <p:ext uri="{BB962C8B-B14F-4D97-AF65-F5344CB8AC3E}">
        <p14:creationId xmlns:p14="http://schemas.microsoft.com/office/powerpoint/2010/main" val="316402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Indications for open simple prostatectomy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23880" cy="4351338"/>
          </a:xfrm>
        </p:spPr>
        <p:txBody>
          <a:bodyPr/>
          <a:lstStyle/>
          <a:p>
            <a:r>
              <a:rPr lang="en-US" dirty="0"/>
              <a:t>Medically fit and prostate &gt;80ml</a:t>
            </a:r>
          </a:p>
          <a:p>
            <a:pPr lvl="1"/>
            <a:r>
              <a:rPr lang="en-US" dirty="0"/>
              <a:t>Too much time taken for TURP</a:t>
            </a:r>
          </a:p>
          <a:p>
            <a:pPr lvl="1"/>
            <a:r>
              <a:rPr lang="en-US" dirty="0"/>
              <a:t>Laser is also an option</a:t>
            </a:r>
          </a:p>
          <a:p>
            <a:endParaRPr lang="en-US" dirty="0"/>
          </a:p>
          <a:p>
            <a:r>
              <a:rPr lang="en-US" dirty="0"/>
              <a:t>2 pathologies to be treated</a:t>
            </a:r>
          </a:p>
          <a:p>
            <a:pPr lvl="1"/>
            <a:r>
              <a:rPr lang="en-US" dirty="0"/>
              <a:t>Large bladder stone + BPH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Benign prostatic hyperplasia</a:t>
            </a:r>
          </a:p>
          <a:p>
            <a:pPr lvl="1"/>
            <a:r>
              <a:rPr lang="en-US" dirty="0"/>
              <a:t>Hyperplasia of epithelial and stromal components of prostate</a:t>
            </a:r>
          </a:p>
          <a:p>
            <a:r>
              <a:rPr lang="en-US" dirty="0"/>
              <a:t>Benign prostatic enlargement</a:t>
            </a:r>
          </a:p>
          <a:p>
            <a:pPr lvl="1"/>
            <a:r>
              <a:rPr lang="en-US" dirty="0"/>
              <a:t>Enlargement of the prostate due to BPH</a:t>
            </a:r>
          </a:p>
          <a:p>
            <a:pPr lvl="1"/>
            <a:r>
              <a:rPr lang="en-US" dirty="0"/>
              <a:t>Occurs in about 50% of BPH</a:t>
            </a:r>
          </a:p>
          <a:p>
            <a:r>
              <a:rPr lang="en-US" dirty="0"/>
              <a:t>Benign prostatic obstruction</a:t>
            </a:r>
          </a:p>
          <a:p>
            <a:pPr lvl="1"/>
            <a:r>
              <a:rPr lang="en-US" dirty="0"/>
              <a:t>Occurs in about 50% of BPE  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62973"/>
            <a:ext cx="5752197" cy="2018581"/>
          </a:xfrm>
        </p:spPr>
      </p:pic>
    </p:spTree>
    <p:extLst>
      <p:ext uri="{BB962C8B-B14F-4D97-AF65-F5344CB8AC3E}">
        <p14:creationId xmlns:p14="http://schemas.microsoft.com/office/powerpoint/2010/main" val="242873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 40y old male has a symptomatic 30ml prostate. He wishes surgery.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Trans-urethral incision of prostate (TUIP)</a:t>
            </a:r>
          </a:p>
          <a:p>
            <a:pPr lvl="1"/>
            <a:r>
              <a:rPr lang="en-US" dirty="0"/>
              <a:t>5 to 7 o clock incision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210559"/>
            <a:ext cx="4572000" cy="31899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337243"/>
            <a:ext cx="544576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5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9" y="724619"/>
            <a:ext cx="7186930" cy="5900468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BPH starts around 30y</a:t>
            </a:r>
          </a:p>
          <a:p>
            <a:r>
              <a:rPr lang="en-US" dirty="0"/>
              <a:t>Almost &gt;90% by age 80y</a:t>
            </a:r>
          </a:p>
          <a:p>
            <a:endParaRPr lang="en-US" dirty="0"/>
          </a:p>
          <a:p>
            <a:r>
              <a:rPr lang="en-US" dirty="0"/>
              <a:t>BPH starts in transition zone</a:t>
            </a:r>
          </a:p>
          <a:p>
            <a:r>
              <a:rPr lang="en-US" dirty="0"/>
              <a:t>BPH does not lead to cancer</a:t>
            </a:r>
          </a:p>
        </p:txBody>
      </p:sp>
    </p:spTree>
    <p:extLst>
      <p:ext uri="{BB962C8B-B14F-4D97-AF65-F5344CB8AC3E}">
        <p14:creationId xmlns:p14="http://schemas.microsoft.com/office/powerpoint/2010/main" val="399392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60 years old male presents to the GU clinic complaining of LUTS for the last 2 months duration. </a:t>
            </a:r>
          </a:p>
          <a:p>
            <a:pPr marL="0" indent="0">
              <a:buNone/>
            </a:pPr>
            <a:r>
              <a:rPr lang="en-US" dirty="0"/>
              <a:t>He is ASA-1 otherwise.</a:t>
            </a:r>
          </a:p>
          <a:p>
            <a:pPr marL="0" indent="0">
              <a:buNone/>
            </a:pPr>
            <a:r>
              <a:rPr lang="en-US" dirty="0"/>
              <a:t>How do you approach this patient?</a:t>
            </a:r>
          </a:p>
        </p:txBody>
      </p:sp>
    </p:spTree>
    <p:extLst>
      <p:ext uri="{BB962C8B-B14F-4D97-AF65-F5344CB8AC3E}">
        <p14:creationId xmlns:p14="http://schemas.microsoft.com/office/powerpoint/2010/main" val="282074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if due to a GU malignancy</a:t>
            </a:r>
          </a:p>
          <a:p>
            <a:r>
              <a:rPr lang="en-US" dirty="0"/>
              <a:t>To assess severity of symptoms, disease</a:t>
            </a:r>
          </a:p>
          <a:p>
            <a:r>
              <a:rPr lang="en-US" dirty="0"/>
              <a:t>To layout </a:t>
            </a:r>
            <a:r>
              <a:rPr lang="en-US"/>
              <a:t>a patient-tailored </a:t>
            </a:r>
            <a:r>
              <a:rPr lang="en-US" dirty="0"/>
              <a:t>plan of management and follow up</a:t>
            </a:r>
          </a:p>
        </p:txBody>
      </p:sp>
    </p:spTree>
    <p:extLst>
      <p:ext uri="{BB962C8B-B14F-4D97-AF65-F5344CB8AC3E}">
        <p14:creationId xmlns:p14="http://schemas.microsoft.com/office/powerpoint/2010/main" val="134814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symptoms identified as LUTS?</a:t>
            </a:r>
            <a:br>
              <a:rPr lang="en-US" dirty="0"/>
            </a:br>
            <a:r>
              <a:rPr lang="en-US" dirty="0"/>
              <a:t>How to know we are dealing with BOO?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2022059"/>
            <a:ext cx="9463177" cy="462461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90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assess symptom severity of BOO due to BPH?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147977"/>
            <a:ext cx="5181600" cy="4028986"/>
          </a:xfrm>
        </p:spPr>
        <p:txBody>
          <a:bodyPr/>
          <a:lstStyle/>
          <a:p>
            <a:r>
              <a:rPr lang="en-US" dirty="0"/>
              <a:t>International Prostate Symptom Score (I-PSS)</a:t>
            </a:r>
          </a:p>
          <a:p>
            <a:r>
              <a:rPr lang="en-US" dirty="0"/>
              <a:t>Symptoms assessed during the last month </a:t>
            </a:r>
          </a:p>
          <a:p>
            <a:pPr lvl="1"/>
            <a:r>
              <a:rPr lang="en-US" dirty="0"/>
              <a:t>7 symptoms given marks from 0-5</a:t>
            </a:r>
          </a:p>
          <a:p>
            <a:pPr lvl="1"/>
            <a:r>
              <a:rPr lang="en-US" dirty="0"/>
              <a:t>1 question on quality of life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31" y="2147977"/>
            <a:ext cx="4402086" cy="1533630"/>
          </a:xfrm>
        </p:spPr>
      </p:pic>
    </p:spTree>
    <p:extLst>
      <p:ext uri="{BB962C8B-B14F-4D97-AF65-F5344CB8AC3E}">
        <p14:creationId xmlns:p14="http://schemas.microsoft.com/office/powerpoint/2010/main" val="40383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simple or complicated BOO?</a:t>
            </a:r>
          </a:p>
        </p:txBody>
      </p:sp>
      <p:sp>
        <p:nvSpPr>
          <p:cNvPr id="4" name="Rectangle 3"/>
          <p:cNvSpPr/>
          <p:nvPr/>
        </p:nvSpPr>
        <p:spPr>
          <a:xfrm>
            <a:off x="517585" y="4408098"/>
            <a:ext cx="5719313" cy="110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71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UTI – episodes of fever with chills, rigors and positive culture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Bladder stones – history of stones, passed stones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Incontinence – overflow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Obstructive uropathy – treatment taken for CKD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AUR - history of AUR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Haematuria </a:t>
            </a:r>
          </a:p>
          <a:p>
            <a:endParaRPr lang="en-US" dirty="0"/>
          </a:p>
          <a:p>
            <a:r>
              <a:rPr lang="en-US" dirty="0"/>
              <a:t>EXCLUDE PROSTATIC MALIGNANCY </a:t>
            </a:r>
          </a:p>
          <a:p>
            <a:pPr lvl="1"/>
            <a:r>
              <a:rPr lang="en-US" dirty="0"/>
              <a:t>Sinister lower backache</a:t>
            </a:r>
          </a:p>
          <a:p>
            <a:pPr lvl="1"/>
            <a:r>
              <a:rPr lang="en-US" dirty="0"/>
              <a:t>Haemoptysis </a:t>
            </a:r>
          </a:p>
          <a:p>
            <a:endParaRPr lang="en-US" dirty="0"/>
          </a:p>
          <a:p>
            <a:r>
              <a:rPr lang="en-US" dirty="0"/>
              <a:t>Complete history with previous or current medical, surgical problems, medication and allergies.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examination?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Exclude prostatic malignancy?</a:t>
            </a:r>
          </a:p>
          <a:p>
            <a:pPr lvl="1"/>
            <a:r>
              <a:rPr lang="en-US" dirty="0"/>
              <a:t>DRE (CA)</a:t>
            </a:r>
          </a:p>
          <a:p>
            <a:pPr lvl="1"/>
            <a:r>
              <a:rPr lang="en-US" dirty="0"/>
              <a:t>Basic neurologic examination of lower limbs</a:t>
            </a:r>
          </a:p>
          <a:p>
            <a:pPr lvl="1"/>
            <a:r>
              <a:rPr lang="en-US" dirty="0"/>
              <a:t>Auscultate lung fields</a:t>
            </a:r>
          </a:p>
          <a:p>
            <a:pPr lvl="1"/>
            <a:endParaRPr lang="en-US" dirty="0"/>
          </a:p>
          <a:p>
            <a:r>
              <a:rPr lang="en-US" dirty="0"/>
              <a:t>Palpable bladder </a:t>
            </a:r>
          </a:p>
          <a:p>
            <a:r>
              <a:rPr lang="en-US" dirty="0"/>
              <a:t>Meatal stenosis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2710549"/>
              </p:ext>
            </p:extLst>
          </p:nvPr>
        </p:nvGraphicFramePr>
        <p:xfrm>
          <a:off x="6172198" y="1690687"/>
          <a:ext cx="5645990" cy="40610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22995">
                  <a:extLst>
                    <a:ext uri="{9D8B030D-6E8A-4147-A177-3AD203B41FA5}">
                      <a16:colId xmlns:a16="http://schemas.microsoft.com/office/drawing/2014/main" val="3365395773"/>
                    </a:ext>
                  </a:extLst>
                </a:gridCol>
                <a:gridCol w="2822995">
                  <a:extLst>
                    <a:ext uri="{9D8B030D-6E8A-4147-A177-3AD203B41FA5}">
                      <a16:colId xmlns:a16="http://schemas.microsoft.com/office/drawing/2014/main" val="2947274465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69235"/>
                  </a:ext>
                </a:extLst>
              </a:tr>
              <a:tr h="2234851">
                <a:tc>
                  <a:txBody>
                    <a:bodyPr/>
                    <a:lstStyle/>
                    <a:p>
                      <a:r>
                        <a:rPr lang="en-US" sz="2000" dirty="0"/>
                        <a:t>BPH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Firm nodular prostate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Rectal mucosa can be swept over prostate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Median groove palpable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Assess volume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Tenderness?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74187"/>
                  </a:ext>
                </a:extLst>
              </a:tr>
              <a:tr h="1320594">
                <a:tc>
                  <a:txBody>
                    <a:bodyPr/>
                    <a:lstStyle/>
                    <a:p>
                      <a:r>
                        <a:rPr lang="en-US" sz="2000" dirty="0"/>
                        <a:t>Prostate CA</a:t>
                      </a:r>
                    </a:p>
                    <a:p>
                      <a:r>
                        <a:rPr lang="en-US" dirty="0"/>
                        <a:t>sensitivity-60%</a:t>
                      </a:r>
                    </a:p>
                    <a:p>
                      <a:r>
                        <a:rPr lang="en-US" dirty="0"/>
                        <a:t>specificity-94%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nodules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Mucosa fixed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Groove obliterated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Blood on finger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7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856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BPH</vt:lpstr>
      <vt:lpstr>Terminology </vt:lpstr>
      <vt:lpstr>Epidemiology </vt:lpstr>
      <vt:lpstr>CASE </vt:lpstr>
      <vt:lpstr>Objectives  </vt:lpstr>
      <vt:lpstr>What are the symptoms identified as LUTS? How to know we are dealing with BOO?</vt:lpstr>
      <vt:lpstr>How to assess symptom severity of BOO due to BPH?</vt:lpstr>
      <vt:lpstr>Is this simple or complicated BOO?</vt:lpstr>
      <vt:lpstr>Targeted examination?</vt:lpstr>
      <vt:lpstr>How to investigate?</vt:lpstr>
      <vt:lpstr>Secondary investigations? </vt:lpstr>
      <vt:lpstr>Secondary investigations?</vt:lpstr>
      <vt:lpstr>PowerPoint Presentation</vt:lpstr>
      <vt:lpstr>Investigations found to have a 40ml benign looking prostate with a PSA of 5ng/ml. His IPSS is of moderate severity. He refuses surgery, what options can you offer him?</vt:lpstr>
      <vt:lpstr>Medications </vt:lpstr>
      <vt:lpstr>6/12 after patient presents with similar symptoms and wishes surgery. What options does he has?</vt:lpstr>
      <vt:lpstr>While undergoing TURP under SAB, patient started to speak inappropriately. Why?</vt:lpstr>
      <vt:lpstr>PowerPoint Presentation</vt:lpstr>
      <vt:lpstr>Indications for open simple prostatectomy</vt:lpstr>
      <vt:lpstr>A 40y old male has a symptomatic 30ml prostate. He wishes surgery.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BPH</dc:title>
  <dc:creator>M D P Pinto</dc:creator>
  <cp:lastModifiedBy>Malith Methsara Amarasinghe</cp:lastModifiedBy>
  <cp:revision>71</cp:revision>
  <dcterms:created xsi:type="dcterms:W3CDTF">2018-05-21T16:23:55Z</dcterms:created>
  <dcterms:modified xsi:type="dcterms:W3CDTF">2018-11-27T16:06:03Z</dcterms:modified>
</cp:coreProperties>
</file>