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0" r:id="rId1"/>
  </p:sldMasterIdLst>
  <p:notesMasterIdLst>
    <p:notesMasterId r:id="rId31"/>
  </p:notesMasterIdLst>
  <p:handoutMasterIdLst>
    <p:handoutMasterId r:id="rId32"/>
  </p:handoutMasterIdLst>
  <p:sldIdLst>
    <p:sldId id="309" r:id="rId2"/>
    <p:sldId id="299" r:id="rId3"/>
    <p:sldId id="256" r:id="rId4"/>
    <p:sldId id="261" r:id="rId5"/>
    <p:sldId id="289" r:id="rId6"/>
    <p:sldId id="303" r:id="rId7"/>
    <p:sldId id="292" r:id="rId8"/>
    <p:sldId id="307" r:id="rId9"/>
    <p:sldId id="308" r:id="rId10"/>
    <p:sldId id="305" r:id="rId11"/>
    <p:sldId id="259" r:id="rId12"/>
    <p:sldId id="311" r:id="rId13"/>
    <p:sldId id="310" r:id="rId14"/>
    <p:sldId id="291" r:id="rId15"/>
    <p:sldId id="260" r:id="rId16"/>
    <p:sldId id="306" r:id="rId17"/>
    <p:sldId id="276" r:id="rId18"/>
    <p:sldId id="285" r:id="rId19"/>
    <p:sldId id="294" r:id="rId20"/>
    <p:sldId id="312" r:id="rId21"/>
    <p:sldId id="296" r:id="rId22"/>
    <p:sldId id="278" r:id="rId23"/>
    <p:sldId id="286" r:id="rId24"/>
    <p:sldId id="287" r:id="rId25"/>
    <p:sldId id="297" r:id="rId26"/>
    <p:sldId id="288" r:id="rId27"/>
    <p:sldId id="279" r:id="rId28"/>
    <p:sldId id="280" r:id="rId29"/>
    <p:sldId id="302" r:id="rId30"/>
  </p:sldIdLst>
  <p:sldSz cx="9144000" cy="6858000" type="screen4x3"/>
  <p:notesSz cx="6743700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336600"/>
    <a:srgbClr val="FF6600"/>
    <a:srgbClr val="993366"/>
    <a:srgbClr val="CC3300"/>
    <a:srgbClr val="FFFFCC"/>
    <a:srgbClr val="6600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169" cy="4934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533" y="0"/>
            <a:ext cx="2922168" cy="49345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2384"/>
            <a:ext cx="2922169" cy="4934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533" y="9382384"/>
            <a:ext cx="2922168" cy="49345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87A5651-B62A-4759-840F-565DAE42C2F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7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2169" cy="4951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0007" y="1"/>
            <a:ext cx="2922169" cy="4951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5ADF9-767F-4532-A33A-AF6B61CFA057}" type="datetimeFigureOut">
              <a:rPr lang="en-US" smtClean="0"/>
              <a:t>10/31/2018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761" y="4752663"/>
            <a:ext cx="5396179" cy="388869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699"/>
            <a:ext cx="2922169" cy="4951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0007" y="9380699"/>
            <a:ext cx="2922169" cy="4951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367D9-BD83-4B66-A167-9D96CD69B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7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2200" dirty="0" smtClean="0"/>
              <a:t>Inspired gas </a:t>
            </a:r>
            <a:r>
              <a:rPr lang="en-US" sz="2200" i="1" dirty="0" smtClean="0"/>
              <a:t>P</a:t>
            </a:r>
            <a:r>
              <a:rPr lang="en-US" sz="2200" dirty="0" smtClean="0"/>
              <a:t>o2 </a:t>
            </a:r>
          </a:p>
          <a:p>
            <a:pPr lvl="1"/>
            <a:r>
              <a:rPr lang="en-US" sz="2200" dirty="0" smtClean="0"/>
              <a:t>Increased Oxygen consumption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367D9-BD83-4B66-A167-9D96CD69BF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4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Greeks and Romans</a:t>
            </a:r>
            <a:r>
              <a:rPr lang="en-US" baseline="0" dirty="0" smtClean="0"/>
              <a:t> used CO to execute criminals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6367D9-BD83-4B66-A167-9D96CD69BF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8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260932-0C4D-4419-90C1-13065B7F0F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8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163E8B-B8D3-4E36-9D8A-9BA2E8FDC4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8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E828D-EB63-4943-A8F9-52F42AB4C0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BFE12-695F-4505-AA4A-4E3F4722914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81192-F5BF-4EF6-BE9F-8775377ED7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9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3BE69-6D78-4F7C-8D02-7D3B6F0FD4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0352A-E3BC-4825-8B55-E28C56591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32DEAB-7FD5-43E4-BAEB-72B5DFB34D2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8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A23C7-952F-4B06-8297-ECF7A32B854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7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DE0470-E04A-45E2-9C38-90BB16652F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3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07B5F-C801-43A9-85EC-32AFFD6568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0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675D17-7F73-4E92-A590-BFCDDE9EB6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4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990600"/>
            <a:ext cx="5917679" cy="2550877"/>
          </a:xfrm>
        </p:spPr>
        <p:txBody>
          <a:bodyPr/>
          <a:lstStyle/>
          <a:p>
            <a:r>
              <a:rPr lang="en-US" altLang="en-US" b="1" dirty="0">
                <a:latin typeface="+mn-lt"/>
              </a:rPr>
              <a:t>Hypoxia</a:t>
            </a:r>
            <a:endParaRPr lang="en-US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648200"/>
            <a:ext cx="5917679" cy="11430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 err="1" smtClean="0"/>
              <a:t>Dr.Dulani</a:t>
            </a:r>
            <a:r>
              <a:rPr lang="en-US" dirty="0" smtClean="0"/>
              <a:t> </a:t>
            </a:r>
            <a:r>
              <a:rPr lang="en-US" dirty="0" err="1" smtClean="0"/>
              <a:t>Kottahachchi</a:t>
            </a:r>
            <a:endParaRPr lang="en-US" dirty="0" smtClean="0"/>
          </a:p>
          <a:p>
            <a:pPr>
              <a:defRPr/>
            </a:pPr>
            <a:r>
              <a:rPr lang="en-US" altLang="en-US" dirty="0" smtClean="0"/>
              <a:t>Department of Physiology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31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Alveolar/arterial </a:t>
            </a:r>
            <a:r>
              <a:rPr lang="en-US" i="1"/>
              <a:t>P</a:t>
            </a:r>
            <a:r>
              <a:rPr lang="en-US"/>
              <a:t>o2 difference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8153400" cy="3886200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200" dirty="0" smtClean="0"/>
              <a:t>Normal -does </a:t>
            </a:r>
            <a:r>
              <a:rPr lang="en-US" sz="2200" dirty="0"/>
              <a:t>not exceed 2 </a:t>
            </a:r>
            <a:r>
              <a:rPr lang="en-US" sz="2200" dirty="0" err="1"/>
              <a:t>kPa</a:t>
            </a:r>
            <a:r>
              <a:rPr lang="en-US" sz="2200" dirty="0"/>
              <a:t> (15 mm Hg</a:t>
            </a:r>
            <a:r>
              <a:rPr lang="en-US" sz="2200" dirty="0" smtClean="0"/>
              <a:t>)</a:t>
            </a:r>
          </a:p>
          <a:p>
            <a:r>
              <a:rPr lang="en-US" sz="2200" dirty="0" smtClean="0"/>
              <a:t>Rise </a:t>
            </a:r>
            <a:r>
              <a:rPr lang="en-US" sz="2200" dirty="0"/>
              <a:t>to greater than 5 </a:t>
            </a:r>
            <a:r>
              <a:rPr lang="en-US" sz="2200" dirty="0" err="1"/>
              <a:t>kPa</a:t>
            </a:r>
            <a:r>
              <a:rPr lang="en-US" sz="2200" dirty="0"/>
              <a:t> (37.5 mm Hg) </a:t>
            </a:r>
          </a:p>
          <a:p>
            <a:r>
              <a:rPr lang="en-US" sz="2200" dirty="0" smtClean="0"/>
              <a:t>In aged but </a:t>
            </a:r>
            <a:r>
              <a:rPr lang="en-US" sz="2200" dirty="0"/>
              <a:t>healthy </a:t>
            </a:r>
            <a:r>
              <a:rPr lang="en-US" sz="2200" dirty="0" smtClean="0"/>
              <a:t>subjects</a:t>
            </a:r>
          </a:p>
          <a:p>
            <a:r>
              <a:rPr lang="en-US" sz="2200" dirty="0" smtClean="0"/>
              <a:t>In </a:t>
            </a:r>
            <a:r>
              <a:rPr lang="en-US" sz="2200" dirty="0"/>
              <a:t>a patient with any lung disease </a:t>
            </a:r>
            <a:r>
              <a:rPr lang="en-US" sz="2200" dirty="0" smtClean="0"/>
              <a:t>causing </a:t>
            </a:r>
          </a:p>
          <a:p>
            <a:pPr lvl="1"/>
            <a:r>
              <a:rPr lang="en-US" sz="2200" dirty="0" smtClean="0"/>
              <a:t>Shunting</a:t>
            </a:r>
          </a:p>
          <a:p>
            <a:pPr lvl="1"/>
            <a:r>
              <a:rPr lang="en-US" sz="2200" dirty="0" smtClean="0"/>
              <a:t>V/Q mismatching </a:t>
            </a:r>
          </a:p>
          <a:p>
            <a:pPr lvl="1"/>
            <a:r>
              <a:rPr lang="en-US" sz="2200" dirty="0" smtClean="0"/>
              <a:t> </a:t>
            </a:r>
            <a:r>
              <a:rPr lang="en-US" altLang="en-US" sz="2200" dirty="0">
                <a:sym typeface="Symbol" panose="05050102010706020507" pitchFamily="18" charset="2"/>
              </a:rPr>
              <a:t></a:t>
            </a:r>
            <a:r>
              <a:rPr lang="en-US" altLang="en-US" sz="2200" dirty="0"/>
              <a:t> </a:t>
            </a:r>
            <a:r>
              <a:rPr lang="en-US" altLang="en-US" sz="2200" dirty="0" smtClean="0"/>
              <a:t>Diffusing </a:t>
            </a:r>
            <a:r>
              <a:rPr lang="en-US" altLang="en-US" sz="2200" dirty="0"/>
              <a:t>capacity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20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49299"/>
            <a:ext cx="7867650" cy="708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How does gas exchange failure </a:t>
            </a:r>
            <a:br>
              <a:rPr lang="en-US" altLang="en-US" b="1" dirty="0" smtClean="0"/>
            </a:br>
            <a:r>
              <a:rPr lang="en-US" altLang="en-US" b="1" dirty="0" smtClean="0"/>
              <a:t>cause hypoxic hypoxia?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6201" y="2251894"/>
            <a:ext cx="3850436" cy="3810000"/>
          </a:xfrm>
        </p:spPr>
        <p:txBody>
          <a:bodyPr>
            <a:normAutofit lnSpcReduction="10000"/>
          </a:bodyPr>
          <a:lstStyle/>
          <a:p>
            <a:pPr marL="533400" indent="-533400" eaLnBrk="1" hangingPunct="1">
              <a:buClr>
                <a:schemeClr val="tx1"/>
              </a:buClr>
            </a:pPr>
            <a:r>
              <a:rPr lang="en-US" altLang="en-US" sz="2400" dirty="0" smtClean="0"/>
              <a:t>A problem in the alveolar – capillary membrane resulting in  </a:t>
            </a:r>
            <a:r>
              <a:rPr lang="en-US" altLang="en-US" sz="2400" dirty="0" smtClean="0">
                <a:sym typeface="Symbol" panose="05050102010706020507" pitchFamily="18" charset="2"/>
              </a:rPr>
              <a:t></a:t>
            </a:r>
            <a:r>
              <a:rPr lang="en-US" altLang="en-US" sz="2400" dirty="0" smtClean="0"/>
              <a:t> </a:t>
            </a:r>
            <a:r>
              <a:rPr lang="en-US" altLang="en-US" sz="2400" u="sng" dirty="0" smtClean="0"/>
              <a:t>diffusing capacity</a:t>
            </a:r>
          </a:p>
          <a:p>
            <a:pPr marL="533400" indent="-533400" eaLnBrk="1" hangingPunct="1">
              <a:buClr>
                <a:schemeClr val="tx1"/>
              </a:buClr>
            </a:pPr>
            <a:endParaRPr lang="en-US" altLang="en-US" sz="2400" dirty="0" smtClean="0"/>
          </a:p>
          <a:p>
            <a:pPr marL="533400" indent="-533400" eaLnBrk="1" hangingPunct="1">
              <a:buClr>
                <a:schemeClr val="tx1"/>
              </a:buClr>
            </a:pPr>
            <a:r>
              <a:rPr lang="en-US" altLang="en-US" sz="2400" dirty="0" smtClean="0"/>
              <a:t>e.g. pneumonia, pulmonary fibrosis</a:t>
            </a:r>
          </a:p>
          <a:p>
            <a:pPr marL="533400" indent="-533400" eaLnBrk="1" hangingPunct="1">
              <a:buClr>
                <a:schemeClr val="tx1"/>
              </a:buClr>
            </a:pPr>
            <a:endParaRPr lang="en-US" altLang="en-US" sz="2400" dirty="0" smtClean="0"/>
          </a:p>
          <a:p>
            <a:pPr marL="533400" indent="-533400" eaLnBrk="1" hangingPunct="1">
              <a:buClr>
                <a:schemeClr val="tx1"/>
              </a:buClr>
            </a:pPr>
            <a:r>
              <a:rPr lang="en-US" altLang="en-US" sz="2400" dirty="0" smtClean="0">
                <a:sym typeface="Symbol" panose="05050102010706020507" pitchFamily="18" charset="2"/>
              </a:rPr>
              <a:t> diffusion  P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a</a:t>
            </a:r>
            <a:r>
              <a:rPr lang="en-US" altLang="en-US" sz="2400" dirty="0" smtClean="0">
                <a:sym typeface="Symbol" panose="05050102010706020507" pitchFamily="18" charset="2"/>
              </a:rPr>
              <a:t>O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2 </a:t>
            </a:r>
            <a:r>
              <a:rPr lang="en-US" altLang="en-US" sz="2400" dirty="0" smtClean="0">
                <a:sym typeface="Symbol" panose="05050102010706020507" pitchFamily="18" charset="2"/>
              </a:rPr>
              <a:t>and</a:t>
            </a:r>
            <a:r>
              <a:rPr lang="en-US" altLang="en-US" sz="2400" baseline="-250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 oxygenation of </a:t>
            </a:r>
            <a:r>
              <a:rPr lang="en-US" altLang="en-US" sz="2400" dirty="0" err="1" smtClean="0">
                <a:sym typeface="Symbol" panose="05050102010706020507" pitchFamily="18" charset="2"/>
              </a:rPr>
              <a:t>Hb</a:t>
            </a:r>
            <a:endParaRPr lang="en-US" altLang="en-US" sz="2400" dirty="0" smtClean="0"/>
          </a:p>
          <a:p>
            <a:pPr marL="533400" indent="-533400" eaLnBrk="1" hangingPunct="1">
              <a:buClr>
                <a:schemeClr val="tx1"/>
              </a:buClr>
            </a:pPr>
            <a:endParaRPr lang="en-US" altLang="en-US" sz="2400" dirty="0" smtClean="0"/>
          </a:p>
          <a:p>
            <a:pPr marL="533400" indent="-533400" eaLnBrk="1" hangingPunct="1"/>
            <a:endParaRPr lang="en-US" alt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606" y="3183266"/>
            <a:ext cx="5401524" cy="3706689"/>
          </a:xfrm>
          <a:prstGeom prst="rect">
            <a:avLst/>
          </a:prstGeom>
        </p:spPr>
      </p:pic>
      <p:sp>
        <p:nvSpPr>
          <p:cNvPr id="13317" name="Rectangle 8"/>
          <p:cNvSpPr>
            <a:spLocks noChangeArrowheads="1"/>
          </p:cNvSpPr>
          <p:nvPr/>
        </p:nvSpPr>
        <p:spPr bwMode="auto">
          <a:xfrm>
            <a:off x="5791200" y="4885134"/>
            <a:ext cx="1296988" cy="52387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n P</a:t>
            </a:r>
            <a:r>
              <a:rPr lang="en-US" altLang="en-US" sz="28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 dirty="0"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b="1" baseline="-250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320" name="TextBox 10"/>
          <p:cNvSpPr txBox="1">
            <a:spLocks noChangeArrowheads="1"/>
          </p:cNvSpPr>
          <p:nvPr/>
        </p:nvSpPr>
        <p:spPr bwMode="auto">
          <a:xfrm>
            <a:off x="6649254" y="5638800"/>
            <a:ext cx="595312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800" b="1" dirty="0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439830" cy="709865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How does Ventilation/Perfusion imbalance cause hypoxic hypoxia?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686800" cy="160020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Areas of over-ventilation with </a:t>
            </a:r>
            <a:r>
              <a:rPr lang="en-US" altLang="en-US" sz="2200" dirty="0" smtClean="0"/>
              <a:t>under-perfusion –Dead space</a:t>
            </a:r>
            <a:endParaRPr lang="en-US" altLang="en-US" sz="2200" dirty="0"/>
          </a:p>
          <a:p>
            <a:r>
              <a:rPr lang="en-US" altLang="en-US" sz="2200" dirty="0"/>
              <a:t>Areas of under-ventilation with </a:t>
            </a:r>
            <a:r>
              <a:rPr lang="en-US" altLang="en-US" sz="2200" dirty="0" smtClean="0"/>
              <a:t>over-perfusion – Physiological Shunt</a:t>
            </a:r>
            <a:endParaRPr lang="en-US" alt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070" y="4038600"/>
            <a:ext cx="4267530" cy="27243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473835"/>
            <a:ext cx="3185652" cy="328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How do shunts cause hypoxic hypoxia?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60600"/>
            <a:ext cx="5410200" cy="2692400"/>
          </a:xfrm>
        </p:spPr>
        <p:txBody>
          <a:bodyPr>
            <a:normAutofit/>
          </a:bodyPr>
          <a:lstStyle/>
          <a:p>
            <a:pPr marL="609600" indent="-609600"/>
            <a:r>
              <a:rPr lang="en-US" altLang="en-US" sz="2000" dirty="0"/>
              <a:t>Some venous blood </a:t>
            </a:r>
            <a:r>
              <a:rPr lang="en-US" altLang="en-US" sz="2000" b="1" u="sng" dirty="0"/>
              <a:t>bypasses</a:t>
            </a:r>
            <a:r>
              <a:rPr lang="en-US" altLang="en-US" sz="2000" dirty="0"/>
              <a:t> lungs completely</a:t>
            </a:r>
          </a:p>
          <a:p>
            <a:pPr marL="609600" indent="-609600"/>
            <a:r>
              <a:rPr lang="en-US" altLang="en-US" sz="2000" dirty="0"/>
              <a:t>This has the composition of mixed venous blood</a:t>
            </a:r>
          </a:p>
          <a:p>
            <a:pPr marL="609600" indent="-609600"/>
            <a:r>
              <a:rPr lang="en-US" altLang="en-US" sz="2000" dirty="0"/>
              <a:t>Mixes with oxygenated blood </a:t>
            </a:r>
            <a:endParaRPr lang="en-US" altLang="en-US" sz="2000" dirty="0" smtClean="0"/>
          </a:p>
          <a:p>
            <a:pPr marL="609600" indent="-609600"/>
            <a:endParaRPr lang="en-US" altLang="en-US" sz="2000" dirty="0"/>
          </a:p>
          <a:p>
            <a:pPr marL="609600" indent="-609600"/>
            <a:r>
              <a:rPr lang="en-US" altLang="en-US" sz="2000" dirty="0" smtClean="0">
                <a:sym typeface="Symbol" panose="05050102010706020507" pitchFamily="18" charset="2"/>
              </a:rPr>
              <a:t>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PaO</a:t>
            </a:r>
            <a:r>
              <a:rPr lang="en-US" altLang="en-US" sz="2000" baseline="-25000" dirty="0"/>
              <a:t>2 </a:t>
            </a:r>
            <a:r>
              <a:rPr lang="en-US" altLang="en-US" sz="2000" dirty="0"/>
              <a:t>and O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content</a:t>
            </a:r>
          </a:p>
          <a:p>
            <a:endParaRPr lang="en-US" sz="2000" dirty="0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078" y="3200400"/>
            <a:ext cx="450134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1189831" y="5582443"/>
            <a:ext cx="36401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Bypass the gas exchanging unit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962400"/>
            <a:ext cx="0" cy="457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0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70" y="685800"/>
            <a:ext cx="6343672" cy="70986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What is </a:t>
            </a:r>
            <a:r>
              <a:rPr lang="en-US" altLang="en-US" b="1" dirty="0" err="1" smtClean="0"/>
              <a:t>anaemic</a:t>
            </a:r>
            <a:r>
              <a:rPr lang="en-US" altLang="en-US" b="1" dirty="0" smtClean="0"/>
              <a:t> hypoxia?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153400" cy="419100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2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Hyopxia</a:t>
            </a:r>
            <a:r>
              <a:rPr lang="en-US" altLang="en-US" sz="2200" dirty="0" smtClean="0">
                <a:solidFill>
                  <a:schemeClr val="tx1"/>
                </a:solidFill>
                <a:sym typeface="Symbol" panose="05050102010706020507" pitchFamily="18" charset="2"/>
              </a:rPr>
              <a:t> due to </a:t>
            </a:r>
            <a:r>
              <a:rPr lang="en-US" altLang="en-US" sz="22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anaemia</a:t>
            </a:r>
            <a:endParaRPr lang="en-US" altLang="en-US" sz="22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200" dirty="0" smtClean="0">
                <a:solidFill>
                  <a:schemeClr val="tx1"/>
                </a:solidFill>
                <a:sym typeface="Symbol" panose="05050102010706020507" pitchFamily="18" charset="2"/>
              </a:rPr>
              <a:t>Not sever at rest unless </a:t>
            </a:r>
            <a:r>
              <a:rPr lang="en-US" altLang="en-US" sz="22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Hb</a:t>
            </a:r>
            <a:r>
              <a:rPr lang="en-US" alt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 </a:t>
            </a:r>
            <a:r>
              <a:rPr lang="en-US" altLang="en-US" sz="2200" dirty="0" smtClean="0">
                <a:solidFill>
                  <a:schemeClr val="tx1"/>
                </a:solidFill>
                <a:sym typeface="Symbol" panose="05050102010706020507" pitchFamily="18" charset="2"/>
              </a:rPr>
              <a:t></a:t>
            </a:r>
            <a:r>
              <a:rPr lang="en-US" altLang="en-US" sz="2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en-US" sz="22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en-US" sz="2200" dirty="0" smtClean="0">
                <a:solidFill>
                  <a:schemeClr val="tx1"/>
                </a:solidFill>
                <a:sym typeface="Symbol" panose="05050102010706020507" pitchFamily="18" charset="2"/>
              </a:rPr>
              <a:t></a:t>
            </a:r>
            <a:r>
              <a:rPr lang="en-US" altLang="en-US" sz="2200" dirty="0" smtClean="0">
                <a:solidFill>
                  <a:schemeClr val="tx1"/>
                </a:solidFill>
              </a:rPr>
              <a:t> O</a:t>
            </a:r>
            <a:r>
              <a:rPr lang="en-US" altLang="en-US" sz="2200" b="1" baseline="-22000" dirty="0" smtClean="0">
                <a:solidFill>
                  <a:schemeClr val="tx1"/>
                </a:solidFill>
              </a:rPr>
              <a:t>2</a:t>
            </a:r>
            <a:r>
              <a:rPr lang="en-US" altLang="en-US" sz="2200" dirty="0" smtClean="0">
                <a:solidFill>
                  <a:schemeClr val="tx1"/>
                </a:solidFill>
              </a:rPr>
              <a:t> carrying capacity due to </a:t>
            </a:r>
            <a:r>
              <a:rPr lang="en-US" altLang="en-US" sz="22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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functioning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Hb</a:t>
            </a:r>
            <a:endParaRPr lang="en-US" altLang="en-US" sz="2200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200" i="1" u="sng" dirty="0" smtClean="0">
                <a:solidFill>
                  <a:srgbClr val="C00000"/>
                </a:solidFill>
              </a:rPr>
              <a:t>Normal PaO</a:t>
            </a:r>
            <a:r>
              <a:rPr lang="en-US" altLang="en-US" sz="2200" i="1" u="sng" baseline="-25000" dirty="0" smtClean="0">
                <a:solidFill>
                  <a:srgbClr val="C00000"/>
                </a:solidFill>
              </a:rPr>
              <a:t>2</a:t>
            </a:r>
          </a:p>
          <a:p>
            <a:pPr eaLnBrk="1" hangingPunct="1"/>
            <a:r>
              <a:rPr lang="en-US" altLang="en-US" sz="2200" b="1" dirty="0" smtClean="0">
                <a:solidFill>
                  <a:schemeClr val="tx1"/>
                </a:solidFill>
              </a:rPr>
              <a:t>But </a:t>
            </a:r>
            <a:r>
              <a:rPr lang="en-US" altLang="en-US" sz="22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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 O</a:t>
            </a:r>
            <a:r>
              <a:rPr lang="en-US" altLang="en-US" sz="2200" b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content (due to </a:t>
            </a:r>
            <a:r>
              <a:rPr lang="en-US" altLang="en-US" sz="22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 HbO</a:t>
            </a:r>
            <a:r>
              <a:rPr lang="en-US" altLang="en-US" sz="2200" b="1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en-US" sz="22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/>
            <a:endParaRPr lang="en-US" altLang="en-US" sz="2200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2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200" dirty="0" smtClean="0">
              <a:solidFill>
                <a:schemeClr val="tx1"/>
              </a:solidFill>
            </a:endParaRPr>
          </a:p>
          <a:p>
            <a:pPr eaLnBrk="1" hangingPunct="1"/>
            <a:endParaRPr lang="en-US" altLang="en-US" sz="2200" dirty="0" smtClean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5015" r="5530"/>
          <a:stretch/>
        </p:blipFill>
        <p:spPr>
          <a:xfrm>
            <a:off x="5410200" y="4267200"/>
            <a:ext cx="2743200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sz="3600" b="1" dirty="0" smtClean="0"/>
              <a:t>What are the causes of </a:t>
            </a:r>
            <a:r>
              <a:rPr lang="en-US" altLang="en-US" sz="3600" b="1" dirty="0" err="1" smtClean="0"/>
              <a:t>anaemic</a:t>
            </a:r>
            <a:r>
              <a:rPr lang="en-US" altLang="en-US" sz="3600" b="1" dirty="0" smtClean="0"/>
              <a:t> hypoxia?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86000"/>
            <a:ext cx="8382000" cy="426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200" b="1" dirty="0" smtClean="0">
                <a:sym typeface="Symbol" panose="05050102010706020507" pitchFamily="18" charset="2"/>
              </a:rPr>
              <a:t></a:t>
            </a:r>
            <a:r>
              <a:rPr lang="en-US" altLang="en-US" sz="2200" b="1" dirty="0" smtClean="0"/>
              <a:t> </a:t>
            </a:r>
            <a:r>
              <a:rPr lang="en-US" altLang="en-US" sz="2200" b="1" dirty="0" err="1" smtClean="0"/>
              <a:t>Hb</a:t>
            </a:r>
            <a:r>
              <a:rPr lang="en-US" altLang="en-US" sz="2200" b="1" dirty="0" smtClean="0"/>
              <a:t> concentration </a:t>
            </a:r>
            <a:r>
              <a:rPr lang="en-US" altLang="en-US" sz="2200" dirty="0" smtClean="0"/>
              <a:t>: </a:t>
            </a:r>
          </a:p>
          <a:p>
            <a:pPr lvl="1"/>
            <a:r>
              <a:rPr lang="en-US" altLang="en-US" sz="2200" dirty="0" err="1" smtClean="0"/>
              <a:t>eg</a:t>
            </a:r>
            <a:r>
              <a:rPr lang="en-US" altLang="en-US" sz="2200" dirty="0" smtClean="0"/>
              <a:t>. 	Blood loss</a:t>
            </a:r>
          </a:p>
          <a:p>
            <a:pPr eaLnBrk="1" hangingPunct="1">
              <a:buFontTx/>
              <a:buNone/>
            </a:pPr>
            <a:r>
              <a:rPr lang="en-US" altLang="en-US" sz="2200" dirty="0" smtClean="0"/>
              <a:t>	      		Decreased red cell production 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b="1" dirty="0" smtClean="0"/>
              <a:t>Abnormal </a:t>
            </a:r>
            <a:r>
              <a:rPr lang="en-US" altLang="en-US" sz="2200" b="1" dirty="0" err="1" smtClean="0"/>
              <a:t>Hb</a:t>
            </a:r>
            <a:r>
              <a:rPr lang="en-US" altLang="en-US" sz="2200" b="1" dirty="0" smtClean="0"/>
              <a:t> </a:t>
            </a:r>
            <a:r>
              <a:rPr lang="en-US" altLang="en-US" sz="2200" dirty="0" smtClean="0"/>
              <a:t>: reduced binding of O</a:t>
            </a:r>
            <a:r>
              <a:rPr lang="en-US" altLang="en-US" sz="2200" baseline="-25000" dirty="0" smtClean="0"/>
              <a:t>2   </a:t>
            </a:r>
          </a:p>
          <a:p>
            <a:pPr lvl="1"/>
            <a:r>
              <a:rPr lang="en-US" altLang="en-US" sz="2200" dirty="0" err="1" smtClean="0"/>
              <a:t>eg</a:t>
            </a:r>
            <a:r>
              <a:rPr lang="en-US" altLang="en-US" sz="2200" dirty="0" smtClean="0"/>
              <a:t>. 	</a:t>
            </a:r>
            <a:r>
              <a:rPr lang="en-US" altLang="en-US" sz="2200" dirty="0" err="1" smtClean="0"/>
              <a:t>Methaemoglobinaemia</a:t>
            </a:r>
            <a:endParaRPr lang="en-US" altLang="en-US" sz="2200" dirty="0" smtClean="0"/>
          </a:p>
          <a:p>
            <a:pPr lvl="1" eaLnBrk="1" hangingPunct="1">
              <a:buFontTx/>
              <a:buNone/>
            </a:pPr>
            <a:r>
              <a:rPr lang="en-US" altLang="en-US" sz="2200" dirty="0" smtClean="0"/>
              <a:t>    		</a:t>
            </a:r>
            <a:r>
              <a:rPr lang="en-US" altLang="en-US" sz="2200" dirty="0" err="1" smtClean="0"/>
              <a:t>Sulphaemoglobinaemia</a:t>
            </a:r>
            <a:endParaRPr lang="en-US" altLang="en-US" sz="2200" dirty="0" smtClean="0"/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b="1" dirty="0" smtClean="0"/>
              <a:t>Carbon monoxide </a:t>
            </a:r>
            <a:r>
              <a:rPr lang="en-US" altLang="en-US" sz="2200" dirty="0" smtClean="0"/>
              <a:t>(CO) poisoning (type of </a:t>
            </a:r>
            <a:r>
              <a:rPr lang="en-US" altLang="en-US" sz="2200" dirty="0" err="1" smtClean="0"/>
              <a:t>anaemic</a:t>
            </a:r>
            <a:r>
              <a:rPr lang="en-US" altLang="en-US" sz="2200" dirty="0" smtClean="0"/>
              <a:t> hypoxia)</a:t>
            </a:r>
          </a:p>
          <a:p>
            <a:pPr eaLnBrk="1" hangingPunct="1"/>
            <a:endParaRPr lang="en-US" altLang="en-US" sz="2200" dirty="0" smtClean="0"/>
          </a:p>
          <a:p>
            <a:pPr eaLnBrk="1" hangingPunct="1">
              <a:buFontTx/>
              <a:buNone/>
            </a:pPr>
            <a:endParaRPr lang="en-US" altLang="en-US" sz="2200" dirty="0" smtClean="0">
              <a:solidFill>
                <a:schemeClr val="tx2"/>
              </a:solidFill>
            </a:endParaRPr>
          </a:p>
          <a:p>
            <a:pPr lvl="1" eaLnBrk="1" hangingPunct="1">
              <a:buFontTx/>
              <a:buNone/>
            </a:pPr>
            <a:endParaRPr lang="en-US" altLang="en-US" sz="22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982630" cy="7098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Effects of </a:t>
            </a:r>
            <a:r>
              <a:rPr lang="en-US" b="1" dirty="0" err="1" smtClean="0"/>
              <a:t>anaemia</a:t>
            </a:r>
            <a:r>
              <a:rPr lang="en-US" b="1" dirty="0" smtClean="0"/>
              <a:t> and CO on </a:t>
            </a:r>
            <a:r>
              <a:rPr lang="en-US" b="1" dirty="0" err="1" smtClean="0"/>
              <a:t>Hb</a:t>
            </a:r>
            <a:r>
              <a:rPr lang="en-US" b="1" dirty="0" smtClean="0"/>
              <a:t> binding of O2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138362"/>
            <a:ext cx="7837540" cy="941638"/>
          </a:xfrm>
        </p:spPr>
        <p:txBody>
          <a:bodyPr>
            <a:noAutofit/>
          </a:bodyPr>
          <a:lstStyle/>
          <a:p>
            <a:r>
              <a:rPr lang="en-US" sz="2200" dirty="0" smtClean="0"/>
              <a:t>Left shift of O2 dissociation curve with </a:t>
            </a:r>
            <a:r>
              <a:rPr lang="en-US" sz="2200" dirty="0" err="1" smtClean="0"/>
              <a:t>COHb</a:t>
            </a:r>
            <a:endParaRPr lang="en-US" sz="2200" dirty="0" smtClean="0"/>
          </a:p>
          <a:p>
            <a:r>
              <a:rPr lang="en-US" sz="2200" dirty="0" smtClean="0"/>
              <a:t>Decreased amount of O2 release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048000"/>
            <a:ext cx="455220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8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772400" cy="762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 dirty="0" smtClean="0"/>
              <a:t>More about carbon-monoxide poisoning </a:t>
            </a:r>
            <a:br>
              <a:rPr lang="en-US" altLang="en-US" sz="2800" b="1" dirty="0" smtClean="0"/>
            </a:br>
            <a:r>
              <a:rPr lang="en-US" altLang="en-US" sz="2800" b="1" dirty="0" err="1" smtClean="0"/>
              <a:t>Carboxyhaemoglobinaemia</a:t>
            </a:r>
            <a:r>
              <a:rPr lang="en-US" altLang="en-US" sz="2800" b="1" dirty="0" smtClean="0"/>
              <a:t> </a:t>
            </a:r>
            <a:br>
              <a:rPr lang="en-US" altLang="en-US" sz="2800" b="1" dirty="0" smtClean="0"/>
            </a:br>
            <a:r>
              <a:rPr lang="en-US" altLang="en-US" sz="2800" b="1" dirty="0" smtClean="0"/>
              <a:t>	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102600" cy="4343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5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Total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Hb</a:t>
            </a:r>
            <a:r>
              <a:rPr lang="en-US" altLang="en-US" sz="2200" dirty="0" smtClean="0">
                <a:solidFill>
                  <a:schemeClr val="tx1"/>
                </a:solidFill>
              </a:rPr>
              <a:t> content is normal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200" b="1" dirty="0" smtClean="0">
                <a:solidFill>
                  <a:schemeClr val="tx1"/>
                </a:solidFill>
              </a:rPr>
              <a:t>Deficiency of </a:t>
            </a:r>
            <a:r>
              <a:rPr lang="en-US" altLang="en-US" sz="2200" b="1" dirty="0" err="1" smtClean="0">
                <a:solidFill>
                  <a:schemeClr val="tx1"/>
                </a:solidFill>
              </a:rPr>
              <a:t>Hb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that can carry O</a:t>
            </a:r>
            <a:r>
              <a:rPr lang="en-US" altLang="en-US" sz="2200" b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CO has an affinity 210 x that of O</a:t>
            </a:r>
            <a:r>
              <a:rPr lang="en-US" altLang="en-US" sz="22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200" dirty="0" smtClean="0">
                <a:solidFill>
                  <a:schemeClr val="tx1"/>
                </a:solidFill>
              </a:rPr>
              <a:t> for 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Hb</a:t>
            </a:r>
            <a:endParaRPr lang="en-US" altLang="en-US" sz="22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Bound CO-</a:t>
            </a:r>
            <a:r>
              <a:rPr lang="en-US" altLang="en-US" sz="2200" dirty="0" err="1" smtClean="0">
                <a:solidFill>
                  <a:schemeClr val="tx1"/>
                </a:solidFill>
              </a:rPr>
              <a:t>Hb</a:t>
            </a:r>
            <a:r>
              <a:rPr lang="en-US" altLang="en-US" sz="2200" dirty="0" smtClean="0">
                <a:solidFill>
                  <a:schemeClr val="tx1"/>
                </a:solidFill>
              </a:rPr>
              <a:t> releases CO very slowly</a:t>
            </a:r>
          </a:p>
          <a:p>
            <a:pPr lvl="1">
              <a:lnSpc>
                <a:spcPct val="115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Shifts Hb-O</a:t>
            </a:r>
            <a:r>
              <a:rPr lang="en-US" altLang="en-US" sz="20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000" dirty="0" smtClean="0">
                <a:solidFill>
                  <a:schemeClr val="tx1"/>
                </a:solidFill>
              </a:rPr>
              <a:t> curve to the left</a:t>
            </a:r>
          </a:p>
          <a:p>
            <a:pPr lvl="1">
              <a:lnSpc>
                <a:spcPct val="115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Loses sigmoid shape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200" dirty="0" smtClean="0">
                <a:solidFill>
                  <a:schemeClr val="tx1"/>
                </a:solidFill>
              </a:rPr>
              <a:t>Mild toxic effect to cytochromes in tissues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en-US" sz="2200" b="1" dirty="0" smtClean="0">
                <a:solidFill>
                  <a:schemeClr val="tx1"/>
                </a:solidFill>
              </a:rPr>
              <a:t>PaO</a:t>
            </a:r>
            <a:r>
              <a:rPr lang="en-US" altLang="en-US" sz="2200" b="1" baseline="-25000" dirty="0" smtClean="0">
                <a:solidFill>
                  <a:schemeClr val="tx1"/>
                </a:solidFill>
              </a:rPr>
              <a:t>2</a:t>
            </a:r>
            <a:r>
              <a:rPr lang="en-US" altLang="en-US" sz="2200" b="1" dirty="0" smtClean="0">
                <a:solidFill>
                  <a:schemeClr val="tx1"/>
                </a:solidFill>
              </a:rPr>
              <a:t> is normal </a:t>
            </a:r>
            <a:r>
              <a:rPr lang="en-US" altLang="en-US" sz="2200" dirty="0" smtClean="0">
                <a:solidFill>
                  <a:schemeClr val="tx1"/>
                </a:solidFill>
              </a:rPr>
              <a:t>– therefore no stimulation of peripheral chemoreceptors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70" y="838200"/>
            <a:ext cx="6982630" cy="70986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What is stagnant hypoxia/Ischemic hypoxia?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8229600" cy="4038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200" dirty="0" smtClean="0"/>
              <a:t>Due to slow circulation:</a:t>
            </a:r>
          </a:p>
          <a:p>
            <a:pPr lvl="1" eaLnBrk="1" hangingPunct="1"/>
            <a:r>
              <a:rPr lang="en-US" altLang="en-US" sz="2200" dirty="0" smtClean="0"/>
              <a:t>Vascular Disease- Local vasoconstriction</a:t>
            </a:r>
          </a:p>
          <a:p>
            <a:pPr lvl="1" eaLnBrk="1" hangingPunct="1"/>
            <a:r>
              <a:rPr lang="en-US" altLang="en-US" sz="2200" dirty="0" smtClean="0"/>
              <a:t>Reduced cardiac output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There is excessive extraction of O</a:t>
            </a:r>
            <a:r>
              <a:rPr lang="en-US" altLang="en-US" sz="2200" baseline="-25000" dirty="0" smtClean="0"/>
              <a:t>2</a:t>
            </a:r>
          </a:p>
          <a:p>
            <a:pPr eaLnBrk="1" hangingPunct="1"/>
            <a:r>
              <a:rPr lang="en-US" altLang="en-US" sz="2200" dirty="0" smtClean="0"/>
              <a:t>Results in peripheral cyanosis</a:t>
            </a:r>
          </a:p>
          <a:p>
            <a:pPr eaLnBrk="1" hangingPunct="1"/>
            <a:endParaRPr lang="en-US" altLang="en-US" sz="2200" dirty="0" smtClean="0"/>
          </a:p>
          <a:p>
            <a:pPr eaLnBrk="1" hangingPunct="1"/>
            <a:r>
              <a:rPr lang="en-US" altLang="en-US" sz="2200" dirty="0" smtClean="0"/>
              <a:t>Occurs where there is slow circulation</a:t>
            </a:r>
          </a:p>
          <a:p>
            <a:pPr lvl="1" eaLnBrk="1" hangingPunct="1"/>
            <a:r>
              <a:rPr lang="en-US" altLang="en-US" sz="2200" dirty="0" err="1" smtClean="0">
                <a:solidFill>
                  <a:srgbClr val="CC3300"/>
                </a:solidFill>
              </a:rPr>
              <a:t>eg</a:t>
            </a:r>
            <a:r>
              <a:rPr lang="en-US" altLang="en-US" sz="2200" dirty="0" smtClean="0">
                <a:solidFill>
                  <a:srgbClr val="CC3300"/>
                </a:solidFill>
              </a:rPr>
              <a:t>. shock, congestive heart failure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What is </a:t>
            </a:r>
            <a:r>
              <a:rPr lang="en-US" altLang="en-US" b="1" dirty="0" err="1" smtClean="0"/>
              <a:t>histotoxic</a:t>
            </a:r>
            <a:r>
              <a:rPr lang="en-US" altLang="en-US" b="1" dirty="0" smtClean="0"/>
              <a:t> hypoxia?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89200"/>
            <a:ext cx="7848600" cy="3530600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200" dirty="0" smtClean="0"/>
              <a:t>Normal PaO</a:t>
            </a:r>
            <a:r>
              <a:rPr lang="en-US" altLang="en-US" sz="2200" baseline="-25000" dirty="0" smtClean="0"/>
              <a:t>2,  </a:t>
            </a:r>
            <a:r>
              <a:rPr lang="en-US" altLang="en-US" sz="2200" dirty="0" smtClean="0"/>
              <a:t>O</a:t>
            </a:r>
            <a:r>
              <a:rPr lang="en-US" altLang="en-US" sz="2200" baseline="-25000" dirty="0" smtClean="0"/>
              <a:t>2 </a:t>
            </a:r>
            <a:r>
              <a:rPr lang="en-US" altLang="en-US" sz="2200" dirty="0" smtClean="0"/>
              <a:t>content, </a:t>
            </a:r>
            <a:r>
              <a:rPr lang="en-US" altLang="en-US" sz="2200" dirty="0" err="1" smtClean="0"/>
              <a:t>Hb</a:t>
            </a:r>
            <a:r>
              <a:rPr lang="en-US" altLang="en-US" sz="2200" dirty="0" smtClean="0"/>
              <a:t> content and saturation</a:t>
            </a:r>
          </a:p>
          <a:p>
            <a:pPr eaLnBrk="1" hangingPunct="1">
              <a:lnSpc>
                <a:spcPct val="11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110000"/>
              </a:lnSpc>
            </a:pPr>
            <a:r>
              <a:rPr lang="en-US" altLang="en-US" sz="2200" dirty="0" smtClean="0"/>
              <a:t>But inability of mitochondria to utilize O</a:t>
            </a:r>
            <a:r>
              <a:rPr lang="en-US" altLang="en-US" sz="2200" b="1" baseline="-22000" dirty="0" smtClean="0"/>
              <a:t>2</a:t>
            </a:r>
            <a:r>
              <a:rPr lang="en-US" altLang="en-US" sz="2200" dirty="0" smtClean="0"/>
              <a:t>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 smtClean="0">
                <a:solidFill>
                  <a:srgbClr val="CC3300"/>
                </a:solidFill>
              </a:rPr>
              <a:t>e.g. Cyanide poisoning</a:t>
            </a:r>
            <a:r>
              <a:rPr lang="en-US" altLang="en-US" sz="2200" dirty="0" smtClean="0"/>
              <a:t>  </a:t>
            </a:r>
          </a:p>
          <a:p>
            <a:pPr eaLnBrk="1" hangingPunct="1"/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70" y="685800"/>
            <a:ext cx="6343672" cy="951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Objectives</a:t>
            </a:r>
            <a:r>
              <a:rPr lang="en-US" altLang="en-US" sz="2800" dirty="0" smtClean="0">
                <a:solidFill>
                  <a:schemeClr val="tx1"/>
                </a:solidFill>
              </a:rPr>
              <a:t/>
            </a:r>
            <a:br>
              <a:rPr lang="en-US" altLang="en-US" sz="2800" dirty="0" smtClean="0">
                <a:solidFill>
                  <a:schemeClr val="tx1"/>
                </a:solidFill>
              </a:rPr>
            </a:br>
            <a:endParaRPr lang="en-US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458200" cy="3840163"/>
          </a:xfrm>
        </p:spPr>
        <p:txBody>
          <a:bodyPr>
            <a:noAutofit/>
          </a:bodyPr>
          <a:lstStyle/>
          <a:p>
            <a:pPr marL="609600" indent="-609600" eaLnBrk="1" hangingPunct="1"/>
            <a:r>
              <a:rPr lang="en-US" altLang="en-US" sz="2200" dirty="0" smtClean="0"/>
              <a:t>List the types of hypoxia</a:t>
            </a:r>
          </a:p>
          <a:p>
            <a:pPr marL="609600" indent="-609600" eaLnBrk="1" hangingPunct="1"/>
            <a:endParaRPr lang="en-US" altLang="en-US" sz="2200" dirty="0" smtClean="0"/>
          </a:p>
          <a:p>
            <a:pPr marL="609600" indent="-609600" eaLnBrk="1" hangingPunct="1"/>
            <a:r>
              <a:rPr lang="en-US" altLang="en-US" sz="2200" dirty="0" smtClean="0"/>
              <a:t>Give examples for the different types of hypoxia</a:t>
            </a:r>
          </a:p>
          <a:p>
            <a:pPr marL="609600" indent="-609600" eaLnBrk="1" hangingPunct="1"/>
            <a:endParaRPr lang="en-US" altLang="en-US" sz="2200" dirty="0" smtClean="0"/>
          </a:p>
          <a:p>
            <a:pPr marL="609600" indent="-609600" eaLnBrk="1" hangingPunct="1"/>
            <a:r>
              <a:rPr lang="en-US" altLang="en-US" sz="2200" dirty="0" smtClean="0"/>
              <a:t>Outline the important differences among the different types of hypoxia</a:t>
            </a:r>
          </a:p>
          <a:p>
            <a:pPr marL="990600" lvl="1" indent="-533400" eaLnBrk="1" hangingPunct="1"/>
            <a:r>
              <a:rPr lang="en-US" altLang="en-US" sz="2200" dirty="0" smtClean="0"/>
              <a:t>O</a:t>
            </a:r>
            <a:r>
              <a:rPr lang="en-US" altLang="en-US" sz="2200" baseline="-25000" dirty="0" smtClean="0"/>
              <a:t>2 </a:t>
            </a:r>
            <a:r>
              <a:rPr lang="en-US" altLang="en-US" sz="2200" dirty="0" smtClean="0"/>
              <a:t>content</a:t>
            </a:r>
          </a:p>
          <a:p>
            <a:pPr marL="990600" lvl="1" indent="-533400" eaLnBrk="1" hangingPunct="1"/>
            <a:r>
              <a:rPr lang="en-US" altLang="en-US" sz="2200" dirty="0" smtClean="0"/>
              <a:t>PaO</a:t>
            </a:r>
            <a:r>
              <a:rPr lang="en-US" altLang="en-US" sz="2200" baseline="-25000" dirty="0" smtClean="0"/>
              <a:t>2</a:t>
            </a:r>
          </a:p>
          <a:p>
            <a:pPr marL="990600" lvl="1" indent="-533400" eaLnBrk="1" hangingPunct="1"/>
            <a:endParaRPr lang="en-US" altLang="en-US" sz="2200" baseline="-25000" dirty="0" smtClean="0"/>
          </a:p>
          <a:p>
            <a:pPr marL="609600" indent="-609600" eaLnBrk="1" hangingPunct="1"/>
            <a:r>
              <a:rPr lang="en-US" altLang="en-US" sz="2200" dirty="0" smtClean="0"/>
              <a:t>Understand the role of oxygen in treatment of hypoxia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215" t="30208" r="22475" b="25000"/>
          <a:stretch/>
        </p:blipFill>
        <p:spPr>
          <a:xfrm>
            <a:off x="455612" y="1066800"/>
            <a:ext cx="8389120" cy="58182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10000" y="1981200"/>
            <a:ext cx="533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16368" y="1981200"/>
            <a:ext cx="5334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2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3600" b="1" smtClean="0"/>
              <a:t>How to treat hypoxias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6343672" cy="709865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O</a:t>
            </a:r>
            <a:r>
              <a:rPr lang="en-US" altLang="en-US" b="1" baseline="-25000" smtClean="0"/>
              <a:t>2</a:t>
            </a:r>
            <a:r>
              <a:rPr lang="en-US" altLang="en-US" b="1" smtClean="0"/>
              <a:t> therapy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11150" y="2514600"/>
            <a:ext cx="8521700" cy="3214688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Beneficial in </a:t>
            </a:r>
            <a:r>
              <a:rPr lang="en-US" altLang="en-US" sz="2800" u="sng" dirty="0" smtClean="0">
                <a:solidFill>
                  <a:schemeClr val="tx1"/>
                </a:solidFill>
              </a:rPr>
              <a:t>hypoxic hypoxia</a:t>
            </a:r>
            <a:r>
              <a:rPr lang="en-US" altLang="en-US" sz="2800" dirty="0" smtClean="0">
                <a:solidFill>
                  <a:schemeClr val="tx1"/>
                </a:solidFill>
              </a:rPr>
              <a:t> except in shunts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Administration of high partial pressure of O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en-US" sz="28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P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i</a:t>
            </a:r>
            <a:r>
              <a:rPr lang="en-US" altLang="en-US" sz="2800" dirty="0" smtClean="0">
                <a:solidFill>
                  <a:schemeClr val="tx1"/>
                </a:solidFill>
              </a:rPr>
              <a:t>O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2  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 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8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P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A</a:t>
            </a:r>
            <a:r>
              <a:rPr lang="en-US" altLang="en-US" sz="2800" dirty="0" smtClean="0">
                <a:solidFill>
                  <a:schemeClr val="tx1"/>
                </a:solidFill>
              </a:rPr>
              <a:t>O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2  </a:t>
            </a:r>
            <a:r>
              <a:rPr lang="en-US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   </a:t>
            </a:r>
            <a:r>
              <a:rPr lang="en-US" altLang="en-US" sz="28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en-US" sz="2800" dirty="0" smtClean="0">
                <a:solidFill>
                  <a:schemeClr val="tx1"/>
                </a:solidFill>
              </a:rPr>
              <a:t>P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a</a:t>
            </a:r>
            <a:r>
              <a:rPr lang="en-US" altLang="en-US" sz="2800" dirty="0" smtClean="0">
                <a:solidFill>
                  <a:schemeClr val="tx1"/>
                </a:solidFill>
              </a:rPr>
              <a:t>O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2 </a:t>
            </a:r>
            <a:r>
              <a:rPr lang="en-US" altLang="en-US" sz="2800" dirty="0" smtClean="0">
                <a:solidFill>
                  <a:schemeClr val="tx1"/>
                </a:solidFill>
              </a:rPr>
              <a:t>in blood leaving lungs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Generally administer &lt; 100% O</a:t>
            </a:r>
            <a:r>
              <a:rPr lang="en-US" altLang="en-US" sz="2800" baseline="-25000" dirty="0" smtClean="0">
                <a:solidFill>
                  <a:schemeClr val="tx1"/>
                </a:solidFill>
              </a:rPr>
              <a:t>2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Care in chronic hypoxia – loss of hypoxic drive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65970" y="927098"/>
            <a:ext cx="7211230" cy="70986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What is hyperbaric O</a:t>
            </a:r>
            <a:r>
              <a:rPr lang="en-US" altLang="en-US" b="1" baseline="-25000" dirty="0" smtClean="0"/>
              <a:t>2</a:t>
            </a:r>
            <a:r>
              <a:rPr lang="en-US" altLang="en-US" b="1" dirty="0" smtClean="0"/>
              <a:t> therapy?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362200"/>
            <a:ext cx="7874000" cy="3657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Short periods of O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 is administered at pressures above atmospheric pressure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b="1" dirty="0" smtClean="0">
                <a:sym typeface="Symbol" panose="05050102010706020507" pitchFamily="18" charset="2"/>
              </a:rPr>
              <a:t></a:t>
            </a:r>
            <a:r>
              <a:rPr lang="en-US" altLang="en-US" sz="2400" dirty="0" smtClean="0"/>
              <a:t>  amount of O</a:t>
            </a:r>
            <a:r>
              <a:rPr lang="en-US" altLang="en-US" sz="2400" baseline="-25000" dirty="0" smtClean="0"/>
              <a:t>2 </a:t>
            </a:r>
            <a:r>
              <a:rPr lang="en-US" altLang="en-US" sz="2400" dirty="0" smtClean="0"/>
              <a:t>is dissolved in plasma</a:t>
            </a:r>
          </a:p>
          <a:p>
            <a:pPr eaLnBrk="1" hangingPunct="1"/>
            <a:endParaRPr lang="en-US" altLang="en-US" sz="2400" dirty="0" smtClean="0"/>
          </a:p>
          <a:p>
            <a:pPr eaLnBrk="1" hangingPunct="1"/>
            <a:r>
              <a:rPr lang="en-US" altLang="en-US" sz="2400" dirty="0" smtClean="0"/>
              <a:t>Used to treat:</a:t>
            </a:r>
          </a:p>
          <a:p>
            <a:pPr lvl="1" eaLnBrk="1" hangingPunct="1"/>
            <a:r>
              <a:rPr lang="en-US" altLang="en-US" sz="2400" dirty="0" smtClean="0"/>
              <a:t>CO poisoning- high P</a:t>
            </a:r>
            <a:r>
              <a:rPr lang="en-US" altLang="en-US" sz="2400" baseline="-25000" dirty="0" smtClean="0"/>
              <a:t>O2</a:t>
            </a:r>
            <a:r>
              <a:rPr lang="en-US" altLang="en-US" sz="2400" dirty="0" smtClean="0"/>
              <a:t> displaces CO bound to </a:t>
            </a:r>
            <a:r>
              <a:rPr lang="en-US" altLang="en-US" sz="2400" dirty="0" err="1" smtClean="0"/>
              <a:t>Hb</a:t>
            </a:r>
            <a:endParaRPr lang="en-US" altLang="en-US" sz="2400" dirty="0" smtClean="0"/>
          </a:p>
          <a:p>
            <a:pPr lvl="1" eaLnBrk="1" hangingPunct="1"/>
            <a:r>
              <a:rPr lang="en-US" altLang="en-US" sz="2400" dirty="0" smtClean="0"/>
              <a:t>Decompression sickness</a:t>
            </a:r>
          </a:p>
          <a:p>
            <a:pPr lvl="1" eaLnBrk="1" hangingPunct="1"/>
            <a:r>
              <a:rPr lang="en-US" altLang="en-US" sz="2400" dirty="0" smtClean="0"/>
              <a:t>Air embolism</a:t>
            </a:r>
          </a:p>
          <a:p>
            <a:pPr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 smtClean="0"/>
              <a:t>What is the problem with O</a:t>
            </a:r>
            <a:r>
              <a:rPr lang="en-US" altLang="en-US" sz="2800" b="1" baseline="-25000" dirty="0" smtClean="0"/>
              <a:t>2 </a:t>
            </a:r>
            <a:r>
              <a:rPr lang="en-US" altLang="en-US" sz="2800" b="1" dirty="0" smtClean="0"/>
              <a:t>therapy?</a:t>
            </a:r>
            <a:br>
              <a:rPr lang="en-US" altLang="en-US" sz="2800" b="1" dirty="0" smtClean="0"/>
            </a:br>
            <a:endParaRPr lang="en-US" altLang="en-US" sz="2800" b="1" baseline="-25000" dirty="0" smtClean="0">
              <a:solidFill>
                <a:srgbClr val="FF0000"/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743200"/>
            <a:ext cx="80264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O</a:t>
            </a:r>
            <a:r>
              <a:rPr lang="en-US" altLang="en-US" b="1" baseline="-25000" dirty="0">
                <a:solidFill>
                  <a:srgbClr val="FF0000"/>
                </a:solidFill>
              </a:rPr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 toxicity - H</a:t>
            </a:r>
            <a:r>
              <a:rPr lang="en-US" altLang="en-US" b="1" baseline="-25000" dirty="0">
                <a:solidFill>
                  <a:srgbClr val="FF0000"/>
                </a:solidFill>
              </a:rPr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O</a:t>
            </a:r>
            <a:r>
              <a:rPr lang="en-US" altLang="en-US" b="1" baseline="-25000" dirty="0">
                <a:solidFill>
                  <a:srgbClr val="FF0000"/>
                </a:solidFill>
              </a:rPr>
              <a:t>2</a:t>
            </a:r>
            <a:r>
              <a:rPr lang="en-US" altLang="en-US" b="1" dirty="0">
                <a:solidFill>
                  <a:srgbClr val="FF0000"/>
                </a:solidFill>
              </a:rPr>
              <a:t>, </a:t>
            </a:r>
            <a:r>
              <a:rPr lang="en-US" altLang="en-US" b="1" dirty="0" smtClean="0">
                <a:solidFill>
                  <a:srgbClr val="FF0000"/>
                </a:solidFill>
              </a:rPr>
              <a:t>O</a:t>
            </a:r>
            <a:r>
              <a:rPr lang="en-US" altLang="en-US" b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en-US" b="1" baseline="30000" dirty="0" smtClean="0">
                <a:solidFill>
                  <a:srgbClr val="FF0000"/>
                </a:solidFill>
              </a:rPr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Some special  conditions and circumstances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2895600" y="3048000"/>
            <a:ext cx="29114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Asphyxia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Hypocapnoea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Calibri" panose="020F0502020204030204" pitchFamily="34" charset="0"/>
              </a:rPr>
              <a:t>Hypercapnoea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Asphyxia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9502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 smtClean="0"/>
              <a:t>Occlusion of airways</a:t>
            </a:r>
          </a:p>
          <a:p>
            <a:pPr eaLnBrk="1" hangingPunct="1"/>
            <a:r>
              <a:rPr lang="en-US" altLang="en-US" sz="2200" dirty="0" smtClean="0"/>
              <a:t>Acute </a:t>
            </a:r>
            <a:r>
              <a:rPr lang="en-US" altLang="en-US" sz="2200" dirty="0" err="1" smtClean="0"/>
              <a:t>hypercapnoea</a:t>
            </a:r>
            <a:r>
              <a:rPr lang="en-US" altLang="en-US" sz="2200" dirty="0" smtClean="0"/>
              <a:t> and hypoxia</a:t>
            </a:r>
          </a:p>
          <a:p>
            <a:pPr eaLnBrk="1" hangingPunct="1"/>
            <a:r>
              <a:rPr lang="en-US" altLang="en-US" sz="2200" dirty="0" smtClean="0"/>
              <a:t>Stimulates respiration – violent respiratory efforts</a:t>
            </a:r>
          </a:p>
          <a:p>
            <a:pPr eaLnBrk="1" hangingPunct="1"/>
            <a:r>
              <a:rPr lang="en-US" altLang="en-US" sz="2200" dirty="0" smtClean="0"/>
              <a:t>Increased BP, HR, sympathetic output, reduced pH</a:t>
            </a:r>
          </a:p>
          <a:p>
            <a:pPr eaLnBrk="1" hangingPunct="1"/>
            <a:r>
              <a:rPr lang="en-US" altLang="en-US" sz="2200" dirty="0" smtClean="0"/>
              <a:t>Gradual decrease in respiratory efforts</a:t>
            </a:r>
          </a:p>
          <a:p>
            <a:pPr eaLnBrk="1" hangingPunct="1"/>
            <a:r>
              <a:rPr lang="en-US" altLang="en-US" sz="2200" dirty="0" smtClean="0"/>
              <a:t>Decreased BP, HR</a:t>
            </a:r>
          </a:p>
          <a:p>
            <a:pPr eaLnBrk="1" hangingPunct="1"/>
            <a:r>
              <a:rPr lang="en-US" altLang="en-US" sz="2200" dirty="0" smtClean="0"/>
              <a:t>Revived by artificial respiration ; if not- cardiac arrest in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Hypocapnoea</a:t>
            </a:r>
            <a:r>
              <a:rPr lang="en-US" altLang="en-US" dirty="0" smtClean="0"/>
              <a:t> -  </a:t>
            </a:r>
            <a:r>
              <a:rPr lang="en-US" altLang="en-US" dirty="0" smtClean="0">
                <a:sym typeface="Symbol" panose="05050102010706020507" pitchFamily="18" charset="2"/>
              </a:rPr>
              <a:t></a:t>
            </a:r>
            <a:r>
              <a:rPr lang="en-US" altLang="en-US" dirty="0" smtClean="0"/>
              <a:t>   PaCO</a:t>
            </a:r>
            <a:r>
              <a:rPr lang="en-US" altLang="en-US" baseline="-25000" dirty="0" smtClean="0"/>
              <a:t>2</a:t>
            </a:r>
            <a:endParaRPr lang="en-US" alt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361156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Result of hyperventilation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Direct constrictor effect on blood vessels leading to cerebral </a:t>
            </a:r>
            <a:r>
              <a:rPr lang="en-US" altLang="en-US" sz="2000" dirty="0" err="1" smtClean="0"/>
              <a:t>ischaemia</a:t>
            </a:r>
            <a:r>
              <a:rPr lang="en-US" altLang="en-US" sz="2000" dirty="0" smtClean="0"/>
              <a:t> ; </a:t>
            </a:r>
            <a:r>
              <a:rPr lang="en-US" altLang="en-US" sz="2000" b="1" dirty="0" smtClean="0">
                <a:sym typeface="Symbol" panose="05050102010706020507" pitchFamily="18" charset="2"/>
              </a:rPr>
              <a:t></a:t>
            </a:r>
            <a:r>
              <a:rPr lang="en-US" altLang="en-US" sz="2000" dirty="0" smtClean="0"/>
              <a:t> cerebral blood flow by 30%- CNS symptoms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>
              <a:lnSpc>
                <a:spcPct val="90000"/>
              </a:lnSpc>
            </a:pPr>
            <a:r>
              <a:rPr lang="en-US" altLang="en-US" sz="2000" dirty="0" smtClean="0"/>
              <a:t>Direct constrictor effect on peripheral blood vessels but depresses </a:t>
            </a:r>
            <a:r>
              <a:rPr lang="en-US" altLang="en-US" sz="2000" dirty="0"/>
              <a:t>vasomotor </a:t>
            </a:r>
            <a:r>
              <a:rPr lang="en-US" altLang="en-US" sz="2000" dirty="0" smtClean="0"/>
              <a:t>center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 smtClean="0"/>
              <a:t>Therefore </a:t>
            </a:r>
            <a:r>
              <a:rPr lang="en-US" altLang="en-US" sz="1800" dirty="0"/>
              <a:t>maintains blood </a:t>
            </a:r>
            <a:r>
              <a:rPr lang="en-US" altLang="en-US" sz="1800" dirty="0" smtClean="0"/>
              <a:t>pressure</a:t>
            </a:r>
          </a:p>
          <a:p>
            <a:pPr lvl="1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000" dirty="0" err="1" smtClean="0"/>
              <a:t>Hypocapnoea</a:t>
            </a:r>
            <a:r>
              <a:rPr lang="en-US" altLang="en-US" sz="2000" dirty="0" smtClean="0"/>
              <a:t> increases cardiac output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Results in Respiratory alkalosis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 smtClean="0"/>
              <a:t>Hypercapnoea</a:t>
            </a:r>
            <a:r>
              <a:rPr lang="en-US" altLang="en-US" dirty="0" smtClean="0"/>
              <a:t> - </a:t>
            </a:r>
            <a:r>
              <a:rPr lang="en-US" altLang="en-US" dirty="0" smtClean="0">
                <a:sym typeface="Symbol" panose="05050102010706020507" pitchFamily="18" charset="2"/>
              </a:rPr>
              <a:t></a:t>
            </a:r>
            <a:r>
              <a:rPr lang="en-US" altLang="en-US" dirty="0" smtClean="0"/>
              <a:t>  PaCO</a:t>
            </a:r>
            <a:r>
              <a:rPr lang="en-US" altLang="en-US" baseline="-25000" dirty="0" smtClean="0"/>
              <a:t>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489200"/>
            <a:ext cx="7848600" cy="3530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Initially stimulates respiration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>
              <a:lnSpc>
                <a:spcPct val="90000"/>
              </a:lnSpc>
            </a:pPr>
            <a:r>
              <a:rPr lang="en-US" altLang="en-US" sz="2200" dirty="0" smtClean="0">
                <a:sym typeface="Symbol" panose="05050102010706020507" pitchFamily="18" charset="2"/>
              </a:rPr>
              <a:t>Pa</a:t>
            </a:r>
            <a:r>
              <a:rPr lang="en-US" altLang="en-US" sz="2200" dirty="0" smtClean="0"/>
              <a:t>CO</a:t>
            </a:r>
            <a:r>
              <a:rPr lang="en-US" altLang="en-US" sz="2200" baseline="-25000" dirty="0" smtClean="0"/>
              <a:t>2</a:t>
            </a:r>
            <a:r>
              <a:rPr lang="en-US" altLang="en-US" sz="2200" dirty="0" smtClean="0"/>
              <a:t> levels </a:t>
            </a:r>
            <a:r>
              <a:rPr lang="en-US" altLang="en-US" sz="2200" dirty="0" smtClean="0">
                <a:sym typeface="Symbol" panose="05050102010706020507" pitchFamily="18" charset="2"/>
              </a:rPr>
              <a:t></a:t>
            </a:r>
            <a:r>
              <a:rPr lang="en-US" altLang="en-US" sz="2200" dirty="0" smtClean="0"/>
              <a:t> depression of CNS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lvl="1">
              <a:lnSpc>
                <a:spcPct val="90000"/>
              </a:lnSpc>
            </a:pPr>
            <a:r>
              <a:rPr lang="en-US" altLang="en-US" sz="2200" dirty="0" smtClean="0"/>
              <a:t>Severe respiratory acidosis is seen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09800"/>
            <a:ext cx="7772400" cy="3810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Listed the types of hypoxia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Gave examples for the different types of hypoxia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Outlined the important differences among the different types of hypoxia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O</a:t>
            </a:r>
            <a:r>
              <a:rPr lang="en-US" altLang="en-US" sz="2200" baseline="-25000" dirty="0" smtClean="0"/>
              <a:t>2 </a:t>
            </a:r>
            <a:r>
              <a:rPr lang="en-US" altLang="en-US" sz="2200" dirty="0" smtClean="0"/>
              <a:t>content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PaO</a:t>
            </a:r>
            <a:r>
              <a:rPr lang="en-US" altLang="en-US" sz="2200" baseline="-25000" dirty="0" smtClean="0"/>
              <a:t>2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 baseline="-25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Understood the role of oxygen in treatment of hypoxia</a:t>
            </a:r>
          </a:p>
          <a:p>
            <a:pPr eaLnBrk="1" hangingPunct="1">
              <a:lnSpc>
                <a:spcPct val="90000"/>
              </a:lnSpc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/>
              <a:t>What is ‘hypoxia’?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997732" y="2438400"/>
            <a:ext cx="7517618" cy="2514600"/>
          </a:xfrm>
        </p:spPr>
        <p:txBody>
          <a:bodyPr>
            <a:normAutofit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4000" dirty="0" smtClean="0"/>
              <a:t>Hypoxia is any condition where there is </a:t>
            </a:r>
            <a:r>
              <a:rPr lang="en-US" altLang="en-US" sz="4000" u="sng" dirty="0" smtClean="0"/>
              <a:t>oxygen deficiency</a:t>
            </a:r>
            <a:r>
              <a:rPr lang="en-US" altLang="en-US" sz="4000" dirty="0" smtClean="0"/>
              <a:t> at tissue or cellular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/>
              <a:t>What are the effects of hypoxia?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438400"/>
            <a:ext cx="7924800" cy="3429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</a:pPr>
            <a:r>
              <a:rPr lang="en-US" altLang="en-US" sz="2200" smtClean="0"/>
              <a:t>Reduced O</a:t>
            </a:r>
            <a:r>
              <a:rPr lang="en-US" altLang="en-US" sz="2200" baseline="-25000" smtClean="0"/>
              <a:t>2</a:t>
            </a:r>
            <a:r>
              <a:rPr lang="en-US" altLang="en-US" sz="2200" smtClean="0"/>
              <a:t> supply to tissues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200" smtClean="0"/>
              <a:t>Impairs mitochondrial function 	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 sz="2200" smtClean="0"/>
              <a:t>Results in anaerobic glycolysis</a:t>
            </a:r>
          </a:p>
          <a:p>
            <a:pPr eaLnBrk="1" hangingPunct="1">
              <a:lnSpc>
                <a:spcPct val="95000"/>
              </a:lnSpc>
            </a:pPr>
            <a:endParaRPr lang="en-US" altLang="en-US" sz="220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5000"/>
              </a:lnSpc>
            </a:pPr>
            <a:endParaRPr lang="en-US" altLang="en-US" sz="2200" smtClean="0">
              <a:solidFill>
                <a:srgbClr val="CC33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2200" smtClean="0">
                <a:solidFill>
                  <a:srgbClr val="CC3300"/>
                </a:solidFill>
              </a:rPr>
              <a:t>VERY IMPORTANT *Brain cells are extremely sensitive to hypoxia	</a:t>
            </a:r>
            <a:r>
              <a:rPr lang="en-US" altLang="en-US" sz="2200" smtClean="0"/>
              <a:t>						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2200" smtClean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What are the types of hypoxia?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95600"/>
            <a:ext cx="8229600" cy="28956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 smtClean="0"/>
              <a:t>Hypoxic hypoxia (Hypoxemia)- arterial PO2↓</a:t>
            </a:r>
          </a:p>
          <a:p>
            <a:pPr>
              <a:lnSpc>
                <a:spcPct val="150000"/>
              </a:lnSpc>
            </a:pPr>
            <a:r>
              <a:rPr lang="en-US" altLang="en-US" dirty="0" err="1" smtClean="0"/>
              <a:t>Anaemic</a:t>
            </a:r>
            <a:r>
              <a:rPr lang="en-US" altLang="en-US" dirty="0" smtClean="0"/>
              <a:t> hypoxia – </a:t>
            </a:r>
            <a:r>
              <a:rPr lang="en-US" altLang="en-US" dirty="0" err="1" smtClean="0"/>
              <a:t>Hb</a:t>
            </a:r>
            <a:r>
              <a:rPr lang="en-US" altLang="en-US" dirty="0" smtClean="0"/>
              <a:t> </a:t>
            </a:r>
            <a:r>
              <a:rPr lang="en-US" altLang="en-US" dirty="0"/>
              <a:t>↓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Stagnant hypoxia (Ischemic)- blood flow to tissue↓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err="1" smtClean="0"/>
              <a:t>Histotoxic</a:t>
            </a:r>
            <a:r>
              <a:rPr lang="en-US" altLang="en-US" dirty="0" smtClean="0"/>
              <a:t> hypoxia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2846231" cy="936505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 smtClean="0"/>
              <a:t>Oxygen cascade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1801" t="26042" r="23060" b="8333"/>
          <a:stretch/>
        </p:blipFill>
        <p:spPr>
          <a:xfrm>
            <a:off x="1471221" y="141462"/>
            <a:ext cx="6324600" cy="66408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8795" y="1633530"/>
            <a:ext cx="209384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dirty="0"/>
              <a:t>Hypoxic hypoxia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795821" y="3461877"/>
            <a:ext cx="124482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 err="1"/>
              <a:t>Anaemic</a:t>
            </a:r>
            <a:r>
              <a:rPr lang="en-US" altLang="en-US" dirty="0"/>
              <a:t> hypoxia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62200" y="3461877"/>
            <a:ext cx="222368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dirty="0"/>
              <a:t>Stagnant hypoxia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0683" y="4419600"/>
            <a:ext cx="125540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err="1"/>
              <a:t>Histotoxic</a:t>
            </a:r>
            <a:r>
              <a:rPr lang="en-US" altLang="en-US" dirty="0"/>
              <a:t> hypoxia</a:t>
            </a:r>
          </a:p>
        </p:txBody>
      </p:sp>
      <p:sp>
        <p:nvSpPr>
          <p:cNvPr id="9" name="Rectangle 8"/>
          <p:cNvSpPr/>
          <p:nvPr/>
        </p:nvSpPr>
        <p:spPr>
          <a:xfrm>
            <a:off x="7425702" y="248920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42021"/>
                </a:solidFill>
                <a:latin typeface="JansonText-Roman"/>
              </a:rPr>
              <a:t>Physiological shunt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3200400" y="316314"/>
            <a:ext cx="533400" cy="273168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What is Hypoxia </a:t>
            </a:r>
            <a:r>
              <a:rPr lang="en-US" altLang="en-US" b="1" dirty="0" err="1" smtClean="0"/>
              <a:t>hypoxia</a:t>
            </a:r>
            <a:r>
              <a:rPr lang="en-US" altLang="en-US" b="1" dirty="0" smtClean="0"/>
              <a:t>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7924800" cy="4572000"/>
          </a:xfrm>
        </p:spPr>
        <p:txBody>
          <a:bodyPr>
            <a:noAutofit/>
          </a:bodyPr>
          <a:lstStyle/>
          <a:p>
            <a:r>
              <a:rPr lang="en-US" altLang="en-US" sz="2200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Hypoxaemia</a:t>
            </a:r>
            <a:r>
              <a:rPr lang="en-US" altLang="en-US" sz="22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- reduced arterial PO</a:t>
            </a:r>
            <a:r>
              <a:rPr lang="en-US" altLang="en-US" sz="2200" b="1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altLang="en-US" sz="2200" b="1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2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 PaO</a:t>
            </a:r>
            <a:r>
              <a:rPr lang="en-US" altLang="en-US" sz="2200" b="1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lang="en-US" altLang="en-US" sz="22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and  oxygenated </a:t>
            </a:r>
            <a:r>
              <a:rPr lang="en-US" altLang="en-US" sz="2200" b="1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Hb</a:t>
            </a:r>
            <a:r>
              <a:rPr lang="en-US" altLang="en-US" sz="2200" b="1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solidFill>
                  <a:schemeClr val="tx1"/>
                </a:solidFill>
                <a:sym typeface="Symbol" panose="05050102010706020507" pitchFamily="18" charset="2"/>
              </a:rPr>
              <a:t>  O</a:t>
            </a:r>
            <a:r>
              <a:rPr lang="en-US" altLang="en-US" sz="22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lang="en-US" altLang="en-US" sz="2200" dirty="0" smtClean="0">
                <a:solidFill>
                  <a:schemeClr val="tx1"/>
                </a:solidFill>
                <a:sym typeface="Symbol" panose="05050102010706020507" pitchFamily="18" charset="2"/>
              </a:rPr>
              <a:t>content</a:t>
            </a:r>
          </a:p>
          <a:p>
            <a:pPr eaLnBrk="1" hangingPunct="1"/>
            <a:endParaRPr lang="en-US" altLang="en-US" sz="2200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sz="2400" dirty="0" smtClean="0"/>
              <a:t>Causes</a:t>
            </a:r>
          </a:p>
          <a:p>
            <a:pPr lvl="1"/>
            <a:r>
              <a:rPr lang="en-US" sz="2200" dirty="0" smtClean="0"/>
              <a:t>Increasing altitude- </a:t>
            </a:r>
            <a:r>
              <a:rPr lang="en-US" sz="2200" dirty="0"/>
              <a:t>alveolar </a:t>
            </a:r>
            <a:r>
              <a:rPr lang="en-US" sz="2200" i="1" dirty="0"/>
              <a:t>P</a:t>
            </a:r>
            <a:r>
              <a:rPr lang="en-US" sz="2200" dirty="0"/>
              <a:t>o2 falls progressively </a:t>
            </a:r>
          </a:p>
          <a:p>
            <a:pPr lvl="1"/>
            <a:r>
              <a:rPr lang="en-US" altLang="en-US" sz="2000" dirty="0" smtClean="0">
                <a:solidFill>
                  <a:schemeClr val="tx1"/>
                </a:solidFill>
              </a:rPr>
              <a:t>Diseases causing </a:t>
            </a:r>
            <a:r>
              <a:rPr lang="en-US" altLang="en-US" sz="2000" dirty="0" err="1" smtClean="0">
                <a:solidFill>
                  <a:schemeClr val="tx1"/>
                </a:solidFill>
              </a:rPr>
              <a:t>Hypoxaemia</a:t>
            </a:r>
            <a:endParaRPr lang="en-US" altLang="en-US" sz="2000" dirty="0" smtClean="0">
              <a:solidFill>
                <a:schemeClr val="tx1"/>
              </a:solidFill>
            </a:endParaRPr>
          </a:p>
          <a:p>
            <a:pPr lvl="2"/>
            <a:r>
              <a:rPr lang="en-US" altLang="en-US" sz="1800" dirty="0" err="1" smtClean="0">
                <a:solidFill>
                  <a:schemeClr val="tx1"/>
                </a:solidFill>
              </a:rPr>
              <a:t>Ventilatory</a:t>
            </a:r>
            <a:r>
              <a:rPr lang="en-US" altLang="en-US" sz="1800" dirty="0" smtClean="0">
                <a:solidFill>
                  <a:schemeClr val="tx1"/>
                </a:solidFill>
              </a:rPr>
              <a:t> failure/respiratory pump failure</a:t>
            </a:r>
          </a:p>
          <a:p>
            <a:pPr lvl="2"/>
            <a:r>
              <a:rPr lang="en-US" altLang="en-US" sz="1800" dirty="0" smtClean="0">
                <a:solidFill>
                  <a:schemeClr val="tx1"/>
                </a:solidFill>
              </a:rPr>
              <a:t>Gas exchange apparatus failure- </a:t>
            </a:r>
            <a:r>
              <a:rPr lang="en-US" altLang="en-US" sz="1600" dirty="0" smtClean="0">
                <a:solidFill>
                  <a:schemeClr val="tx1"/>
                </a:solidFill>
              </a:rPr>
              <a:t>Diffusion- pulmonary fibrosis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2"/>
            <a:r>
              <a:rPr lang="en-US" altLang="en-US" sz="1800" dirty="0" smtClean="0">
                <a:solidFill>
                  <a:schemeClr val="tx1"/>
                </a:solidFill>
                <a:sym typeface="Symbol" panose="05050102010706020507" pitchFamily="18" charset="2"/>
              </a:rPr>
              <a:t>V/Q imbalance</a:t>
            </a:r>
          </a:p>
          <a:p>
            <a:pPr lvl="2"/>
            <a:r>
              <a:rPr lang="en-US" altLang="en-US" sz="2000" dirty="0" smtClean="0">
                <a:solidFill>
                  <a:schemeClr val="tx1"/>
                </a:solidFill>
              </a:rPr>
              <a:t>Shunts</a:t>
            </a:r>
          </a:p>
          <a:p>
            <a:pPr eaLnBrk="1" hangingPunct="1"/>
            <a:endParaRPr lang="en-US" altLang="en-US" sz="2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81074"/>
            <a:ext cx="7391400" cy="542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How does </a:t>
            </a:r>
            <a:r>
              <a:rPr lang="en-US" altLang="en-US" b="1" dirty="0" err="1" smtClean="0"/>
              <a:t>ventilatory</a:t>
            </a:r>
            <a:r>
              <a:rPr lang="en-US" altLang="en-US" b="1" dirty="0" smtClean="0"/>
              <a:t> failure </a:t>
            </a:r>
            <a:br>
              <a:rPr lang="en-US" altLang="en-US" b="1" dirty="0" smtClean="0"/>
            </a:br>
            <a:r>
              <a:rPr lang="en-US" altLang="en-US" b="1" dirty="0" smtClean="0"/>
              <a:t>cause hypoxic hypoxia?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200" dirty="0" smtClean="0">
                <a:sym typeface="Symbol" panose="05050102010706020507" pitchFamily="18" charset="2"/>
              </a:rPr>
              <a:t>Poor ventilation</a:t>
            </a:r>
          </a:p>
          <a:p>
            <a:pPr eaLnBrk="1" hangingPunct="1"/>
            <a:r>
              <a:rPr lang="en-US" altLang="en-US" sz="2200" dirty="0" smtClean="0">
                <a:sym typeface="Symbol" panose="05050102010706020507" pitchFamily="18" charset="2"/>
              </a:rPr>
              <a:t> P</a:t>
            </a:r>
            <a:r>
              <a:rPr lang="en-US" altLang="en-US" sz="2200" baseline="-25000" dirty="0" smtClean="0">
                <a:sym typeface="Symbol" panose="05050102010706020507" pitchFamily="18" charset="2"/>
              </a:rPr>
              <a:t>A</a:t>
            </a:r>
            <a:r>
              <a:rPr lang="en-US" altLang="en-US" sz="2200" dirty="0" smtClean="0">
                <a:sym typeface="Symbol" panose="05050102010706020507" pitchFamily="18" charset="2"/>
              </a:rPr>
              <a:t>O</a:t>
            </a:r>
            <a:r>
              <a:rPr lang="en-US" altLang="en-US" sz="2200" baseline="-25000" dirty="0" smtClean="0">
                <a:sym typeface="Symbol" panose="05050102010706020507" pitchFamily="18" charset="2"/>
              </a:rPr>
              <a:t>2</a:t>
            </a:r>
          </a:p>
          <a:p>
            <a:pPr eaLnBrk="1" hangingPunct="1"/>
            <a:r>
              <a:rPr lang="en-US" altLang="en-US" sz="2200" dirty="0" smtClean="0">
                <a:sym typeface="Symbol" panose="05050102010706020507" pitchFamily="18" charset="2"/>
              </a:rPr>
              <a:t> P</a:t>
            </a:r>
            <a:r>
              <a:rPr lang="en-US" altLang="en-US" sz="2200" baseline="-25000" dirty="0" smtClean="0">
                <a:sym typeface="Symbol" panose="05050102010706020507" pitchFamily="18" charset="2"/>
              </a:rPr>
              <a:t>a</a:t>
            </a:r>
            <a:r>
              <a:rPr lang="en-US" altLang="en-US" sz="2200" dirty="0" smtClean="0">
                <a:sym typeface="Symbol" panose="05050102010706020507" pitchFamily="18" charset="2"/>
              </a:rPr>
              <a:t>O</a:t>
            </a:r>
            <a:r>
              <a:rPr lang="en-US" altLang="en-US" sz="2200" baseline="-25000" dirty="0" smtClean="0">
                <a:sym typeface="Symbol" panose="05050102010706020507" pitchFamily="18" charset="2"/>
              </a:rPr>
              <a:t>2 </a:t>
            </a:r>
            <a:r>
              <a:rPr lang="en-US" altLang="en-US" sz="2200" dirty="0" smtClean="0">
                <a:sym typeface="Symbol" panose="05050102010706020507" pitchFamily="18" charset="2"/>
              </a:rPr>
              <a:t>and</a:t>
            </a:r>
            <a:r>
              <a:rPr lang="en-US" altLang="en-US" sz="2200" baseline="-25000" dirty="0" smtClean="0">
                <a:sym typeface="Symbol" panose="05050102010706020507" pitchFamily="18" charset="2"/>
              </a:rPr>
              <a:t> </a:t>
            </a:r>
            <a:r>
              <a:rPr lang="en-US" altLang="en-US" sz="2200" dirty="0" smtClean="0">
                <a:sym typeface="Symbol" panose="05050102010706020507" pitchFamily="18" charset="2"/>
              </a:rPr>
              <a:t> oxygenation of </a:t>
            </a:r>
            <a:r>
              <a:rPr lang="en-US" altLang="en-US" sz="2200" dirty="0" err="1" smtClean="0">
                <a:sym typeface="Symbol" panose="05050102010706020507" pitchFamily="18" charset="2"/>
              </a:rPr>
              <a:t>Hb</a:t>
            </a:r>
            <a:endParaRPr lang="en-US" altLang="en-US" sz="2200" dirty="0" smtClean="0">
              <a:sym typeface="Symbol" panose="05050102010706020507" pitchFamily="18" charset="2"/>
            </a:endParaRPr>
          </a:p>
          <a:p>
            <a:pPr eaLnBrk="1" hangingPunct="1"/>
            <a:endParaRPr lang="en-US" altLang="en-US" sz="2200" dirty="0" smtClean="0"/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6400800" y="3200400"/>
            <a:ext cx="1296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  <a:sym typeface="Symbol" panose="05050102010706020507" pitchFamily="18" charset="2"/>
              </a:rPr>
              <a:t> P</a:t>
            </a:r>
            <a:r>
              <a:rPr lang="en-US" altLang="en-US" sz="2800" b="1" baseline="-25000">
                <a:latin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sz="2800" b="1">
                <a:latin typeface="Arial" panose="020B0604020202020204" pitchFamily="34" charset="0"/>
                <a:sym typeface="Symbol" panose="05050102010706020507" pitchFamily="18" charset="2"/>
              </a:rPr>
              <a:t>O</a:t>
            </a:r>
            <a:r>
              <a:rPr lang="en-US" altLang="en-US" sz="2800" b="1" baseline="-250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2769" t="33196" r="1385" b="12740"/>
          <a:stretch/>
        </p:blipFill>
        <p:spPr>
          <a:xfrm>
            <a:off x="3661462" y="3200400"/>
            <a:ext cx="5330137" cy="3686264"/>
          </a:xfrm>
          <a:prstGeom prst="rect">
            <a:avLst/>
          </a:prstGeom>
        </p:spPr>
      </p:pic>
      <p:sp>
        <p:nvSpPr>
          <p:cNvPr id="11271" name="TextBox 11"/>
          <p:cNvSpPr txBox="1">
            <a:spLocks noChangeArrowheads="1"/>
          </p:cNvSpPr>
          <p:nvPr/>
        </p:nvSpPr>
        <p:spPr bwMode="auto">
          <a:xfrm>
            <a:off x="7543800" y="5943600"/>
            <a:ext cx="1517650" cy="83099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 P</a:t>
            </a:r>
            <a:r>
              <a:rPr lang="en-US" altLang="en-US" sz="2400" b="1" baseline="-25000" dirty="0">
                <a:latin typeface="+mn-lt"/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O</a:t>
            </a:r>
            <a:r>
              <a:rPr lang="en-US" altLang="en-US" sz="2400" b="1" baseline="-25000" dirty="0">
                <a:latin typeface="+mn-lt"/>
                <a:sym typeface="Symbol" panose="05050102010706020507" pitchFamily="18" charset="2"/>
              </a:rPr>
              <a:t>2 </a:t>
            </a:r>
            <a:r>
              <a:rPr lang="en-US" altLang="en-US" sz="2400" b="1" dirty="0">
                <a:latin typeface="+mn-lt"/>
                <a:sym typeface="Symbol" panose="05050102010706020507" pitchFamily="18" charset="2"/>
              </a:rPr>
              <a:t>&amp;</a:t>
            </a:r>
            <a:r>
              <a:rPr lang="en-US" altLang="en-US" sz="2400" b="1" dirty="0" smtClean="0">
                <a:latin typeface="+mn-lt"/>
                <a:sym typeface="Symbol" panose="05050102010706020507" pitchFamily="18" charset="2"/>
              </a:rPr>
              <a:t>HbO2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48487" y="4648200"/>
            <a:ext cx="115608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en-US" sz="2400" b="1" dirty="0">
                <a:sym typeface="Symbol" panose="05050102010706020507" pitchFamily="18" charset="2"/>
              </a:rPr>
              <a:t> P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A</a:t>
            </a:r>
            <a:r>
              <a:rPr lang="en-US" altLang="en-US" sz="2400" b="1" dirty="0">
                <a:sym typeface="Symbol" panose="05050102010706020507" pitchFamily="18" charset="2"/>
              </a:rPr>
              <a:t>O</a:t>
            </a:r>
            <a:r>
              <a:rPr lang="en-US" altLang="en-US" sz="2400" b="1" baseline="-25000" dirty="0"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6002595" y="3355975"/>
            <a:ext cx="62680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8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636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838200"/>
            <a:ext cx="76962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 smtClean="0"/>
              <a:t>What are the causes of Ventilator failure?</a:t>
            </a:r>
            <a:br>
              <a:rPr lang="en-US" altLang="en-US" b="1" dirty="0" smtClean="0"/>
            </a:br>
            <a:endParaRPr lang="en-US" altLang="en-US" b="1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458200" cy="47244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200" dirty="0" smtClean="0">
                <a:solidFill>
                  <a:schemeClr val="tx1"/>
                </a:solidFill>
              </a:rPr>
              <a:t>Respiratory </a:t>
            </a:r>
            <a:r>
              <a:rPr lang="en-US" altLang="en-US" sz="2200" dirty="0">
                <a:solidFill>
                  <a:schemeClr val="tx1"/>
                </a:solidFill>
              </a:rPr>
              <a:t>muscle fatigue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en-US" sz="2200" dirty="0" smtClean="0"/>
              <a:t>Mechanical defects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Airway obstruction : </a:t>
            </a:r>
            <a:r>
              <a:rPr lang="en-US" altLang="en-US" sz="2200" dirty="0" err="1" smtClean="0">
                <a:solidFill>
                  <a:srgbClr val="0000FF"/>
                </a:solidFill>
              </a:rPr>
              <a:t>e.g</a:t>
            </a:r>
            <a:r>
              <a:rPr lang="en-US" altLang="en-US" sz="2200" dirty="0" smtClean="0">
                <a:solidFill>
                  <a:srgbClr val="0000FF"/>
                </a:solidFill>
              </a:rPr>
              <a:t> foreign body impaction</a:t>
            </a:r>
          </a:p>
          <a:p>
            <a:pPr lvl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/>
              <a:t>Increased airway resistance : </a:t>
            </a:r>
            <a:r>
              <a:rPr lang="en-US" altLang="en-US" sz="2200" dirty="0">
                <a:solidFill>
                  <a:srgbClr val="0000FF"/>
                </a:solidFill>
              </a:rPr>
              <a:t>e.g. asthma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Skeletal deformities : </a:t>
            </a:r>
            <a:r>
              <a:rPr lang="en-US" altLang="en-US" sz="2200" dirty="0" smtClean="0">
                <a:solidFill>
                  <a:srgbClr val="0000FF"/>
                </a:solidFill>
              </a:rPr>
              <a:t>e.g. </a:t>
            </a:r>
            <a:r>
              <a:rPr lang="en-US" altLang="en-US" sz="2200" dirty="0" err="1" smtClean="0">
                <a:solidFill>
                  <a:srgbClr val="0000FF"/>
                </a:solidFill>
              </a:rPr>
              <a:t>kyphoscoliosis</a:t>
            </a:r>
            <a:endParaRPr lang="en-US" altLang="en-US" sz="2200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Paralysis of respiratory muscles : </a:t>
            </a:r>
            <a:r>
              <a:rPr lang="en-US" altLang="en-US" sz="2200" dirty="0" smtClean="0">
                <a:solidFill>
                  <a:srgbClr val="0000FF"/>
                </a:solidFill>
              </a:rPr>
              <a:t>e.g. polio, </a:t>
            </a:r>
            <a:r>
              <a:rPr lang="en-US" altLang="en-US" sz="2200" dirty="0" err="1" smtClean="0">
                <a:solidFill>
                  <a:srgbClr val="0000FF"/>
                </a:solidFill>
              </a:rPr>
              <a:t>myaesthenia</a:t>
            </a:r>
            <a:r>
              <a:rPr lang="en-US" altLang="en-US" sz="2200" dirty="0" smtClean="0">
                <a:solidFill>
                  <a:srgbClr val="0000FF"/>
                </a:solidFill>
              </a:rPr>
              <a:t> gravis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Shallow breathing : </a:t>
            </a:r>
            <a:r>
              <a:rPr lang="en-US" altLang="en-US" sz="2200" dirty="0" smtClean="0">
                <a:solidFill>
                  <a:srgbClr val="0000FF"/>
                </a:solidFill>
              </a:rPr>
              <a:t>e.g. pleurisy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2200" dirty="0" smtClean="0"/>
              <a:t>Pneumothorax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  <a:buFontTx/>
              <a:buChar char="•"/>
            </a:pPr>
            <a:endParaRPr lang="en-US" altLang="en-US" sz="2200" dirty="0" smtClean="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en-US" sz="2200" dirty="0">
                <a:solidFill>
                  <a:schemeClr val="tx1"/>
                </a:solidFill>
              </a:rPr>
              <a:t>Neural control abnormalities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en-US" sz="2000" dirty="0" smtClean="0"/>
              <a:t>Depression of respiratory controller in brain  </a:t>
            </a:r>
            <a:r>
              <a:rPr lang="en-US" altLang="en-US" sz="2000" dirty="0" err="1" smtClean="0"/>
              <a:t>eg</a:t>
            </a:r>
            <a:r>
              <a:rPr lang="en-US" altLang="en-US" sz="2000" dirty="0" smtClean="0"/>
              <a:t>. Morphine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22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2200" dirty="0" smtClean="0"/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5991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870</Words>
  <Application>Microsoft Office PowerPoint</Application>
  <PresentationFormat>On-screen Show (4:3)</PresentationFormat>
  <Paragraphs>206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Hypoxia</vt:lpstr>
      <vt:lpstr>Objectives </vt:lpstr>
      <vt:lpstr>What is ‘hypoxia’?</vt:lpstr>
      <vt:lpstr>What are the effects of hypoxia?</vt:lpstr>
      <vt:lpstr>What are the types of hypoxia?</vt:lpstr>
      <vt:lpstr>Oxygen cascade</vt:lpstr>
      <vt:lpstr>What is Hypoxia hypoxia?</vt:lpstr>
      <vt:lpstr>How does ventilatory failure  cause hypoxic hypoxia?</vt:lpstr>
      <vt:lpstr>What are the causes of Ventilator failure? </vt:lpstr>
      <vt:lpstr>Alveolar/arterial Po2 difference </vt:lpstr>
      <vt:lpstr>How does gas exchange failure  cause hypoxic hypoxia?</vt:lpstr>
      <vt:lpstr>How does Ventilation/Perfusion imbalance cause hypoxic hypoxia?</vt:lpstr>
      <vt:lpstr>How do shunts cause hypoxic hypoxia?</vt:lpstr>
      <vt:lpstr>What is anaemic hypoxia?</vt:lpstr>
      <vt:lpstr>What are the causes of anaemic hypoxia?</vt:lpstr>
      <vt:lpstr>Effects of anaemia and CO on Hb binding of O2</vt:lpstr>
      <vt:lpstr>More about carbon-monoxide poisoning  Carboxyhaemoglobinaemia   </vt:lpstr>
      <vt:lpstr>What is stagnant hypoxia/Ischemic hypoxia?</vt:lpstr>
      <vt:lpstr>What is histotoxic hypoxia?</vt:lpstr>
      <vt:lpstr>PowerPoint Presentation</vt:lpstr>
      <vt:lpstr>How to treat hypoxias ?</vt:lpstr>
      <vt:lpstr>O2 therapy</vt:lpstr>
      <vt:lpstr>What is hyperbaric O2 therapy?</vt:lpstr>
      <vt:lpstr>What is the problem with O2 therapy? </vt:lpstr>
      <vt:lpstr>Some special  conditions and circumstances</vt:lpstr>
      <vt:lpstr>Asphyxia</vt:lpstr>
      <vt:lpstr>Hypocapnoea -     PaCO2</vt:lpstr>
      <vt:lpstr>Hypercapnoea -   PaCO2</vt:lpstr>
      <vt:lpstr>Summary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Hypoxias &amp; High Altitude Physiology</dc:title>
  <dc:creator>Admin</dc:creator>
  <cp:lastModifiedBy>Win7-L</cp:lastModifiedBy>
  <cp:revision>113</cp:revision>
  <cp:lastPrinted>2018-10-31T08:08:22Z</cp:lastPrinted>
  <dcterms:created xsi:type="dcterms:W3CDTF">1999-09-22T08:42:42Z</dcterms:created>
  <dcterms:modified xsi:type="dcterms:W3CDTF">2018-10-31T08:08:51Z</dcterms:modified>
</cp:coreProperties>
</file>