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67" r:id="rId4"/>
    <p:sldId id="268" r:id="rId5"/>
    <p:sldId id="258" r:id="rId6"/>
    <p:sldId id="269" r:id="rId7"/>
    <p:sldId id="271" r:id="rId8"/>
    <p:sldId id="274" r:id="rId9"/>
    <p:sldId id="272" r:id="rId10"/>
    <p:sldId id="275" r:id="rId11"/>
    <p:sldId id="273" r:id="rId12"/>
    <p:sldId id="276" r:id="rId13"/>
    <p:sldId id="277" r:id="rId14"/>
    <p:sldId id="278" r:id="rId15"/>
    <p:sldId id="317" r:id="rId16"/>
    <p:sldId id="279" r:id="rId17"/>
    <p:sldId id="266" r:id="rId18"/>
    <p:sldId id="280" r:id="rId19"/>
    <p:sldId id="282" r:id="rId20"/>
    <p:sldId id="283" r:id="rId21"/>
    <p:sldId id="284" r:id="rId22"/>
    <p:sldId id="290" r:id="rId23"/>
    <p:sldId id="285" r:id="rId24"/>
    <p:sldId id="288" r:id="rId25"/>
    <p:sldId id="286" r:id="rId26"/>
    <p:sldId id="287" r:id="rId27"/>
    <p:sldId id="320" r:id="rId28"/>
    <p:sldId id="291" r:id="rId29"/>
    <p:sldId id="292" r:id="rId30"/>
    <p:sldId id="293" r:id="rId31"/>
    <p:sldId id="294" r:id="rId32"/>
    <p:sldId id="298" r:id="rId33"/>
    <p:sldId id="297" r:id="rId34"/>
    <p:sldId id="295" r:id="rId35"/>
    <p:sldId id="296" r:id="rId36"/>
    <p:sldId id="259" r:id="rId37"/>
    <p:sldId id="299" r:id="rId38"/>
    <p:sldId id="260" r:id="rId39"/>
    <p:sldId id="300" r:id="rId40"/>
    <p:sldId id="301" r:id="rId41"/>
    <p:sldId id="302" r:id="rId42"/>
    <p:sldId id="303" r:id="rId43"/>
    <p:sldId id="304" r:id="rId44"/>
    <p:sldId id="319" r:id="rId45"/>
    <p:sldId id="305" r:id="rId46"/>
    <p:sldId id="306" r:id="rId47"/>
    <p:sldId id="307" r:id="rId48"/>
    <p:sldId id="308" r:id="rId49"/>
    <p:sldId id="309" r:id="rId50"/>
    <p:sldId id="310" r:id="rId51"/>
    <p:sldId id="318" r:id="rId52"/>
    <p:sldId id="311" r:id="rId53"/>
    <p:sldId id="316" r:id="rId54"/>
    <p:sldId id="312" r:id="rId55"/>
    <p:sldId id="313" r:id="rId56"/>
    <p:sldId id="314" r:id="rId57"/>
    <p:sldId id="315" r:id="rId58"/>
    <p:sldId id="261" r:id="rId59"/>
    <p:sldId id="262" r:id="rId60"/>
    <p:sldId id="263" r:id="rId61"/>
    <p:sldId id="264" r:id="rId62"/>
    <p:sldId id="265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A2556-7080-4977-BF32-0DFF0F9C7BBB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3B200-960E-4A16-BB5E-566EB98727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401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Pneumotaxic</a:t>
            </a:r>
            <a:r>
              <a:rPr lang="en-AU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situated in upper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Pons.It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formed by nucleus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parabrachialis.Function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it controls medullary respiratory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centers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particularly the inspiratory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through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apneustic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always controls the activity of inspiratory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that duration of inspiration is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controlled.Apnuestic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center:It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situated in lower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Pons.Function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this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increases depth of inspiration by acting directly on the inspiratory </a:t>
            </a:r>
            <a:r>
              <a:rPr lang="en-A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3B200-960E-4A16-BB5E-566EB98727E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63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8D28-DE84-4F1A-AC50-9AD2B448E4DF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67E4-2C30-4AFF-92B9-D8C0DAE15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709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8D28-DE84-4F1A-AC50-9AD2B448E4DF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67E4-2C30-4AFF-92B9-D8C0DAE15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36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8D28-DE84-4F1A-AC50-9AD2B448E4DF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67E4-2C30-4AFF-92B9-D8C0DAE15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1464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8D28-DE84-4F1A-AC50-9AD2B448E4DF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67E4-2C30-4AFF-92B9-D8C0DAE15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69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8D28-DE84-4F1A-AC50-9AD2B448E4DF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67E4-2C30-4AFF-92B9-D8C0DAE15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182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8D28-DE84-4F1A-AC50-9AD2B448E4DF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67E4-2C30-4AFF-92B9-D8C0DAE15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842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8D28-DE84-4F1A-AC50-9AD2B448E4DF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67E4-2C30-4AFF-92B9-D8C0DAE15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304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8D28-DE84-4F1A-AC50-9AD2B448E4DF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67E4-2C30-4AFF-92B9-D8C0DAE15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397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8D28-DE84-4F1A-AC50-9AD2B448E4DF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67E4-2C30-4AFF-92B9-D8C0DAE15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887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8D28-DE84-4F1A-AC50-9AD2B448E4DF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67E4-2C30-4AFF-92B9-D8C0DAE15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11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8D28-DE84-4F1A-AC50-9AD2B448E4DF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67E4-2C30-4AFF-92B9-D8C0DAE15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395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78D28-DE84-4F1A-AC50-9AD2B448E4DF}" type="datetimeFigureOut">
              <a:rPr lang="en-AU" smtClean="0"/>
              <a:t>29/10/2018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167E4-2C30-4AFF-92B9-D8C0DAE153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866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8071834" cy="23876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Regulation of respiration I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err="1" smtClean="0"/>
              <a:t>Dr.Dulani</a:t>
            </a:r>
            <a:r>
              <a:rPr lang="en-AU" dirty="0" smtClean="0"/>
              <a:t> </a:t>
            </a:r>
            <a:r>
              <a:rPr lang="en-AU" dirty="0" err="1" smtClean="0"/>
              <a:t>Kottahachchi</a:t>
            </a:r>
            <a:endParaRPr lang="en-AU" dirty="0" smtClean="0"/>
          </a:p>
          <a:p>
            <a:r>
              <a:rPr lang="en-AU" dirty="0" smtClean="0"/>
              <a:t>Department of Physiology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189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218" name="Picture 2" descr="Image result for inspiratory center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12" y="631532"/>
            <a:ext cx="8438762" cy="555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09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235075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Pathway for normal quiet breathing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686800" cy="453072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 smtClean="0"/>
              <a:t>Respiratory centre in MEDULLA</a:t>
            </a:r>
          </a:p>
          <a:p>
            <a:pPr algn="ctr" eaLnBrk="1" hangingPunct="1">
              <a:buFontTx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</a:t>
            </a:r>
          </a:p>
          <a:p>
            <a:pPr algn="ctr" eaLnBrk="1" hangingPunct="1">
              <a:buFontTx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Somatic motor neurone pathways in anterior white matter                 of the spinal cord</a:t>
            </a:r>
          </a:p>
          <a:p>
            <a:pPr algn="ctr" eaLnBrk="1" hangingPunct="1">
              <a:buFontTx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</a:t>
            </a:r>
          </a:p>
          <a:p>
            <a:pPr algn="ctr" eaLnBrk="1" hangingPunct="1">
              <a:buFontTx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Respiratory muscles (diaphragm and external intercostal muscles)</a:t>
            </a:r>
          </a:p>
          <a:p>
            <a:pPr algn="ctr" eaLnBrk="1" hangingPunct="1">
              <a:buFontTx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</a:t>
            </a:r>
          </a:p>
          <a:p>
            <a:pPr algn="ctr" eaLnBrk="1" hangingPunct="1">
              <a:buFontTx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Rhythmical breathing</a:t>
            </a:r>
          </a:p>
          <a:p>
            <a:pPr algn="ctr" eaLnBrk="1" hangingPunct="1">
              <a:buFontTx/>
              <a:buNone/>
            </a:pPr>
            <a:endParaRPr lang="en-US" altLang="en-US" sz="240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903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600" b="1" smtClean="0"/>
              <a:t>Pneumotaxic centre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en-US" sz="2400" dirty="0" smtClean="0">
                <a:sym typeface="Symbol" panose="05050102010706020507" pitchFamily="18" charset="2"/>
              </a:rPr>
              <a:t>Periodically inhibits </a:t>
            </a:r>
            <a:r>
              <a:rPr lang="en-US" altLang="en-US" sz="2400" dirty="0" smtClean="0">
                <a:sym typeface="Symbol" panose="05050102010706020507" pitchFamily="18" charset="2"/>
              </a:rPr>
              <a:t>inspiration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sz="2400" dirty="0" smtClean="0">
                <a:sym typeface="Symbol" panose="05050102010706020507" pitchFamily="18" charset="2"/>
              </a:rPr>
              <a:t>Helps is switching between inspiration and expiration</a:t>
            </a:r>
            <a:endParaRPr lang="en-US" altLang="en-US" sz="24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en-US" sz="2400" dirty="0" smtClean="0"/>
              <a:t>Acts as  the inspiratory cut off switch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sz="2400" dirty="0" smtClean="0">
                <a:sym typeface="Symbol" panose="05050102010706020507" pitchFamily="18" charset="2"/>
              </a:rPr>
              <a:t></a:t>
            </a:r>
            <a:r>
              <a:rPr lang="en-US" altLang="en-US" sz="2400" dirty="0" smtClean="0"/>
              <a:t> activity </a:t>
            </a:r>
            <a:r>
              <a:rPr lang="en-US" altLang="en-US" sz="2400" dirty="0" smtClean="0">
                <a:sym typeface="Symbol" panose="05050102010706020507" pitchFamily="18" charset="2"/>
              </a:rPr>
              <a:t> respiratory rate</a:t>
            </a:r>
            <a:endParaRPr lang="en-US" altLang="en-US" sz="2400" dirty="0" smtClean="0"/>
          </a:p>
          <a:p>
            <a:pPr eaLnBrk="1" hangingPunct="1">
              <a:lnSpc>
                <a:spcPct val="125000"/>
              </a:lnSpc>
            </a:pPr>
            <a:r>
              <a:rPr lang="en-US" altLang="en-US" sz="2400" dirty="0" smtClean="0"/>
              <a:t>Damage results in: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sz="2400" dirty="0" smtClean="0"/>
              <a:t>increased tidal volume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sz="2400" dirty="0" smtClean="0"/>
              <a:t>reduced respiratory rate</a:t>
            </a:r>
          </a:p>
          <a:p>
            <a:pPr eaLnBrk="1" hangingPunct="1">
              <a:lnSpc>
                <a:spcPct val="125000"/>
              </a:lnSpc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2708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39825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Vagi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</p:txBody>
      </p:sp>
      <p:sp>
        <p:nvSpPr>
          <p:cNvPr id="17411" name="Text Box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686800" cy="45307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en-US" sz="2400" smtClean="0"/>
              <a:t>Stretch of the lungs during inspiration send impulses in afferent pulmonary vagal fibres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sz="2400" smtClean="0"/>
              <a:t>Inhibits inspiratory discharge</a:t>
            </a:r>
          </a:p>
          <a:p>
            <a:pPr eaLnBrk="1" hangingPunct="1">
              <a:lnSpc>
                <a:spcPct val="125000"/>
              </a:lnSpc>
            </a:pPr>
            <a:endParaRPr lang="en-US" altLang="en-US" sz="2400" smtClean="0"/>
          </a:p>
          <a:p>
            <a:pPr eaLnBrk="1" hangingPunct="1">
              <a:lnSpc>
                <a:spcPct val="125000"/>
              </a:lnSpc>
            </a:pPr>
            <a:r>
              <a:rPr lang="en-US" altLang="en-US" sz="2400" smtClean="0"/>
              <a:t>Damage :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sz="2400" smtClean="0"/>
              <a:t>Increased tidal volume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sz="2400" smtClean="0"/>
              <a:t>Reduced respiratory rate - prolonged inspiratory spasms</a:t>
            </a:r>
          </a:p>
          <a:p>
            <a:pPr lvl="1" eaLnBrk="1" hangingPunct="1">
              <a:lnSpc>
                <a:spcPct val="125000"/>
              </a:lnSpc>
            </a:pPr>
            <a:endParaRPr lang="en-US" altLang="en-US" sz="2400" smtClean="0"/>
          </a:p>
          <a:p>
            <a:pPr eaLnBrk="1" hangingPunct="1">
              <a:lnSpc>
                <a:spcPct val="125000"/>
              </a:lnSpc>
            </a:pPr>
            <a:r>
              <a:rPr lang="en-US" altLang="en-US" sz="2400" smtClean="0"/>
              <a:t>Mediate cough, mucus production, bronchoconstriction and rapid shallow breathing</a:t>
            </a:r>
          </a:p>
        </p:txBody>
      </p:sp>
    </p:spTree>
    <p:extLst>
      <p:ext uri="{BB962C8B-B14F-4D97-AF65-F5344CB8AC3E}">
        <p14:creationId xmlns:p14="http://schemas.microsoft.com/office/powerpoint/2010/main" val="194782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Apneustic</a:t>
            </a:r>
            <a:r>
              <a:rPr lang="en-US" altLang="en-US" dirty="0" smtClean="0"/>
              <a:t> centre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</a:t>
            </a:r>
            <a:r>
              <a:rPr lang="en-US" altLang="en-US" sz="2400" dirty="0" smtClean="0"/>
              <a:t>ctivation </a:t>
            </a:r>
            <a:r>
              <a:rPr lang="en-US" altLang="en-US" sz="2400" dirty="0" smtClean="0"/>
              <a:t>prolongs inspiratory signal leading to a long inspiration </a:t>
            </a:r>
          </a:p>
          <a:p>
            <a:pPr eaLnBrk="1" hangingPunct="1"/>
            <a:endParaRPr lang="en-US" altLang="en-US" sz="24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“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Apneusis</a:t>
            </a:r>
            <a:r>
              <a:rPr lang="en-US" altLang="en-US" sz="2400" dirty="0" smtClean="0">
                <a:solidFill>
                  <a:srgbClr val="FF0000"/>
                </a:solidFill>
              </a:rPr>
              <a:t>” means sustained inspiration</a:t>
            </a:r>
          </a:p>
          <a:p>
            <a:pPr eaLnBrk="1" hangingPunct="1"/>
            <a:endParaRPr lang="en-US" altLang="en-US" sz="24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400" dirty="0"/>
              <a:t>A</a:t>
            </a:r>
            <a:r>
              <a:rPr lang="en-US" altLang="en-US" sz="2400" dirty="0" smtClean="0"/>
              <a:t>ctivity </a:t>
            </a:r>
            <a:r>
              <a:rPr lang="en-US" altLang="en-US" sz="2400" dirty="0" smtClean="0"/>
              <a:t>seen only if vagal afferents &amp; </a:t>
            </a:r>
            <a:r>
              <a:rPr lang="en-US" altLang="en-US" sz="2400" dirty="0" err="1" smtClean="0"/>
              <a:t>pneumotaxic</a:t>
            </a:r>
            <a:r>
              <a:rPr lang="en-US" altLang="en-US" sz="2400" dirty="0" smtClean="0"/>
              <a:t> centre activity are stopped</a:t>
            </a:r>
          </a:p>
          <a:p>
            <a:pPr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4783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4818" name="Picture 2" descr="Image result for lung receptor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10" r="-2457"/>
          <a:stretch/>
        </p:blipFill>
        <p:spPr bwMode="auto">
          <a:xfrm>
            <a:off x="230628" y="1043991"/>
            <a:ext cx="8449347" cy="513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57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pPr algn="ctr" eaLnBrk="1" hangingPunct="1"/>
            <a:r>
              <a:rPr lang="en-US" altLang="en-US" b="1" smtClean="0">
                <a:solidFill>
                  <a:srgbClr val="3333CC"/>
                </a:solidFill>
              </a:rPr>
              <a:t>Respiratory rhythm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8305800" cy="30480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en-US" sz="2400" smtClean="0"/>
              <a:t>Medullary respiratory rhythm produces an irregular gasping breathing -crude pattern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endParaRPr lang="en-US" altLang="en-US" sz="2400" smtClean="0"/>
          </a:p>
          <a:p>
            <a:pPr eaLnBrk="1" hangingPunct="1">
              <a:lnSpc>
                <a:spcPct val="95000"/>
              </a:lnSpc>
            </a:pPr>
            <a:r>
              <a:rPr lang="en-US" altLang="en-US" sz="2400" smtClean="0"/>
              <a:t>Pontine centre and vagal influence serve to smoothen the rhythm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en-US" sz="2400" smtClean="0"/>
              <a:t>					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28600" y="4778375"/>
            <a:ext cx="89979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</a:pPr>
            <a:endParaRPr lang="en-GB" altLang="en-US" sz="20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02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solidFill>
                  <a:schemeClr val="bg1"/>
                </a:solidFill>
                <a:latin typeface="Calibri Light" panose="020F0302020204030204" pitchFamily="34" charset="0"/>
              </a:rPr>
              <a:t>Influence of Vagal afferents and brain </a:t>
            </a:r>
            <a:r>
              <a:rPr lang="en-US" altLang="en-US" b="1" dirty="0" smtClean="0">
                <a:latin typeface="Calibri Light" panose="020F0302020204030204" pitchFamily="34" charset="0"/>
              </a:rPr>
              <a:t>Influence </a:t>
            </a:r>
            <a:r>
              <a:rPr lang="en-US" altLang="en-US" b="1" dirty="0">
                <a:latin typeface="Calibri Light" panose="020F0302020204030204" pitchFamily="34" charset="0"/>
              </a:rPr>
              <a:t>of Vagal afferents and brain stem </a:t>
            </a:r>
            <a:r>
              <a:rPr lang="en-US" altLang="en-US" b="1" dirty="0" err="1">
                <a:latin typeface="Calibri Light" panose="020F0302020204030204" pitchFamily="34" charset="0"/>
              </a:rPr>
              <a:t>centres</a:t>
            </a:r>
            <a:r>
              <a:rPr lang="en-US" altLang="en-US" b="1" dirty="0">
                <a:latin typeface="Calibri Light" panose="020F0302020204030204" pitchFamily="34" charset="0"/>
              </a:rPr>
              <a:t/>
            </a:r>
            <a:br>
              <a:rPr lang="en-US" altLang="en-US" b="1" dirty="0">
                <a:latin typeface="Calibri Light" panose="020F0302020204030204" pitchFamily="34" charset="0"/>
              </a:rPr>
            </a:br>
            <a:r>
              <a:rPr lang="en-US" altLang="en-US" b="1" dirty="0">
                <a:latin typeface="Calibri Light" panose="020F0302020204030204" pitchFamily="34" charset="0"/>
              </a:rPr>
              <a:t> on the respiratory </a:t>
            </a:r>
            <a:r>
              <a:rPr lang="en-US" altLang="en-US" b="1" dirty="0" smtClean="0">
                <a:latin typeface="Calibri Light" panose="020F0302020204030204" pitchFamily="34" charset="0"/>
              </a:rPr>
              <a:t>rhythm</a:t>
            </a:r>
            <a:r>
              <a:rPr lang="en-US" altLang="en-US" b="1" dirty="0">
                <a:solidFill>
                  <a:schemeClr val="bg1"/>
                </a:solidFill>
                <a:latin typeface="Calibri Light" panose="020F0302020204030204" pitchFamily="34" charset="0"/>
              </a:rPr>
              <a:t/>
            </a:r>
            <a:br>
              <a:rPr lang="en-US" altLang="en-US" b="1" dirty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altLang="en-US" b="1" dirty="0">
                <a:solidFill>
                  <a:schemeClr val="bg1"/>
                </a:solidFill>
                <a:latin typeface="Calibri Light" panose="020F0302020204030204" pitchFamily="34" charset="0"/>
              </a:rPr>
              <a:t> </a:t>
            </a:r>
            <a:endParaRPr lang="en-AU" dirty="0"/>
          </a:p>
        </p:txBody>
      </p:sp>
      <p:pic>
        <p:nvPicPr>
          <p:cNvPr id="1026" name="Picture 2" descr="Image result for control of respir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327" y="1704337"/>
            <a:ext cx="6555346" cy="468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22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Reflex control of breathing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smtClean="0"/>
              <a:t>Chemoreceptor reflexes</a:t>
            </a:r>
          </a:p>
          <a:p>
            <a:pPr marL="533400" indent="-533400" eaLnBrk="1" hangingPunct="1">
              <a:lnSpc>
                <a:spcPct val="1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smtClean="0"/>
              <a:t>Mechanoreceptor reflexes</a:t>
            </a:r>
          </a:p>
        </p:txBody>
      </p:sp>
    </p:spTree>
    <p:extLst>
      <p:ext uri="{BB962C8B-B14F-4D97-AF65-F5344CB8AC3E}">
        <p14:creationId xmlns:p14="http://schemas.microsoft.com/office/powerpoint/2010/main" val="94084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600" b="1" dirty="0" smtClean="0"/>
              <a:t>Chemoreceptor reflexes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3388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Chemical control of breathing is a negative feedback system 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Monitors arterial blood levels of O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, CO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 and H</a:t>
            </a:r>
            <a:r>
              <a:rPr lang="en-US" altLang="en-US" sz="2400" baseline="30000" smtClean="0"/>
              <a:t>+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Causes reflex changes in ventilation that keep arterial blood gases at a normal level</a:t>
            </a:r>
          </a:p>
        </p:txBody>
      </p:sp>
    </p:spTree>
    <p:extLst>
      <p:ext uri="{BB962C8B-B14F-4D97-AF65-F5344CB8AC3E}">
        <p14:creationId xmlns:p14="http://schemas.microsoft.com/office/powerpoint/2010/main" val="36860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 smtClean="0"/>
              <a:t>Objectives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Describe </a:t>
            </a:r>
          </a:p>
          <a:p>
            <a:pPr lvl="2"/>
            <a:r>
              <a:rPr lang="en-US" altLang="en-US" sz="2100" dirty="0"/>
              <a:t>Neural</a:t>
            </a:r>
          </a:p>
          <a:p>
            <a:pPr lvl="2"/>
            <a:r>
              <a:rPr lang="en-US" altLang="en-US" sz="2100" dirty="0"/>
              <a:t>Chemical </a:t>
            </a:r>
          </a:p>
          <a:p>
            <a:pPr lvl="2"/>
            <a:r>
              <a:rPr lang="en-US" altLang="en-US" sz="2100" dirty="0"/>
              <a:t>Mechanical </a:t>
            </a:r>
            <a:r>
              <a:rPr lang="en-US" altLang="en-US" sz="2100" dirty="0" smtClean="0"/>
              <a:t> control </a:t>
            </a:r>
            <a:r>
              <a:rPr lang="en-US" altLang="en-US" sz="2100" dirty="0"/>
              <a:t>of normal quiet breathing</a:t>
            </a:r>
          </a:p>
          <a:p>
            <a:endParaRPr lang="en-US" altLang="en-US" sz="2400" dirty="0"/>
          </a:p>
          <a:p>
            <a:r>
              <a:rPr lang="en-US" altLang="en-US" sz="2400" dirty="0" smtClean="0"/>
              <a:t>Describe </a:t>
            </a:r>
            <a:r>
              <a:rPr lang="en-US" altLang="en-US" sz="2400" dirty="0"/>
              <a:t>voluntary control of breathing</a:t>
            </a:r>
          </a:p>
          <a:p>
            <a:endParaRPr lang="en-US" altLang="en-US" sz="2400" dirty="0"/>
          </a:p>
          <a:p>
            <a:r>
              <a:rPr lang="en-US" altLang="en-US" sz="2400" dirty="0"/>
              <a:t>explain the physiological basis of</a:t>
            </a:r>
          </a:p>
          <a:p>
            <a:pPr lvl="1"/>
            <a:r>
              <a:rPr lang="en-US" altLang="en-US" dirty="0"/>
              <a:t>breath-holding</a:t>
            </a:r>
          </a:p>
          <a:p>
            <a:pPr lvl="1"/>
            <a:r>
              <a:rPr lang="en-US" altLang="en-US" dirty="0"/>
              <a:t>hyperventilation</a:t>
            </a:r>
          </a:p>
          <a:p>
            <a:pPr lvl="1"/>
            <a:endParaRPr lang="en-US" alt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7843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Sensors – </a:t>
            </a:r>
            <a:r>
              <a:rPr lang="en-US" altLang="en-US" b="1" dirty="0" smtClean="0">
                <a:solidFill>
                  <a:srgbClr val="6600FF"/>
                </a:solidFill>
              </a:rPr>
              <a:t>Chemoreceptors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4038600" cy="49530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ym typeface="Monotype Sorts" pitchFamily="2" charset="2"/>
              </a:rPr>
              <a:t>Central chemoreceptors</a:t>
            </a:r>
          </a:p>
          <a:p>
            <a:pPr lvl="1" eaLnBrk="1" hangingPunct="1"/>
            <a:r>
              <a:rPr lang="en-US" altLang="en-US" sz="2400" smtClean="0"/>
              <a:t>located on the ventral surface of the medulla in the floor of IV</a:t>
            </a:r>
            <a:r>
              <a:rPr lang="en-US" altLang="en-US" sz="2400" baseline="30000" smtClean="0"/>
              <a:t>th</a:t>
            </a:r>
            <a:r>
              <a:rPr lang="en-US" altLang="en-US" sz="2400" smtClean="0"/>
              <a:t> ventricle</a:t>
            </a:r>
          </a:p>
          <a:p>
            <a:pPr lvl="1" eaLnBrk="1" hangingPunct="1"/>
            <a:r>
              <a:rPr lang="en-US" altLang="en-US" sz="2400" u="sng" smtClean="0">
                <a:solidFill>
                  <a:srgbClr val="FF0000"/>
                </a:solidFill>
                <a:sym typeface="Monotype Sorts" pitchFamily="2" charset="2"/>
              </a:rPr>
              <a:t>not</a:t>
            </a:r>
            <a:r>
              <a:rPr lang="en-US" altLang="en-US" sz="2400" smtClean="0">
                <a:solidFill>
                  <a:srgbClr val="FF0000"/>
                </a:solidFill>
                <a:sym typeface="Monotype Sorts" pitchFamily="2" charset="2"/>
              </a:rPr>
              <a:t> a part of the respiratory centres</a:t>
            </a:r>
          </a:p>
          <a:p>
            <a:pPr eaLnBrk="1" hangingPunct="1">
              <a:buFontTx/>
              <a:buNone/>
            </a:pPr>
            <a:endParaRPr lang="en-US" altLang="en-US" sz="2400" smtClean="0">
              <a:sym typeface="Monotype Sorts" pitchFamily="2" charset="2"/>
            </a:endParaRPr>
          </a:p>
        </p:txBody>
      </p:sp>
      <p:pic>
        <p:nvPicPr>
          <p:cNvPr id="22532" name="Picture 5" descr="4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84"/>
          <a:stretch>
            <a:fillRect/>
          </a:stretch>
        </p:blipFill>
        <p:spPr>
          <a:xfrm>
            <a:off x="4495800" y="2819400"/>
            <a:ext cx="4305300" cy="3719513"/>
          </a:xfrm>
          <a:noFill/>
        </p:spPr>
      </p:pic>
      <p:pic>
        <p:nvPicPr>
          <p:cNvPr id="22533" name="Picture 8" descr="resp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3"/>
          <a:stretch>
            <a:fillRect/>
          </a:stretch>
        </p:blipFill>
        <p:spPr>
          <a:xfrm>
            <a:off x="914400" y="3567113"/>
            <a:ext cx="3495675" cy="2643187"/>
          </a:xfrm>
          <a:noFill/>
        </p:spPr>
      </p:pic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5638800" y="1066800"/>
            <a:ext cx="3048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>
                <a:latin typeface="Calibri" panose="020F0502020204030204" pitchFamily="34" charset="0"/>
                <a:sym typeface="Monotype Sorts" pitchFamily="2" charset="2"/>
              </a:rPr>
              <a:t>Peripheral chemoreceptors in the carotid and aortic bodies</a:t>
            </a:r>
          </a:p>
          <a:p>
            <a:pPr eaLnBrk="1" hangingPunct="1"/>
            <a:r>
              <a:rPr lang="en-US" altLang="en-US" sz="2400">
                <a:latin typeface="Calibri Light" panose="020F0302020204030204" pitchFamily="34" charset="0"/>
                <a:sym typeface="Monotype Sorts" pitchFamily="2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255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dirty="0" smtClean="0"/>
              <a:t>Central chemoreceptors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Have </a:t>
            </a:r>
            <a:r>
              <a:rPr lang="en-US" altLang="en-US" sz="2400" u="sng" dirty="0" err="1" smtClean="0"/>
              <a:t>chemosensitive</a:t>
            </a:r>
            <a:r>
              <a:rPr lang="en-US" altLang="en-US" sz="2400" u="sng" dirty="0" smtClean="0"/>
              <a:t> neurons</a:t>
            </a:r>
            <a:r>
              <a:rPr lang="en-US" altLang="en-US" sz="2400" dirty="0" smtClean="0"/>
              <a:t> sensitive to changes in </a:t>
            </a:r>
            <a:r>
              <a:rPr lang="en-US" altLang="en-US" sz="3200" dirty="0" smtClean="0">
                <a:solidFill>
                  <a:srgbClr val="0070C0"/>
                </a:solidFill>
              </a:rPr>
              <a:t>PCO</a:t>
            </a:r>
            <a:r>
              <a:rPr lang="en-US" altLang="en-US" sz="3200" baseline="-25000" dirty="0" smtClean="0">
                <a:solidFill>
                  <a:srgbClr val="0070C0"/>
                </a:solidFill>
              </a:rPr>
              <a:t>2</a:t>
            </a:r>
            <a:r>
              <a:rPr lang="en-US" altLang="en-US" sz="3200" dirty="0" smtClean="0">
                <a:solidFill>
                  <a:srgbClr val="0070C0"/>
                </a:solidFill>
              </a:rPr>
              <a:t> </a:t>
            </a:r>
          </a:p>
          <a:p>
            <a:pPr eaLnBrk="1" hangingPunct="1"/>
            <a:endParaRPr lang="en-US" altLang="en-US" sz="3200" dirty="0" smtClean="0"/>
          </a:p>
          <a:p>
            <a:pPr eaLnBrk="1" hangingPunct="1"/>
            <a:r>
              <a:rPr lang="en-US" altLang="en-US" sz="2400" dirty="0" smtClean="0"/>
              <a:t>CO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moves into cells and generates H</a:t>
            </a:r>
            <a:r>
              <a:rPr lang="en-US" altLang="en-US" sz="2400" baseline="30000" dirty="0" smtClean="0"/>
              <a:t>+</a:t>
            </a:r>
            <a:r>
              <a:rPr lang="en-US" altLang="en-US" sz="2400" dirty="0" smtClean="0"/>
              <a:t> inside the </a:t>
            </a:r>
            <a:r>
              <a:rPr lang="en-US" altLang="en-US" sz="2400" dirty="0" err="1" smtClean="0"/>
              <a:t>chemosensitive</a:t>
            </a:r>
            <a:r>
              <a:rPr lang="en-US" altLang="en-US" sz="2400" dirty="0" smtClean="0"/>
              <a:t> cells, in ECF and CSF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Blood brain barrier prevents H</a:t>
            </a:r>
            <a:r>
              <a:rPr lang="en-US" altLang="en-US" sz="2400" baseline="30000" dirty="0" smtClean="0"/>
              <a:t>+</a:t>
            </a:r>
            <a:r>
              <a:rPr lang="en-US" altLang="en-US" sz="2400" dirty="0" smtClean="0"/>
              <a:t> going across it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Therefore changes in arterial pH are not sensed by central </a:t>
            </a:r>
            <a:r>
              <a:rPr lang="en-US" altLang="en-US" sz="2400" dirty="0" err="1" smtClean="0"/>
              <a:t>chemoreeptors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353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128" y="236615"/>
            <a:ext cx="8388030" cy="601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05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838200"/>
          </a:xfrm>
        </p:spPr>
        <p:txBody>
          <a:bodyPr/>
          <a:lstStyle/>
          <a:p>
            <a:pPr algn="ctr" eaLnBrk="1" hangingPunct="1"/>
            <a:r>
              <a:rPr lang="en-US" altLang="en-US" b="1" smtClean="0"/>
              <a:t>Peripheral chemoreceptors</a:t>
            </a:r>
            <a:endParaRPr lang="en-US" altLang="en-US" sz="2400" b="1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4582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Receptors - free nerve endings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Carotid bodies – afferents via glossopharnygeal nerves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Aortic bodies – afferents via vagus nerves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u="sng" smtClean="0"/>
              <a:t>Carotid bodies are functionally more important</a:t>
            </a:r>
            <a:r>
              <a:rPr lang="en-US" altLang="en-US" sz="2400" smtClean="0"/>
              <a:t> than aortic bodies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Stimuli are changes in </a:t>
            </a:r>
            <a:r>
              <a:rPr lang="en-US" altLang="en-US" sz="2400" b="1" smtClean="0">
                <a:solidFill>
                  <a:srgbClr val="3333CC"/>
                </a:solidFill>
              </a:rPr>
              <a:t>H</a:t>
            </a:r>
            <a:r>
              <a:rPr lang="en-US" altLang="en-US" sz="2400" b="1" baseline="30000" smtClean="0">
                <a:solidFill>
                  <a:srgbClr val="3333CC"/>
                </a:solidFill>
              </a:rPr>
              <a:t>+</a:t>
            </a:r>
            <a:r>
              <a:rPr lang="en-US" altLang="en-US" sz="2400" b="1" smtClean="0">
                <a:solidFill>
                  <a:srgbClr val="3333CC"/>
                </a:solidFill>
              </a:rPr>
              <a:t> , PaCO</a:t>
            </a:r>
            <a:r>
              <a:rPr lang="en-US" altLang="en-US" sz="2400" b="1" baseline="-25000" smtClean="0">
                <a:solidFill>
                  <a:srgbClr val="3333CC"/>
                </a:solidFill>
              </a:rPr>
              <a:t>2</a:t>
            </a:r>
            <a:r>
              <a:rPr lang="en-US" altLang="en-US" sz="2400" b="1" smtClean="0">
                <a:solidFill>
                  <a:srgbClr val="3333CC"/>
                </a:solidFill>
              </a:rPr>
              <a:t>, PaO</a:t>
            </a:r>
            <a:r>
              <a:rPr lang="en-US" altLang="en-US" sz="2400" b="1" baseline="-25000" smtClean="0">
                <a:solidFill>
                  <a:srgbClr val="3333CC"/>
                </a:solidFill>
              </a:rPr>
              <a:t>2</a:t>
            </a:r>
            <a:r>
              <a:rPr lang="en-US" altLang="en-US" sz="2400" b="1" smtClean="0">
                <a:solidFill>
                  <a:srgbClr val="3333CC"/>
                </a:solidFill>
              </a:rPr>
              <a:t> levels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Have the highest blood flow per unit mass: </a:t>
            </a:r>
            <a:r>
              <a:rPr lang="en-US" altLang="en-US" sz="2400" smtClean="0">
                <a:sym typeface="Symbol" panose="05050102010706020507" pitchFamily="18" charset="2"/>
              </a:rPr>
              <a:t> efficiency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	</a:t>
            </a: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365125" y="4746625"/>
            <a:ext cx="184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600">
              <a:solidFill>
                <a:srgbClr val="CC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8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3554" name="Picture 2" descr="Image result for FIGURE 32-10 Anatomy of the peripheral chemoreceptor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1" y="941696"/>
            <a:ext cx="8871044" cy="560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83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32096"/>
            <a:ext cx="8229600" cy="835025"/>
          </a:xfrm>
          <a:noFill/>
        </p:spPr>
        <p:txBody>
          <a:bodyPr anchor="b"/>
          <a:lstStyle/>
          <a:p>
            <a:pPr eaLnBrk="1" hangingPunct="1"/>
            <a:r>
              <a:rPr lang="en-US" altLang="en-US" sz="3600" b="1" dirty="0" smtClean="0"/>
              <a:t>Response to arterial H</a:t>
            </a:r>
            <a:r>
              <a:rPr lang="en-US" altLang="en-US" sz="3600" b="1" baseline="30000" dirty="0" smtClean="0"/>
              <a:t>+ </a:t>
            </a:r>
            <a:r>
              <a:rPr lang="en-US" altLang="en-US" sz="3600" b="1" dirty="0" smtClean="0"/>
              <a:t>concentration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sym typeface="Symbol" panose="05050102010706020507" pitchFamily="18" charset="2"/>
              </a:rPr>
              <a:t>Increase</a:t>
            </a:r>
            <a:r>
              <a:rPr lang="en-US" altLang="en-US" sz="2400" dirty="0" smtClean="0"/>
              <a:t> in arterial H</a:t>
            </a:r>
            <a:r>
              <a:rPr lang="en-US" altLang="en-US" sz="2400" baseline="30000" dirty="0" smtClean="0"/>
              <a:t>+ </a:t>
            </a:r>
            <a:r>
              <a:rPr lang="en-US" altLang="en-US" sz="2400" dirty="0" smtClean="0"/>
              <a:t>concentration mainly </a:t>
            </a:r>
            <a:r>
              <a:rPr lang="en-US" altLang="en-US" sz="2400" dirty="0" smtClean="0">
                <a:solidFill>
                  <a:srgbClr val="FF0000"/>
                </a:solidFill>
              </a:rPr>
              <a:t>stimulates peripheral chemoreceptors to increase ventilation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H</a:t>
            </a:r>
            <a:r>
              <a:rPr lang="en-US" altLang="en-US" sz="2400" baseline="30000" dirty="0" smtClean="0"/>
              <a:t>+</a:t>
            </a:r>
            <a:r>
              <a:rPr lang="en-US" altLang="en-US" sz="2400" dirty="0" smtClean="0"/>
              <a:t> do not readily cross blood-brain </a:t>
            </a:r>
            <a:r>
              <a:rPr lang="en-US" altLang="en-US" sz="2400" dirty="0" smtClean="0"/>
              <a:t>barrier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 err="1" smtClean="0"/>
              <a:t>Eg</a:t>
            </a:r>
            <a:r>
              <a:rPr lang="en-US" altLang="en-US" sz="2400" dirty="0" smtClean="0"/>
              <a:t>-Lactic acids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4620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/>
              <a:t>Response to PaCO</a:t>
            </a:r>
            <a:r>
              <a:rPr lang="en-US" altLang="en-US" b="1" baseline="-25000" dirty="0" smtClean="0"/>
              <a:t>2</a:t>
            </a:r>
            <a:endParaRPr lang="en-US" altLang="en-US" b="1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4582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400" dirty="0" smtClean="0">
                <a:sym typeface="Symbol" panose="05050102010706020507" pitchFamily="18" charset="2"/>
              </a:rPr>
              <a:t>Increase in </a:t>
            </a:r>
            <a:r>
              <a:rPr lang="en-US" sz="2400" dirty="0" smtClean="0"/>
              <a:t>PaCO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stimulates b</a:t>
            </a:r>
            <a:r>
              <a:rPr 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oth central and peripheral chemoreceptors to increase ventilation</a:t>
            </a:r>
            <a:endParaRPr lang="en-US" sz="2400" baseline="-250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defRPr/>
            </a:pPr>
            <a:endParaRPr lang="en-US" sz="2400" baseline="-2500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Central chemoreceptors are more sensitive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Account for &gt;80% of CO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drive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defRPr/>
            </a:pPr>
            <a:endParaRPr lang="en-US" sz="24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01795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24578" name="Picture 2" descr="Image result for FIGURE 32-1 Control of ventilation.  walter bor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072" y="101932"/>
            <a:ext cx="5936776" cy="672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766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58825"/>
          </a:xfrm>
          <a:noFill/>
        </p:spPr>
        <p:txBody>
          <a:bodyPr anchor="b"/>
          <a:lstStyle/>
          <a:p>
            <a:pPr algn="ctr" eaLnBrk="1" hangingPunct="1"/>
            <a:r>
              <a:rPr lang="en-US" altLang="en-US" b="1" dirty="0" smtClean="0"/>
              <a:t>Response to PaO</a:t>
            </a:r>
            <a:r>
              <a:rPr lang="en-US" altLang="en-US" b="1" baseline="-25000" dirty="0" smtClean="0"/>
              <a:t>2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Decrease in PaO</a:t>
            </a:r>
            <a:r>
              <a:rPr lang="en-US" altLang="en-US" sz="2400" baseline="-25000" smtClean="0"/>
              <a:t>2 </a:t>
            </a:r>
            <a:r>
              <a:rPr lang="en-US" altLang="en-US" sz="2400" smtClean="0"/>
              <a:t>causes </a:t>
            </a:r>
            <a:r>
              <a:rPr lang="en-US" altLang="en-US" sz="2400" smtClean="0">
                <a:solidFill>
                  <a:srgbClr val="FF0000"/>
                </a:solidFill>
              </a:rPr>
              <a:t>increase in ventilation through peripheral chemoreceptors</a:t>
            </a:r>
            <a:endParaRPr lang="en-US" altLang="en-US" sz="240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/>
            <a:endParaRPr lang="en-US" altLang="en-US" sz="240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400" smtClean="0"/>
              <a:t>Peripheral chemoreceptors respond mainly to changes in </a:t>
            </a:r>
            <a:r>
              <a:rPr lang="en-US" altLang="en-US" sz="2400" u="sng" smtClean="0">
                <a:solidFill>
                  <a:srgbClr val="6600FF"/>
                </a:solidFill>
              </a:rPr>
              <a:t>dissolved oxygen</a:t>
            </a:r>
          </a:p>
          <a:p>
            <a:pPr eaLnBrk="1" hangingPunct="1"/>
            <a:endParaRPr lang="en-US" altLang="en-US" sz="2400" u="sng" smtClean="0"/>
          </a:p>
          <a:p>
            <a:pPr eaLnBrk="1" hangingPunct="1"/>
            <a:r>
              <a:rPr lang="en-US" altLang="en-US" sz="2400" smtClean="0"/>
              <a:t>Removal of carotid bodies results in a loss of hypoxic response but hypercapnoeic response is only reduced</a:t>
            </a:r>
            <a:endParaRPr lang="en-GB" altLang="en-US" sz="2400" smtClean="0"/>
          </a:p>
          <a:p>
            <a:pPr eaLnBrk="1" hangingPunct="1"/>
            <a:endParaRPr lang="en-US" altLang="en-US" sz="2400" smtClean="0">
              <a:sym typeface="Symbol" panose="05050102010706020507" pitchFamily="18" charset="2"/>
            </a:endParaRPr>
          </a:p>
          <a:p>
            <a:pPr eaLnBrk="1" hangingPunct="1"/>
            <a:endParaRPr lang="en-US" altLang="en-US" sz="2400" smtClean="0">
              <a:sym typeface="Symbol" panose="05050102010706020507" pitchFamily="18" charset="2"/>
            </a:endParaRPr>
          </a:p>
          <a:p>
            <a:pPr eaLnBrk="1" hangingPunct="1"/>
            <a:endParaRPr lang="en-US" altLang="en-US" sz="240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517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600" b="1" smtClean="0"/>
              <a:t>Response to O</a:t>
            </a:r>
            <a:r>
              <a:rPr lang="en-US" altLang="en-US" sz="3600" b="1" baseline="-25000" smtClean="0"/>
              <a:t>2 </a:t>
            </a:r>
            <a:r>
              <a:rPr lang="en-US" altLang="en-US" sz="3600" b="1" smtClean="0"/>
              <a:t>lack continued……….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smtClean="0">
                <a:solidFill>
                  <a:srgbClr val="FF0000"/>
                </a:solidFill>
              </a:rPr>
              <a:t>Discharge of peripheral chemoreceptors start as soon as P</a:t>
            </a:r>
            <a:r>
              <a:rPr lang="en-US" altLang="en-US" sz="2400" baseline="-25000" smtClean="0">
                <a:solidFill>
                  <a:srgbClr val="FF0000"/>
                </a:solidFill>
              </a:rPr>
              <a:t>O2</a:t>
            </a:r>
            <a:r>
              <a:rPr lang="en-US" altLang="en-US" sz="2400" smtClean="0">
                <a:solidFill>
                  <a:srgbClr val="FF0000"/>
                </a:solidFill>
              </a:rPr>
              <a:t> drops below 100mmHg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But ventilation </a:t>
            </a:r>
            <a:r>
              <a:rPr lang="en-US" altLang="en-US" sz="2400" u="sng" smtClean="0"/>
              <a:t>increases significantly</a:t>
            </a:r>
            <a:r>
              <a:rPr lang="en-US" altLang="en-US" sz="2400" smtClean="0"/>
              <a:t> only when P</a:t>
            </a:r>
            <a:r>
              <a:rPr lang="en-US" altLang="en-US" sz="2400" baseline="-25000" smtClean="0"/>
              <a:t>O2 </a:t>
            </a:r>
            <a:r>
              <a:rPr lang="en-US" altLang="en-US" sz="2400" smtClean="0">
                <a:sym typeface="Symbol" panose="05050102010706020507" pitchFamily="18" charset="2"/>
              </a:rPr>
              <a:t></a:t>
            </a:r>
            <a:r>
              <a:rPr lang="en-US" altLang="en-US" sz="2400" smtClean="0"/>
              <a:t> 60 mmHg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Initial increase in ventilation is suppressed, as increase in ventilation flushes out CO</a:t>
            </a:r>
            <a:r>
              <a:rPr lang="en-US" altLang="en-US" sz="2400" baseline="-25000" smtClean="0"/>
              <a:t>2 </a:t>
            </a:r>
            <a:r>
              <a:rPr lang="en-US" altLang="en-US" sz="2400" smtClean="0"/>
              <a:t>and</a:t>
            </a:r>
            <a:r>
              <a:rPr lang="en-US" altLang="en-US" sz="2400" baseline="-25000" smtClean="0"/>
              <a:t> </a:t>
            </a:r>
            <a:r>
              <a:rPr lang="en-US" altLang="en-US" sz="2400" smtClean="0"/>
              <a:t>lowers PaCO</a:t>
            </a:r>
            <a:r>
              <a:rPr lang="en-US" altLang="en-US" sz="2400" baseline="-25000" smtClean="0"/>
              <a:t>2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endParaRPr lang="en-US" altLang="en-US" sz="3200" smtClean="0"/>
          </a:p>
        </p:txBody>
      </p:sp>
    </p:spTree>
    <p:extLst>
      <p:ext uri="{BB962C8B-B14F-4D97-AF65-F5344CB8AC3E}">
        <p14:creationId xmlns:p14="http://schemas.microsoft.com/office/powerpoint/2010/main" val="210810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2362200" y="76200"/>
            <a:ext cx="487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Normal quiet breathing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idx="1"/>
          </p:nvPr>
        </p:nvSpPr>
        <p:spPr>
          <a:xfrm>
            <a:off x="180304" y="838199"/>
            <a:ext cx="8963696" cy="58072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200" dirty="0" smtClean="0"/>
              <a:t>At rest, breathing is controlled by the need to remove </a:t>
            </a:r>
            <a:r>
              <a:rPr lang="en-US" altLang="en-US" sz="2200" dirty="0" smtClean="0"/>
              <a:t>CO</a:t>
            </a:r>
            <a:r>
              <a:rPr lang="en-US" altLang="en-US" sz="2200" baseline="-25000" dirty="0" smtClean="0"/>
              <a:t>2</a:t>
            </a:r>
            <a:endParaRPr lang="en-US" altLang="en-US" sz="2200" baseline="-25000" dirty="0" smtClean="0"/>
          </a:p>
          <a:p>
            <a:pPr marL="0" indent="0" eaLnBrk="1" hangingPunct="1">
              <a:buNone/>
            </a:pPr>
            <a:endParaRPr lang="en-US" altLang="en-US" sz="2200" dirty="0" smtClean="0">
              <a:solidFill>
                <a:srgbClr val="0070C0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2200" dirty="0" smtClean="0">
                <a:solidFill>
                  <a:srgbClr val="FF0000"/>
                </a:solidFill>
              </a:rPr>
              <a:t>Carbon Dioxide Drive </a:t>
            </a:r>
          </a:p>
          <a:p>
            <a:pPr marL="0" indent="0" eaLnBrk="1" hangingPunct="1">
              <a:buNone/>
            </a:pPr>
            <a:endParaRPr lang="en-US" altLang="en-US" sz="2200" dirty="0" smtClean="0"/>
          </a:p>
          <a:p>
            <a:pPr eaLnBrk="1" hangingPunct="1"/>
            <a:r>
              <a:rPr lang="en-US" altLang="en-US" sz="2200" dirty="0" smtClean="0"/>
              <a:t>Control of breathing </a:t>
            </a:r>
          </a:p>
          <a:p>
            <a:pPr eaLnBrk="1" hangingPunct="1"/>
            <a:r>
              <a:rPr lang="en-US" altLang="en-US" sz="2200" dirty="0">
                <a:solidFill>
                  <a:srgbClr val="0070C0"/>
                </a:solidFill>
              </a:rPr>
              <a:t>N</a:t>
            </a:r>
            <a:r>
              <a:rPr lang="en-US" altLang="en-US" sz="2200" dirty="0" smtClean="0">
                <a:solidFill>
                  <a:srgbClr val="0070C0"/>
                </a:solidFill>
              </a:rPr>
              <a:t>eural </a:t>
            </a:r>
            <a:r>
              <a:rPr lang="en-US" altLang="en-US" sz="2200" dirty="0" smtClean="0">
                <a:solidFill>
                  <a:srgbClr val="0070C0"/>
                </a:solidFill>
              </a:rPr>
              <a:t>control of breathing</a:t>
            </a:r>
          </a:p>
          <a:p>
            <a:pPr marL="0" indent="0" eaLnBrk="1" hangingPunct="1">
              <a:buNone/>
            </a:pPr>
            <a:endParaRPr lang="en-US" altLang="en-US" sz="2200" dirty="0" smtClean="0"/>
          </a:p>
          <a:p>
            <a:r>
              <a:rPr lang="en-US" altLang="en-US" sz="2200" dirty="0">
                <a:solidFill>
                  <a:srgbClr val="0070C0"/>
                </a:solidFill>
              </a:rPr>
              <a:t>C</a:t>
            </a:r>
            <a:r>
              <a:rPr lang="en-US" altLang="en-US" sz="2200" dirty="0" smtClean="0">
                <a:solidFill>
                  <a:srgbClr val="0070C0"/>
                </a:solidFill>
              </a:rPr>
              <a:t>hemical </a:t>
            </a:r>
            <a:r>
              <a:rPr lang="en-US" altLang="en-US" sz="2200" dirty="0" smtClean="0">
                <a:solidFill>
                  <a:srgbClr val="0070C0"/>
                </a:solidFill>
              </a:rPr>
              <a:t>control of breathing </a:t>
            </a:r>
            <a:r>
              <a:rPr lang="en-US" altLang="en-US" sz="2200" dirty="0" smtClean="0">
                <a:solidFill>
                  <a:srgbClr val="6600FF"/>
                </a:solidFill>
              </a:rPr>
              <a:t>- </a:t>
            </a:r>
            <a:r>
              <a:rPr lang="en-US" altLang="en-US" sz="2200" dirty="0"/>
              <a:t>Changes in PaO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, PaCO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 and [H</a:t>
            </a:r>
            <a:r>
              <a:rPr lang="en-US" altLang="en-US" sz="2200" baseline="30000" dirty="0"/>
              <a:t>+</a:t>
            </a:r>
            <a:r>
              <a:rPr lang="en-US" altLang="en-US" sz="2200" dirty="0"/>
              <a:t>] (arterial blood gases</a:t>
            </a:r>
            <a:r>
              <a:rPr lang="en-US" altLang="en-US" sz="2200" dirty="0" smtClean="0"/>
              <a:t>)</a:t>
            </a:r>
          </a:p>
          <a:p>
            <a:pPr>
              <a:buNone/>
            </a:pPr>
            <a:endParaRPr lang="en-US" altLang="en-US" sz="2200" dirty="0">
              <a:solidFill>
                <a:srgbClr val="FF0000"/>
              </a:solidFill>
            </a:endParaRPr>
          </a:p>
          <a:p>
            <a:r>
              <a:rPr lang="en-US" altLang="en-US" sz="2200" dirty="0">
                <a:solidFill>
                  <a:schemeClr val="accent5">
                    <a:lumMod val="75000"/>
                  </a:schemeClr>
                </a:solidFill>
              </a:rPr>
              <a:t>M</a:t>
            </a:r>
            <a:r>
              <a:rPr lang="en-US" altLang="en-US" sz="2200" dirty="0" smtClean="0">
                <a:solidFill>
                  <a:schemeClr val="accent5">
                    <a:lumMod val="75000"/>
                  </a:schemeClr>
                </a:solidFill>
              </a:rPr>
              <a:t>ec</a:t>
            </a:r>
            <a:r>
              <a:rPr lang="en-US" altLang="en-US" sz="2200" dirty="0" smtClean="0">
                <a:solidFill>
                  <a:srgbClr val="0070C0"/>
                </a:solidFill>
              </a:rPr>
              <a:t>hanical </a:t>
            </a:r>
            <a:r>
              <a:rPr lang="en-US" altLang="en-US" sz="2200" dirty="0" smtClean="0">
                <a:solidFill>
                  <a:srgbClr val="0070C0"/>
                </a:solidFill>
              </a:rPr>
              <a:t>control of </a:t>
            </a:r>
            <a:r>
              <a:rPr lang="en-US" altLang="en-US" sz="2200" dirty="0" smtClean="0">
                <a:solidFill>
                  <a:srgbClr val="0070C0"/>
                </a:solidFill>
              </a:rPr>
              <a:t>breathing </a:t>
            </a:r>
            <a:r>
              <a:rPr lang="en-US" altLang="en-US" sz="2200" dirty="0" smtClean="0">
                <a:solidFill>
                  <a:srgbClr val="FF0000"/>
                </a:solidFill>
              </a:rPr>
              <a:t>-</a:t>
            </a:r>
            <a:r>
              <a:rPr lang="en-US" altLang="en-US" sz="2200" dirty="0"/>
              <a:t>Changes in pressure &amp; volume (tissue deformation)</a:t>
            </a:r>
          </a:p>
          <a:p>
            <a:pPr lvl="1" eaLnBrk="1" hangingPunct="1">
              <a:buFontTx/>
              <a:buNone/>
            </a:pPr>
            <a:endParaRPr lang="en-US" altLang="en-US" sz="2200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en-US" sz="2200" dirty="0" smtClean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4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Peripheral chemoreceptor response </a:t>
            </a:r>
            <a:br>
              <a:rPr lang="en-US" altLang="en-US" sz="3200" dirty="0" smtClean="0"/>
            </a:br>
            <a:r>
              <a:rPr lang="en-US" altLang="en-US" sz="3200" dirty="0" smtClean="0"/>
              <a:t>to oxygen lack….</a:t>
            </a: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V="1">
            <a:off x="2438400" y="3048000"/>
            <a:ext cx="1143000" cy="304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2743200" y="4419600"/>
            <a:ext cx="0" cy="3810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V="1">
            <a:off x="2819400" y="4114800"/>
            <a:ext cx="838200" cy="3048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794125" y="3927475"/>
            <a:ext cx="2309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PO</a:t>
            </a:r>
            <a:r>
              <a:rPr lang="en-US" altLang="en-US" sz="240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 of 60 mmHg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2" name="Picture 2" descr="Image result for Peripheral chemoreceptor response  to oxygen la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2" b="7544"/>
          <a:stretch/>
        </p:blipFill>
        <p:spPr bwMode="auto">
          <a:xfrm>
            <a:off x="233871" y="1841112"/>
            <a:ext cx="8555287" cy="334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27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z="2800" b="1" smtClean="0">
                <a:solidFill>
                  <a:srgbClr val="FF0000"/>
                </a:solidFill>
              </a:rPr>
              <a:t>PaO</a:t>
            </a:r>
            <a:r>
              <a:rPr lang="en-US" altLang="en-US" sz="2800" b="1" baseline="-25000" smtClean="0">
                <a:solidFill>
                  <a:srgbClr val="FF0000"/>
                </a:solidFill>
              </a:rPr>
              <a:t>2</a:t>
            </a:r>
            <a:r>
              <a:rPr lang="en-US" altLang="en-US" sz="2800" b="1" smtClean="0">
                <a:solidFill>
                  <a:srgbClr val="FF0000"/>
                </a:solidFill>
              </a:rPr>
              <a:t>&lt;60mmHg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600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Point at which ventilation is increased significantly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Also the the point that Hb-O</a:t>
            </a:r>
            <a:r>
              <a:rPr lang="en-US" altLang="en-US" sz="2400" baseline="-25000" smtClean="0"/>
              <a:t>2 </a:t>
            </a:r>
            <a:r>
              <a:rPr lang="en-US" altLang="en-US" sz="2400" smtClean="0"/>
              <a:t>starts decreasing significantly</a:t>
            </a:r>
          </a:p>
          <a:p>
            <a:pPr eaLnBrk="1" hangingPunct="1"/>
            <a:endParaRPr lang="en-US" altLang="en-US" sz="2400" smtClean="0"/>
          </a:p>
        </p:txBody>
      </p:sp>
      <p:pic>
        <p:nvPicPr>
          <p:cNvPr id="31748" name="Picture 4" descr="40"/>
          <p:cNvPicPr>
            <a:picLocks noChangeAspect="1" noChangeArrowheads="1"/>
          </p:cNvPicPr>
          <p:nvPr/>
        </p:nvPicPr>
        <p:blipFill>
          <a:blip r:embed="rId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" t="7396" r="4579" b="7396"/>
          <a:stretch>
            <a:fillRect/>
          </a:stretch>
        </p:blipFill>
        <p:spPr bwMode="auto">
          <a:xfrm>
            <a:off x="919163" y="2590800"/>
            <a:ext cx="7005637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75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3794" name="Picture 2" descr="Image result for Central chemoreceptors actio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69" y="365126"/>
            <a:ext cx="8767431" cy="614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978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6626" name="Picture 2" descr="Image result for Central chemoreceptors ac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4" y="640118"/>
            <a:ext cx="8748215" cy="553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99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resp1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3" r="15558" b="1515"/>
          <a:stretch>
            <a:fillRect/>
          </a:stretch>
        </p:blipFill>
        <p:spPr bwMode="auto">
          <a:xfrm>
            <a:off x="1066800" y="1143000"/>
            <a:ext cx="69342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30263" y="304800"/>
            <a:ext cx="7323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>
                <a:latin typeface="Calibri Light" panose="020F0302020204030204" pitchFamily="34" charset="0"/>
              </a:rPr>
              <a:t>Ventilatory response to oxygen and carbon dioxide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 rot="-5400000">
            <a:off x="-521493" y="3166269"/>
            <a:ext cx="27193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Calibri Light" panose="020F0302020204030204" pitchFamily="34" charset="0"/>
              </a:rPr>
              <a:t>Ventilatory response</a:t>
            </a:r>
          </a:p>
        </p:txBody>
      </p:sp>
      <p:sp>
        <p:nvSpPr>
          <p:cNvPr id="32773" name="Rectangle 1"/>
          <p:cNvSpPr>
            <a:spLocks noChangeArrowheads="1"/>
          </p:cNvSpPr>
          <p:nvPr/>
        </p:nvSpPr>
        <p:spPr bwMode="auto">
          <a:xfrm>
            <a:off x="5867400" y="1752600"/>
            <a:ext cx="33607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1">
                <a:solidFill>
                  <a:srgbClr val="FF0000"/>
                </a:solidFill>
              </a:rPr>
              <a:t>Synergistic effect of PCO</a:t>
            </a:r>
            <a:r>
              <a:rPr lang="en-US" altLang="en-US" sz="2800" b="1" baseline="-25000">
                <a:solidFill>
                  <a:srgbClr val="FF0000"/>
                </a:solidFill>
              </a:rPr>
              <a:t>2</a:t>
            </a:r>
            <a:r>
              <a:rPr lang="en-US" altLang="en-US" sz="2800" b="1">
                <a:solidFill>
                  <a:srgbClr val="FF0000"/>
                </a:solidFill>
              </a:rPr>
              <a:t> &amp; PO</a:t>
            </a:r>
            <a:r>
              <a:rPr lang="en-US" altLang="en-US" sz="2800" b="1" baseline="-25000">
                <a:solidFill>
                  <a:srgbClr val="FF0000"/>
                </a:solidFill>
              </a:rPr>
              <a:t>2</a:t>
            </a:r>
            <a:endParaRPr lang="en-GB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77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66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smtClean="0"/>
              <a:t>Let’s consider some situations……</a:t>
            </a:r>
            <a:endParaRPr lang="en-US" altLang="en-US" sz="4000" b="1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924800" cy="4648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At rest drive to breathing is </a:t>
            </a:r>
            <a:r>
              <a:rPr lang="en-US" altLang="en-US" sz="2400" smtClean="0">
                <a:solidFill>
                  <a:srgbClr val="FF0000"/>
                </a:solidFill>
              </a:rPr>
              <a:t>carbon dioxide</a:t>
            </a:r>
          </a:p>
          <a:p>
            <a:pPr eaLnBrk="1" hangingPunct="1"/>
            <a:endParaRPr lang="en-US" altLang="en-US" sz="2400" u="sng" smtClean="0"/>
          </a:p>
          <a:p>
            <a:pPr eaLnBrk="1" hangingPunct="1"/>
            <a:r>
              <a:rPr lang="en-US" altLang="en-US" sz="2400" smtClean="0"/>
              <a:t>In metabolic acidosis 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	e.g. Diabetic ketoacidosis the </a:t>
            </a:r>
            <a:r>
              <a:rPr lang="en-US" altLang="en-US" sz="2400" smtClean="0">
                <a:solidFill>
                  <a:srgbClr val="FF0000"/>
                </a:solidFill>
              </a:rPr>
              <a:t>drive is a rise of H</a:t>
            </a:r>
            <a:r>
              <a:rPr lang="en-US" altLang="en-US" sz="2400" baseline="30000" smtClean="0">
                <a:solidFill>
                  <a:srgbClr val="FF0000"/>
                </a:solidFill>
              </a:rPr>
              <a:t>+</a:t>
            </a:r>
          </a:p>
          <a:p>
            <a:pPr eaLnBrk="1" hangingPunct="1"/>
            <a:endParaRPr lang="en-US" altLang="en-US" sz="240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400" smtClean="0"/>
              <a:t>In chronic hypoxia : a </a:t>
            </a:r>
            <a:r>
              <a:rPr lang="en-US" altLang="en-US" sz="2400" smtClean="0">
                <a:solidFill>
                  <a:srgbClr val="FF0000"/>
                </a:solidFill>
              </a:rPr>
              <a:t>hypoxic drive</a:t>
            </a:r>
            <a:r>
              <a:rPr lang="en-US" altLang="en-US" sz="2400" smtClean="0"/>
              <a:t> occurs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	Treatment with oxygen therapy may cause cessation of breathing or “apnoea” by removing hypoxic drive</a:t>
            </a:r>
          </a:p>
          <a:p>
            <a:pPr eaLnBrk="1" hangingPunct="1"/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81444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42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83" y="365126"/>
            <a:ext cx="6810233" cy="621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227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smtClean="0"/>
              <a:t>Summary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mtClean="0"/>
              <a:t>Normal rhythmic breathing is involuntary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mtClean="0"/>
              <a:t>Normal breathing is driven by the CO</a:t>
            </a:r>
            <a:r>
              <a:rPr lang="en-US" altLang="en-US" baseline="-25000" smtClean="0"/>
              <a:t>2</a:t>
            </a:r>
            <a:r>
              <a:rPr lang="en-US" altLang="en-US" smtClean="0"/>
              <a:t> drive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mtClean="0"/>
              <a:t>Originates in medullary respiratory centre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mtClean="0"/>
              <a:t>Influenced by pons, vagi, cortical control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mtClean="0"/>
              <a:t>Subject to reflex modifications : chemical control – changes in PaO</a:t>
            </a:r>
            <a:r>
              <a:rPr lang="en-US" altLang="en-US" baseline="-25000" smtClean="0"/>
              <a:t>2</a:t>
            </a:r>
            <a:r>
              <a:rPr lang="en-US" altLang="en-US" smtClean="0"/>
              <a:t>, PaCO</a:t>
            </a:r>
            <a:r>
              <a:rPr lang="en-US" altLang="en-US" baseline="-25000" smtClean="0"/>
              <a:t>2</a:t>
            </a:r>
            <a:r>
              <a:rPr lang="en-US" altLang="en-US" smtClean="0"/>
              <a:t> and H</a:t>
            </a:r>
            <a:r>
              <a:rPr lang="en-US" altLang="en-US" baseline="30000" smtClean="0"/>
              <a:t>+</a:t>
            </a:r>
            <a:endParaRPr lang="en-US" altLang="en-US" smtClean="0"/>
          </a:p>
          <a:p>
            <a:pPr eaLnBrk="1" hangingPunct="1">
              <a:lnSpc>
                <a:spcPct val="120000"/>
              </a:lnSpc>
            </a:pPr>
            <a:r>
              <a:rPr lang="en-US" altLang="en-US" smtClean="0"/>
              <a:t>Peripheral chemoreceptors mainly respond to changes in PaO</a:t>
            </a:r>
            <a:r>
              <a:rPr lang="en-US" altLang="en-US" baseline="-25000" smtClean="0"/>
              <a:t>2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mtClean="0"/>
              <a:t>Central chemoreceptors mainly respond to changes in PaCO</a:t>
            </a:r>
            <a:r>
              <a:rPr lang="en-US" altLang="en-US" baseline="-25000" smtClean="0"/>
              <a:t>2</a:t>
            </a:r>
            <a:endParaRPr lang="en-US" altLang="en-US" smtClean="0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4471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2156345" y="2770496"/>
            <a:ext cx="5691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Regulation of respiration II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052081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Mechanical reflexes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2083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sz="2400" b="1" smtClean="0">
                <a:solidFill>
                  <a:srgbClr val="FF0000"/>
                </a:solidFill>
              </a:rPr>
              <a:t>Reflexes from upper airways</a:t>
            </a:r>
            <a:r>
              <a:rPr lang="en-US" altLang="en-US" sz="2400" smtClean="0"/>
              <a:t> protect lungs from injury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b="1" smtClean="0">
                <a:solidFill>
                  <a:srgbClr val="FF0000"/>
                </a:solidFill>
              </a:rPr>
              <a:t>Pulmonary reflexes </a:t>
            </a:r>
            <a:r>
              <a:rPr lang="en-US" altLang="en-US" sz="2400" smtClean="0"/>
              <a:t>adjust frequency &amp; tidal volume to stabilize ventilation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Vagus is nerve is afferent for most (except nasal receptors where afferent is trigeminal nerve)</a:t>
            </a:r>
          </a:p>
          <a:p>
            <a:pPr eaLnBrk="1" hangingPunct="1"/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405767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N</a:t>
            </a:r>
            <a:r>
              <a:rPr lang="en-US" altLang="en-US" sz="2400" dirty="0" smtClean="0"/>
              <a:t>ormally </a:t>
            </a:r>
            <a:r>
              <a:rPr lang="en-US" altLang="en-US" sz="2400" dirty="0" smtClean="0"/>
              <a:t>unaware of breathing – </a:t>
            </a:r>
            <a:r>
              <a:rPr lang="en-US" altLang="en-US" sz="2400" dirty="0" smtClean="0">
                <a:solidFill>
                  <a:srgbClr val="6600FF"/>
                </a:solidFill>
              </a:rPr>
              <a:t>involuntary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 dirty="0" smtClean="0">
              <a:solidFill>
                <a:srgbClr val="6600FF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But breathing can be changed </a:t>
            </a:r>
            <a:r>
              <a:rPr lang="en-US" altLang="en-US" sz="2400" dirty="0" smtClean="0">
                <a:solidFill>
                  <a:srgbClr val="FF0000"/>
                </a:solidFill>
              </a:rPr>
              <a:t>voluntarily</a:t>
            </a:r>
            <a:r>
              <a:rPr lang="en-US" altLang="en-US" sz="2400" dirty="0" smtClean="0"/>
              <a:t> by influence from the cortex; </a:t>
            </a:r>
            <a:r>
              <a:rPr lang="en-US" altLang="en-US" sz="2400" dirty="0" err="1" smtClean="0"/>
              <a:t>e.g</a:t>
            </a:r>
            <a:r>
              <a:rPr lang="en-US" altLang="en-US" sz="2400" dirty="0" smtClean="0"/>
              <a:t> during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/>
              <a:t>speech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/>
              <a:t>hyperventilation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/>
              <a:t>breath holding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/>
              <a:t>involuntary acts: swallowing, sneezing, coughing, vomiting</a:t>
            </a:r>
          </a:p>
        </p:txBody>
      </p:sp>
    </p:spTree>
    <p:extLst>
      <p:ext uri="{BB962C8B-B14F-4D97-AF65-F5344CB8AC3E}">
        <p14:creationId xmlns:p14="http://schemas.microsoft.com/office/powerpoint/2010/main" val="6414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Nose &amp; upper airways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 smtClean="0"/>
              <a:t>Receptors: </a:t>
            </a:r>
            <a:r>
              <a:rPr lang="en-US" altLang="en-US" sz="2400" dirty="0" err="1" smtClean="0"/>
              <a:t>mechano</a:t>
            </a:r>
            <a:r>
              <a:rPr lang="en-US" altLang="en-US" sz="2400" dirty="0" smtClean="0"/>
              <a:t>-receptors &amp; chemo-receptors</a:t>
            </a:r>
          </a:p>
          <a:p>
            <a:pPr eaLnBrk="1" hangingPunct="1"/>
            <a:r>
              <a:rPr lang="en-US" altLang="en-US" sz="2400" dirty="0" smtClean="0"/>
              <a:t>Afferent : trigeminal nerve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>
                <a:solidFill>
                  <a:srgbClr val="0000FF"/>
                </a:solidFill>
              </a:rPr>
              <a:t>Sneeze </a:t>
            </a:r>
            <a:r>
              <a:rPr lang="en-US" altLang="en-US" sz="2400" dirty="0" smtClean="0">
                <a:solidFill>
                  <a:srgbClr val="0000FF"/>
                </a:solidFill>
              </a:rPr>
              <a:t>reflex</a:t>
            </a:r>
          </a:p>
          <a:p>
            <a:pPr eaLnBrk="1" hangingPunct="1"/>
            <a:r>
              <a:rPr lang="en-US" altLang="en-US" sz="2400" dirty="0" smtClean="0"/>
              <a:t>Deep inspiration followed by a forced expiration against an open glottis</a:t>
            </a:r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>
                <a:solidFill>
                  <a:srgbClr val="0000FF"/>
                </a:solidFill>
              </a:rPr>
              <a:t>Diving reflex</a:t>
            </a:r>
            <a:r>
              <a:rPr lang="en-US" altLang="en-US" sz="2400" dirty="0" smtClean="0"/>
              <a:t> </a:t>
            </a:r>
          </a:p>
          <a:p>
            <a:pPr lvl="1" eaLnBrk="1" hangingPunct="1"/>
            <a:r>
              <a:rPr lang="en-US" altLang="en-US" sz="2000" dirty="0" err="1" smtClean="0"/>
              <a:t>apnoea</a:t>
            </a:r>
            <a:r>
              <a:rPr lang="en-US" altLang="en-US" sz="2000" dirty="0" smtClean="0"/>
              <a:t>, laryngeal closure &amp; bronchoconstriction, slows heart rate &amp; diverts blood flow to vital organs</a:t>
            </a:r>
          </a:p>
          <a:p>
            <a:pPr lvl="1" eaLnBrk="1" hangingPunct="1"/>
            <a:r>
              <a:rPr lang="en-US" altLang="en-US" sz="2000" dirty="0" smtClean="0"/>
              <a:t>helps conserve O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 supply</a:t>
            </a:r>
            <a:endParaRPr lang="en-US" altLang="en-US" sz="20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48923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Epi-pharynx &amp; pharynx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0000FF"/>
                </a:solidFill>
              </a:rPr>
              <a:t>Sniff</a:t>
            </a:r>
            <a:r>
              <a:rPr lang="en-US" altLang="en-US" sz="2400" smtClean="0"/>
              <a:t> reflex</a:t>
            </a:r>
          </a:p>
          <a:p>
            <a:pPr lvl="1" eaLnBrk="1" hangingPunct="1"/>
            <a:r>
              <a:rPr lang="en-US" altLang="en-US" sz="2000" smtClean="0"/>
              <a:t>stimulated by mechanical irritation</a:t>
            </a:r>
          </a:p>
          <a:p>
            <a:pPr lvl="1" eaLnBrk="1" hangingPunct="1"/>
            <a:r>
              <a:rPr lang="en-US" altLang="en-US" sz="2000" smtClean="0"/>
              <a:t>sniffs push material down into pharynx to be coughed out or swallowed</a:t>
            </a:r>
          </a:p>
          <a:p>
            <a:pPr lvl="1" eaLnBrk="1" hangingPunct="1"/>
            <a:endParaRPr lang="en-US" altLang="en-US" sz="2000" smtClean="0"/>
          </a:p>
          <a:p>
            <a:pPr eaLnBrk="1" hangingPunct="1"/>
            <a:r>
              <a:rPr lang="en-US" altLang="en-US" sz="2400" smtClean="0">
                <a:solidFill>
                  <a:srgbClr val="0000FF"/>
                </a:solidFill>
              </a:rPr>
              <a:t>Swallowing</a:t>
            </a:r>
            <a:r>
              <a:rPr lang="en-US" altLang="en-US" sz="2400" smtClean="0"/>
              <a:t> reflex</a:t>
            </a:r>
          </a:p>
          <a:p>
            <a:pPr lvl="1" eaLnBrk="1" hangingPunct="1"/>
            <a:r>
              <a:rPr lang="en-US" altLang="en-US" sz="2000" smtClean="0"/>
              <a:t>mechanoreceptor stimulation</a:t>
            </a:r>
          </a:p>
          <a:p>
            <a:pPr lvl="1" eaLnBrk="1" hangingPunct="1"/>
            <a:r>
              <a:rPr lang="en-US" altLang="en-US" sz="2000" smtClean="0"/>
              <a:t>inhibits inspiration, closes larynx, tongue pushes food down</a:t>
            </a:r>
          </a:p>
          <a:p>
            <a:pPr lvl="1" eaLnBrk="1" hangingPunct="1"/>
            <a:endParaRPr lang="en-US" altLang="en-US" sz="2000" smtClean="0"/>
          </a:p>
        </p:txBody>
      </p:sp>
    </p:spTree>
    <p:extLst>
      <p:ext uri="{BB962C8B-B14F-4D97-AF65-F5344CB8AC3E}">
        <p14:creationId xmlns:p14="http://schemas.microsoft.com/office/powerpoint/2010/main" val="19575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Larynx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Cough reflex</a:t>
            </a:r>
          </a:p>
          <a:p>
            <a:pPr lvl="1" eaLnBrk="1" hangingPunct="1"/>
            <a:r>
              <a:rPr lang="en-US" altLang="en-US" sz="2000" smtClean="0"/>
              <a:t>Mechano- &amp; chemo-receptor stimulation</a:t>
            </a:r>
          </a:p>
          <a:p>
            <a:pPr lvl="1" eaLnBrk="1" hangingPunct="1"/>
            <a:endParaRPr lang="en-US" altLang="en-US" sz="2000" smtClean="0"/>
          </a:p>
          <a:p>
            <a:pPr eaLnBrk="1" hangingPunct="1"/>
            <a:r>
              <a:rPr lang="en-US" altLang="en-US" sz="2400" smtClean="0"/>
              <a:t>Liquid stimulates apnoea</a:t>
            </a:r>
          </a:p>
          <a:p>
            <a:pPr eaLnBrk="1" hangingPunct="1"/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81670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Lungs &amp; lower airways</a:t>
            </a:r>
          </a:p>
        </p:txBody>
      </p:sp>
    </p:spTree>
    <p:extLst>
      <p:ext uri="{BB962C8B-B14F-4D97-AF65-F5344CB8AC3E}">
        <p14:creationId xmlns:p14="http://schemas.microsoft.com/office/powerpoint/2010/main" val="153959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388" t="41705" r="22687" b="11307"/>
          <a:stretch/>
        </p:blipFill>
        <p:spPr>
          <a:xfrm>
            <a:off x="1" y="832514"/>
            <a:ext cx="9140916" cy="540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260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Receptors that influence ventilation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35000"/>
              </a:lnSpc>
            </a:pPr>
            <a:r>
              <a:rPr lang="en-US" altLang="en-US" u="sng" smtClean="0"/>
              <a:t>Pulmonary stretch receptors</a:t>
            </a:r>
            <a:r>
              <a:rPr lang="en-US" altLang="en-US" smtClean="0"/>
              <a:t> in tracheobronchial tree and alveolar walls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en-US" u="sng" smtClean="0"/>
              <a:t>Lung irritant receptors</a:t>
            </a:r>
            <a:r>
              <a:rPr lang="en-US" altLang="en-US" smtClean="0"/>
              <a:t> in epithelial lining of tracheobronchial tree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en-US" u="sng" smtClean="0"/>
              <a:t>Proprioceptors </a:t>
            </a:r>
            <a:r>
              <a:rPr lang="en-US" altLang="en-US" smtClean="0"/>
              <a:t>in limb joints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en-US" u="sng" smtClean="0"/>
              <a:t>Arterial baroreceptors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en-US" smtClean="0"/>
              <a:t>Receptors in </a:t>
            </a:r>
            <a:r>
              <a:rPr lang="en-US" altLang="en-US" u="sng" smtClean="0"/>
              <a:t>muscle spindles</a:t>
            </a:r>
          </a:p>
        </p:txBody>
      </p:sp>
    </p:spTree>
    <p:extLst>
      <p:ext uri="{BB962C8B-B14F-4D97-AF65-F5344CB8AC3E}">
        <p14:creationId xmlns:p14="http://schemas.microsoft.com/office/powerpoint/2010/main" val="18406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77825"/>
            <a:ext cx="7772400" cy="8413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Pulmonary stretch receptors </a:t>
            </a:r>
            <a:br>
              <a:rPr lang="en-US" smtClean="0"/>
            </a:br>
            <a:r>
              <a:rPr lang="en-US" smtClean="0">
                <a:solidFill>
                  <a:srgbClr val="0000FF"/>
                </a:solidFill>
              </a:rPr>
              <a:t>Hering-Breuer reflex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en-US" sz="2400" smtClean="0"/>
              <a:t>Inflation of lungs	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sz="2400" smtClean="0"/>
              <a:t>Stimulates pulmonary stretch receptors 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sz="2400" smtClean="0"/>
              <a:t>Stimulates afferents in vagus nerves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sz="2400" smtClean="0"/>
              <a:t>Inhibit inspiratory centre in medulla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sz="2400" smtClean="0"/>
              <a:t>Cut off inspiration 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sz="2400" smtClean="0"/>
              <a:t>Reduces rate and depth of breathing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sz="2400" smtClean="0"/>
              <a:t>Operates below a tidal volume of 1L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sz="2400" smtClean="0"/>
              <a:t>Protects lung from overinflation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en-US" sz="240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7560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solidFill>
                  <a:srgbClr val="990033"/>
                </a:solidFill>
              </a:rPr>
              <a:t>Irritant(rapidly adapting) receptors</a:t>
            </a:r>
            <a:r>
              <a:rPr lang="en-US" altLang="en-US" sz="2400" smtClean="0"/>
              <a:t> </a:t>
            </a:r>
            <a:r>
              <a:rPr lang="en-US" altLang="en-US" sz="2400" smtClean="0">
                <a:solidFill>
                  <a:schemeClr val="tx2"/>
                </a:solidFill>
              </a:rPr>
              <a:t>located between epithelial cells of bronchi &amp; bronchioles</a:t>
            </a:r>
            <a:br>
              <a:rPr lang="en-US" altLang="en-US" sz="2400" smtClean="0">
                <a:solidFill>
                  <a:schemeClr val="tx2"/>
                </a:solidFill>
              </a:rPr>
            </a:br>
            <a:endParaRPr lang="en-US" altLang="en-US" sz="2400" smtClean="0">
              <a:solidFill>
                <a:schemeClr val="tx2"/>
              </a:solidFill>
            </a:endParaRPr>
          </a:p>
        </p:txBody>
      </p:sp>
      <p:sp>
        <p:nvSpPr>
          <p:cNvPr id="1024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en-US" sz="2400" smtClean="0"/>
              <a:t>Afferents in vagus nerves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sz="2400" smtClean="0"/>
              <a:t>Stimuli - hyperinflation, dust, chemicals, histamine, prostaglandins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sz="2400" smtClean="0"/>
              <a:t>Actions – 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sz="2000" smtClean="0"/>
              <a:t>hyperpnoea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sz="2000" smtClean="0"/>
              <a:t>initiate cough reflex 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sz="2000" smtClean="0"/>
              <a:t>bronchoconstriction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sz="2400" smtClean="0"/>
              <a:t>Not important in normal breathing but may have a role in Asthma</a:t>
            </a:r>
          </a:p>
        </p:txBody>
      </p:sp>
    </p:spTree>
    <p:extLst>
      <p:ext uri="{BB962C8B-B14F-4D97-AF65-F5344CB8AC3E}">
        <p14:creationId xmlns:p14="http://schemas.microsoft.com/office/powerpoint/2010/main" val="35353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>
                <a:solidFill>
                  <a:srgbClr val="990033"/>
                </a:solidFill>
              </a:rPr>
              <a:t>J -  receptors</a:t>
            </a:r>
            <a:r>
              <a:rPr lang="en-US" altLang="en-US" sz="2800" smtClean="0">
                <a:solidFill>
                  <a:srgbClr val="990033"/>
                </a:solidFill>
              </a:rPr>
              <a:t> (unmyelinated fibers)</a:t>
            </a:r>
            <a:r>
              <a:rPr lang="en-US" altLang="en-US" sz="2400" smtClean="0"/>
              <a:t> - located in alveolar walls adjacent to pulmonary capillaries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en-US" sz="2400" smtClean="0"/>
              <a:t>Afferents in vagus nerves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sz="2400" smtClean="0"/>
              <a:t>Stimuli - Interstitial space distortion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sz="2400" smtClean="0"/>
              <a:t>Actions: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sz="2000" smtClean="0"/>
              <a:t>Rapid shallow breathing “dyspnoea”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sz="2000" smtClean="0"/>
              <a:t>Also cause bronchoconstriction, hypotension &amp; bradycardia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sz="2400" smtClean="0"/>
              <a:t>Not important in normal breathing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en-US" sz="2400" smtClean="0"/>
              <a:t>? Role in producing dyspnoea in left ventricular failure</a:t>
            </a:r>
          </a:p>
        </p:txBody>
      </p:sp>
    </p:spTree>
    <p:extLst>
      <p:ext uri="{BB962C8B-B14F-4D97-AF65-F5344CB8AC3E}">
        <p14:creationId xmlns:p14="http://schemas.microsoft.com/office/powerpoint/2010/main" val="11057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Other afferents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001000" cy="47244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CC0000"/>
                </a:solidFill>
              </a:rPr>
              <a:t>From muscle spindles</a:t>
            </a:r>
            <a:r>
              <a:rPr lang="en-US" altLang="en-US" sz="240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	Influences breath to breath volume changes</a:t>
            </a:r>
          </a:p>
          <a:p>
            <a:pPr eaLnBrk="1" hangingPunct="1">
              <a:buFontTx/>
              <a:buNone/>
            </a:pPr>
            <a:endParaRPr lang="en-US" altLang="en-US" sz="2400" smtClean="0"/>
          </a:p>
          <a:p>
            <a:pPr eaLnBrk="1" hangingPunct="1"/>
            <a:r>
              <a:rPr lang="en-US" altLang="en-US" sz="2400" smtClean="0">
                <a:solidFill>
                  <a:srgbClr val="CC0000"/>
                </a:solidFill>
              </a:rPr>
              <a:t>From proprioceptors</a:t>
            </a:r>
            <a:r>
              <a:rPr lang="en-US" altLang="en-US" sz="2400" smtClean="0"/>
              <a:t> in tendons &amp; joints -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	Not important in quiet breathing but </a:t>
            </a:r>
            <a:r>
              <a:rPr lang="en-US" altLang="en-US" sz="2400" u="sng" smtClean="0"/>
              <a:t>have a role in the early ventilatory response to exercise</a:t>
            </a:r>
          </a:p>
          <a:p>
            <a:pPr eaLnBrk="1" hangingPunct="1">
              <a:buFontTx/>
              <a:buNone/>
            </a:pPr>
            <a:endParaRPr lang="en-US" altLang="en-US" sz="2400" smtClean="0"/>
          </a:p>
          <a:p>
            <a:pPr eaLnBrk="1" hangingPunct="1"/>
            <a:r>
              <a:rPr lang="en-US" altLang="en-US" sz="2400" smtClean="0">
                <a:solidFill>
                  <a:srgbClr val="CC0000"/>
                </a:solidFill>
              </a:rPr>
              <a:t>From arterial baroreceptors</a:t>
            </a:r>
            <a:r>
              <a:rPr lang="en-US" altLang="en-US" sz="2400" smtClean="0"/>
              <a:t> - 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	Account for the decrease in ventilation as blood pressure rises (minor effect)</a:t>
            </a:r>
          </a:p>
        </p:txBody>
      </p:sp>
    </p:spTree>
    <p:extLst>
      <p:ext uri="{BB962C8B-B14F-4D97-AF65-F5344CB8AC3E}">
        <p14:creationId xmlns:p14="http://schemas.microsoft.com/office/powerpoint/2010/main" val="272762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Homeostasis principle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1" y="1468192"/>
            <a:ext cx="8809149" cy="5177307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 </a:t>
            </a:r>
            <a:r>
              <a:rPr lang="en-AU" dirty="0" smtClean="0"/>
              <a:t>          Receptors        </a:t>
            </a:r>
            <a:r>
              <a:rPr lang="en-AU" dirty="0" smtClean="0">
                <a:solidFill>
                  <a:srgbClr val="FF0000"/>
                </a:solidFill>
              </a:rPr>
              <a:t>- </a:t>
            </a:r>
            <a:r>
              <a:rPr lang="en-AU" dirty="0" err="1" smtClean="0">
                <a:solidFill>
                  <a:srgbClr val="FF0000"/>
                </a:solidFill>
              </a:rPr>
              <a:t>Chemorecptors</a:t>
            </a:r>
            <a:r>
              <a:rPr lang="en-AU" dirty="0" smtClean="0">
                <a:solidFill>
                  <a:srgbClr val="FF0000"/>
                </a:solidFill>
              </a:rPr>
              <a:t>/Pulmonary receptors</a:t>
            </a:r>
          </a:p>
          <a:p>
            <a:pPr marL="0" indent="0">
              <a:buNone/>
            </a:pPr>
            <a:endParaRPr lang="en-A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dirty="0" smtClean="0"/>
              <a:t>       </a:t>
            </a:r>
          </a:p>
          <a:p>
            <a:pPr marL="0" indent="0">
              <a:buNone/>
            </a:pPr>
            <a:r>
              <a:rPr lang="en-AU" dirty="0"/>
              <a:t> </a:t>
            </a:r>
            <a:r>
              <a:rPr lang="en-AU" dirty="0" smtClean="0"/>
              <a:t>       control centres – </a:t>
            </a:r>
            <a:r>
              <a:rPr lang="en-AU" dirty="0" smtClean="0">
                <a:solidFill>
                  <a:srgbClr val="FF0000"/>
                </a:solidFill>
              </a:rPr>
              <a:t>brainstem(Medulla/pons) /cortex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            </a:t>
            </a:r>
          </a:p>
          <a:p>
            <a:pPr marL="0" indent="0">
              <a:buNone/>
            </a:pPr>
            <a:r>
              <a:rPr lang="en-AU" dirty="0"/>
              <a:t> </a:t>
            </a:r>
            <a:r>
              <a:rPr lang="en-AU" dirty="0" smtClean="0"/>
              <a:t>         Effectors          </a:t>
            </a:r>
            <a:r>
              <a:rPr lang="en-AU" dirty="0" smtClean="0">
                <a:solidFill>
                  <a:srgbClr val="FF0000"/>
                </a:solidFill>
              </a:rPr>
              <a:t>– respiratory muscles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                                      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06073" y="1970468"/>
            <a:ext cx="0" cy="9015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06073" y="3565302"/>
            <a:ext cx="0" cy="9015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1916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Other afferents – contd.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05800" cy="51816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Non-specific afferents from the </a:t>
            </a:r>
            <a:r>
              <a:rPr lang="en-US" altLang="en-US" sz="2400" smtClean="0">
                <a:solidFill>
                  <a:srgbClr val="CC0000"/>
                </a:solidFill>
              </a:rPr>
              <a:t>Ascending reticular formation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	Account for the changes in breathing during sleep 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		Non-REM sleep 	- irregular periodic breathing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		REM sleep 		- irregular non-periodic breathing</a:t>
            </a:r>
          </a:p>
          <a:p>
            <a:pPr eaLnBrk="1" hangingPunct="1">
              <a:buFontTx/>
              <a:buNone/>
            </a:pPr>
            <a:endParaRPr lang="en-US" altLang="en-US" sz="2400" smtClean="0"/>
          </a:p>
          <a:p>
            <a:pPr eaLnBrk="1" hangingPunct="1"/>
            <a:r>
              <a:rPr lang="en-US" altLang="en-US" sz="2400" smtClean="0"/>
              <a:t>Afferents from </a:t>
            </a:r>
            <a:r>
              <a:rPr lang="en-US" altLang="en-US" sz="2400" smtClean="0">
                <a:solidFill>
                  <a:srgbClr val="CC0000"/>
                </a:solidFill>
              </a:rPr>
              <a:t>limbic system &amp; hypothalamus</a:t>
            </a:r>
            <a:r>
              <a:rPr lang="en-US" altLang="en-US" sz="2400" smtClean="0"/>
              <a:t> (emotions &amp; pain)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	e.g. hysterical hyperventilation</a:t>
            </a:r>
          </a:p>
          <a:p>
            <a:pPr eaLnBrk="1" hangingPunct="1">
              <a:buFontTx/>
              <a:buNone/>
            </a:pPr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75602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4274" name="Picture 2" descr="Image result for lung receptor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4" b="4818"/>
          <a:stretch/>
        </p:blipFill>
        <p:spPr bwMode="auto">
          <a:xfrm>
            <a:off x="723445" y="341616"/>
            <a:ext cx="7724519" cy="555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3986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76400"/>
            <a:ext cx="7772400" cy="1828800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dirty="0" smtClean="0">
                <a:latin typeface="+mn-lt"/>
              </a:rPr>
              <a:t>Voluntary control of breathing</a:t>
            </a:r>
            <a:br>
              <a:rPr lang="en-US" sz="2400" b="1" dirty="0" smtClean="0">
                <a:latin typeface="+mn-lt"/>
              </a:rPr>
            </a:br>
            <a:r>
              <a:rPr lang="en-US" sz="2400" b="1" dirty="0" smtClean="0">
                <a:latin typeface="+mn-lt"/>
              </a:rPr>
              <a:t/>
            </a:r>
            <a:br>
              <a:rPr lang="en-US" sz="2400" b="1" dirty="0" smtClean="0">
                <a:latin typeface="+mn-lt"/>
              </a:rPr>
            </a:br>
            <a:r>
              <a:rPr lang="en-US" sz="2400" b="1" dirty="0" smtClean="0">
                <a:latin typeface="+mn-lt"/>
              </a:rPr>
              <a:t>Due to direct cerebral cortical influence on the </a:t>
            </a:r>
            <a:br>
              <a:rPr lang="en-US" sz="2400" b="1" dirty="0" smtClean="0">
                <a:latin typeface="+mn-lt"/>
              </a:rPr>
            </a:br>
            <a:r>
              <a:rPr lang="en-US" sz="2400" b="1" dirty="0" smtClean="0">
                <a:latin typeface="+mn-lt"/>
              </a:rPr>
              <a:t>spinal </a:t>
            </a:r>
            <a:r>
              <a:rPr lang="en-US" sz="2400" b="1" dirty="0" smtClean="0">
                <a:latin typeface="+mn-lt"/>
                <a:sym typeface="Symbol" panose="05050102010706020507" pitchFamily="18" charset="2"/>
              </a:rPr>
              <a:t></a:t>
            </a:r>
            <a:r>
              <a:rPr lang="en-US" sz="2400" b="1" dirty="0" smtClean="0">
                <a:latin typeface="+mn-lt"/>
              </a:rPr>
              <a:t> motor neurons</a:t>
            </a:r>
            <a:br>
              <a:rPr lang="en-US" sz="2400" b="1" dirty="0" smtClean="0">
                <a:latin typeface="+mn-lt"/>
              </a:rPr>
            </a:br>
            <a:endParaRPr lang="en-US" sz="2400" b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84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Pathway for voluntary breathing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Cerebral cortex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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Corticospinal tract in lateral white matter of spinal cord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solidFill>
                  <a:srgbClr val="FF0000"/>
                </a:solidFill>
                <a:sym typeface="Symbol" panose="05050102010706020507" pitchFamily="18" charset="2"/>
              </a:rPr>
              <a:t>Bypasses respiratory centres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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Respiratory muscles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en-US" sz="240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>
                <a:sym typeface="Symbol" panose="05050102010706020507" pitchFamily="18" charset="2"/>
              </a:rPr>
              <a:t>			Breath holding          	Hyperventilation</a:t>
            </a:r>
          </a:p>
        </p:txBody>
      </p:sp>
    </p:spTree>
    <p:extLst>
      <p:ext uri="{BB962C8B-B14F-4D97-AF65-F5344CB8AC3E}">
        <p14:creationId xmlns:p14="http://schemas.microsoft.com/office/powerpoint/2010/main" val="35294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398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/>
              <a:t>Voluntary Hyperventilation </a:t>
            </a:r>
            <a:br>
              <a:rPr lang="en-US" b="1" dirty="0" smtClean="0"/>
            </a:br>
            <a:endParaRPr lang="en-US" b="1" dirty="0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results in a fall in PaCO</a:t>
            </a:r>
            <a:r>
              <a:rPr lang="en-US" altLang="en-US" sz="2400" baseline="-25000" smtClean="0"/>
              <a:t>2 </a:t>
            </a:r>
            <a:r>
              <a:rPr lang="en-US" altLang="en-US" sz="2400" smtClean="0"/>
              <a:t>and [H</a:t>
            </a:r>
            <a:r>
              <a:rPr lang="en-US" altLang="en-US" sz="2400" baseline="30000" smtClean="0"/>
              <a:t>+</a:t>
            </a:r>
            <a:r>
              <a:rPr lang="en-US" altLang="en-US" sz="2400" smtClean="0"/>
              <a:t>] 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may lead to </a:t>
            </a:r>
            <a:r>
              <a:rPr lang="en-US" altLang="en-US" sz="2400" smtClean="0">
                <a:solidFill>
                  <a:srgbClr val="6600FF"/>
                </a:solidFill>
              </a:rPr>
              <a:t>respiratory alkalosis &amp; tetany, dizziness &amp; fainting</a:t>
            </a:r>
            <a:r>
              <a:rPr lang="en-US" altLang="en-US" sz="2400" smtClean="0"/>
              <a:t> (due to cerebral arteriolar constriction)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en-US" sz="240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followed by apnoea and irregular breathing until PaCO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 comes back to normal</a:t>
            </a:r>
          </a:p>
          <a:p>
            <a:pPr eaLnBrk="1" hangingPunct="1"/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22849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65125"/>
            <a:ext cx="88392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latin typeface="+mn-lt"/>
              </a:rPr>
              <a:t>Effect of hyperventilation on breathing and PaCO</a:t>
            </a:r>
            <a:r>
              <a:rPr lang="en-US" sz="2800" baseline="-25000" dirty="0" smtClean="0">
                <a:latin typeface="+mn-lt"/>
              </a:rPr>
              <a:t>2</a:t>
            </a:r>
            <a:endParaRPr lang="en-US" sz="2800" dirty="0" smtClean="0">
              <a:latin typeface="+mn-lt"/>
            </a:endParaRPr>
          </a:p>
        </p:txBody>
      </p:sp>
      <p:pic>
        <p:nvPicPr>
          <p:cNvPr id="18435" name="Picture 3" descr="p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1440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5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Breath-holding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077200" cy="1524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Cortical signals inhibit spinal </a:t>
            </a:r>
            <a:r>
              <a:rPr lang="en-US" altLang="en-US" sz="2400" smtClean="0">
                <a:sym typeface="Symbol" panose="05050102010706020507" pitchFamily="18" charset="2"/>
              </a:rPr>
              <a:t>- motor neurons</a:t>
            </a:r>
          </a:p>
          <a:p>
            <a:pPr eaLnBrk="1" hangingPunct="1"/>
            <a:endParaRPr lang="en-US" altLang="en-US" sz="240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400" smtClean="0"/>
              <a:t>As breath is held   </a:t>
            </a:r>
            <a:r>
              <a:rPr lang="en-US" altLang="en-US" sz="2400" b="1" smtClean="0">
                <a:sym typeface="Symbol" panose="05050102010706020507" pitchFamily="18" charset="2"/>
              </a:rPr>
              <a:t></a:t>
            </a:r>
            <a:r>
              <a:rPr lang="en-US" altLang="en-US" sz="2400" smtClean="0">
                <a:sym typeface="Symbol" panose="05050102010706020507" pitchFamily="18" charset="2"/>
              </a:rPr>
              <a:t> </a:t>
            </a:r>
            <a:r>
              <a:rPr lang="en-US" altLang="en-US" sz="2400" smtClean="0"/>
              <a:t>PaCO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, </a:t>
            </a:r>
            <a:r>
              <a:rPr lang="en-US" altLang="en-US" sz="2400" b="1" smtClean="0">
                <a:sym typeface="Symbol" panose="05050102010706020507" pitchFamily="18" charset="2"/>
              </a:rPr>
              <a:t></a:t>
            </a:r>
            <a:r>
              <a:rPr lang="en-US" altLang="en-US" sz="2400" smtClean="0"/>
              <a:t>PaO</a:t>
            </a:r>
            <a:r>
              <a:rPr lang="en-US" altLang="en-US" sz="2400" baseline="-25000" smtClean="0"/>
              <a:t>2 </a:t>
            </a:r>
            <a:r>
              <a:rPr lang="en-US" altLang="en-US" sz="2400" smtClean="0"/>
              <a:t>and </a:t>
            </a:r>
            <a:r>
              <a:rPr lang="en-US" altLang="en-US" sz="2400" b="1" smtClean="0">
                <a:sym typeface="Symbol" panose="05050102010706020507" pitchFamily="18" charset="2"/>
              </a:rPr>
              <a:t></a:t>
            </a:r>
            <a:r>
              <a:rPr lang="en-US" altLang="en-US" sz="2400" smtClean="0"/>
              <a:t>[H</a:t>
            </a:r>
            <a:r>
              <a:rPr lang="en-US" altLang="en-US" sz="2400" baseline="30000" smtClean="0"/>
              <a:t>+</a:t>
            </a:r>
            <a:r>
              <a:rPr lang="en-US" altLang="en-US" sz="2400" smtClean="0"/>
              <a:t>] 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6711950" y="2798763"/>
            <a:ext cx="22050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2400" dirty="0" smtClean="0">
                <a:latin typeface="+mn-lt"/>
              </a:rPr>
              <a:t>Stimulates</a:t>
            </a:r>
          </a:p>
          <a:p>
            <a:pPr>
              <a:defRPr/>
            </a:pPr>
            <a:r>
              <a:rPr lang="en-US" sz="2400" dirty="0" smtClean="0">
                <a:latin typeface="+mn-lt"/>
              </a:rPr>
              <a:t>chemoreceptors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648200" y="4094163"/>
            <a:ext cx="2676525" cy="858837"/>
            <a:chOff x="2928" y="2579"/>
            <a:chExt cx="1686" cy="541"/>
          </a:xfrm>
        </p:grpSpPr>
        <p:sp>
          <p:nvSpPr>
            <p:cNvPr id="18452" name="Text Box 12"/>
            <p:cNvSpPr txBox="1">
              <a:spLocks noChangeArrowheads="1"/>
            </p:cNvSpPr>
            <p:nvPr/>
          </p:nvSpPr>
          <p:spPr bwMode="auto">
            <a:xfrm>
              <a:off x="2976" y="2579"/>
              <a:ext cx="163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sz="2400" smtClean="0">
                  <a:latin typeface="+mn-lt"/>
                </a:rPr>
                <a:t>Activity of</a:t>
              </a:r>
            </a:p>
            <a:p>
              <a:pPr>
                <a:defRPr/>
              </a:pPr>
              <a:r>
                <a:rPr lang="en-US" sz="2400" smtClean="0">
                  <a:latin typeface="+mn-lt"/>
                </a:rPr>
                <a:t>Respiratory centres</a:t>
              </a:r>
            </a:p>
          </p:txBody>
        </p:sp>
        <p:sp>
          <p:nvSpPr>
            <p:cNvPr id="18453" name="Line 13"/>
            <p:cNvSpPr>
              <a:spLocks noChangeShapeType="1"/>
            </p:cNvSpPr>
            <p:nvPr/>
          </p:nvSpPr>
          <p:spPr bwMode="auto">
            <a:xfrm>
              <a:off x="2928" y="2640"/>
              <a:ext cx="0" cy="48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 type="triangle" w="med" len="med"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+mn-lt"/>
              </a:endParaRPr>
            </a:p>
          </p:txBody>
        </p:sp>
      </p:grp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3200400" y="45720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GB">
              <a:latin typeface="+mn-lt"/>
            </a:endParaRP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1600200" y="3941763"/>
            <a:ext cx="16002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2400" dirty="0" smtClean="0">
                <a:latin typeface="+mn-lt"/>
              </a:rPr>
              <a:t>Stimulate</a:t>
            </a:r>
          </a:p>
          <a:p>
            <a:pPr>
              <a:buFont typeface="Symbol" panose="05050102010706020507" pitchFamily="18" charset="2"/>
              <a:buChar char="a"/>
              <a:defRPr/>
            </a:pPr>
            <a:r>
              <a:rPr lang="en-US" sz="2400" dirty="0" smtClean="0">
                <a:latin typeface="+mn-lt"/>
              </a:rPr>
              <a:t> motor </a:t>
            </a:r>
          </a:p>
          <a:p>
            <a:pPr>
              <a:buFont typeface="Symbol" panose="05050102010706020507" pitchFamily="18" charset="2"/>
              <a:buNone/>
              <a:defRPr/>
            </a:pPr>
            <a:r>
              <a:rPr lang="en-US" sz="2400" dirty="0" smtClean="0">
                <a:latin typeface="+mn-lt"/>
              </a:rPr>
              <a:t>neurons </a:t>
            </a:r>
          </a:p>
          <a:p>
            <a:pPr>
              <a:defRPr/>
            </a:pPr>
            <a:endParaRPr lang="en-US" sz="2400" dirty="0" smtClean="0">
              <a:latin typeface="+mn-lt"/>
            </a:endParaRP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838200" y="4495800"/>
            <a:ext cx="1295400" cy="990600"/>
            <a:chOff x="528" y="2832"/>
            <a:chExt cx="816" cy="624"/>
          </a:xfrm>
        </p:grpSpPr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 flipH="1">
              <a:off x="528" y="2832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+mn-lt"/>
              </a:endParaRPr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>
              <a:off x="528" y="2832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+mn-lt"/>
              </a:endParaRPr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 flipH="1">
              <a:off x="528" y="3456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+mn-lt"/>
              </a:endParaRPr>
            </a:p>
          </p:txBody>
        </p:sp>
      </p:grp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2209800" y="5160963"/>
            <a:ext cx="5890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2400" dirty="0" smtClean="0">
                <a:latin typeface="+mn-lt"/>
              </a:rPr>
              <a:t>Terminates breath-holding </a:t>
            </a:r>
            <a:r>
              <a:rPr lang="en-US" sz="2400" dirty="0" smtClean="0">
                <a:solidFill>
                  <a:srgbClr val="6600FF"/>
                </a:solidFill>
                <a:latin typeface="+mn-lt"/>
              </a:rPr>
              <a:t>(</a:t>
            </a:r>
            <a:r>
              <a:rPr lang="en-US" sz="2400" dirty="0" smtClean="0">
                <a:solidFill>
                  <a:srgbClr val="6600FF"/>
                </a:solidFill>
                <a:latin typeface="+mn-lt"/>
              </a:rPr>
              <a:t>BREAKING </a:t>
            </a:r>
            <a:r>
              <a:rPr lang="en-US" sz="2400" dirty="0" smtClean="0">
                <a:solidFill>
                  <a:srgbClr val="6600FF"/>
                </a:solidFill>
                <a:latin typeface="+mn-lt"/>
              </a:rPr>
              <a:t>POINT)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685800" y="5694363"/>
            <a:ext cx="65389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2400" smtClean="0">
                <a:solidFill>
                  <a:srgbClr val="CC0000"/>
                </a:solidFill>
                <a:latin typeface="+mn-lt"/>
              </a:rPr>
              <a:t>Hyperventilation or breathing oxygen rich mixtures</a:t>
            </a:r>
          </a:p>
          <a:p>
            <a:pPr>
              <a:defRPr/>
            </a:pPr>
            <a:r>
              <a:rPr lang="en-US" sz="2400" smtClean="0">
                <a:solidFill>
                  <a:srgbClr val="CC0000"/>
                </a:solidFill>
                <a:latin typeface="+mn-lt"/>
              </a:rPr>
              <a:t> increases breath-holding time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934200" y="3581400"/>
            <a:ext cx="1295400" cy="914400"/>
            <a:chOff x="4368" y="2256"/>
            <a:chExt cx="816" cy="576"/>
          </a:xfrm>
        </p:grpSpPr>
        <p:sp>
          <p:nvSpPr>
            <p:cNvPr id="18447" name="Line 11"/>
            <p:cNvSpPr>
              <a:spLocks noChangeShapeType="1"/>
            </p:cNvSpPr>
            <p:nvPr/>
          </p:nvSpPr>
          <p:spPr bwMode="auto">
            <a:xfrm flipH="1">
              <a:off x="4368" y="2832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+mn-lt"/>
              </a:endParaRPr>
            </a:p>
          </p:txBody>
        </p:sp>
        <p:sp>
          <p:nvSpPr>
            <p:cNvPr id="18448" name="Line 23"/>
            <p:cNvSpPr>
              <a:spLocks noChangeShapeType="1"/>
            </p:cNvSpPr>
            <p:nvPr/>
          </p:nvSpPr>
          <p:spPr bwMode="auto">
            <a:xfrm>
              <a:off x="5184" y="2256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+mn-lt"/>
              </a:endParaRP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6172200" y="2667000"/>
            <a:ext cx="685800" cy="609600"/>
            <a:chOff x="3888" y="1680"/>
            <a:chExt cx="432" cy="384"/>
          </a:xfrm>
        </p:grpSpPr>
        <p:sp>
          <p:nvSpPr>
            <p:cNvPr id="18445" name="Line 8"/>
            <p:cNvSpPr>
              <a:spLocks noChangeShapeType="1"/>
            </p:cNvSpPr>
            <p:nvPr/>
          </p:nvSpPr>
          <p:spPr bwMode="auto">
            <a:xfrm flipV="1">
              <a:off x="3888" y="206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GB">
                <a:latin typeface="+mn-lt"/>
              </a:endParaRPr>
            </a:p>
          </p:txBody>
        </p:sp>
        <p:sp>
          <p:nvSpPr>
            <p:cNvPr id="18446" name="Line 24"/>
            <p:cNvSpPr>
              <a:spLocks noChangeShapeType="1"/>
            </p:cNvSpPr>
            <p:nvPr/>
          </p:nvSpPr>
          <p:spPr bwMode="auto">
            <a:xfrm>
              <a:off x="3888" y="168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GB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66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  <p:bldP spid="20489" grpId="0" autoUpdateAnimBg="0"/>
      <p:bldP spid="20495" grpId="0" autoUpdateAnimBg="0"/>
      <p:bldP spid="20500" grpId="0" autoUpdateAnimBg="0"/>
      <p:bldP spid="20501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Normal breathing is subject to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/>
              <a:t>reflex modifications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400" dirty="0" smtClean="0"/>
              <a:t>mechanoreceptor reflexes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400" dirty="0" smtClean="0"/>
              <a:t>Herring </a:t>
            </a:r>
            <a:r>
              <a:rPr lang="en-US" altLang="en-US" sz="2400" dirty="0" err="1" smtClean="0"/>
              <a:t>Breur</a:t>
            </a:r>
            <a:r>
              <a:rPr lang="en-US" altLang="en-US" sz="2400" dirty="0" smtClean="0"/>
              <a:t> reflex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400" dirty="0" smtClean="0"/>
              <a:t>stretch, irritation, movement, changes in BP, emotions …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Voluntary control of breathing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400" dirty="0" smtClean="0"/>
              <a:t>Hyperventilation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400" dirty="0" smtClean="0"/>
              <a:t>Breath holding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8019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1569493" y="2470245"/>
            <a:ext cx="5288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https://www.youtube.com/watch?v=_lHOQyvWmnw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58692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46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098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38" y="119678"/>
            <a:ext cx="8460689" cy="634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7959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2909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5627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25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 rtlCol="0" anchor="b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Neural control of breathing</a:t>
            </a:r>
          </a:p>
        </p:txBody>
      </p:sp>
      <p:sp>
        <p:nvSpPr>
          <p:cNvPr id="7182" name="Rectangle 14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kumimoji="1" lang="en-US" altLang="en-US" sz="2400" dirty="0" smtClean="0"/>
              <a:t>Respiratory rhythm is generated by the “respiratory </a:t>
            </a:r>
            <a:r>
              <a:rPr kumimoji="1" lang="en-US" altLang="en-US" sz="2400" dirty="0" err="1" smtClean="0"/>
              <a:t>centres</a:t>
            </a:r>
            <a:r>
              <a:rPr kumimoji="1" lang="en-US" altLang="en-US" sz="2400" dirty="0" smtClean="0"/>
              <a:t>” in the </a:t>
            </a:r>
            <a:r>
              <a:rPr kumimoji="1" lang="en-US" altLang="en-US" sz="2400" b="1" dirty="0" smtClean="0">
                <a:solidFill>
                  <a:srgbClr val="FF0000"/>
                </a:solidFill>
              </a:rPr>
              <a:t>medulla oblongata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endParaRPr kumimoji="1" lang="en-US" altLang="en-US" sz="2400" dirty="0" smtClean="0"/>
          </a:p>
          <a:p>
            <a:pPr lvl="1" eaLnBrk="1" hangingPunct="1">
              <a:spcBef>
                <a:spcPct val="50000"/>
              </a:spcBef>
              <a:buClr>
                <a:schemeClr val="tx1"/>
              </a:buClr>
            </a:pPr>
            <a:r>
              <a:rPr kumimoji="1" lang="en-US" altLang="en-US" sz="2400" i="1" dirty="0" smtClean="0"/>
              <a:t>Initiated by a small group of pacemaker cells in the </a:t>
            </a:r>
            <a:r>
              <a:rPr kumimoji="1" lang="en-US" altLang="en-US" sz="2400" b="1" i="1" dirty="0" smtClean="0"/>
              <a:t>pre-</a:t>
            </a:r>
            <a:r>
              <a:rPr kumimoji="1" lang="en-US" altLang="en-US" sz="2400" b="1" i="1" dirty="0" err="1" smtClean="0"/>
              <a:t>Botzinger</a:t>
            </a:r>
            <a:r>
              <a:rPr kumimoji="1" lang="en-US" altLang="en-US" sz="2400" b="1" i="1" dirty="0" smtClean="0"/>
              <a:t> complex</a:t>
            </a:r>
          </a:p>
          <a:p>
            <a:pPr lvl="1" eaLnBrk="1" hangingPunct="1">
              <a:spcBef>
                <a:spcPct val="50000"/>
              </a:spcBef>
              <a:buClr>
                <a:schemeClr val="tx1"/>
              </a:buClr>
            </a:pPr>
            <a:r>
              <a:rPr kumimoji="1" lang="en-US" altLang="en-US" sz="2400" dirty="0" smtClean="0">
                <a:solidFill>
                  <a:srgbClr val="3333CC"/>
                </a:solidFill>
              </a:rPr>
              <a:t>Dorsal respiratory group (inspiratory neurons)</a:t>
            </a:r>
          </a:p>
          <a:p>
            <a:pPr lvl="1" eaLnBrk="1" hangingPunct="1">
              <a:spcBef>
                <a:spcPct val="50000"/>
              </a:spcBef>
              <a:buClr>
                <a:schemeClr val="tx1"/>
              </a:buClr>
            </a:pPr>
            <a:r>
              <a:rPr kumimoji="1" lang="en-US" altLang="en-US" sz="2400" dirty="0" smtClean="0">
                <a:solidFill>
                  <a:srgbClr val="3333CC"/>
                </a:solidFill>
              </a:rPr>
              <a:t>Ventral respiratory group (inspiratory and expiratory neurons)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endParaRPr kumimoji="1" lang="en-US" altLang="en-US" sz="2400" dirty="0" smtClean="0"/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kumimoji="1" lang="en-US" altLang="en-US" sz="2400" dirty="0" smtClean="0"/>
              <a:t>Modified by the </a:t>
            </a:r>
            <a:r>
              <a:rPr kumimoji="1" lang="en-US" altLang="en-US" sz="2400" dirty="0" err="1" smtClean="0"/>
              <a:t>pneumotaxic</a:t>
            </a:r>
            <a:r>
              <a:rPr kumimoji="1" lang="en-US" altLang="en-US" sz="2400" dirty="0" smtClean="0"/>
              <a:t> centre in the </a:t>
            </a:r>
            <a:r>
              <a:rPr kumimoji="1" lang="en-US" altLang="en-US" sz="2400" b="1" dirty="0" smtClean="0">
                <a:solidFill>
                  <a:srgbClr val="FF0000"/>
                </a:solidFill>
              </a:rPr>
              <a:t>pons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kumimoji="1" lang="en-US" altLang="en-US" sz="2400" dirty="0" err="1" smtClean="0"/>
              <a:t>Pneumotaxic</a:t>
            </a:r>
            <a:r>
              <a:rPr kumimoji="1" lang="en-US" altLang="en-US" sz="2400" dirty="0" smtClean="0"/>
              <a:t> centre is influenced by the cerebral cortex and hypothalamus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endParaRPr kumimoji="1" lang="en-US" altLang="en-US" sz="2400" dirty="0" smtClean="0"/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endParaRPr kumimoji="1" lang="en-US" altLang="en-US" sz="2400" dirty="0" smtClean="0"/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endParaRPr kumimoji="1" lang="en-US" altLang="en-US" sz="2400" dirty="0" smtClean="0">
              <a:solidFill>
                <a:srgbClr val="6600FF"/>
              </a:solidFill>
            </a:endParaRP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endParaRPr kumimoji="1" lang="en-US" altLang="en-US" sz="2400" dirty="0" smtClean="0"/>
          </a:p>
          <a:p>
            <a:pPr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8101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122" name="Picture 2" descr="Image result for pre-Botzinger comple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97" y="231819"/>
            <a:ext cx="8466606" cy="63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00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6800"/>
            <a:ext cx="7886700" cy="5110163"/>
          </a:xfrm>
        </p:spPr>
        <p:txBody>
          <a:bodyPr/>
          <a:lstStyle/>
          <a:p>
            <a:pPr eaLnBrk="1" hangingPunct="1"/>
            <a:r>
              <a:rPr lang="en-GB" altLang="en-US" sz="2400" dirty="0" smtClean="0"/>
              <a:t>DRG -Inspiratory </a:t>
            </a:r>
            <a:r>
              <a:rPr lang="en-GB" altLang="en-US" sz="2400" dirty="0" smtClean="0"/>
              <a:t>neurons discharge </a:t>
            </a:r>
            <a:r>
              <a:rPr lang="en-US" altLang="en-US" sz="2400" dirty="0" smtClean="0"/>
              <a:t>action potentials during inspiration</a:t>
            </a:r>
          </a:p>
          <a:p>
            <a:pPr eaLnBrk="1" hangingPunct="1"/>
            <a:endParaRPr lang="en-GB" altLang="en-US" sz="2400" dirty="0" smtClean="0"/>
          </a:p>
          <a:p>
            <a:pPr eaLnBrk="1" hangingPunct="1"/>
            <a:r>
              <a:rPr lang="en-US" altLang="en-US" sz="2400" dirty="0" smtClean="0"/>
              <a:t> VRG -Expiratory </a:t>
            </a:r>
            <a:r>
              <a:rPr lang="en-US" altLang="en-US" sz="2400" dirty="0" smtClean="0"/>
              <a:t>neurons are quiet during normal breathing, as expiration is passive; active only with increased ventilation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1360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1345</Words>
  <Application>Microsoft Office PowerPoint</Application>
  <PresentationFormat>On-screen Show (4:3)</PresentationFormat>
  <Paragraphs>307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Calibri</vt:lpstr>
      <vt:lpstr>Calibri Light</vt:lpstr>
      <vt:lpstr>Comic Sans MS</vt:lpstr>
      <vt:lpstr>Monotype Sorts</vt:lpstr>
      <vt:lpstr>Symbol</vt:lpstr>
      <vt:lpstr>Times New Roman</vt:lpstr>
      <vt:lpstr>Wingdings</vt:lpstr>
      <vt:lpstr>Office Theme</vt:lpstr>
      <vt:lpstr>Regulation of respiration I</vt:lpstr>
      <vt:lpstr>Objectives</vt:lpstr>
      <vt:lpstr>PowerPoint Presentation</vt:lpstr>
      <vt:lpstr>PowerPoint Presentation</vt:lpstr>
      <vt:lpstr>Homeostasis principle</vt:lpstr>
      <vt:lpstr>PowerPoint Presentation</vt:lpstr>
      <vt:lpstr>Neural control of breathing</vt:lpstr>
      <vt:lpstr>PowerPoint Presentation</vt:lpstr>
      <vt:lpstr>PowerPoint Presentation</vt:lpstr>
      <vt:lpstr>PowerPoint Presentation</vt:lpstr>
      <vt:lpstr>Pathway for normal quiet breathing</vt:lpstr>
      <vt:lpstr>Pneumotaxic centre</vt:lpstr>
      <vt:lpstr> Vagi </vt:lpstr>
      <vt:lpstr>Apneustic centre</vt:lpstr>
      <vt:lpstr>PowerPoint Presentation</vt:lpstr>
      <vt:lpstr>Respiratory rhythm</vt:lpstr>
      <vt:lpstr>Influence of Vagal afferents and brain Influence of Vagal afferents and brain stem centres  on the respiratory rhythm  </vt:lpstr>
      <vt:lpstr>Reflex control of breathing</vt:lpstr>
      <vt:lpstr>Chemoreceptor reflexes</vt:lpstr>
      <vt:lpstr>Sensors – Chemoreceptors</vt:lpstr>
      <vt:lpstr>Central chemoreceptors</vt:lpstr>
      <vt:lpstr>PowerPoint Presentation</vt:lpstr>
      <vt:lpstr>Peripheral chemoreceptors</vt:lpstr>
      <vt:lpstr>PowerPoint Presentation</vt:lpstr>
      <vt:lpstr>Response to arterial H+ concentration</vt:lpstr>
      <vt:lpstr>Response to PaCO2</vt:lpstr>
      <vt:lpstr>PowerPoint Presentation</vt:lpstr>
      <vt:lpstr>Response to PaO2</vt:lpstr>
      <vt:lpstr>Response to O2 lack continued……….</vt:lpstr>
      <vt:lpstr>Peripheral chemoreceptor response  to oxygen lack….</vt:lpstr>
      <vt:lpstr>PaO2&lt;60mmHg</vt:lpstr>
      <vt:lpstr>PowerPoint Presentation</vt:lpstr>
      <vt:lpstr>PowerPoint Presentation</vt:lpstr>
      <vt:lpstr>PowerPoint Presentation</vt:lpstr>
      <vt:lpstr>Let’s consider some situations……</vt:lpstr>
      <vt:lpstr>PowerPoint Presentation</vt:lpstr>
      <vt:lpstr>Summary</vt:lpstr>
      <vt:lpstr>PowerPoint Presentation</vt:lpstr>
      <vt:lpstr>Mechanical reflexes </vt:lpstr>
      <vt:lpstr>Nose &amp; upper airways</vt:lpstr>
      <vt:lpstr>Epi-pharynx &amp; pharynx</vt:lpstr>
      <vt:lpstr>Larynx</vt:lpstr>
      <vt:lpstr>Lungs &amp; lower airways</vt:lpstr>
      <vt:lpstr>PowerPoint Presentation</vt:lpstr>
      <vt:lpstr>Receptors that influence ventilation</vt:lpstr>
      <vt:lpstr>Pulmonary stretch receptors  Hering-Breuer reflex</vt:lpstr>
      <vt:lpstr>Irritant(rapidly adapting) receptors located between epithelial cells of bronchi &amp; bronchioles </vt:lpstr>
      <vt:lpstr>J -  receptors (unmyelinated fibers) - located in alveolar walls adjacent to pulmonary capillaries</vt:lpstr>
      <vt:lpstr>Other afferents</vt:lpstr>
      <vt:lpstr>Other afferents – contd.</vt:lpstr>
      <vt:lpstr>PowerPoint Presentation</vt:lpstr>
      <vt:lpstr>Voluntary control of breathing  Due to direct cerebral cortical influence on the  spinal  motor neurons </vt:lpstr>
      <vt:lpstr>Pathway for voluntary breathing</vt:lpstr>
      <vt:lpstr> Voluntary Hyperventilation  </vt:lpstr>
      <vt:lpstr>Effect of hyperventilation on breathing and PaCO2</vt:lpstr>
      <vt:lpstr>Breath-holding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Regulation of respiration I</dc:title>
  <dc:creator>dulanik</dc:creator>
  <cp:lastModifiedBy>dulanik</cp:lastModifiedBy>
  <cp:revision>16</cp:revision>
  <dcterms:created xsi:type="dcterms:W3CDTF">2018-10-28T20:13:22Z</dcterms:created>
  <dcterms:modified xsi:type="dcterms:W3CDTF">2018-10-29T02:16:18Z</dcterms:modified>
</cp:coreProperties>
</file>