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B8AD-67D7-45DD-A61E-9F41056950A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3A25-58B7-4780-AED1-A60D06E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7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B8AD-67D7-45DD-A61E-9F41056950A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3A25-58B7-4780-AED1-A60D06E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2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B8AD-67D7-45DD-A61E-9F41056950A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3A25-58B7-4780-AED1-A60D06E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8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B8AD-67D7-45DD-A61E-9F41056950A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3A25-58B7-4780-AED1-A60D06E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0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B8AD-67D7-45DD-A61E-9F41056950A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3A25-58B7-4780-AED1-A60D06E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6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B8AD-67D7-45DD-A61E-9F41056950A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3A25-58B7-4780-AED1-A60D06E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3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B8AD-67D7-45DD-A61E-9F41056950A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3A25-58B7-4780-AED1-A60D06E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B8AD-67D7-45DD-A61E-9F41056950A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3A25-58B7-4780-AED1-A60D06E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1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B8AD-67D7-45DD-A61E-9F41056950A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3A25-58B7-4780-AED1-A60D06E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B8AD-67D7-45DD-A61E-9F41056950A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3A25-58B7-4780-AED1-A60D06E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9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B8AD-67D7-45DD-A61E-9F41056950A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3A25-58B7-4780-AED1-A60D06E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0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BB8AD-67D7-45DD-A61E-9F41056950A6}" type="datetimeFigureOut">
              <a:rPr lang="en-US" smtClean="0"/>
              <a:t>11/28/2017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3A25-58B7-4780-AED1-A60D06E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5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68957"/>
            <a:ext cx="9144000" cy="792521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Review of Lipoprotein Metabolism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2491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805" y="511352"/>
            <a:ext cx="10515600" cy="92910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Novel lipoprotein markers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7292"/>
            <a:ext cx="10515600" cy="4351338"/>
          </a:xfrm>
        </p:spPr>
        <p:txBody>
          <a:bodyPr/>
          <a:lstStyle/>
          <a:p>
            <a:r>
              <a:rPr lang="en-US" dirty="0" smtClean="0"/>
              <a:t>Lipoprotein-associated phospholipase A</a:t>
            </a:r>
            <a:r>
              <a:rPr lang="en-US" baseline="-25000" dirty="0" smtClean="0"/>
              <a:t>2</a:t>
            </a:r>
            <a:r>
              <a:rPr lang="en-US" dirty="0" smtClean="0"/>
              <a:t> :(Lp-PLA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Sensitive cardiac marker, specifically binds with LDL and hydrolyze the molecule triggering </a:t>
            </a:r>
            <a:r>
              <a:rPr lang="en-US" dirty="0" err="1" smtClean="0"/>
              <a:t>atherogenic</a:t>
            </a:r>
            <a:r>
              <a:rPr lang="en-US" dirty="0" smtClean="0"/>
              <a:t> changes.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Lipoprotein(a) ; </a:t>
            </a:r>
            <a:r>
              <a:rPr lang="en-US" dirty="0" err="1" smtClean="0"/>
              <a:t>Lp</a:t>
            </a:r>
            <a:r>
              <a:rPr lang="en-US" dirty="0" smtClean="0"/>
              <a:t>(a) </a:t>
            </a:r>
          </a:p>
          <a:p>
            <a:pPr marL="0" indent="0">
              <a:buNone/>
            </a:pPr>
            <a:r>
              <a:rPr lang="en-US" dirty="0" smtClean="0"/>
              <a:t>Structural analog of LDL, shows anti-</a:t>
            </a:r>
            <a:r>
              <a:rPr lang="en-US" dirty="0" err="1" smtClean="0"/>
              <a:t>fibrinolytic</a:t>
            </a:r>
            <a:r>
              <a:rPr lang="en-US" dirty="0" smtClean="0"/>
              <a:t> activity and higher tendency of deposition </a:t>
            </a:r>
            <a:r>
              <a:rPr lang="en-US" dirty="0" smtClean="0"/>
              <a:t>on vascular endothelium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7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4868" y="2864301"/>
            <a:ext cx="561519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</a:t>
            </a:r>
            <a:r>
              <a:rPr lang="en-US" sz="72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7200" b="1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  <a:endParaRPr lang="en-US" sz="7200" b="1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632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223"/>
          </a:xfrm>
        </p:spPr>
        <p:txBody>
          <a:bodyPr/>
          <a:lstStyle/>
          <a:p>
            <a:r>
              <a:rPr lang="en-US" sz="3600" dirty="0" smtClean="0"/>
              <a:t>Fat metabolism during well fed state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991" y="1283829"/>
            <a:ext cx="5474472" cy="508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6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68" y="280720"/>
            <a:ext cx="10515600" cy="1140118"/>
          </a:xfrm>
        </p:spPr>
        <p:txBody>
          <a:bodyPr/>
          <a:lstStyle/>
          <a:p>
            <a:r>
              <a:rPr lang="en-US" sz="3600" dirty="0" smtClean="0"/>
              <a:t>Fat metabolism during fasting state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0" y="1812102"/>
            <a:ext cx="6602091" cy="46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4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730025" cy="85836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Overview of atheroma formation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lum bright="12000" contrast="-6000"/>
          </a:blip>
          <a:stretch>
            <a:fillRect/>
          </a:stretch>
        </p:blipFill>
        <p:spPr>
          <a:xfrm>
            <a:off x="1484814" y="1335163"/>
            <a:ext cx="9030934" cy="498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5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6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Diagrammatic representation of </a:t>
            </a:r>
            <a:r>
              <a:rPr lang="en-US" sz="3600" dirty="0" smtClean="0"/>
              <a:t>Atheroma </a:t>
            </a:r>
            <a:r>
              <a:rPr lang="en-US" sz="3600" dirty="0" smtClean="0"/>
              <a:t>formation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39151" y="1266096"/>
            <a:ext cx="1159177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Stage </a:t>
            </a:r>
            <a:r>
              <a:rPr lang="en-GB" sz="2000" dirty="0"/>
              <a:t>I, the initiation of the plaque, is characterized by modulation </a:t>
            </a:r>
            <a:r>
              <a:rPr lang="en-GB" sz="2000" dirty="0" smtClean="0"/>
              <a:t>of endothelial </a:t>
            </a:r>
            <a:r>
              <a:rPr lang="en-GB" sz="2000" dirty="0"/>
              <a:t>cell (EC) constitutive functions due to increased concentrations of plasma low </a:t>
            </a:r>
            <a:r>
              <a:rPr lang="en-GB" sz="2000" dirty="0" smtClean="0"/>
              <a:t>density lipoproteins </a:t>
            </a:r>
            <a:r>
              <a:rPr lang="en-GB" sz="2000" dirty="0"/>
              <a:t>(LDL), or C-reactive Protein (CRP) and </a:t>
            </a:r>
            <a:r>
              <a:rPr lang="en-GB" sz="2000" dirty="0" err="1"/>
              <a:t>tumor</a:t>
            </a:r>
            <a:r>
              <a:rPr lang="en-GB" sz="2000" dirty="0"/>
              <a:t> necrosis factor (TNF-a). </a:t>
            </a:r>
            <a:endParaRPr lang="en-GB" sz="2000" dirty="0" smtClean="0"/>
          </a:p>
          <a:p>
            <a:r>
              <a:rPr lang="en-GB" sz="2000" dirty="0" smtClean="0"/>
              <a:t>Stage </a:t>
            </a:r>
            <a:r>
              <a:rPr lang="en-GB" sz="2000" dirty="0"/>
              <a:t>II</a:t>
            </a:r>
            <a:r>
              <a:rPr lang="en-GB" sz="2000" dirty="0" smtClean="0"/>
              <a:t>, LDL </a:t>
            </a:r>
            <a:r>
              <a:rPr lang="en-GB" sz="2000" dirty="0"/>
              <a:t>trapped within the intima undergo alterations (oxidation, </a:t>
            </a:r>
            <a:r>
              <a:rPr lang="en-GB" sz="2000" dirty="0" err="1"/>
              <a:t>glycation</a:t>
            </a:r>
            <a:r>
              <a:rPr lang="en-GB" sz="2000" dirty="0"/>
              <a:t>), turning into </a:t>
            </a:r>
            <a:r>
              <a:rPr lang="en-GB" sz="2000" dirty="0" smtClean="0"/>
              <a:t>modified lipoproteins </a:t>
            </a:r>
            <a:r>
              <a:rPr lang="en-GB" sz="2000" dirty="0"/>
              <a:t>(</a:t>
            </a:r>
            <a:r>
              <a:rPr lang="en-GB" sz="2000" dirty="0" err="1"/>
              <a:t>MLp</a:t>
            </a:r>
            <a:r>
              <a:rPr lang="en-GB" sz="2000" dirty="0"/>
              <a:t>). They induce EC dysfunction, expressed by the appearance of new cell </a:t>
            </a:r>
            <a:r>
              <a:rPr lang="en-GB" sz="2000" dirty="0" smtClean="0"/>
              <a:t>adhesion molecules </a:t>
            </a:r>
            <a:r>
              <a:rPr lang="en-GB" sz="2000" dirty="0"/>
              <a:t>and chemotactic factors. </a:t>
            </a:r>
            <a:endParaRPr lang="en-GB" sz="2000" dirty="0" smtClean="0"/>
          </a:p>
          <a:p>
            <a:r>
              <a:rPr lang="en-GB" sz="2000" dirty="0" smtClean="0"/>
              <a:t>Stage III, This </a:t>
            </a:r>
            <a:r>
              <a:rPr lang="en-GB" sz="2000" dirty="0"/>
              <a:t>is followed by a robust inflammatory reaction </a:t>
            </a:r>
            <a:r>
              <a:rPr lang="en-GB" sz="2000" dirty="0" smtClean="0"/>
              <a:t>in </a:t>
            </a:r>
            <a:r>
              <a:rPr lang="en-GB" sz="2000" dirty="0"/>
              <a:t>which plasma monocytes (Mon) assisted by platelets (Pl), T lymphocytes (</a:t>
            </a:r>
            <a:r>
              <a:rPr lang="en-GB" sz="2000" dirty="0" err="1"/>
              <a:t>TLy</a:t>
            </a:r>
            <a:r>
              <a:rPr lang="en-GB" sz="2000" dirty="0"/>
              <a:t>) and </a:t>
            </a:r>
            <a:r>
              <a:rPr lang="en-GB" sz="2000" dirty="0" smtClean="0"/>
              <a:t>dendritic cells </a:t>
            </a:r>
            <a:r>
              <a:rPr lang="en-GB" sz="2000" dirty="0"/>
              <a:t>(Dc) adhere and enter the arterial intima. Monocytes become activated macrophages (Mac</a:t>
            </a:r>
            <a:r>
              <a:rPr lang="en-GB" sz="2000" dirty="0" smtClean="0"/>
              <a:t>) that </a:t>
            </a:r>
            <a:r>
              <a:rPr lang="en-GB" sz="2000" dirty="0"/>
              <a:t>express scavenger receptors, take up </a:t>
            </a:r>
            <a:r>
              <a:rPr lang="en-GB" sz="2000" dirty="0" err="1"/>
              <a:t>MLp</a:t>
            </a:r>
            <a:r>
              <a:rPr lang="en-GB" sz="2000" dirty="0"/>
              <a:t> and progressively turn into macrophage </a:t>
            </a:r>
            <a:r>
              <a:rPr lang="en-GB" sz="2000" dirty="0" smtClean="0"/>
              <a:t>derived foam cells </a:t>
            </a:r>
            <a:r>
              <a:rPr lang="en-GB" sz="2000" dirty="0"/>
              <a:t>(FC) characteristic for the fatty streak. </a:t>
            </a:r>
            <a:endParaRPr lang="en-GB" sz="2000" dirty="0" smtClean="0"/>
          </a:p>
          <a:p>
            <a:r>
              <a:rPr lang="en-GB" sz="2000" dirty="0" smtClean="0"/>
              <a:t>Stage </a:t>
            </a:r>
            <a:r>
              <a:rPr lang="en-GB" sz="2000" dirty="0"/>
              <a:t>IV, </a:t>
            </a:r>
            <a:r>
              <a:rPr lang="en-GB" sz="2000" dirty="0" smtClean="0"/>
              <a:t>Smooth </a:t>
            </a:r>
            <a:r>
              <a:rPr lang="en-GB" sz="2000" dirty="0"/>
              <a:t>muscle cells (SMC) </a:t>
            </a:r>
            <a:r>
              <a:rPr lang="en-GB" sz="2000" dirty="0" smtClean="0"/>
              <a:t>glide from </a:t>
            </a:r>
            <a:r>
              <a:rPr lang="en-GB" sz="2000" dirty="0"/>
              <a:t>the media into the intima forming the fibrous cap. </a:t>
            </a:r>
            <a:endParaRPr lang="en-GB" sz="2000" dirty="0" smtClean="0"/>
          </a:p>
          <a:p>
            <a:r>
              <a:rPr lang="en-GB" sz="2000" dirty="0" smtClean="0"/>
              <a:t>Stage V, The </a:t>
            </a:r>
            <a:r>
              <a:rPr lang="en-GB" sz="2000" dirty="0" err="1"/>
              <a:t>fibrolipid</a:t>
            </a:r>
            <a:r>
              <a:rPr lang="en-GB" sz="2000" dirty="0"/>
              <a:t> plaque comprising SMC-</a:t>
            </a:r>
            <a:r>
              <a:rPr lang="en-GB" sz="2000" dirty="0" smtClean="0"/>
              <a:t>, </a:t>
            </a:r>
            <a:r>
              <a:rPr lang="en-US" sz="2000" dirty="0" smtClean="0"/>
              <a:t>Mac- </a:t>
            </a:r>
            <a:r>
              <a:rPr lang="en-US" sz="2000" dirty="0"/>
              <a:t>and EC-derived foam cells </a:t>
            </a:r>
            <a:r>
              <a:rPr lang="en-US" sz="2000" dirty="0" smtClean="0"/>
              <a:t>is visible in this stage. Extracellular </a:t>
            </a:r>
            <a:r>
              <a:rPr lang="en-US" sz="2000" dirty="0"/>
              <a:t>matrix (ECM), cholesterol </a:t>
            </a:r>
            <a:r>
              <a:rPr lang="en-US" sz="2000" dirty="0" smtClean="0"/>
              <a:t>crystals </a:t>
            </a:r>
            <a:r>
              <a:rPr lang="en-GB" sz="2000" dirty="0" smtClean="0"/>
              <a:t>(</a:t>
            </a:r>
            <a:r>
              <a:rPr lang="en-GB" sz="2000" dirty="0"/>
              <a:t>cc) and large calcification cores (</a:t>
            </a:r>
            <a:r>
              <a:rPr lang="en-GB" sz="2000" dirty="0" err="1"/>
              <a:t>Ca</a:t>
            </a:r>
            <a:r>
              <a:rPr lang="en-GB" sz="2000" dirty="0"/>
              <a:t>) are formed. </a:t>
            </a:r>
            <a:endParaRPr lang="en-GB" sz="2000" dirty="0" smtClean="0"/>
          </a:p>
          <a:p>
            <a:r>
              <a:rPr lang="en-GB" sz="2000" dirty="0" smtClean="0"/>
              <a:t>The </a:t>
            </a:r>
            <a:r>
              <a:rPr lang="en-GB" sz="2000" dirty="0"/>
              <a:t>complicated plaque becomes vulnerable</a:t>
            </a:r>
            <a:r>
              <a:rPr lang="en-GB" sz="2000" dirty="0" smtClean="0"/>
              <a:t>, exhibiting </a:t>
            </a:r>
            <a:r>
              <a:rPr lang="en-GB" sz="2000" dirty="0"/>
              <a:t>fibrous cap thinning and excess inflammatory cytokines that leads to stage </a:t>
            </a:r>
            <a:r>
              <a:rPr lang="en-GB" sz="2000" dirty="0" smtClean="0"/>
              <a:t>VI.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05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/>
          <a:lstStyle/>
          <a:p>
            <a:r>
              <a:rPr lang="en-US" sz="3600" dirty="0" smtClean="0"/>
              <a:t>Serum lipids</a:t>
            </a:r>
            <a:endParaRPr lang="en-US" sz="3600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53" y="1382387"/>
            <a:ext cx="8172758" cy="479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48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Overview of Lipoprotein Metabolism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lum bright="5000" contrast="-5000"/>
          </a:blip>
          <a:stretch>
            <a:fillRect/>
          </a:stretch>
        </p:blipFill>
        <p:spPr>
          <a:xfrm>
            <a:off x="2293034" y="1161016"/>
            <a:ext cx="7385538" cy="551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7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2412"/>
            <a:ext cx="10515600" cy="1041644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Predicting </a:t>
            </a:r>
            <a:r>
              <a:rPr lang="en-US" sz="3600" b="1" dirty="0" err="1" smtClean="0"/>
              <a:t>atherogenic</a:t>
            </a:r>
            <a:r>
              <a:rPr lang="en-US" sz="3600" b="1" dirty="0" smtClean="0"/>
              <a:t> risk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1724"/>
            <a:ext cx="10515600" cy="2901120"/>
          </a:xfrm>
        </p:spPr>
        <p:txBody>
          <a:bodyPr/>
          <a:lstStyle/>
          <a:p>
            <a:r>
              <a:rPr lang="en-US" dirty="0" smtClean="0"/>
              <a:t>Assessment of plasma concentrations of lipids; TAG and Cholesterol</a:t>
            </a:r>
          </a:p>
          <a:p>
            <a:r>
              <a:rPr lang="en-US" dirty="0" smtClean="0"/>
              <a:t>Assessment of lipid transporting lipoprotein; LDL-C, HDL-C and TAG</a:t>
            </a:r>
          </a:p>
          <a:p>
            <a:r>
              <a:rPr lang="en-US" dirty="0" smtClean="0"/>
              <a:t>CVD is closely associated with high LDL– C / HDL – C or hyper TG</a:t>
            </a:r>
          </a:p>
          <a:p>
            <a:r>
              <a:rPr lang="en-US" dirty="0" err="1" smtClean="0"/>
              <a:t>Atherogenic</a:t>
            </a:r>
            <a:r>
              <a:rPr lang="en-US" dirty="0" smtClean="0"/>
              <a:t> Index of Plasma (AIP); Log (TG / HDL – C)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This is more precise prediction when compared to the other indexes.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5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516"/>
            <a:ext cx="10515600" cy="816561"/>
          </a:xfrm>
        </p:spPr>
        <p:txBody>
          <a:bodyPr/>
          <a:lstStyle/>
          <a:p>
            <a:r>
              <a:rPr lang="en-US" sz="3600" dirty="0" smtClean="0"/>
              <a:t>Prediction based on lipid profile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345" y="1141917"/>
            <a:ext cx="4501661" cy="558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67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392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Review of Lipoprotein Metabolism</vt:lpstr>
      <vt:lpstr>Fat metabolism during well fed state</vt:lpstr>
      <vt:lpstr>Fat metabolism during fasting state</vt:lpstr>
      <vt:lpstr>Overview of atheroma formation</vt:lpstr>
      <vt:lpstr>Diagrammatic representation of Atheroma formation</vt:lpstr>
      <vt:lpstr>Serum lipids</vt:lpstr>
      <vt:lpstr>Overview of Lipoprotein Metabolism</vt:lpstr>
      <vt:lpstr>Predicting atherogenic risk </vt:lpstr>
      <vt:lpstr>Prediction based on lipid profile</vt:lpstr>
      <vt:lpstr>Novel lipoprotein markers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Lipoprotein Metabolism</dc:title>
  <dc:creator>Admin</dc:creator>
  <cp:lastModifiedBy>Admin</cp:lastModifiedBy>
  <cp:revision>13</cp:revision>
  <dcterms:created xsi:type="dcterms:W3CDTF">2017-11-27T04:26:41Z</dcterms:created>
  <dcterms:modified xsi:type="dcterms:W3CDTF">2017-11-28T05:23:36Z</dcterms:modified>
</cp:coreProperties>
</file>