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63" r:id="rId4"/>
    <p:sldId id="264" r:id="rId5"/>
    <p:sldId id="260" r:id="rId6"/>
    <p:sldId id="265" r:id="rId7"/>
    <p:sldId id="277" r:id="rId8"/>
    <p:sldId id="261" r:id="rId9"/>
    <p:sldId id="268" r:id="rId10"/>
    <p:sldId id="269" r:id="rId11"/>
    <p:sldId id="270" r:id="rId12"/>
    <p:sldId id="271" r:id="rId13"/>
    <p:sldId id="274" r:id="rId14"/>
    <p:sldId id="258" r:id="rId15"/>
    <p:sldId id="259" r:id="rId16"/>
    <p:sldId id="272" r:id="rId17"/>
    <p:sldId id="279" r:id="rId18"/>
    <p:sldId id="273" r:id="rId19"/>
    <p:sldId id="280" r:id="rId20"/>
    <p:sldId id="275" r:id="rId21"/>
    <p:sldId id="278" r:id="rId22"/>
    <p:sldId id="276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1A"/>
    <a:srgbClr val="C9734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B132F-D681-4A24-A3C4-867DDAA68AA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3CADC-A948-435E-9806-7D0C09325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David </a:t>
            </a:r>
            <a:r>
              <a:rPr lang="en-US" dirty="0" err="1" smtClean="0"/>
              <a:t>Littmann</a:t>
            </a:r>
            <a:r>
              <a:rPr lang="en-US" dirty="0" smtClean="0"/>
              <a:t> ( 1960) – </a:t>
            </a:r>
            <a:r>
              <a:rPr lang="en-US" dirty="0" err="1" smtClean="0"/>
              <a:t>harvered</a:t>
            </a:r>
            <a:r>
              <a:rPr lang="en-US" dirty="0" smtClean="0"/>
              <a:t> </a:t>
            </a:r>
            <a:r>
              <a:rPr lang="en-US" dirty="0" err="1" smtClean="0"/>
              <a:t>proff</a:t>
            </a:r>
            <a:r>
              <a:rPr lang="en-US" dirty="0" smtClean="0"/>
              <a:t>, lighter and improved acoustics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3CADC-A948-435E-9806-7D0C09325A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where sounds from each valve</a:t>
            </a:r>
            <a:r>
              <a:rPr lang="en-US" baseline="0" dirty="0" smtClean="0"/>
              <a:t> are best herd</a:t>
            </a:r>
          </a:p>
          <a:p>
            <a:r>
              <a:rPr lang="en-US" baseline="0" dirty="0" smtClean="0"/>
              <a:t>May not be directly above the structure as the flow of blood causing the vibrations create the sounds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3CADC-A948-435E-9806-7D0C09325A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3CADC-A948-435E-9806-7D0C09325A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409C46-E1BF-49EC-B47A-921BE592E7B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210FB3-075C-422A-8C60-89E626BED4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sounds and murmurs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D T D </a:t>
            </a:r>
            <a:r>
              <a:rPr lang="en-US" dirty="0" err="1" smtClean="0"/>
              <a:t>Warnakulasuriya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Reynolds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where laminar flow becomes turbulent.</a:t>
            </a:r>
          </a:p>
          <a:p>
            <a:r>
              <a:rPr lang="en-US" dirty="0" smtClean="0"/>
              <a:t>Equation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Reynold's</a:t>
            </a:r>
            <a:r>
              <a:rPr lang="en-US" dirty="0" smtClean="0"/>
              <a:t> number = </a:t>
            </a:r>
            <a:r>
              <a:rPr lang="en-US" u="sng" dirty="0" smtClean="0"/>
              <a:t>(2 x diameter x velocity x density)</a:t>
            </a:r>
          </a:p>
          <a:p>
            <a:pPr>
              <a:buNone/>
            </a:pPr>
            <a:r>
              <a:rPr lang="en-US" dirty="0" smtClean="0"/>
              <a:t>                                              viscosity</a:t>
            </a:r>
          </a:p>
          <a:p>
            <a:endParaRPr lang="en-US" dirty="0" smtClean="0"/>
          </a:p>
          <a:p>
            <a:r>
              <a:rPr lang="en-US" dirty="0" smtClean="0"/>
              <a:t>Re &lt;2000 = lamina flow</a:t>
            </a:r>
          </a:p>
          <a:p>
            <a:r>
              <a:rPr lang="en-US" dirty="0" smtClean="0"/>
              <a:t>&gt;3000= highly turbulent 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Turbulence can be created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62D1A"/>
                </a:solidFill>
              </a:rPr>
              <a:t>Abnormal valves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Narrow/ stenosed valves – accelerated flow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Incompetent – regurgitant /backward flow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E62D1A"/>
                </a:solidFill>
              </a:rPr>
              <a:t>Abnormal or high flow through normal valves and vessels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High flow in pregnancy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viscosity of blood in anemia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E62D1A"/>
                </a:solidFill>
              </a:rPr>
              <a:t>Abnormal communications between heart chambers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murmur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Loudness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Timing</a:t>
            </a:r>
          </a:p>
          <a:p>
            <a:endParaRPr lang="en-US" dirty="0" smtClean="0"/>
          </a:p>
          <a:p>
            <a:r>
              <a:rPr lang="en-US" dirty="0" smtClean="0"/>
              <a:t>Loudness – Depends on the turbulence of flow not the severity of the lesion</a:t>
            </a:r>
          </a:p>
          <a:p>
            <a:endParaRPr lang="en-US" dirty="0" smtClean="0"/>
          </a:p>
          <a:p>
            <a:r>
              <a:rPr lang="en-US" dirty="0" smtClean="0"/>
              <a:t>Quality – Pitch of the murmur. ( low, medium or high)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http://www2.luriechildrens.org/ce/images/content/pg20_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82" y="609600"/>
            <a:ext cx="7083418" cy="601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CARDIAC AREAS FOR AUSCULTATION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876800"/>
          </a:xfrm>
        </p:spPr>
        <p:txBody>
          <a:bodyPr/>
          <a:lstStyle/>
          <a:p>
            <a:r>
              <a:rPr lang="en-US" dirty="0" smtClean="0"/>
              <a:t>Aortic area - Upper right sternal edge </a:t>
            </a:r>
          </a:p>
          <a:p>
            <a:endParaRPr lang="en-US" dirty="0" smtClean="0"/>
          </a:p>
          <a:p>
            <a:r>
              <a:rPr lang="en-US" dirty="0" smtClean="0"/>
              <a:t>Pulmonary area – upper left sternal edge</a:t>
            </a:r>
          </a:p>
          <a:p>
            <a:endParaRPr lang="en-US" dirty="0" smtClean="0"/>
          </a:p>
          <a:p>
            <a:r>
              <a:rPr lang="en-US" dirty="0" smtClean="0"/>
              <a:t>Tricuspid area – lower left sternal edge</a:t>
            </a:r>
          </a:p>
          <a:p>
            <a:endParaRPr lang="en-US" dirty="0" smtClean="0"/>
          </a:p>
          <a:p>
            <a:r>
              <a:rPr lang="en-US" dirty="0" smtClean="0"/>
              <a:t>Mitral area - Apex</a:t>
            </a:r>
            <a:endParaRPr lang="en-US" dirty="0"/>
          </a:p>
        </p:txBody>
      </p:sp>
      <p:pic>
        <p:nvPicPr>
          <p:cNvPr id="76802" name="Picture 2" descr="http://classconnection.s3.amazonaws.com/535/flashcards/3547535/png/key_areas_for_heart_ausculate-141C3080A6A3816FFA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527" y="1371600"/>
            <a:ext cx="4559473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3.bp.blogspot.com/-Com17Ei14tY/Tiy2WLUJg6I/AAAAAAAAAM0/UGt-2X2hlVs/s1600/Screen+shot+2011-07-24+at+7.43.37+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015" y="762000"/>
            <a:ext cx="8658985" cy="5257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Timing – Phase of the cardiac cycle. </a:t>
            </a:r>
          </a:p>
          <a:p>
            <a:pPr lvl="1"/>
            <a:r>
              <a:rPr lang="en-US" dirty="0" smtClean="0"/>
              <a:t>Systolic (between the first and second heart sounds)</a:t>
            </a:r>
          </a:p>
          <a:p>
            <a:pPr lvl="2"/>
            <a:r>
              <a:rPr lang="en-US" dirty="0" smtClean="0"/>
              <a:t>Mid systolic</a:t>
            </a:r>
          </a:p>
          <a:p>
            <a:pPr lvl="2"/>
            <a:r>
              <a:rPr lang="en-US" dirty="0" smtClean="0"/>
              <a:t>Late systolic</a:t>
            </a:r>
          </a:p>
          <a:p>
            <a:pPr lvl="2"/>
            <a:r>
              <a:rPr lang="en-US" dirty="0" smtClean="0"/>
              <a:t>Pan systolic </a:t>
            </a:r>
          </a:p>
          <a:p>
            <a:pPr lvl="1"/>
            <a:r>
              <a:rPr lang="en-US" dirty="0" smtClean="0"/>
              <a:t>Diastolic ( between the second and the first heart sounds)</a:t>
            </a:r>
          </a:p>
          <a:p>
            <a:pPr lvl="2"/>
            <a:r>
              <a:rPr lang="en-US" dirty="0" smtClean="0"/>
              <a:t>Early diastolic</a:t>
            </a:r>
          </a:p>
          <a:p>
            <a:pPr lvl="2"/>
            <a:r>
              <a:rPr lang="en-US" dirty="0" smtClean="0"/>
              <a:t>Mid diastolic</a:t>
            </a:r>
          </a:p>
          <a:p>
            <a:pPr lvl="2"/>
            <a:r>
              <a:rPr lang="en-US" dirty="0" smtClean="0"/>
              <a:t>Pre-systolic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2400" dirty="0" smtClean="0"/>
              <a:t>Continuous murmurs are heard during both phases of the cardiac cycle.</a:t>
            </a:r>
            <a:endParaRPr lang="en-US" sz="2400" dirty="0"/>
          </a:p>
        </p:txBody>
      </p:sp>
      <p:pic>
        <p:nvPicPr>
          <p:cNvPr id="6146" name="Picture 2" descr="Diagram showing sytole &amp; diastole wave."/>
          <p:cNvPicPr>
            <a:picLocks noChangeAspect="1" noChangeArrowheads="1"/>
          </p:cNvPicPr>
          <p:nvPr/>
        </p:nvPicPr>
        <p:blipFill>
          <a:blip r:embed="rId2"/>
          <a:srcRect l="8020" t="54794" r="3759"/>
          <a:stretch>
            <a:fillRect/>
          </a:stretch>
        </p:blipFill>
        <p:spPr bwMode="auto">
          <a:xfrm>
            <a:off x="2286000" y="228600"/>
            <a:ext cx="3352800" cy="94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Murmurs in valvular disease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929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DIASTOLIC</a:t>
                      </a:r>
                      <a:endParaRPr lang="en-US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Mitral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Mitral</a:t>
                      </a:r>
                      <a:r>
                        <a:rPr lang="en-US" baseline="0" dirty="0" smtClean="0"/>
                        <a:t> regurgitation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Mitral stenosis</a:t>
                      </a:r>
                      <a:endParaRPr lang="en-US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Tricuspid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Tricuspid regurgitation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Tricuspid stenosis</a:t>
                      </a:r>
                      <a:endParaRPr lang="en-US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Aortic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Aortic stenosis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Aortic incompetence</a:t>
                      </a:r>
                      <a:endParaRPr lang="en-US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Pulmonary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Pulmonary stenosis </a:t>
                      </a:r>
                    </a:p>
                    <a:p>
                      <a:r>
                        <a:rPr lang="en-US" dirty="0" smtClean="0"/>
                        <a:t>(Infundibular stenosis)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Pulmonary incompetence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0035" y="228600"/>
            <a:ext cx="6781800" cy="6019800"/>
            <a:chOff x="1330035" y="228600"/>
            <a:chExt cx="6781800" cy="6019800"/>
          </a:xfrm>
        </p:grpSpPr>
        <p:pic>
          <p:nvPicPr>
            <p:cNvPr id="89090" name="Picture 2" descr="http://www.sharinginhealth.ca/images/heart_murmur_wiki_MadHero88.jpg"/>
            <p:cNvPicPr>
              <a:picLocks noChangeAspect="1" noChangeArrowheads="1"/>
            </p:cNvPicPr>
            <p:nvPr/>
          </p:nvPicPr>
          <p:blipFill>
            <a:blip r:embed="rId3"/>
            <a:srcRect l="11374" r="-2370" b="48121"/>
            <a:stretch>
              <a:fillRect/>
            </a:stretch>
          </p:blipFill>
          <p:spPr bwMode="auto">
            <a:xfrm>
              <a:off x="1600200" y="1219200"/>
              <a:ext cx="6352674" cy="5029200"/>
            </a:xfrm>
            <a:prstGeom prst="rect">
              <a:avLst/>
            </a:prstGeom>
            <a:noFill/>
          </p:spPr>
        </p:pic>
        <p:pic>
          <p:nvPicPr>
            <p:cNvPr id="3" name="Picture 2" descr="Diagram showing sytole &amp; diastole wave."/>
            <p:cNvPicPr>
              <a:picLocks noChangeAspect="1" noChangeArrowheads="1"/>
            </p:cNvPicPr>
            <p:nvPr/>
          </p:nvPicPr>
          <p:blipFill>
            <a:blip r:embed="rId4"/>
            <a:srcRect l="8020" t="54794" r="3759"/>
            <a:stretch>
              <a:fillRect/>
            </a:stretch>
          </p:blipFill>
          <p:spPr bwMode="auto">
            <a:xfrm>
              <a:off x="1330035" y="228600"/>
              <a:ext cx="6781800" cy="130730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Congenital heart diseases causing murmurs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676400"/>
          <a:ext cx="8305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1085850">
                <a:tc>
                  <a:txBody>
                    <a:bodyPr/>
                    <a:lstStyle/>
                    <a:p>
                      <a:r>
                        <a:rPr lang="en-US" dirty="0" smtClean="0"/>
                        <a:t>Heart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Systolic murmur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Diastolic murmur</a:t>
                      </a:r>
                      <a:endParaRPr lang="en-US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/>
                        <a:t>With Fixed</a:t>
                      </a:r>
                      <a:r>
                        <a:rPr lang="en-US" baseline="0" dirty="0" smtClean="0"/>
                        <a:t> splitting of the second heart 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/>
                        <a:t>(Pan systolic murmur)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STETHISCOPE</a:t>
            </a:r>
            <a:endParaRPr lang="en-US" dirty="0"/>
          </a:p>
        </p:txBody>
      </p:sp>
      <p:pic>
        <p:nvPicPr>
          <p:cNvPr id="1028" name="Picture 4" descr="https://sp.yimg.com/ib/th?id=HN.608024905472606657&amp;pid=15.1&amp;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85161"/>
            <a:ext cx="3276600" cy="451556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81400" y="4648200"/>
            <a:ext cx="762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5715000"/>
            <a:ext cx="1905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Diaphragm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1600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 Piece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295400"/>
            <a:ext cx="4114800" cy="48615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HISTORY</a:t>
            </a:r>
          </a:p>
          <a:p>
            <a:r>
              <a:rPr lang="en-US" dirty="0" smtClean="0"/>
              <a:t>Rene Laennec first described a devise for auscultation of heart sounds. ( France 1816)</a:t>
            </a:r>
          </a:p>
          <a:p>
            <a:r>
              <a:rPr lang="en-US" dirty="0" smtClean="0"/>
              <a:t>Golding Bird described the flexible stethoscope. (1840)</a:t>
            </a:r>
          </a:p>
          <a:p>
            <a:r>
              <a:rPr lang="en-US" dirty="0" smtClean="0"/>
              <a:t>Arthur </a:t>
            </a:r>
            <a:r>
              <a:rPr lang="en-US" dirty="0" err="1" smtClean="0"/>
              <a:t>Leared</a:t>
            </a:r>
            <a:endParaRPr lang="en-US" dirty="0" smtClean="0"/>
          </a:p>
          <a:p>
            <a:r>
              <a:rPr lang="en-US" dirty="0" smtClean="0"/>
              <a:t>George </a:t>
            </a:r>
            <a:r>
              <a:rPr lang="en-US" dirty="0" err="1" smtClean="0"/>
              <a:t>Camman</a:t>
            </a:r>
            <a:r>
              <a:rPr lang="en-US" dirty="0" smtClean="0"/>
              <a:t> ( 1852)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Littmann</a:t>
            </a:r>
            <a:r>
              <a:rPr lang="en-US" dirty="0" smtClean="0"/>
              <a:t> ( 1960)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in S1 and S2 heart sounds in pathological conditions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800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Heart sound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lesion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to heart sound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59055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Mitral</a:t>
                      </a:r>
                      <a:r>
                        <a:rPr lang="en-US" baseline="0" dirty="0" smtClean="0"/>
                        <a:t> Stenosis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Early- Accentuated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 - soft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9055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RBBB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Exaggerated/wide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splitting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fixed splitting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LBBB and aortic stenosis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 splitting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 aortic stenosis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absent aortic component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 pulmonary stenosis</a:t>
                      </a:r>
                    </a:p>
                    <a:p>
                      <a:r>
                        <a:rPr lang="en-US" dirty="0" smtClean="0"/>
                        <a:t>Tetrology of </a:t>
                      </a:r>
                      <a:r>
                        <a:rPr lang="en-US" dirty="0" err="1" smtClean="0"/>
                        <a:t>Fallot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absent pulmonary component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lassconnection.s3.amazonaws.com/428/flashcards/638428/png/2nd_heart_sound-13EF10CB1EF7464A245.png"/>
          <p:cNvPicPr>
            <a:picLocks noChangeAspect="1" noChangeArrowheads="1"/>
          </p:cNvPicPr>
          <p:nvPr/>
        </p:nvPicPr>
        <p:blipFill>
          <a:blip r:embed="rId2"/>
          <a:srcRect r="-2966" b="22222"/>
          <a:stretch>
            <a:fillRect/>
          </a:stretch>
        </p:blipFill>
        <p:spPr bwMode="auto">
          <a:xfrm>
            <a:off x="1371600" y="762000"/>
            <a:ext cx="6019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causing S3 and S4 heart sounds to appear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output states ( Anemia, Fever, Pregnancy, thyrotoxicosis)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Left ventricular failure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Mitral regurgitation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Constrictive pericarditis</a:t>
            </a:r>
          </a:p>
          <a:p>
            <a:endParaRPr lang="en-US" dirty="0" smtClean="0"/>
          </a:p>
          <a:p>
            <a:r>
              <a:rPr lang="en-US" dirty="0" smtClean="0"/>
              <a:t>S4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Hypertension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Aortic stenosis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Hypertensive cardiomyopathy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Murmurs in valvular disease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066800"/>
          <a:ext cx="8305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4300"/>
                <a:gridCol w="1304437"/>
                <a:gridCol w="1464163"/>
                <a:gridCol w="1384300"/>
                <a:gridCol w="1384300"/>
              </a:tblGrid>
              <a:tr h="34612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Timing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Aortic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Pulmonary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tricuspid</a:t>
                      </a:r>
                      <a:endParaRPr lang="en-US" dirty="0"/>
                    </a:p>
                  </a:txBody>
                  <a:tcPr/>
                </a:tc>
              </a:tr>
              <a:tr h="865322">
                <a:tc row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Mid systolic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</a:p>
                    <a:p>
                      <a:r>
                        <a:rPr lang="en-US" dirty="0" smtClean="0"/>
                        <a:t>HCM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</a:t>
                      </a:r>
                    </a:p>
                    <a:p>
                      <a:r>
                        <a:rPr lang="en-US" dirty="0" smtClean="0"/>
                        <a:t>Infundibular</a:t>
                      </a:r>
                      <a:r>
                        <a:rPr lang="en-US" baseline="0" dirty="0" smtClean="0"/>
                        <a:t> stenosis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7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Late systolic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7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Pan systolic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</a:t>
                      </a:r>
                      <a:endParaRPr lang="en-US" dirty="0"/>
                    </a:p>
                  </a:txBody>
                  <a:tcPr/>
                </a:tc>
              </a:tr>
              <a:tr h="346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5322">
                <a:tc row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Diastolic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Early diastolic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53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Mid diastolic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Austin Flint Murmur in 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</a:tr>
              <a:tr h="6057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Pre-systolic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Hutchison's clinical methods 23</a:t>
            </a:r>
            <a:r>
              <a:rPr lang="en-US" baseline="30000" dirty="0" smtClean="0"/>
              <a:t>rd</a:t>
            </a:r>
            <a:r>
              <a:rPr lang="en-US" dirty="0" smtClean="0"/>
              <a:t> edition.</a:t>
            </a:r>
          </a:p>
          <a:p>
            <a:r>
              <a:rPr lang="en-US" dirty="0" smtClean="0"/>
              <a:t>Kumar and Clark clinical medicine 8</a:t>
            </a:r>
            <a:r>
              <a:rPr lang="en-US" baseline="30000" dirty="0" smtClean="0"/>
              <a:t>th</a:t>
            </a:r>
            <a:r>
              <a:rPr lang="en-US" dirty="0" smtClean="0"/>
              <a:t> edition.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Produced by vibration of the taught heart valves immediately after closure of the valves.</a:t>
            </a:r>
          </a:p>
          <a:p>
            <a:r>
              <a:rPr lang="en-US" dirty="0" smtClean="0"/>
              <a:t>These vibrations travel through the tissues to the chest wall.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Opening of normal valves do not cause a sound.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3352800"/>
            <a:ext cx="7010400" cy="1524000"/>
            <a:chOff x="685800" y="3352800"/>
            <a:chExt cx="7010400" cy="1524000"/>
          </a:xfrm>
        </p:grpSpPr>
        <p:pic>
          <p:nvPicPr>
            <p:cNvPr id="4" name="Picture 2" descr="http://cnx.org/content/m46661/latest/2029_Cardiac_Cycle_vs_Heart_Sounds.jpg"/>
            <p:cNvPicPr>
              <a:picLocks noChangeAspect="1" noChangeArrowheads="1"/>
            </p:cNvPicPr>
            <p:nvPr/>
          </p:nvPicPr>
          <p:blipFill>
            <a:blip r:embed="rId2"/>
            <a:srcRect t="71108" r="-501"/>
            <a:stretch>
              <a:fillRect/>
            </a:stretch>
          </p:blipFill>
          <p:spPr bwMode="auto">
            <a:xfrm>
              <a:off x="685800" y="3352800"/>
              <a:ext cx="7010400" cy="152400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 rot="5400000">
              <a:off x="6896100" y="41529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580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4th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baseline="30000" dirty="0" smtClean="0">
                <a:solidFill>
                  <a:srgbClr val="C00000"/>
                </a:solidFill>
              </a:rPr>
              <a:t>st</a:t>
            </a:r>
            <a:r>
              <a:rPr lang="en-US" b="1" dirty="0" smtClean="0">
                <a:solidFill>
                  <a:srgbClr val="C00000"/>
                </a:solidFill>
              </a:rPr>
              <a:t> heart sound-‘</a:t>
            </a:r>
            <a:r>
              <a:rPr lang="en-US" b="1" dirty="0" err="1" smtClean="0">
                <a:solidFill>
                  <a:srgbClr val="C00000"/>
                </a:solidFill>
              </a:rPr>
              <a:t>lub</a:t>
            </a:r>
            <a:r>
              <a:rPr lang="en-US" b="1" dirty="0" smtClean="0">
                <a:solidFill>
                  <a:srgbClr val="C00000"/>
                </a:solidFill>
              </a:rPr>
              <a:t>’ </a:t>
            </a:r>
          </a:p>
          <a:p>
            <a:r>
              <a:rPr lang="en-US" dirty="0" smtClean="0"/>
              <a:t>Low pitched , slightly prolong ( 0.15s).</a:t>
            </a:r>
          </a:p>
          <a:p>
            <a:r>
              <a:rPr lang="en-US" dirty="0" smtClean="0"/>
              <a:t>Produced by the closure of tricuspid and mitral valves.</a:t>
            </a:r>
          </a:p>
          <a:p>
            <a:r>
              <a:rPr lang="en-US" dirty="0" smtClean="0"/>
              <a:t>At the start of ventricular systole.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b="1" baseline="30000" dirty="0" smtClean="0">
                <a:solidFill>
                  <a:srgbClr val="C00000"/>
                </a:solidFill>
              </a:rPr>
              <a:t>nd</a:t>
            </a:r>
            <a:r>
              <a:rPr lang="en-US" b="1" dirty="0" smtClean="0">
                <a:solidFill>
                  <a:srgbClr val="C00000"/>
                </a:solidFill>
              </a:rPr>
              <a:t> heart sound – ‘dub’</a:t>
            </a:r>
          </a:p>
          <a:p>
            <a:r>
              <a:rPr lang="en-US" dirty="0" smtClean="0"/>
              <a:t>High pitched, short (0.12s) loud and sharp.</a:t>
            </a:r>
          </a:p>
          <a:p>
            <a:r>
              <a:rPr lang="en-US" dirty="0" smtClean="0"/>
              <a:t>Produced by aortic and pulmonary valve closure</a:t>
            </a:r>
          </a:p>
          <a:p>
            <a:r>
              <a:rPr lang="en-US" dirty="0" smtClean="0"/>
              <a:t>Follows ventricular systole.</a:t>
            </a:r>
          </a:p>
          <a:p>
            <a:r>
              <a:rPr lang="en-US" dirty="0" smtClean="0"/>
              <a:t>In Inspiration – physiological splitting of the second heart sound. ( aortic component before the pulmonary)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4400" y="304800"/>
            <a:ext cx="6975475" cy="5562600"/>
            <a:chOff x="990600" y="1295400"/>
            <a:chExt cx="6975475" cy="5562600"/>
          </a:xfrm>
        </p:grpSpPr>
        <p:pic>
          <p:nvPicPr>
            <p:cNvPr id="78850" name="Picture 2" descr="http://cnx.org/content/m46661/latest/2029_Cardiac_Cycle_vs_Heart_Sounds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583122"/>
              <a:ext cx="6975475" cy="5274878"/>
            </a:xfrm>
            <a:prstGeom prst="rect">
              <a:avLst/>
            </a:prstGeom>
            <a:noFill/>
          </p:spPr>
        </p:pic>
        <p:sp>
          <p:nvSpPr>
            <p:cNvPr id="8" name="Freeform 7"/>
            <p:cNvSpPr/>
            <p:nvPr/>
          </p:nvSpPr>
          <p:spPr>
            <a:xfrm>
              <a:off x="2050473" y="3971385"/>
              <a:ext cx="1648691" cy="1279488"/>
            </a:xfrm>
            <a:custGeom>
              <a:avLst/>
              <a:gdLst>
                <a:gd name="connsiteX0" fmla="*/ 831272 w 1648691"/>
                <a:gd name="connsiteY0" fmla="*/ 87997 h 1279488"/>
                <a:gd name="connsiteX1" fmla="*/ 734291 w 1648691"/>
                <a:gd name="connsiteY1" fmla="*/ 74142 h 1279488"/>
                <a:gd name="connsiteX2" fmla="*/ 692727 w 1648691"/>
                <a:gd name="connsiteY2" fmla="*/ 60288 h 1279488"/>
                <a:gd name="connsiteX3" fmla="*/ 568036 w 1648691"/>
                <a:gd name="connsiteY3" fmla="*/ 46433 h 1279488"/>
                <a:gd name="connsiteX4" fmla="*/ 498763 w 1648691"/>
                <a:gd name="connsiteY4" fmla="*/ 32579 h 1279488"/>
                <a:gd name="connsiteX5" fmla="*/ 387927 w 1648691"/>
                <a:gd name="connsiteY5" fmla="*/ 18724 h 1279488"/>
                <a:gd name="connsiteX6" fmla="*/ 152400 w 1648691"/>
                <a:gd name="connsiteY6" fmla="*/ 60288 h 1279488"/>
                <a:gd name="connsiteX7" fmla="*/ 138545 w 1648691"/>
                <a:gd name="connsiteY7" fmla="*/ 101851 h 1279488"/>
                <a:gd name="connsiteX8" fmla="*/ 55418 w 1648691"/>
                <a:gd name="connsiteY8" fmla="*/ 184979 h 1279488"/>
                <a:gd name="connsiteX9" fmla="*/ 27709 w 1648691"/>
                <a:gd name="connsiteY9" fmla="*/ 254251 h 1279488"/>
                <a:gd name="connsiteX10" fmla="*/ 13854 w 1648691"/>
                <a:gd name="connsiteY10" fmla="*/ 323524 h 1279488"/>
                <a:gd name="connsiteX11" fmla="*/ 0 w 1648691"/>
                <a:gd name="connsiteY11" fmla="*/ 365088 h 1279488"/>
                <a:gd name="connsiteX12" fmla="*/ 41563 w 1648691"/>
                <a:gd name="connsiteY12" fmla="*/ 628324 h 1279488"/>
                <a:gd name="connsiteX13" fmla="*/ 69272 w 1648691"/>
                <a:gd name="connsiteY13" fmla="*/ 669888 h 1279488"/>
                <a:gd name="connsiteX14" fmla="*/ 110836 w 1648691"/>
                <a:gd name="connsiteY14" fmla="*/ 766870 h 1279488"/>
                <a:gd name="connsiteX15" fmla="*/ 138545 w 1648691"/>
                <a:gd name="connsiteY15" fmla="*/ 822288 h 1279488"/>
                <a:gd name="connsiteX16" fmla="*/ 221672 w 1648691"/>
                <a:gd name="connsiteY16" fmla="*/ 905415 h 1279488"/>
                <a:gd name="connsiteX17" fmla="*/ 304800 w 1648691"/>
                <a:gd name="connsiteY17" fmla="*/ 1002397 h 1279488"/>
                <a:gd name="connsiteX18" fmla="*/ 360218 w 1648691"/>
                <a:gd name="connsiteY18" fmla="*/ 1057815 h 1279488"/>
                <a:gd name="connsiteX19" fmla="*/ 484909 w 1648691"/>
                <a:gd name="connsiteY19" fmla="*/ 1127088 h 1279488"/>
                <a:gd name="connsiteX20" fmla="*/ 568036 w 1648691"/>
                <a:gd name="connsiteY20" fmla="*/ 1168651 h 1279488"/>
                <a:gd name="connsiteX21" fmla="*/ 651163 w 1648691"/>
                <a:gd name="connsiteY21" fmla="*/ 1210215 h 1279488"/>
                <a:gd name="connsiteX22" fmla="*/ 775854 w 1648691"/>
                <a:gd name="connsiteY22" fmla="*/ 1224070 h 1279488"/>
                <a:gd name="connsiteX23" fmla="*/ 817418 w 1648691"/>
                <a:gd name="connsiteY23" fmla="*/ 1251779 h 1279488"/>
                <a:gd name="connsiteX24" fmla="*/ 942109 w 1648691"/>
                <a:gd name="connsiteY24" fmla="*/ 1265633 h 1279488"/>
                <a:gd name="connsiteX25" fmla="*/ 983672 w 1648691"/>
                <a:gd name="connsiteY25" fmla="*/ 1279488 h 1279488"/>
                <a:gd name="connsiteX26" fmla="*/ 1302327 w 1648691"/>
                <a:gd name="connsiteY26" fmla="*/ 1265633 h 1279488"/>
                <a:gd name="connsiteX27" fmla="*/ 1427018 w 1648691"/>
                <a:gd name="connsiteY27" fmla="*/ 1196360 h 1279488"/>
                <a:gd name="connsiteX28" fmla="*/ 1468582 w 1648691"/>
                <a:gd name="connsiteY28" fmla="*/ 1154797 h 1279488"/>
                <a:gd name="connsiteX29" fmla="*/ 1524000 w 1648691"/>
                <a:gd name="connsiteY29" fmla="*/ 1127088 h 1279488"/>
                <a:gd name="connsiteX30" fmla="*/ 1537854 w 1648691"/>
                <a:gd name="connsiteY30" fmla="*/ 1085524 h 1279488"/>
                <a:gd name="connsiteX31" fmla="*/ 1607127 w 1648691"/>
                <a:gd name="connsiteY31" fmla="*/ 988542 h 1279488"/>
                <a:gd name="connsiteX32" fmla="*/ 1648691 w 1648691"/>
                <a:gd name="connsiteY32" fmla="*/ 794579 h 1279488"/>
                <a:gd name="connsiteX33" fmla="*/ 1634836 w 1648691"/>
                <a:gd name="connsiteY33" fmla="*/ 489779 h 1279488"/>
                <a:gd name="connsiteX34" fmla="*/ 1620982 w 1648691"/>
                <a:gd name="connsiteY34" fmla="*/ 448215 h 1279488"/>
                <a:gd name="connsiteX35" fmla="*/ 1607127 w 1648691"/>
                <a:gd name="connsiteY35" fmla="*/ 392797 h 1279488"/>
                <a:gd name="connsiteX36" fmla="*/ 1593272 w 1648691"/>
                <a:gd name="connsiteY36" fmla="*/ 351233 h 1279488"/>
                <a:gd name="connsiteX37" fmla="*/ 1551709 w 1648691"/>
                <a:gd name="connsiteY37" fmla="*/ 309670 h 1279488"/>
                <a:gd name="connsiteX38" fmla="*/ 1427018 w 1648691"/>
                <a:gd name="connsiteY38" fmla="*/ 240397 h 1279488"/>
                <a:gd name="connsiteX39" fmla="*/ 1343891 w 1648691"/>
                <a:gd name="connsiteY39" fmla="*/ 198833 h 1279488"/>
                <a:gd name="connsiteX40" fmla="*/ 1302327 w 1648691"/>
                <a:gd name="connsiteY40" fmla="*/ 171124 h 1279488"/>
                <a:gd name="connsiteX41" fmla="*/ 1191491 w 1648691"/>
                <a:gd name="connsiteY41" fmla="*/ 143415 h 1279488"/>
                <a:gd name="connsiteX42" fmla="*/ 1149927 w 1648691"/>
                <a:gd name="connsiteY42" fmla="*/ 129560 h 1279488"/>
                <a:gd name="connsiteX43" fmla="*/ 914400 w 1648691"/>
                <a:gd name="connsiteY43" fmla="*/ 101851 h 1279488"/>
                <a:gd name="connsiteX44" fmla="*/ 858982 w 1648691"/>
                <a:gd name="connsiteY44" fmla="*/ 87997 h 1279488"/>
                <a:gd name="connsiteX45" fmla="*/ 817418 w 1648691"/>
                <a:gd name="connsiteY45" fmla="*/ 74142 h 1279488"/>
                <a:gd name="connsiteX46" fmla="*/ 831272 w 1648691"/>
                <a:gd name="connsiteY46" fmla="*/ 87997 h 127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48691" h="1279488">
                  <a:moveTo>
                    <a:pt x="831272" y="87997"/>
                  </a:moveTo>
                  <a:cubicBezTo>
                    <a:pt x="817418" y="87997"/>
                    <a:pt x="766312" y="80546"/>
                    <a:pt x="734291" y="74142"/>
                  </a:cubicBezTo>
                  <a:cubicBezTo>
                    <a:pt x="719971" y="71278"/>
                    <a:pt x="707132" y="62689"/>
                    <a:pt x="692727" y="60288"/>
                  </a:cubicBezTo>
                  <a:cubicBezTo>
                    <a:pt x="651477" y="53413"/>
                    <a:pt x="609435" y="52347"/>
                    <a:pt x="568036" y="46433"/>
                  </a:cubicBezTo>
                  <a:cubicBezTo>
                    <a:pt x="544724" y="43103"/>
                    <a:pt x="522037" y="36160"/>
                    <a:pt x="498763" y="32579"/>
                  </a:cubicBezTo>
                  <a:cubicBezTo>
                    <a:pt x="461963" y="26917"/>
                    <a:pt x="424872" y="23342"/>
                    <a:pt x="387927" y="18724"/>
                  </a:cubicBezTo>
                  <a:cubicBezTo>
                    <a:pt x="361349" y="20623"/>
                    <a:pt x="200631" y="0"/>
                    <a:pt x="152400" y="60288"/>
                  </a:cubicBezTo>
                  <a:cubicBezTo>
                    <a:pt x="143277" y="71692"/>
                    <a:pt x="147511" y="90323"/>
                    <a:pt x="138545" y="101851"/>
                  </a:cubicBezTo>
                  <a:cubicBezTo>
                    <a:pt x="114487" y="132783"/>
                    <a:pt x="55418" y="184979"/>
                    <a:pt x="55418" y="184979"/>
                  </a:cubicBezTo>
                  <a:cubicBezTo>
                    <a:pt x="46182" y="208070"/>
                    <a:pt x="34855" y="230430"/>
                    <a:pt x="27709" y="254251"/>
                  </a:cubicBezTo>
                  <a:cubicBezTo>
                    <a:pt x="20942" y="276806"/>
                    <a:pt x="19565" y="300679"/>
                    <a:pt x="13854" y="323524"/>
                  </a:cubicBezTo>
                  <a:cubicBezTo>
                    <a:pt x="10312" y="337692"/>
                    <a:pt x="4618" y="351233"/>
                    <a:pt x="0" y="365088"/>
                  </a:cubicBezTo>
                  <a:cubicBezTo>
                    <a:pt x="3524" y="410897"/>
                    <a:pt x="910" y="567344"/>
                    <a:pt x="41563" y="628324"/>
                  </a:cubicBezTo>
                  <a:lnTo>
                    <a:pt x="69272" y="669888"/>
                  </a:lnTo>
                  <a:cubicBezTo>
                    <a:pt x="92029" y="760911"/>
                    <a:pt x="68312" y="692453"/>
                    <a:pt x="110836" y="766870"/>
                  </a:cubicBezTo>
                  <a:cubicBezTo>
                    <a:pt x="121083" y="784802"/>
                    <a:pt x="125643" y="806161"/>
                    <a:pt x="138545" y="822288"/>
                  </a:cubicBezTo>
                  <a:cubicBezTo>
                    <a:pt x="163025" y="852887"/>
                    <a:pt x="204147" y="870366"/>
                    <a:pt x="221672" y="905415"/>
                  </a:cubicBezTo>
                  <a:cubicBezTo>
                    <a:pt x="266859" y="995785"/>
                    <a:pt x="224866" y="932454"/>
                    <a:pt x="304800" y="1002397"/>
                  </a:cubicBezTo>
                  <a:cubicBezTo>
                    <a:pt x="324460" y="1019600"/>
                    <a:pt x="340383" y="1040814"/>
                    <a:pt x="360218" y="1057815"/>
                  </a:cubicBezTo>
                  <a:cubicBezTo>
                    <a:pt x="394731" y="1087397"/>
                    <a:pt x="447965" y="1106564"/>
                    <a:pt x="484909" y="1127088"/>
                  </a:cubicBezTo>
                  <a:cubicBezTo>
                    <a:pt x="657738" y="1223105"/>
                    <a:pt x="406203" y="1096726"/>
                    <a:pt x="568036" y="1168651"/>
                  </a:cubicBezTo>
                  <a:cubicBezTo>
                    <a:pt x="596346" y="1181233"/>
                    <a:pt x="621229" y="1202233"/>
                    <a:pt x="651163" y="1210215"/>
                  </a:cubicBezTo>
                  <a:cubicBezTo>
                    <a:pt x="691570" y="1220990"/>
                    <a:pt x="734290" y="1219452"/>
                    <a:pt x="775854" y="1224070"/>
                  </a:cubicBezTo>
                  <a:cubicBezTo>
                    <a:pt x="789709" y="1233306"/>
                    <a:pt x="801264" y="1247741"/>
                    <a:pt x="817418" y="1251779"/>
                  </a:cubicBezTo>
                  <a:cubicBezTo>
                    <a:pt x="857989" y="1261922"/>
                    <a:pt x="900859" y="1258758"/>
                    <a:pt x="942109" y="1265633"/>
                  </a:cubicBezTo>
                  <a:cubicBezTo>
                    <a:pt x="956514" y="1268034"/>
                    <a:pt x="969818" y="1274870"/>
                    <a:pt x="983672" y="1279488"/>
                  </a:cubicBezTo>
                  <a:cubicBezTo>
                    <a:pt x="1089890" y="1274870"/>
                    <a:pt x="1196613" y="1276960"/>
                    <a:pt x="1302327" y="1265633"/>
                  </a:cubicBezTo>
                  <a:cubicBezTo>
                    <a:pt x="1346032" y="1260950"/>
                    <a:pt x="1395349" y="1223504"/>
                    <a:pt x="1427018" y="1196360"/>
                  </a:cubicBezTo>
                  <a:cubicBezTo>
                    <a:pt x="1441894" y="1183609"/>
                    <a:pt x="1452638" y="1166185"/>
                    <a:pt x="1468582" y="1154797"/>
                  </a:cubicBezTo>
                  <a:cubicBezTo>
                    <a:pt x="1485388" y="1142793"/>
                    <a:pt x="1505527" y="1136324"/>
                    <a:pt x="1524000" y="1127088"/>
                  </a:cubicBezTo>
                  <a:cubicBezTo>
                    <a:pt x="1528618" y="1113233"/>
                    <a:pt x="1531323" y="1098586"/>
                    <a:pt x="1537854" y="1085524"/>
                  </a:cubicBezTo>
                  <a:cubicBezTo>
                    <a:pt x="1547984" y="1065263"/>
                    <a:pt x="1597711" y="1001096"/>
                    <a:pt x="1607127" y="988542"/>
                  </a:cubicBezTo>
                  <a:cubicBezTo>
                    <a:pt x="1646610" y="870093"/>
                    <a:pt x="1631213" y="934397"/>
                    <a:pt x="1648691" y="794579"/>
                  </a:cubicBezTo>
                  <a:cubicBezTo>
                    <a:pt x="1644073" y="692979"/>
                    <a:pt x="1642946" y="591160"/>
                    <a:pt x="1634836" y="489779"/>
                  </a:cubicBezTo>
                  <a:cubicBezTo>
                    <a:pt x="1633671" y="475221"/>
                    <a:pt x="1624994" y="462257"/>
                    <a:pt x="1620982" y="448215"/>
                  </a:cubicBezTo>
                  <a:cubicBezTo>
                    <a:pt x="1615751" y="429906"/>
                    <a:pt x="1612358" y="411106"/>
                    <a:pt x="1607127" y="392797"/>
                  </a:cubicBezTo>
                  <a:cubicBezTo>
                    <a:pt x="1603115" y="378755"/>
                    <a:pt x="1601373" y="363384"/>
                    <a:pt x="1593272" y="351233"/>
                  </a:cubicBezTo>
                  <a:cubicBezTo>
                    <a:pt x="1582404" y="334931"/>
                    <a:pt x="1567175" y="321699"/>
                    <a:pt x="1551709" y="309670"/>
                  </a:cubicBezTo>
                  <a:cubicBezTo>
                    <a:pt x="1480248" y="254089"/>
                    <a:pt x="1489731" y="261300"/>
                    <a:pt x="1427018" y="240397"/>
                  </a:cubicBezTo>
                  <a:cubicBezTo>
                    <a:pt x="1307900" y="160986"/>
                    <a:pt x="1458612" y="256194"/>
                    <a:pt x="1343891" y="198833"/>
                  </a:cubicBezTo>
                  <a:cubicBezTo>
                    <a:pt x="1328998" y="191386"/>
                    <a:pt x="1317220" y="178570"/>
                    <a:pt x="1302327" y="171124"/>
                  </a:cubicBezTo>
                  <a:cubicBezTo>
                    <a:pt x="1270661" y="155291"/>
                    <a:pt x="1223102" y="151318"/>
                    <a:pt x="1191491" y="143415"/>
                  </a:cubicBezTo>
                  <a:cubicBezTo>
                    <a:pt x="1177323" y="139873"/>
                    <a:pt x="1164248" y="132424"/>
                    <a:pt x="1149927" y="129560"/>
                  </a:cubicBezTo>
                  <a:cubicBezTo>
                    <a:pt x="1088683" y="117311"/>
                    <a:pt x="969345" y="107346"/>
                    <a:pt x="914400" y="101851"/>
                  </a:cubicBezTo>
                  <a:cubicBezTo>
                    <a:pt x="895927" y="97233"/>
                    <a:pt x="877291" y="93228"/>
                    <a:pt x="858982" y="87997"/>
                  </a:cubicBezTo>
                  <a:cubicBezTo>
                    <a:pt x="844940" y="83985"/>
                    <a:pt x="831739" y="77006"/>
                    <a:pt x="817418" y="74142"/>
                  </a:cubicBezTo>
                  <a:cubicBezTo>
                    <a:pt x="808361" y="72331"/>
                    <a:pt x="845126" y="87997"/>
                    <a:pt x="831272" y="87997"/>
                  </a:cubicBezTo>
                  <a:close/>
                </a:path>
              </a:pathLst>
            </a:cu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648200" y="1295400"/>
              <a:ext cx="1648691" cy="1279488"/>
            </a:xfrm>
            <a:custGeom>
              <a:avLst/>
              <a:gdLst>
                <a:gd name="connsiteX0" fmla="*/ 831272 w 1648691"/>
                <a:gd name="connsiteY0" fmla="*/ 87997 h 1279488"/>
                <a:gd name="connsiteX1" fmla="*/ 734291 w 1648691"/>
                <a:gd name="connsiteY1" fmla="*/ 74142 h 1279488"/>
                <a:gd name="connsiteX2" fmla="*/ 692727 w 1648691"/>
                <a:gd name="connsiteY2" fmla="*/ 60288 h 1279488"/>
                <a:gd name="connsiteX3" fmla="*/ 568036 w 1648691"/>
                <a:gd name="connsiteY3" fmla="*/ 46433 h 1279488"/>
                <a:gd name="connsiteX4" fmla="*/ 498763 w 1648691"/>
                <a:gd name="connsiteY4" fmla="*/ 32579 h 1279488"/>
                <a:gd name="connsiteX5" fmla="*/ 387927 w 1648691"/>
                <a:gd name="connsiteY5" fmla="*/ 18724 h 1279488"/>
                <a:gd name="connsiteX6" fmla="*/ 152400 w 1648691"/>
                <a:gd name="connsiteY6" fmla="*/ 60288 h 1279488"/>
                <a:gd name="connsiteX7" fmla="*/ 138545 w 1648691"/>
                <a:gd name="connsiteY7" fmla="*/ 101851 h 1279488"/>
                <a:gd name="connsiteX8" fmla="*/ 55418 w 1648691"/>
                <a:gd name="connsiteY8" fmla="*/ 184979 h 1279488"/>
                <a:gd name="connsiteX9" fmla="*/ 27709 w 1648691"/>
                <a:gd name="connsiteY9" fmla="*/ 254251 h 1279488"/>
                <a:gd name="connsiteX10" fmla="*/ 13854 w 1648691"/>
                <a:gd name="connsiteY10" fmla="*/ 323524 h 1279488"/>
                <a:gd name="connsiteX11" fmla="*/ 0 w 1648691"/>
                <a:gd name="connsiteY11" fmla="*/ 365088 h 1279488"/>
                <a:gd name="connsiteX12" fmla="*/ 41563 w 1648691"/>
                <a:gd name="connsiteY12" fmla="*/ 628324 h 1279488"/>
                <a:gd name="connsiteX13" fmla="*/ 69272 w 1648691"/>
                <a:gd name="connsiteY13" fmla="*/ 669888 h 1279488"/>
                <a:gd name="connsiteX14" fmla="*/ 110836 w 1648691"/>
                <a:gd name="connsiteY14" fmla="*/ 766870 h 1279488"/>
                <a:gd name="connsiteX15" fmla="*/ 138545 w 1648691"/>
                <a:gd name="connsiteY15" fmla="*/ 822288 h 1279488"/>
                <a:gd name="connsiteX16" fmla="*/ 221672 w 1648691"/>
                <a:gd name="connsiteY16" fmla="*/ 905415 h 1279488"/>
                <a:gd name="connsiteX17" fmla="*/ 304800 w 1648691"/>
                <a:gd name="connsiteY17" fmla="*/ 1002397 h 1279488"/>
                <a:gd name="connsiteX18" fmla="*/ 360218 w 1648691"/>
                <a:gd name="connsiteY18" fmla="*/ 1057815 h 1279488"/>
                <a:gd name="connsiteX19" fmla="*/ 484909 w 1648691"/>
                <a:gd name="connsiteY19" fmla="*/ 1127088 h 1279488"/>
                <a:gd name="connsiteX20" fmla="*/ 568036 w 1648691"/>
                <a:gd name="connsiteY20" fmla="*/ 1168651 h 1279488"/>
                <a:gd name="connsiteX21" fmla="*/ 651163 w 1648691"/>
                <a:gd name="connsiteY21" fmla="*/ 1210215 h 1279488"/>
                <a:gd name="connsiteX22" fmla="*/ 775854 w 1648691"/>
                <a:gd name="connsiteY22" fmla="*/ 1224070 h 1279488"/>
                <a:gd name="connsiteX23" fmla="*/ 817418 w 1648691"/>
                <a:gd name="connsiteY23" fmla="*/ 1251779 h 1279488"/>
                <a:gd name="connsiteX24" fmla="*/ 942109 w 1648691"/>
                <a:gd name="connsiteY24" fmla="*/ 1265633 h 1279488"/>
                <a:gd name="connsiteX25" fmla="*/ 983672 w 1648691"/>
                <a:gd name="connsiteY25" fmla="*/ 1279488 h 1279488"/>
                <a:gd name="connsiteX26" fmla="*/ 1302327 w 1648691"/>
                <a:gd name="connsiteY26" fmla="*/ 1265633 h 1279488"/>
                <a:gd name="connsiteX27" fmla="*/ 1427018 w 1648691"/>
                <a:gd name="connsiteY27" fmla="*/ 1196360 h 1279488"/>
                <a:gd name="connsiteX28" fmla="*/ 1468582 w 1648691"/>
                <a:gd name="connsiteY28" fmla="*/ 1154797 h 1279488"/>
                <a:gd name="connsiteX29" fmla="*/ 1524000 w 1648691"/>
                <a:gd name="connsiteY29" fmla="*/ 1127088 h 1279488"/>
                <a:gd name="connsiteX30" fmla="*/ 1537854 w 1648691"/>
                <a:gd name="connsiteY30" fmla="*/ 1085524 h 1279488"/>
                <a:gd name="connsiteX31" fmla="*/ 1607127 w 1648691"/>
                <a:gd name="connsiteY31" fmla="*/ 988542 h 1279488"/>
                <a:gd name="connsiteX32" fmla="*/ 1648691 w 1648691"/>
                <a:gd name="connsiteY32" fmla="*/ 794579 h 1279488"/>
                <a:gd name="connsiteX33" fmla="*/ 1634836 w 1648691"/>
                <a:gd name="connsiteY33" fmla="*/ 489779 h 1279488"/>
                <a:gd name="connsiteX34" fmla="*/ 1620982 w 1648691"/>
                <a:gd name="connsiteY34" fmla="*/ 448215 h 1279488"/>
                <a:gd name="connsiteX35" fmla="*/ 1607127 w 1648691"/>
                <a:gd name="connsiteY35" fmla="*/ 392797 h 1279488"/>
                <a:gd name="connsiteX36" fmla="*/ 1593272 w 1648691"/>
                <a:gd name="connsiteY36" fmla="*/ 351233 h 1279488"/>
                <a:gd name="connsiteX37" fmla="*/ 1551709 w 1648691"/>
                <a:gd name="connsiteY37" fmla="*/ 309670 h 1279488"/>
                <a:gd name="connsiteX38" fmla="*/ 1427018 w 1648691"/>
                <a:gd name="connsiteY38" fmla="*/ 240397 h 1279488"/>
                <a:gd name="connsiteX39" fmla="*/ 1343891 w 1648691"/>
                <a:gd name="connsiteY39" fmla="*/ 198833 h 1279488"/>
                <a:gd name="connsiteX40" fmla="*/ 1302327 w 1648691"/>
                <a:gd name="connsiteY40" fmla="*/ 171124 h 1279488"/>
                <a:gd name="connsiteX41" fmla="*/ 1191491 w 1648691"/>
                <a:gd name="connsiteY41" fmla="*/ 143415 h 1279488"/>
                <a:gd name="connsiteX42" fmla="*/ 1149927 w 1648691"/>
                <a:gd name="connsiteY42" fmla="*/ 129560 h 1279488"/>
                <a:gd name="connsiteX43" fmla="*/ 914400 w 1648691"/>
                <a:gd name="connsiteY43" fmla="*/ 101851 h 1279488"/>
                <a:gd name="connsiteX44" fmla="*/ 858982 w 1648691"/>
                <a:gd name="connsiteY44" fmla="*/ 87997 h 1279488"/>
                <a:gd name="connsiteX45" fmla="*/ 817418 w 1648691"/>
                <a:gd name="connsiteY45" fmla="*/ 74142 h 1279488"/>
                <a:gd name="connsiteX46" fmla="*/ 831272 w 1648691"/>
                <a:gd name="connsiteY46" fmla="*/ 87997 h 127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48691" h="1279488">
                  <a:moveTo>
                    <a:pt x="831272" y="87997"/>
                  </a:moveTo>
                  <a:cubicBezTo>
                    <a:pt x="817418" y="87997"/>
                    <a:pt x="766312" y="80546"/>
                    <a:pt x="734291" y="74142"/>
                  </a:cubicBezTo>
                  <a:cubicBezTo>
                    <a:pt x="719971" y="71278"/>
                    <a:pt x="707132" y="62689"/>
                    <a:pt x="692727" y="60288"/>
                  </a:cubicBezTo>
                  <a:cubicBezTo>
                    <a:pt x="651477" y="53413"/>
                    <a:pt x="609435" y="52347"/>
                    <a:pt x="568036" y="46433"/>
                  </a:cubicBezTo>
                  <a:cubicBezTo>
                    <a:pt x="544724" y="43103"/>
                    <a:pt x="522037" y="36160"/>
                    <a:pt x="498763" y="32579"/>
                  </a:cubicBezTo>
                  <a:cubicBezTo>
                    <a:pt x="461963" y="26917"/>
                    <a:pt x="424872" y="23342"/>
                    <a:pt x="387927" y="18724"/>
                  </a:cubicBezTo>
                  <a:cubicBezTo>
                    <a:pt x="361349" y="20623"/>
                    <a:pt x="200631" y="0"/>
                    <a:pt x="152400" y="60288"/>
                  </a:cubicBezTo>
                  <a:cubicBezTo>
                    <a:pt x="143277" y="71692"/>
                    <a:pt x="147511" y="90323"/>
                    <a:pt x="138545" y="101851"/>
                  </a:cubicBezTo>
                  <a:cubicBezTo>
                    <a:pt x="114487" y="132783"/>
                    <a:pt x="55418" y="184979"/>
                    <a:pt x="55418" y="184979"/>
                  </a:cubicBezTo>
                  <a:cubicBezTo>
                    <a:pt x="46182" y="208070"/>
                    <a:pt x="34855" y="230430"/>
                    <a:pt x="27709" y="254251"/>
                  </a:cubicBezTo>
                  <a:cubicBezTo>
                    <a:pt x="20942" y="276806"/>
                    <a:pt x="19565" y="300679"/>
                    <a:pt x="13854" y="323524"/>
                  </a:cubicBezTo>
                  <a:cubicBezTo>
                    <a:pt x="10312" y="337692"/>
                    <a:pt x="4618" y="351233"/>
                    <a:pt x="0" y="365088"/>
                  </a:cubicBezTo>
                  <a:cubicBezTo>
                    <a:pt x="3524" y="410897"/>
                    <a:pt x="910" y="567344"/>
                    <a:pt x="41563" y="628324"/>
                  </a:cubicBezTo>
                  <a:lnTo>
                    <a:pt x="69272" y="669888"/>
                  </a:lnTo>
                  <a:cubicBezTo>
                    <a:pt x="92029" y="760911"/>
                    <a:pt x="68312" y="692453"/>
                    <a:pt x="110836" y="766870"/>
                  </a:cubicBezTo>
                  <a:cubicBezTo>
                    <a:pt x="121083" y="784802"/>
                    <a:pt x="125643" y="806161"/>
                    <a:pt x="138545" y="822288"/>
                  </a:cubicBezTo>
                  <a:cubicBezTo>
                    <a:pt x="163025" y="852887"/>
                    <a:pt x="204147" y="870366"/>
                    <a:pt x="221672" y="905415"/>
                  </a:cubicBezTo>
                  <a:cubicBezTo>
                    <a:pt x="266859" y="995785"/>
                    <a:pt x="224866" y="932454"/>
                    <a:pt x="304800" y="1002397"/>
                  </a:cubicBezTo>
                  <a:cubicBezTo>
                    <a:pt x="324460" y="1019600"/>
                    <a:pt x="340383" y="1040814"/>
                    <a:pt x="360218" y="1057815"/>
                  </a:cubicBezTo>
                  <a:cubicBezTo>
                    <a:pt x="394731" y="1087397"/>
                    <a:pt x="447965" y="1106564"/>
                    <a:pt x="484909" y="1127088"/>
                  </a:cubicBezTo>
                  <a:cubicBezTo>
                    <a:pt x="657738" y="1223105"/>
                    <a:pt x="406203" y="1096726"/>
                    <a:pt x="568036" y="1168651"/>
                  </a:cubicBezTo>
                  <a:cubicBezTo>
                    <a:pt x="596346" y="1181233"/>
                    <a:pt x="621229" y="1202233"/>
                    <a:pt x="651163" y="1210215"/>
                  </a:cubicBezTo>
                  <a:cubicBezTo>
                    <a:pt x="691570" y="1220990"/>
                    <a:pt x="734290" y="1219452"/>
                    <a:pt x="775854" y="1224070"/>
                  </a:cubicBezTo>
                  <a:cubicBezTo>
                    <a:pt x="789709" y="1233306"/>
                    <a:pt x="801264" y="1247741"/>
                    <a:pt x="817418" y="1251779"/>
                  </a:cubicBezTo>
                  <a:cubicBezTo>
                    <a:pt x="857989" y="1261922"/>
                    <a:pt x="900859" y="1258758"/>
                    <a:pt x="942109" y="1265633"/>
                  </a:cubicBezTo>
                  <a:cubicBezTo>
                    <a:pt x="956514" y="1268034"/>
                    <a:pt x="969818" y="1274870"/>
                    <a:pt x="983672" y="1279488"/>
                  </a:cubicBezTo>
                  <a:cubicBezTo>
                    <a:pt x="1089890" y="1274870"/>
                    <a:pt x="1196613" y="1276960"/>
                    <a:pt x="1302327" y="1265633"/>
                  </a:cubicBezTo>
                  <a:cubicBezTo>
                    <a:pt x="1346032" y="1260950"/>
                    <a:pt x="1395349" y="1223504"/>
                    <a:pt x="1427018" y="1196360"/>
                  </a:cubicBezTo>
                  <a:cubicBezTo>
                    <a:pt x="1441894" y="1183609"/>
                    <a:pt x="1452638" y="1166185"/>
                    <a:pt x="1468582" y="1154797"/>
                  </a:cubicBezTo>
                  <a:cubicBezTo>
                    <a:pt x="1485388" y="1142793"/>
                    <a:pt x="1505527" y="1136324"/>
                    <a:pt x="1524000" y="1127088"/>
                  </a:cubicBezTo>
                  <a:cubicBezTo>
                    <a:pt x="1528618" y="1113233"/>
                    <a:pt x="1531323" y="1098586"/>
                    <a:pt x="1537854" y="1085524"/>
                  </a:cubicBezTo>
                  <a:cubicBezTo>
                    <a:pt x="1547984" y="1065263"/>
                    <a:pt x="1597711" y="1001096"/>
                    <a:pt x="1607127" y="988542"/>
                  </a:cubicBezTo>
                  <a:cubicBezTo>
                    <a:pt x="1646610" y="870093"/>
                    <a:pt x="1631213" y="934397"/>
                    <a:pt x="1648691" y="794579"/>
                  </a:cubicBezTo>
                  <a:cubicBezTo>
                    <a:pt x="1644073" y="692979"/>
                    <a:pt x="1642946" y="591160"/>
                    <a:pt x="1634836" y="489779"/>
                  </a:cubicBezTo>
                  <a:cubicBezTo>
                    <a:pt x="1633671" y="475221"/>
                    <a:pt x="1624994" y="462257"/>
                    <a:pt x="1620982" y="448215"/>
                  </a:cubicBezTo>
                  <a:cubicBezTo>
                    <a:pt x="1615751" y="429906"/>
                    <a:pt x="1612358" y="411106"/>
                    <a:pt x="1607127" y="392797"/>
                  </a:cubicBezTo>
                  <a:cubicBezTo>
                    <a:pt x="1603115" y="378755"/>
                    <a:pt x="1601373" y="363384"/>
                    <a:pt x="1593272" y="351233"/>
                  </a:cubicBezTo>
                  <a:cubicBezTo>
                    <a:pt x="1582404" y="334931"/>
                    <a:pt x="1567175" y="321699"/>
                    <a:pt x="1551709" y="309670"/>
                  </a:cubicBezTo>
                  <a:cubicBezTo>
                    <a:pt x="1480248" y="254089"/>
                    <a:pt x="1489731" y="261300"/>
                    <a:pt x="1427018" y="240397"/>
                  </a:cubicBezTo>
                  <a:cubicBezTo>
                    <a:pt x="1307900" y="160986"/>
                    <a:pt x="1458612" y="256194"/>
                    <a:pt x="1343891" y="198833"/>
                  </a:cubicBezTo>
                  <a:cubicBezTo>
                    <a:pt x="1328998" y="191386"/>
                    <a:pt x="1317220" y="178570"/>
                    <a:pt x="1302327" y="171124"/>
                  </a:cubicBezTo>
                  <a:cubicBezTo>
                    <a:pt x="1270661" y="155291"/>
                    <a:pt x="1223102" y="151318"/>
                    <a:pt x="1191491" y="143415"/>
                  </a:cubicBezTo>
                  <a:cubicBezTo>
                    <a:pt x="1177323" y="139873"/>
                    <a:pt x="1164248" y="132424"/>
                    <a:pt x="1149927" y="129560"/>
                  </a:cubicBezTo>
                  <a:cubicBezTo>
                    <a:pt x="1088683" y="117311"/>
                    <a:pt x="969345" y="107346"/>
                    <a:pt x="914400" y="101851"/>
                  </a:cubicBezTo>
                  <a:cubicBezTo>
                    <a:pt x="895927" y="97233"/>
                    <a:pt x="877291" y="93228"/>
                    <a:pt x="858982" y="87997"/>
                  </a:cubicBezTo>
                  <a:cubicBezTo>
                    <a:pt x="844940" y="83985"/>
                    <a:pt x="831739" y="77006"/>
                    <a:pt x="817418" y="74142"/>
                  </a:cubicBezTo>
                  <a:cubicBezTo>
                    <a:pt x="808361" y="72331"/>
                    <a:pt x="845126" y="87997"/>
                    <a:pt x="831272" y="87997"/>
                  </a:cubicBezTo>
                  <a:close/>
                </a:path>
              </a:pathLst>
            </a:custGeom>
            <a:noFill/>
            <a:ln w="444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7429500" y="61341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563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4th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b="1" baseline="30000" dirty="0" smtClean="0">
                <a:solidFill>
                  <a:srgbClr val="0070C0"/>
                </a:solidFill>
              </a:rPr>
              <a:t>rd</a:t>
            </a:r>
            <a:r>
              <a:rPr lang="en-US" b="1" dirty="0" smtClean="0">
                <a:solidFill>
                  <a:srgbClr val="0070C0"/>
                </a:solidFill>
              </a:rPr>
              <a:t> heart sound</a:t>
            </a:r>
          </a:p>
          <a:p>
            <a:r>
              <a:rPr lang="en-US" dirty="0" smtClean="0"/>
              <a:t>Soft low pitched sound in early diastole</a:t>
            </a:r>
          </a:p>
          <a:p>
            <a:r>
              <a:rPr lang="en-US" dirty="0" smtClean="0"/>
              <a:t>Physiological in young adults</a:t>
            </a:r>
          </a:p>
          <a:p>
            <a:r>
              <a:rPr lang="en-US" dirty="0" smtClean="0"/>
              <a:t>Rapid filling of ventricles following AV valve opening with a little elastic resistance on the ventricular wall created by the initially filled volume of blood.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4</a:t>
            </a:r>
            <a:r>
              <a:rPr lang="en-US" b="1" baseline="30000" dirty="0" smtClean="0">
                <a:solidFill>
                  <a:srgbClr val="0070C0"/>
                </a:solidFill>
              </a:rPr>
              <a:t>th</a:t>
            </a:r>
            <a:r>
              <a:rPr lang="en-US" b="1" dirty="0" smtClean="0">
                <a:solidFill>
                  <a:srgbClr val="0070C0"/>
                </a:solidFill>
              </a:rPr>
              <a:t> heart sound</a:t>
            </a:r>
          </a:p>
          <a:p>
            <a:r>
              <a:rPr lang="en-US" dirty="0" smtClean="0"/>
              <a:t>Late in diastole</a:t>
            </a:r>
          </a:p>
          <a:p>
            <a:r>
              <a:rPr lang="en-US" dirty="0" smtClean="0"/>
              <a:t>Mostly pathological</a:t>
            </a:r>
          </a:p>
          <a:p>
            <a:r>
              <a:rPr lang="en-US" dirty="0" smtClean="0"/>
              <a:t>Atrial contraction causing rapid ventricular filling on a tense ventricular wall.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6400" y="1828800"/>
            <a:ext cx="5791200" cy="3341132"/>
            <a:chOff x="1066800" y="2209800"/>
            <a:chExt cx="5791200" cy="3341132"/>
          </a:xfrm>
        </p:grpSpPr>
        <p:grpSp>
          <p:nvGrpSpPr>
            <p:cNvPr id="31" name="Group 30"/>
            <p:cNvGrpSpPr/>
            <p:nvPr/>
          </p:nvGrpSpPr>
          <p:grpSpPr>
            <a:xfrm>
              <a:off x="1295400" y="4419600"/>
              <a:ext cx="5181602" cy="1131332"/>
              <a:chOff x="1295400" y="4419600"/>
              <a:chExt cx="5181602" cy="1131332"/>
            </a:xfrm>
          </p:grpSpPr>
          <p:sp>
            <p:nvSpPr>
              <p:cNvPr id="24" name="Left Brace 23"/>
              <p:cNvSpPr/>
              <p:nvPr/>
            </p:nvSpPr>
            <p:spPr>
              <a:xfrm rot="16200000">
                <a:off x="1943103" y="3771900"/>
                <a:ext cx="609600" cy="1905000"/>
              </a:xfrm>
              <a:prstGeom prst="leftBrac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400" y="51816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Systole</a:t>
                </a:r>
                <a:endParaRPr lang="en-US" dirty="0"/>
              </a:p>
            </p:txBody>
          </p:sp>
          <p:sp>
            <p:nvSpPr>
              <p:cNvPr id="26" name="Left Brace 25"/>
              <p:cNvSpPr/>
              <p:nvPr/>
            </p:nvSpPr>
            <p:spPr>
              <a:xfrm rot="16200000">
                <a:off x="4800602" y="3352801"/>
                <a:ext cx="609600" cy="2743201"/>
              </a:xfrm>
              <a:prstGeom prst="leftBrace">
                <a:avLst/>
              </a:prstGeom>
              <a:noFill/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14800" y="51816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Diastole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66800" y="2209800"/>
              <a:ext cx="5791200" cy="1600201"/>
              <a:chOff x="1066800" y="2209800"/>
              <a:chExt cx="5791200" cy="16002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066800" y="2209800"/>
                <a:ext cx="5791200" cy="1600201"/>
                <a:chOff x="1066800" y="2209800"/>
                <a:chExt cx="5791200" cy="1600201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143000" y="2209800"/>
                  <a:ext cx="228600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477000" y="2209800"/>
                  <a:ext cx="228600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>
                  <a:stCxn id="6" idx="2"/>
                  <a:endCxn id="7" idx="2"/>
                </p:cNvCxnSpPr>
                <p:nvPr/>
              </p:nvCxnSpPr>
              <p:spPr>
                <a:xfrm rot="16200000" flipH="1">
                  <a:off x="3924300" y="533400"/>
                  <a:ext cx="1588" cy="533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/>
                <p:cNvSpPr/>
                <p:nvPr/>
              </p:nvSpPr>
              <p:spPr>
                <a:xfrm>
                  <a:off x="3124200" y="2209800"/>
                  <a:ext cx="228600" cy="990600"/>
                </a:xfrm>
                <a:prstGeom prst="rect">
                  <a:avLst/>
                </a:prstGeom>
                <a:solidFill>
                  <a:srgbClr val="C9734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352800" y="2590800"/>
                  <a:ext cx="228600" cy="6096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800" y="33528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S1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324600" y="3429000"/>
                  <a:ext cx="533400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013365" y="34290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A2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352800" y="34290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P2</a:t>
                  </a:r>
                  <a:endParaRPr lang="en-US" dirty="0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4343400" y="2819400"/>
                <a:ext cx="152400" cy="381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7200" y="3429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S3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Murmurs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flow is lamina, non turbulent and silent.</a:t>
            </a:r>
          </a:p>
          <a:p>
            <a:r>
              <a:rPr lang="en-US" dirty="0" smtClean="0"/>
              <a:t>Murmurs are abnormal sounds heard when there is turbulent flow with in the heart or blood vessels.</a:t>
            </a:r>
          </a:p>
          <a:p>
            <a:endParaRPr lang="en-US" dirty="0" smtClean="0"/>
          </a:p>
          <a:p>
            <a:r>
              <a:rPr lang="en-US" dirty="0" smtClean="0"/>
              <a:t>Lamina flow – Concentric layers of fluid moving with a high velocity at the center of the vessel and a low velocity along the walls. </a:t>
            </a:r>
            <a:endParaRPr lang="en-US" dirty="0"/>
          </a:p>
        </p:txBody>
      </p:sp>
      <p:pic>
        <p:nvPicPr>
          <p:cNvPr id="5" name="Picture 2" descr="Download high quality image"/>
          <p:cNvPicPr>
            <a:picLocks noChangeAspect="1" noChangeArrowheads="1"/>
          </p:cNvPicPr>
          <p:nvPr/>
        </p:nvPicPr>
        <p:blipFill>
          <a:blip r:embed="rId2"/>
          <a:srcRect b="48780"/>
          <a:stretch>
            <a:fillRect/>
          </a:stretch>
        </p:blipFill>
        <p:spPr bwMode="auto">
          <a:xfrm>
            <a:off x="2819400" y="4191000"/>
            <a:ext cx="3124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Ohms law</a:t>
            </a:r>
          </a:p>
          <a:p>
            <a:r>
              <a:rPr lang="en-US" dirty="0" smtClean="0"/>
              <a:t>Flow=      pressure/resistance</a:t>
            </a:r>
          </a:p>
          <a:p>
            <a:r>
              <a:rPr lang="en-US" dirty="0" smtClean="0"/>
              <a:t>With increasing pressure flow should increase if the resistance is static</a:t>
            </a:r>
          </a:p>
          <a:p>
            <a:r>
              <a:rPr lang="en-US" dirty="0" smtClean="0"/>
              <a:t>But with increase in pressure beyond a limit does not increase the flow in a liner fashion. This is due to turbulence.</a:t>
            </a:r>
            <a:endParaRPr lang="en-US" dirty="0"/>
          </a:p>
        </p:txBody>
      </p:sp>
      <p:pic>
        <p:nvPicPr>
          <p:cNvPr id="4" name="Picture 2" descr="Download high quality image"/>
          <p:cNvPicPr>
            <a:picLocks noChangeAspect="1" noChangeArrowheads="1"/>
          </p:cNvPicPr>
          <p:nvPr/>
        </p:nvPicPr>
        <p:blipFill>
          <a:blip r:embed="rId2"/>
          <a:srcRect t="48780" r="2439"/>
          <a:stretch>
            <a:fillRect/>
          </a:stretch>
        </p:blipFill>
        <p:spPr bwMode="auto">
          <a:xfrm>
            <a:off x="3352800" y="4267200"/>
            <a:ext cx="3048000" cy="1600200"/>
          </a:xfrm>
          <a:prstGeom prst="rect">
            <a:avLst/>
          </a:prstGeom>
          <a:noFill/>
        </p:spPr>
      </p:pic>
      <p:sp>
        <p:nvSpPr>
          <p:cNvPr id="5" name="Isosceles Triangle 4"/>
          <p:cNvSpPr/>
          <p:nvPr/>
        </p:nvSpPr>
        <p:spPr>
          <a:xfrm>
            <a:off x="1828800" y="1752600"/>
            <a:ext cx="228600" cy="228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</TotalTime>
  <Words>790</Words>
  <Application>Microsoft Office PowerPoint</Application>
  <PresentationFormat>On-screen Show (4:3)</PresentationFormat>
  <Paragraphs>204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Heart sounds and murmurs</vt:lpstr>
      <vt:lpstr>STETHISCOPE</vt:lpstr>
      <vt:lpstr>Heart sounds</vt:lpstr>
      <vt:lpstr>Heart sounds</vt:lpstr>
      <vt:lpstr>Slide 5</vt:lpstr>
      <vt:lpstr>Slide 6</vt:lpstr>
      <vt:lpstr>Slide 7</vt:lpstr>
      <vt:lpstr>Heart Murmurs</vt:lpstr>
      <vt:lpstr>Slide 9</vt:lpstr>
      <vt:lpstr>Reynolds Number</vt:lpstr>
      <vt:lpstr>Turbulence can be created by </vt:lpstr>
      <vt:lpstr>Characteristics of a murmur</vt:lpstr>
      <vt:lpstr>Slide 13</vt:lpstr>
      <vt:lpstr>CARDIAC AREAS FOR AUSCULTATION</vt:lpstr>
      <vt:lpstr>Slide 15</vt:lpstr>
      <vt:lpstr>Slide 16</vt:lpstr>
      <vt:lpstr>Murmurs in valvular disease</vt:lpstr>
      <vt:lpstr>Slide 18</vt:lpstr>
      <vt:lpstr>Congenital heart diseases causing murmurs</vt:lpstr>
      <vt:lpstr>Changes in S1 and S2 heart sounds in pathological conditions</vt:lpstr>
      <vt:lpstr>Slide 21</vt:lpstr>
      <vt:lpstr>Conditions causing S3 and S4 heart sounds to appear</vt:lpstr>
      <vt:lpstr>Murmurs in valvular disease</vt:lpstr>
      <vt:lpstr>Additional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sounds and murmurs</dc:title>
  <dc:creator>soft</dc:creator>
  <cp:lastModifiedBy>soft</cp:lastModifiedBy>
  <cp:revision>49</cp:revision>
  <dcterms:created xsi:type="dcterms:W3CDTF">2015-01-16T04:41:35Z</dcterms:created>
  <dcterms:modified xsi:type="dcterms:W3CDTF">2015-01-26T05:19:29Z</dcterms:modified>
</cp:coreProperties>
</file>