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37"/>
  </p:handoutMasterIdLst>
  <p:sldIdLst>
    <p:sldId id="256" r:id="rId2"/>
    <p:sldId id="266" r:id="rId3"/>
    <p:sldId id="257" r:id="rId4"/>
    <p:sldId id="267" r:id="rId5"/>
    <p:sldId id="273" r:id="rId6"/>
    <p:sldId id="299" r:id="rId7"/>
    <p:sldId id="258" r:id="rId8"/>
    <p:sldId id="274" r:id="rId9"/>
    <p:sldId id="260" r:id="rId10"/>
    <p:sldId id="284" r:id="rId11"/>
    <p:sldId id="259" r:id="rId12"/>
    <p:sldId id="282" r:id="rId13"/>
    <p:sldId id="275" r:id="rId14"/>
    <p:sldId id="270" r:id="rId15"/>
    <p:sldId id="290" r:id="rId16"/>
    <p:sldId id="300" r:id="rId17"/>
    <p:sldId id="291" r:id="rId18"/>
    <p:sldId id="289" r:id="rId19"/>
    <p:sldId id="292" r:id="rId20"/>
    <p:sldId id="293" r:id="rId21"/>
    <p:sldId id="294" r:id="rId22"/>
    <p:sldId id="295" r:id="rId23"/>
    <p:sldId id="296" r:id="rId24"/>
    <p:sldId id="261" r:id="rId25"/>
    <p:sldId id="276" r:id="rId26"/>
    <p:sldId id="277" r:id="rId27"/>
    <p:sldId id="301" r:id="rId28"/>
    <p:sldId id="280" r:id="rId29"/>
    <p:sldId id="278" r:id="rId30"/>
    <p:sldId id="271" r:id="rId31"/>
    <p:sldId id="281" r:id="rId32"/>
    <p:sldId id="272" r:id="rId33"/>
    <p:sldId id="285" r:id="rId34"/>
    <p:sldId id="297" r:id="rId35"/>
    <p:sldId id="298" r:id="rId36"/>
  </p:sldIdLst>
  <p:sldSz cx="9144000" cy="6858000" type="screen4x3"/>
  <p:notesSz cx="7013575" cy="9299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27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9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369FDE-8035-4612-B5F7-4077A35E3F1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3AC52D-23D9-4F68-A068-25DE0E0E9D79}">
      <dgm:prSet phldrT="[Text]" custT="1"/>
      <dgm:spPr/>
      <dgm:t>
        <a:bodyPr/>
        <a:lstStyle/>
        <a:p>
          <a:r>
            <a:rPr lang="en-US" sz="2000" dirty="0" smtClean="0"/>
            <a:t>Stretch of artery</a:t>
          </a:r>
          <a:endParaRPr lang="en-US" sz="2000" dirty="0"/>
        </a:p>
      </dgm:t>
    </dgm:pt>
    <dgm:pt modelId="{1A99CDBA-9814-4C6E-A192-662B85770DC5}" type="parTrans" cxnId="{C1BDD1D7-84AC-484F-8CB7-501C676F1E58}">
      <dgm:prSet/>
      <dgm:spPr/>
      <dgm:t>
        <a:bodyPr/>
        <a:lstStyle/>
        <a:p>
          <a:endParaRPr lang="en-US"/>
        </a:p>
      </dgm:t>
    </dgm:pt>
    <dgm:pt modelId="{8AC216FA-6F7D-43DB-9CA9-1C72096CE4D4}" type="sibTrans" cxnId="{C1BDD1D7-84AC-484F-8CB7-501C676F1E58}">
      <dgm:prSet/>
      <dgm:spPr/>
      <dgm:t>
        <a:bodyPr/>
        <a:lstStyle/>
        <a:p>
          <a:endParaRPr lang="en-US"/>
        </a:p>
      </dgm:t>
    </dgm:pt>
    <dgm:pt modelId="{45229969-E158-4B0B-B426-2F3A4131504A}">
      <dgm:prSet phldrT="[Text]" custT="1"/>
      <dgm:spPr/>
      <dgm:t>
        <a:bodyPr/>
        <a:lstStyle/>
        <a:p>
          <a:r>
            <a:rPr lang="en-US" sz="2000" dirty="0" smtClean="0"/>
            <a:t>Vascular smooth muscle cell Depolarization </a:t>
          </a:r>
          <a:endParaRPr lang="en-US" sz="2000" dirty="0"/>
        </a:p>
      </dgm:t>
    </dgm:pt>
    <dgm:pt modelId="{773C77E4-005E-47D9-8702-B6C14BA88400}" type="parTrans" cxnId="{C40A7B99-13F0-4A43-9E9C-A9BFFACE0EFD}">
      <dgm:prSet/>
      <dgm:spPr/>
      <dgm:t>
        <a:bodyPr/>
        <a:lstStyle/>
        <a:p>
          <a:endParaRPr lang="en-US"/>
        </a:p>
      </dgm:t>
    </dgm:pt>
    <dgm:pt modelId="{787EB4A9-9709-4FD1-A9D8-6C08B087CBB7}" type="sibTrans" cxnId="{C40A7B99-13F0-4A43-9E9C-A9BFFACE0EFD}">
      <dgm:prSet/>
      <dgm:spPr/>
      <dgm:t>
        <a:bodyPr/>
        <a:lstStyle/>
        <a:p>
          <a:endParaRPr lang="en-US"/>
        </a:p>
      </dgm:t>
    </dgm:pt>
    <dgm:pt modelId="{D9849178-5ACD-4567-BCE5-8349A2028A98}">
      <dgm:prSet phldrT="[Text]" custT="1"/>
      <dgm:spPr/>
      <dgm:t>
        <a:bodyPr/>
        <a:lstStyle/>
        <a:p>
          <a:r>
            <a:rPr lang="en-US" sz="2000" dirty="0" smtClean="0"/>
            <a:t>Ca</a:t>
          </a:r>
          <a:r>
            <a:rPr lang="en-US" sz="2000" baseline="30000" dirty="0" smtClean="0"/>
            <a:t>2+</a:t>
          </a:r>
          <a:r>
            <a:rPr lang="en-US" sz="2000" dirty="0" smtClean="0"/>
            <a:t> in to the smooth muscle cells</a:t>
          </a:r>
          <a:endParaRPr lang="en-US" sz="2000" dirty="0"/>
        </a:p>
      </dgm:t>
    </dgm:pt>
    <dgm:pt modelId="{699326B1-A4AF-4EB8-8D4B-F2D9398C11ED}" type="parTrans" cxnId="{A04FF8AD-3ECB-4A29-820D-C4ABEA05E87D}">
      <dgm:prSet/>
      <dgm:spPr/>
      <dgm:t>
        <a:bodyPr/>
        <a:lstStyle/>
        <a:p>
          <a:endParaRPr lang="en-US"/>
        </a:p>
      </dgm:t>
    </dgm:pt>
    <dgm:pt modelId="{8F7145C7-B656-471D-BBA5-6100BA867571}" type="sibTrans" cxnId="{A04FF8AD-3ECB-4A29-820D-C4ABEA05E87D}">
      <dgm:prSet/>
      <dgm:spPr/>
      <dgm:t>
        <a:bodyPr/>
        <a:lstStyle/>
        <a:p>
          <a:endParaRPr lang="en-US"/>
        </a:p>
      </dgm:t>
    </dgm:pt>
    <dgm:pt modelId="{83949DE2-6408-4926-A709-EE84306A7E10}">
      <dgm:prSet custT="1"/>
      <dgm:spPr/>
      <dgm:t>
        <a:bodyPr/>
        <a:lstStyle/>
        <a:p>
          <a:r>
            <a:rPr lang="en-US" sz="2000" dirty="0" smtClean="0"/>
            <a:t>Arterial Constriction</a:t>
          </a:r>
          <a:endParaRPr lang="en-US" sz="2000" dirty="0"/>
        </a:p>
      </dgm:t>
    </dgm:pt>
    <dgm:pt modelId="{81B69A94-2F81-4DA4-8CE9-681A49B5C231}" type="parTrans" cxnId="{C24111A0-F28D-48DC-A5F0-7D4BA8ADC536}">
      <dgm:prSet/>
      <dgm:spPr/>
      <dgm:t>
        <a:bodyPr/>
        <a:lstStyle/>
        <a:p>
          <a:endParaRPr lang="en-US"/>
        </a:p>
      </dgm:t>
    </dgm:pt>
    <dgm:pt modelId="{2831BD45-8A49-48DC-A288-3D6A6652B7F3}" type="sibTrans" cxnId="{C24111A0-F28D-48DC-A5F0-7D4BA8ADC536}">
      <dgm:prSet/>
      <dgm:spPr/>
      <dgm:t>
        <a:bodyPr/>
        <a:lstStyle/>
        <a:p>
          <a:endParaRPr lang="en-US"/>
        </a:p>
      </dgm:t>
    </dgm:pt>
    <dgm:pt modelId="{9980F805-7DFC-4E99-A96B-2A32FBBEB9F1}" type="pres">
      <dgm:prSet presAssocID="{1C369FDE-8035-4612-B5F7-4077A35E3F1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2EE14C0-A07B-455F-97BE-8A8D266D8D16}" type="pres">
      <dgm:prSet presAssocID="{853AC52D-23D9-4F68-A068-25DE0E0E9D79}" presName="composite" presStyleCnt="0"/>
      <dgm:spPr/>
    </dgm:pt>
    <dgm:pt modelId="{A947EBC8-44DB-4CA4-BD76-A0AF296CF1DA}" type="pres">
      <dgm:prSet presAssocID="{853AC52D-23D9-4F68-A068-25DE0E0E9D79}" presName="bentUpArrow1" presStyleLbl="alignImgPlace1" presStyleIdx="0" presStyleCnt="3"/>
      <dgm:spPr/>
    </dgm:pt>
    <dgm:pt modelId="{1A5823FE-5F26-4348-AB0F-92B261F2F11E}" type="pres">
      <dgm:prSet presAssocID="{853AC52D-23D9-4F68-A068-25DE0E0E9D79}" presName="ParentText" presStyleLbl="node1" presStyleIdx="0" presStyleCnt="4" custScaleX="1245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9D7ED-5868-406B-ABCC-402C94B08078}" type="pres">
      <dgm:prSet presAssocID="{853AC52D-23D9-4F68-A068-25DE0E0E9D7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BC1E3BD-8E37-4826-9E02-63E398199C4B}" type="pres">
      <dgm:prSet presAssocID="{8AC216FA-6F7D-43DB-9CA9-1C72096CE4D4}" presName="sibTrans" presStyleCnt="0"/>
      <dgm:spPr/>
    </dgm:pt>
    <dgm:pt modelId="{581110F1-3DC4-4FF8-BA36-132F920589AC}" type="pres">
      <dgm:prSet presAssocID="{45229969-E158-4B0B-B426-2F3A4131504A}" presName="composite" presStyleCnt="0"/>
      <dgm:spPr/>
    </dgm:pt>
    <dgm:pt modelId="{89557D92-2836-4D95-96A2-9C3352CD8176}" type="pres">
      <dgm:prSet presAssocID="{45229969-E158-4B0B-B426-2F3A4131504A}" presName="bentUpArrow1" presStyleLbl="alignImgPlace1" presStyleIdx="1" presStyleCnt="3"/>
      <dgm:spPr/>
    </dgm:pt>
    <dgm:pt modelId="{998DBD9F-E335-4402-882F-A17AB710466F}" type="pres">
      <dgm:prSet presAssocID="{45229969-E158-4B0B-B426-2F3A4131504A}" presName="ParentText" presStyleLbl="node1" presStyleIdx="1" presStyleCnt="4" custScaleX="156258" custScaleY="84296" custLinFactNeighborX="258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65328F-0E66-43A9-A70E-70B459B4C3BD}" type="pres">
      <dgm:prSet presAssocID="{45229969-E158-4B0B-B426-2F3A4131504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756AEDD-01CE-4C1B-9774-38BD11CC192A}" type="pres">
      <dgm:prSet presAssocID="{787EB4A9-9709-4FD1-A9D8-6C08B087CBB7}" presName="sibTrans" presStyleCnt="0"/>
      <dgm:spPr/>
    </dgm:pt>
    <dgm:pt modelId="{F5B27CA7-483B-4E3F-8009-7D48BA2A28DC}" type="pres">
      <dgm:prSet presAssocID="{D9849178-5ACD-4567-BCE5-8349A2028A98}" presName="composite" presStyleCnt="0"/>
      <dgm:spPr/>
    </dgm:pt>
    <dgm:pt modelId="{8CDCE943-2893-4380-BC32-F7D120C15C30}" type="pres">
      <dgm:prSet presAssocID="{D9849178-5ACD-4567-BCE5-8349A2028A98}" presName="bentUpArrow1" presStyleLbl="alignImgPlace1" presStyleIdx="2" presStyleCnt="3"/>
      <dgm:spPr/>
    </dgm:pt>
    <dgm:pt modelId="{7DDAB514-1E8A-41CB-B4DA-D567EFC780AC}" type="pres">
      <dgm:prSet presAssocID="{D9849178-5ACD-4567-BCE5-8349A2028A98}" presName="ParentText" presStyleLbl="node1" presStyleIdx="2" presStyleCnt="4" custScaleX="159642" custLinFactNeighborX="1121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76F53-5168-4FD6-995B-4DA30EE85338}" type="pres">
      <dgm:prSet presAssocID="{D9849178-5ACD-4567-BCE5-8349A2028A98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0C28A2D-3333-4AB2-BC8A-66FB964CE1A3}" type="pres">
      <dgm:prSet presAssocID="{8F7145C7-B656-471D-BBA5-6100BA867571}" presName="sibTrans" presStyleCnt="0"/>
      <dgm:spPr/>
    </dgm:pt>
    <dgm:pt modelId="{709C0654-02B0-4063-98D9-10721989C22F}" type="pres">
      <dgm:prSet presAssocID="{83949DE2-6408-4926-A709-EE84306A7E10}" presName="composite" presStyleCnt="0"/>
      <dgm:spPr/>
    </dgm:pt>
    <dgm:pt modelId="{EC5CA2E1-9DBF-4557-9341-5A343131FEB4}" type="pres">
      <dgm:prSet presAssocID="{83949DE2-6408-4926-A709-EE84306A7E10}" presName="ParentText" presStyleLbl="node1" presStyleIdx="3" presStyleCnt="4" custScaleX="161436" custLinFactNeighborX="1898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FC770D-3B4D-4CD3-8DDD-CC0025168A61}" type="presOf" srcId="{853AC52D-23D9-4F68-A068-25DE0E0E9D79}" destId="{1A5823FE-5F26-4348-AB0F-92B261F2F11E}" srcOrd="0" destOrd="0" presId="urn:microsoft.com/office/officeart/2005/8/layout/StepDownProcess"/>
    <dgm:cxn modelId="{A04FF8AD-3ECB-4A29-820D-C4ABEA05E87D}" srcId="{1C369FDE-8035-4612-B5F7-4077A35E3F10}" destId="{D9849178-5ACD-4567-BCE5-8349A2028A98}" srcOrd="2" destOrd="0" parTransId="{699326B1-A4AF-4EB8-8D4B-F2D9398C11ED}" sibTransId="{8F7145C7-B656-471D-BBA5-6100BA867571}"/>
    <dgm:cxn modelId="{C40A7B99-13F0-4A43-9E9C-A9BFFACE0EFD}" srcId="{1C369FDE-8035-4612-B5F7-4077A35E3F10}" destId="{45229969-E158-4B0B-B426-2F3A4131504A}" srcOrd="1" destOrd="0" parTransId="{773C77E4-005E-47D9-8702-B6C14BA88400}" sibTransId="{787EB4A9-9709-4FD1-A9D8-6C08B087CBB7}"/>
    <dgm:cxn modelId="{7743EB95-CB0E-416D-AA76-2AC9EEB5FC58}" type="presOf" srcId="{83949DE2-6408-4926-A709-EE84306A7E10}" destId="{EC5CA2E1-9DBF-4557-9341-5A343131FEB4}" srcOrd="0" destOrd="0" presId="urn:microsoft.com/office/officeart/2005/8/layout/StepDownProcess"/>
    <dgm:cxn modelId="{025C826D-4CB1-471B-B444-DE1AC8AF1E6E}" type="presOf" srcId="{45229969-E158-4B0B-B426-2F3A4131504A}" destId="{998DBD9F-E335-4402-882F-A17AB710466F}" srcOrd="0" destOrd="0" presId="urn:microsoft.com/office/officeart/2005/8/layout/StepDownProcess"/>
    <dgm:cxn modelId="{C24111A0-F28D-48DC-A5F0-7D4BA8ADC536}" srcId="{1C369FDE-8035-4612-B5F7-4077A35E3F10}" destId="{83949DE2-6408-4926-A709-EE84306A7E10}" srcOrd="3" destOrd="0" parTransId="{81B69A94-2F81-4DA4-8CE9-681A49B5C231}" sibTransId="{2831BD45-8A49-48DC-A288-3D6A6652B7F3}"/>
    <dgm:cxn modelId="{0FB09308-205D-48F8-841F-5D9BBAA05A12}" type="presOf" srcId="{D9849178-5ACD-4567-BCE5-8349A2028A98}" destId="{7DDAB514-1E8A-41CB-B4DA-D567EFC780AC}" srcOrd="0" destOrd="0" presId="urn:microsoft.com/office/officeart/2005/8/layout/StepDownProcess"/>
    <dgm:cxn modelId="{C1BDD1D7-84AC-484F-8CB7-501C676F1E58}" srcId="{1C369FDE-8035-4612-B5F7-4077A35E3F10}" destId="{853AC52D-23D9-4F68-A068-25DE0E0E9D79}" srcOrd="0" destOrd="0" parTransId="{1A99CDBA-9814-4C6E-A192-662B85770DC5}" sibTransId="{8AC216FA-6F7D-43DB-9CA9-1C72096CE4D4}"/>
    <dgm:cxn modelId="{96BC2632-C1C3-4AA3-AC7A-6BC5F62CFE64}" type="presOf" srcId="{1C369FDE-8035-4612-B5F7-4077A35E3F10}" destId="{9980F805-7DFC-4E99-A96B-2A32FBBEB9F1}" srcOrd="0" destOrd="0" presId="urn:microsoft.com/office/officeart/2005/8/layout/StepDownProcess"/>
    <dgm:cxn modelId="{66910055-8501-4F13-9011-2342194BDE29}" type="presParOf" srcId="{9980F805-7DFC-4E99-A96B-2A32FBBEB9F1}" destId="{F2EE14C0-A07B-455F-97BE-8A8D266D8D16}" srcOrd="0" destOrd="0" presId="urn:microsoft.com/office/officeart/2005/8/layout/StepDownProcess"/>
    <dgm:cxn modelId="{18EDA875-99F9-40BC-9EDB-B92F6C7ECD12}" type="presParOf" srcId="{F2EE14C0-A07B-455F-97BE-8A8D266D8D16}" destId="{A947EBC8-44DB-4CA4-BD76-A0AF296CF1DA}" srcOrd="0" destOrd="0" presId="urn:microsoft.com/office/officeart/2005/8/layout/StepDownProcess"/>
    <dgm:cxn modelId="{B1AAB5D7-A23B-4A7F-A3CA-0C4C5F7076FC}" type="presParOf" srcId="{F2EE14C0-A07B-455F-97BE-8A8D266D8D16}" destId="{1A5823FE-5F26-4348-AB0F-92B261F2F11E}" srcOrd="1" destOrd="0" presId="urn:microsoft.com/office/officeart/2005/8/layout/StepDownProcess"/>
    <dgm:cxn modelId="{652DF262-54E3-43EC-AD7D-9D3BD5C50C62}" type="presParOf" srcId="{F2EE14C0-A07B-455F-97BE-8A8D266D8D16}" destId="{4E29D7ED-5868-406B-ABCC-402C94B08078}" srcOrd="2" destOrd="0" presId="urn:microsoft.com/office/officeart/2005/8/layout/StepDownProcess"/>
    <dgm:cxn modelId="{9E016FC4-1E6A-4359-A0FC-B85DE8BF89E5}" type="presParOf" srcId="{9980F805-7DFC-4E99-A96B-2A32FBBEB9F1}" destId="{0BC1E3BD-8E37-4826-9E02-63E398199C4B}" srcOrd="1" destOrd="0" presId="urn:microsoft.com/office/officeart/2005/8/layout/StepDownProcess"/>
    <dgm:cxn modelId="{6ED04E44-91DA-49C4-B6EB-84018BD6A69E}" type="presParOf" srcId="{9980F805-7DFC-4E99-A96B-2A32FBBEB9F1}" destId="{581110F1-3DC4-4FF8-BA36-132F920589AC}" srcOrd="2" destOrd="0" presId="urn:microsoft.com/office/officeart/2005/8/layout/StepDownProcess"/>
    <dgm:cxn modelId="{38E3CEB7-A71E-4602-A26C-D65C5DB6C093}" type="presParOf" srcId="{581110F1-3DC4-4FF8-BA36-132F920589AC}" destId="{89557D92-2836-4D95-96A2-9C3352CD8176}" srcOrd="0" destOrd="0" presId="urn:microsoft.com/office/officeart/2005/8/layout/StepDownProcess"/>
    <dgm:cxn modelId="{4B8670B0-8461-4AAD-809A-098C8770DFE0}" type="presParOf" srcId="{581110F1-3DC4-4FF8-BA36-132F920589AC}" destId="{998DBD9F-E335-4402-882F-A17AB710466F}" srcOrd="1" destOrd="0" presId="urn:microsoft.com/office/officeart/2005/8/layout/StepDownProcess"/>
    <dgm:cxn modelId="{565374BA-40A6-4220-BA3D-0FF224A0932B}" type="presParOf" srcId="{581110F1-3DC4-4FF8-BA36-132F920589AC}" destId="{DC65328F-0E66-43A9-A70E-70B459B4C3BD}" srcOrd="2" destOrd="0" presId="urn:microsoft.com/office/officeart/2005/8/layout/StepDownProcess"/>
    <dgm:cxn modelId="{4D7060F6-9551-4BD6-B037-9118E3E214FF}" type="presParOf" srcId="{9980F805-7DFC-4E99-A96B-2A32FBBEB9F1}" destId="{A756AEDD-01CE-4C1B-9774-38BD11CC192A}" srcOrd="3" destOrd="0" presId="urn:microsoft.com/office/officeart/2005/8/layout/StepDownProcess"/>
    <dgm:cxn modelId="{5F4E5429-CB25-4D79-AAED-34F1CD91F40A}" type="presParOf" srcId="{9980F805-7DFC-4E99-A96B-2A32FBBEB9F1}" destId="{F5B27CA7-483B-4E3F-8009-7D48BA2A28DC}" srcOrd="4" destOrd="0" presId="urn:microsoft.com/office/officeart/2005/8/layout/StepDownProcess"/>
    <dgm:cxn modelId="{39FA949F-2DEF-4A20-B868-A2E9F84F7F1E}" type="presParOf" srcId="{F5B27CA7-483B-4E3F-8009-7D48BA2A28DC}" destId="{8CDCE943-2893-4380-BC32-F7D120C15C30}" srcOrd="0" destOrd="0" presId="urn:microsoft.com/office/officeart/2005/8/layout/StepDownProcess"/>
    <dgm:cxn modelId="{80DA2D0B-3CC6-494C-A8A2-AAA51CD9CEEF}" type="presParOf" srcId="{F5B27CA7-483B-4E3F-8009-7D48BA2A28DC}" destId="{7DDAB514-1E8A-41CB-B4DA-D567EFC780AC}" srcOrd="1" destOrd="0" presId="urn:microsoft.com/office/officeart/2005/8/layout/StepDownProcess"/>
    <dgm:cxn modelId="{F3C0E0CA-5393-4EC1-B199-09546F11F3C4}" type="presParOf" srcId="{F5B27CA7-483B-4E3F-8009-7D48BA2A28DC}" destId="{58A76F53-5168-4FD6-995B-4DA30EE85338}" srcOrd="2" destOrd="0" presId="urn:microsoft.com/office/officeart/2005/8/layout/StepDownProcess"/>
    <dgm:cxn modelId="{9917C2B6-9C20-472A-8323-2B73BB0819AB}" type="presParOf" srcId="{9980F805-7DFC-4E99-A96B-2A32FBBEB9F1}" destId="{00C28A2D-3333-4AB2-BC8A-66FB964CE1A3}" srcOrd="5" destOrd="0" presId="urn:microsoft.com/office/officeart/2005/8/layout/StepDownProcess"/>
    <dgm:cxn modelId="{5410902E-4105-4069-B499-ACAF05023E2D}" type="presParOf" srcId="{9980F805-7DFC-4E99-A96B-2A32FBBEB9F1}" destId="{709C0654-02B0-4063-98D9-10721989C22F}" srcOrd="6" destOrd="0" presId="urn:microsoft.com/office/officeart/2005/8/layout/StepDownProcess"/>
    <dgm:cxn modelId="{5210BD76-1083-4649-B701-13F0DFAA9449}" type="presParOf" srcId="{709C0654-02B0-4063-98D9-10721989C22F}" destId="{EC5CA2E1-9DBF-4557-9341-5A343131FEB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7EBC8-44DB-4CA4-BD76-A0AF296CF1DA}">
      <dsp:nvSpPr>
        <dsp:cNvPr id="0" name=""/>
        <dsp:cNvSpPr/>
      </dsp:nvSpPr>
      <dsp:spPr>
        <a:xfrm rot="5400000">
          <a:off x="870775" y="1013743"/>
          <a:ext cx="890446" cy="10137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823FE-5F26-4348-AB0F-92B261F2F11E}">
      <dsp:nvSpPr>
        <dsp:cNvPr id="0" name=""/>
        <dsp:cNvSpPr/>
      </dsp:nvSpPr>
      <dsp:spPr>
        <a:xfrm>
          <a:off x="451130" y="26665"/>
          <a:ext cx="1866449" cy="104924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Stretch of artery</a:t>
          </a:r>
          <a:endParaRPr lang="en-US" sz="2000" kern="1200" dirty="0"/>
        </a:p>
      </dsp:txBody>
      <dsp:txXfrm>
        <a:off x="502359" y="77894"/>
        <a:ext cx="1763991" cy="946784"/>
      </dsp:txXfrm>
    </dsp:sp>
    <dsp:sp modelId="{4E29D7ED-5868-406B-ABCC-402C94B08078}">
      <dsp:nvSpPr>
        <dsp:cNvPr id="0" name=""/>
        <dsp:cNvSpPr/>
      </dsp:nvSpPr>
      <dsp:spPr>
        <a:xfrm>
          <a:off x="2133849" y="126734"/>
          <a:ext cx="1090220" cy="84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57D92-2836-4D95-96A2-9C3352CD8176}">
      <dsp:nvSpPr>
        <dsp:cNvPr id="0" name=""/>
        <dsp:cNvSpPr/>
      </dsp:nvSpPr>
      <dsp:spPr>
        <a:xfrm rot="5400000">
          <a:off x="2439705" y="2110002"/>
          <a:ext cx="890446" cy="10137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DBD9F-E335-4402-882F-A17AB710466F}">
      <dsp:nvSpPr>
        <dsp:cNvPr id="0" name=""/>
        <dsp:cNvSpPr/>
      </dsp:nvSpPr>
      <dsp:spPr>
        <a:xfrm>
          <a:off x="1820950" y="1205311"/>
          <a:ext cx="2342288" cy="88446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Vascular smooth muscle cell Depolarization </a:t>
          </a:r>
          <a:endParaRPr lang="en-US" sz="2000" kern="1200" dirty="0"/>
        </a:p>
      </dsp:txBody>
      <dsp:txXfrm>
        <a:off x="1864134" y="1248495"/>
        <a:ext cx="2255920" cy="798101"/>
      </dsp:txXfrm>
    </dsp:sp>
    <dsp:sp modelId="{DC65328F-0E66-43A9-A70E-70B459B4C3BD}">
      <dsp:nvSpPr>
        <dsp:cNvPr id="0" name=""/>
        <dsp:cNvSpPr/>
      </dsp:nvSpPr>
      <dsp:spPr>
        <a:xfrm>
          <a:off x="3702779" y="1222994"/>
          <a:ext cx="1090220" cy="84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CE943-2893-4380-BC32-F7D120C15C30}">
      <dsp:nvSpPr>
        <dsp:cNvPr id="0" name=""/>
        <dsp:cNvSpPr/>
      </dsp:nvSpPr>
      <dsp:spPr>
        <a:xfrm rot="5400000">
          <a:off x="3796079" y="3288648"/>
          <a:ext cx="890446" cy="10137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AB514-1E8A-41CB-B4DA-D567EFC780AC}">
      <dsp:nvSpPr>
        <dsp:cNvPr id="0" name=""/>
        <dsp:cNvSpPr/>
      </dsp:nvSpPr>
      <dsp:spPr>
        <a:xfrm>
          <a:off x="3281323" y="2301570"/>
          <a:ext cx="2393014" cy="104924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</a:t>
          </a:r>
          <a:r>
            <a:rPr lang="en-US" sz="2000" kern="1200" baseline="30000" dirty="0" smtClean="0"/>
            <a:t>2+</a:t>
          </a:r>
          <a:r>
            <a:rPr lang="en-US" sz="2000" kern="1200" dirty="0" smtClean="0"/>
            <a:t> in to the smooth muscle cells</a:t>
          </a:r>
          <a:endParaRPr lang="en-US" sz="2000" kern="1200" dirty="0"/>
        </a:p>
      </dsp:txBody>
      <dsp:txXfrm>
        <a:off x="3332552" y="2352799"/>
        <a:ext cx="2290556" cy="946784"/>
      </dsp:txXfrm>
    </dsp:sp>
    <dsp:sp modelId="{58A76F53-5168-4FD6-995B-4DA30EE85338}">
      <dsp:nvSpPr>
        <dsp:cNvPr id="0" name=""/>
        <dsp:cNvSpPr/>
      </dsp:nvSpPr>
      <dsp:spPr>
        <a:xfrm>
          <a:off x="5059153" y="2401640"/>
          <a:ext cx="1090220" cy="84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CA2E1-9DBF-4557-9341-5A343131FEB4}">
      <dsp:nvSpPr>
        <dsp:cNvPr id="0" name=""/>
        <dsp:cNvSpPr/>
      </dsp:nvSpPr>
      <dsp:spPr>
        <a:xfrm>
          <a:off x="4728761" y="3480216"/>
          <a:ext cx="2419906" cy="104924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Arterial Constriction</a:t>
          </a:r>
          <a:endParaRPr lang="en-US" sz="2000" kern="1200" dirty="0"/>
        </a:p>
      </dsp:txBody>
      <dsp:txXfrm>
        <a:off x="4779990" y="3531445"/>
        <a:ext cx="2317448" cy="946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9216" cy="466594"/>
          </a:xfrm>
          <a:prstGeom prst="rect">
            <a:avLst/>
          </a:prstGeom>
        </p:spPr>
        <p:txBody>
          <a:bodyPr vert="horz" lIns="93214" tIns="46607" rIns="93214" bIns="4660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2736" y="0"/>
            <a:ext cx="3039216" cy="466594"/>
          </a:xfrm>
          <a:prstGeom prst="rect">
            <a:avLst/>
          </a:prstGeom>
        </p:spPr>
        <p:txBody>
          <a:bodyPr vert="horz" lIns="93214" tIns="46607" rIns="93214" bIns="46607" rtlCol="0"/>
          <a:lstStyle>
            <a:lvl1pPr algn="r">
              <a:defRPr sz="1200"/>
            </a:lvl1pPr>
          </a:lstStyle>
          <a:p>
            <a:fld id="{22A3C232-8848-4393-861F-EB9D49BBA41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2983"/>
            <a:ext cx="3039216" cy="466593"/>
          </a:xfrm>
          <a:prstGeom prst="rect">
            <a:avLst/>
          </a:prstGeom>
        </p:spPr>
        <p:txBody>
          <a:bodyPr vert="horz" lIns="93214" tIns="46607" rIns="93214" bIns="4660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2736" y="8832983"/>
            <a:ext cx="3039216" cy="466593"/>
          </a:xfrm>
          <a:prstGeom prst="rect">
            <a:avLst/>
          </a:prstGeom>
        </p:spPr>
        <p:txBody>
          <a:bodyPr vert="horz" lIns="93214" tIns="46607" rIns="93214" bIns="46607" rtlCol="0" anchor="b"/>
          <a:lstStyle>
            <a:lvl1pPr algn="r">
              <a:defRPr sz="1200"/>
            </a:lvl1pPr>
          </a:lstStyle>
          <a:p>
            <a:fld id="{26EEE3A7-16EE-4067-8827-EC45183DC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5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8ABB-F392-4ADE-A81C-61E357563B79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31D197-E524-426D-BAC4-BAE1BAA076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8ABB-F392-4ADE-A81C-61E357563B79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D197-E524-426D-BAC4-BAE1BAA076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8ABB-F392-4ADE-A81C-61E357563B79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D197-E524-426D-BAC4-BAE1BAA076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8ABB-F392-4ADE-A81C-61E357563B79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D197-E524-426D-BAC4-BAE1BAA076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8ABB-F392-4ADE-A81C-61E357563B79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D197-E524-426D-BAC4-BAE1BAA076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8ABB-F392-4ADE-A81C-61E357563B79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D197-E524-426D-BAC4-BAE1BAA076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8ABB-F392-4ADE-A81C-61E357563B79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D197-E524-426D-BAC4-BAE1BAA076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8ABB-F392-4ADE-A81C-61E357563B79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D197-E524-426D-BAC4-BAE1BAA076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8ABB-F392-4ADE-A81C-61E357563B79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D197-E524-426D-BAC4-BAE1BAA076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8ABB-F392-4ADE-A81C-61E357563B79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D197-E524-426D-BAC4-BAE1BAA076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8ABB-F392-4ADE-A81C-61E357563B79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D197-E524-426D-BAC4-BAE1BAA076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1588ABB-F392-4ADE-A81C-61E357563B79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F31D197-E524-426D-BAC4-BAE1BAA076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47801"/>
            <a:ext cx="7315200" cy="2057399"/>
          </a:xfrm>
        </p:spPr>
        <p:txBody>
          <a:bodyPr/>
          <a:lstStyle/>
          <a:p>
            <a:pPr algn="ctr"/>
            <a:r>
              <a:rPr lang="en-US" dirty="0" smtClean="0"/>
              <a:t>Cerebral Circulation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762000"/>
          </a:xfrm>
        </p:spPr>
        <p:txBody>
          <a:bodyPr>
            <a:normAutofit/>
          </a:bodyPr>
          <a:lstStyle/>
          <a:p>
            <a:pPr algn="r"/>
            <a:r>
              <a:rPr lang="en-US" sz="1800" dirty="0" smtClean="0"/>
              <a:t>Dr. Tania Warnakulasuriya</a:t>
            </a:r>
          </a:p>
          <a:p>
            <a:pPr algn="r"/>
            <a:r>
              <a:rPr lang="en-US" sz="1800" dirty="0" smtClean="0"/>
              <a:t>Department of Physiology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26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315200" cy="1154097"/>
          </a:xfrm>
        </p:spPr>
        <p:txBody>
          <a:bodyPr/>
          <a:lstStyle/>
          <a:p>
            <a:pPr algn="ctr"/>
            <a:r>
              <a:rPr lang="en-US" dirty="0"/>
              <a:t>Cerebral circulation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543800" cy="4495799"/>
          </a:xfrm>
        </p:spPr>
        <p:txBody>
          <a:bodyPr/>
          <a:lstStyle/>
          <a:p>
            <a:r>
              <a:rPr lang="en-US" sz="2800" dirty="0"/>
              <a:t>Venous pressure in the brain is normally low</a:t>
            </a:r>
            <a:r>
              <a:rPr lang="en-US" sz="2800" dirty="0" smtClean="0"/>
              <a:t>.(2-5 mmHg)</a:t>
            </a:r>
          </a:p>
          <a:p>
            <a:endParaRPr lang="en-US" sz="2800" dirty="0"/>
          </a:p>
          <a:p>
            <a:r>
              <a:rPr lang="en-US" sz="2800" dirty="0"/>
              <a:t>Venous pressure is </a:t>
            </a:r>
            <a:r>
              <a:rPr lang="en-US" sz="2800" dirty="0" smtClean="0"/>
              <a:t>mainly influenced </a:t>
            </a:r>
            <a:r>
              <a:rPr lang="en-US" sz="2800" dirty="0"/>
              <a:t>by intra cranial pressure. </a:t>
            </a:r>
          </a:p>
          <a:p>
            <a:endParaRPr lang="en-US" sz="2800" dirty="0"/>
          </a:p>
          <a:p>
            <a:r>
              <a:rPr lang="en-US" sz="2800" dirty="0"/>
              <a:t>Cerebral blood flow= </a:t>
            </a:r>
            <a:r>
              <a:rPr lang="en-US" sz="2800" u="sng" dirty="0"/>
              <a:t>MAP-ICP</a:t>
            </a:r>
          </a:p>
          <a:p>
            <a:pPr marL="0" indent="0">
              <a:buNone/>
            </a:pPr>
            <a:r>
              <a:rPr lang="en-US" sz="2800" dirty="0"/>
              <a:t>			   </a:t>
            </a:r>
            <a:r>
              <a:rPr lang="en-US" sz="2800" dirty="0" smtClean="0"/>
              <a:t>      </a:t>
            </a:r>
            <a:r>
              <a:rPr lang="en-US" sz="2800" dirty="0"/>
              <a:t>Resistance</a:t>
            </a:r>
          </a:p>
          <a:p>
            <a:pPr marL="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0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Cerebral circulation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76962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Autoregulation</a:t>
            </a:r>
          </a:p>
          <a:p>
            <a:pPr marL="4572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2800" b="1" dirty="0" smtClean="0"/>
              <a:t>Is the ability of the brain to maintain relatively constant blood flow despite changes in perfusion pressure.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Autoregulation is maintained between the MAP of 65-140 mmHg.</a:t>
            </a:r>
          </a:p>
          <a:p>
            <a:pPr marL="0" indent="0">
              <a:buNone/>
            </a:pPr>
            <a:r>
              <a:rPr lang="en-US" sz="2400" dirty="0" smtClean="0"/>
              <a:t>Out </a:t>
            </a:r>
            <a:r>
              <a:rPr lang="en-US" sz="2800" dirty="0" smtClean="0"/>
              <a:t>of the range of </a:t>
            </a:r>
            <a:r>
              <a:rPr lang="en-US" sz="2800" dirty="0" err="1" smtClean="0"/>
              <a:t>autoregulation</a:t>
            </a:r>
            <a:r>
              <a:rPr lang="en-US" sz="2800" dirty="0" smtClean="0"/>
              <a:t> cerebral blood flow is dependent on mean arterial pressure in a linear fashion.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02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Cerebral Autoregulation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05000"/>
            <a:ext cx="6728496" cy="4572000"/>
          </a:xfrm>
        </p:spPr>
      </p:pic>
    </p:spTree>
    <p:extLst>
      <p:ext uri="{BB962C8B-B14F-4D97-AF65-F5344CB8AC3E}">
        <p14:creationId xmlns:p14="http://schemas.microsoft.com/office/powerpoint/2010/main" val="16103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315200" cy="1154097"/>
          </a:xfrm>
        </p:spPr>
        <p:txBody>
          <a:bodyPr/>
          <a:lstStyle/>
          <a:p>
            <a:pPr algn="ctr"/>
            <a:r>
              <a:rPr lang="en-US" dirty="0"/>
              <a:t>Cerebral circulation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315200" cy="426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In resting adult</a:t>
            </a:r>
          </a:p>
          <a:p>
            <a:r>
              <a:rPr lang="en-US" sz="2800" dirty="0" smtClean="0"/>
              <a:t>Grey matter has an average blood flow of 69ml/100g/min</a:t>
            </a:r>
          </a:p>
          <a:p>
            <a:r>
              <a:rPr lang="en-US" sz="2800" dirty="0" smtClean="0"/>
              <a:t>White matter has an average blood flow of 28ml/100g/min</a:t>
            </a:r>
          </a:p>
          <a:p>
            <a:r>
              <a:rPr lang="en-US" sz="2800" dirty="0" smtClean="0"/>
              <a:t>When awake the highest blood flow is to the premotor and frontal areas.</a:t>
            </a:r>
          </a:p>
        </p:txBody>
      </p:sp>
    </p:spTree>
    <p:extLst>
      <p:ext uri="{BB962C8B-B14F-4D97-AF65-F5344CB8AC3E}">
        <p14:creationId xmlns:p14="http://schemas.microsoft.com/office/powerpoint/2010/main" val="19237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1154097"/>
          </a:xfrm>
        </p:spPr>
        <p:txBody>
          <a:bodyPr/>
          <a:lstStyle/>
          <a:p>
            <a:pPr algn="ctr"/>
            <a:r>
              <a:rPr lang="en-US" dirty="0"/>
              <a:t>Cerebral circulation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1"/>
            <a:ext cx="7315200" cy="4251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Factors affecting cerebral autoregulation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Vasomotor and sensory nerves.</a:t>
            </a:r>
          </a:p>
          <a:p>
            <a:r>
              <a:rPr lang="en-US" sz="2800" dirty="0"/>
              <a:t>Intra Cranial Pressure (ICP).</a:t>
            </a:r>
          </a:p>
          <a:p>
            <a:r>
              <a:rPr lang="en-US" sz="2800" dirty="0" smtClean="0"/>
              <a:t>Local </a:t>
            </a:r>
            <a:r>
              <a:rPr lang="en-US" sz="2800" dirty="0" smtClean="0"/>
              <a:t>constriction and dilation of cerebral vessels.</a:t>
            </a:r>
          </a:p>
          <a:p>
            <a:r>
              <a:rPr lang="en-US" sz="2800" dirty="0" smtClean="0"/>
              <a:t>Mean </a:t>
            </a:r>
            <a:r>
              <a:rPr lang="en-US" sz="2800" dirty="0" smtClean="0"/>
              <a:t>arterial and mean venous pressure at brain level.</a:t>
            </a:r>
          </a:p>
          <a:p>
            <a:r>
              <a:rPr lang="en-US" sz="2800" dirty="0" smtClean="0"/>
              <a:t>Viscosity of blood.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3845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1"/>
            <a:ext cx="7315200" cy="45567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GB" sz="2800" dirty="0"/>
              <a:t>Role of vasomotor nerves</a:t>
            </a:r>
          </a:p>
          <a:p>
            <a:pPr lvl="1"/>
            <a:r>
              <a:rPr lang="en-GB" sz="2800" dirty="0"/>
              <a:t>Large cerebral vessels are innervated by sympathetic and parasympathetic nerves</a:t>
            </a:r>
          </a:p>
          <a:p>
            <a:pPr lvl="1"/>
            <a:r>
              <a:rPr lang="en-GB" sz="2800" dirty="0" smtClean="0"/>
              <a:t>Noradrenergic </a:t>
            </a:r>
            <a:r>
              <a:rPr lang="en-GB" sz="2800" dirty="0"/>
              <a:t>discharge occurs when blood pressure is markedly elevated</a:t>
            </a:r>
          </a:p>
          <a:p>
            <a:pPr lvl="1"/>
            <a:r>
              <a:rPr lang="en-GB" sz="2800" dirty="0"/>
              <a:t>Reduces the resulting passive increase in blood </a:t>
            </a:r>
            <a:r>
              <a:rPr lang="en-GB" sz="2800" dirty="0" smtClean="0"/>
              <a:t>flow</a:t>
            </a:r>
          </a:p>
          <a:p>
            <a:pPr marL="320040" lvl="1" indent="0">
              <a:buNone/>
            </a:pPr>
            <a:r>
              <a:rPr lang="en-GB" sz="2800" dirty="0" smtClean="0"/>
              <a:t>( </a:t>
            </a:r>
            <a:r>
              <a:rPr lang="en-GB" sz="2800" dirty="0" smtClean="0"/>
              <a:t>plateau part of pressure flow curve shift to </a:t>
            </a:r>
            <a:r>
              <a:rPr lang="en-GB" sz="2800" dirty="0" err="1" smtClean="0"/>
              <a:t>rhight</a:t>
            </a:r>
            <a:r>
              <a:rPr lang="en-GB" sz="2800" dirty="0" smtClean="0"/>
              <a:t>) </a:t>
            </a:r>
            <a:endParaRPr lang="en-GB" sz="2800" dirty="0"/>
          </a:p>
          <a:p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315200" cy="1154097"/>
          </a:xfrm>
        </p:spPr>
        <p:txBody>
          <a:bodyPr/>
          <a:lstStyle/>
          <a:p>
            <a:pPr algn="ctr"/>
            <a:r>
              <a:rPr lang="en-US" dirty="0"/>
              <a:t>Cerebral circulation</a:t>
            </a:r>
          </a:p>
        </p:txBody>
      </p:sp>
    </p:spTree>
    <p:extLst>
      <p:ext uri="{BB962C8B-B14F-4D97-AF65-F5344CB8AC3E}">
        <p14:creationId xmlns:p14="http://schemas.microsoft.com/office/powerpoint/2010/main" val="138573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GB" sz="2800" dirty="0" smtClean="0"/>
              <a:t>Sympathetic stimulation reduces </a:t>
            </a:r>
            <a:r>
              <a:rPr lang="en-GB" sz="2800" dirty="0"/>
              <a:t>the resulting passive increase in blood flow</a:t>
            </a:r>
            <a:br>
              <a:rPr lang="en-GB" sz="2800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603" y="2895600"/>
            <a:ext cx="5572793" cy="37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76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Cerebral circulation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1"/>
            <a:ext cx="7315200" cy="425196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800" dirty="0" smtClean="0"/>
              <a:t>Affects of ICP</a:t>
            </a:r>
          </a:p>
          <a:p>
            <a:r>
              <a:rPr lang="en-US" sz="2800" dirty="0" smtClean="0"/>
              <a:t>Brain is encased in a rigid bony structure – the skull</a:t>
            </a:r>
          </a:p>
          <a:p>
            <a:r>
              <a:rPr lang="en-US" sz="2800" dirty="0" smtClean="0"/>
              <a:t>Brain, CSF and blood are incompressible.</a:t>
            </a:r>
          </a:p>
          <a:p>
            <a:r>
              <a:rPr lang="en-US" sz="2800" dirty="0" smtClean="0"/>
              <a:t>Increase in volume in the skull increases the ICP.</a:t>
            </a:r>
            <a:endParaRPr lang="en-US" sz="2800" dirty="0"/>
          </a:p>
          <a:p>
            <a:r>
              <a:rPr lang="en-US" sz="2800" dirty="0" smtClean="0"/>
              <a:t>Increased ICP reduce cerebral blood flow.</a:t>
            </a:r>
          </a:p>
          <a:p>
            <a:r>
              <a:rPr lang="en-US" sz="2800" dirty="0" smtClean="0"/>
              <a:t>Reduced ICP increase cerebral blood flow.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488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1"/>
            <a:ext cx="7315200" cy="838200"/>
          </a:xfrm>
        </p:spPr>
        <p:txBody>
          <a:bodyPr/>
          <a:lstStyle/>
          <a:p>
            <a:pPr algn="ctr"/>
            <a:r>
              <a:rPr lang="en-US" dirty="0"/>
              <a:t>Cerebral circulation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50292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800" b="1" dirty="0" smtClean="0"/>
              <a:t>Cushing reflex</a:t>
            </a:r>
          </a:p>
          <a:p>
            <a:pPr marL="0" indent="0">
              <a:buNone/>
            </a:pPr>
            <a:r>
              <a:rPr lang="en-US" sz="2800" dirty="0" smtClean="0"/>
              <a:t>Increase in ICP.</a:t>
            </a:r>
          </a:p>
          <a:p>
            <a:pPr marL="0" indent="0">
              <a:buNone/>
            </a:pPr>
            <a:r>
              <a:rPr lang="en-US" sz="2800" dirty="0" smtClean="0"/>
              <a:t>Compress blood vessels.</a:t>
            </a:r>
          </a:p>
          <a:p>
            <a:pPr marL="0" indent="0">
              <a:buNone/>
            </a:pPr>
            <a:r>
              <a:rPr lang="en-US" sz="2800" dirty="0" smtClean="0"/>
              <a:t>Reduces blood supply to vasomotor area.</a:t>
            </a:r>
          </a:p>
          <a:p>
            <a:pPr marL="0" indent="0">
              <a:buNone/>
            </a:pPr>
            <a:r>
              <a:rPr lang="en-US" sz="2800" dirty="0" smtClean="0"/>
              <a:t>Result in local hypoxia and </a:t>
            </a:r>
            <a:r>
              <a:rPr lang="en-US" sz="2800" dirty="0" err="1" smtClean="0"/>
              <a:t>hypercapnoea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Discharge of vasomotor area  increase.</a:t>
            </a:r>
          </a:p>
          <a:p>
            <a:pPr marL="0" indent="0">
              <a:buNone/>
            </a:pPr>
            <a:r>
              <a:rPr lang="en-US" sz="2800" dirty="0" smtClean="0"/>
              <a:t>Increase systemic blood pressure.</a:t>
            </a:r>
          </a:p>
          <a:p>
            <a:pPr marL="0" indent="0">
              <a:buNone/>
            </a:pPr>
            <a:r>
              <a:rPr lang="en-US" sz="2800" dirty="0" smtClean="0"/>
              <a:t>Elevation of blood pressure result in baroreceptor discharge.</a:t>
            </a:r>
          </a:p>
          <a:p>
            <a:pPr marL="0" indent="0">
              <a:buNone/>
            </a:pPr>
            <a:r>
              <a:rPr lang="en-US" sz="2800" dirty="0" smtClean="0"/>
              <a:t>Bradycardia ensues.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2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Cerebral circulation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1"/>
            <a:ext cx="7315200" cy="40233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smtClean="0"/>
              <a:t>Local control of cerebral blood flow is mainly affected by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Metabolic control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 smtClean="0"/>
              <a:t>CO</a:t>
            </a:r>
            <a:r>
              <a:rPr lang="en-US" sz="2800" baseline="-25000" dirty="0" smtClean="0"/>
              <a:t>2 </a:t>
            </a:r>
            <a:r>
              <a:rPr lang="en-US" sz="2800" dirty="0" smtClean="0"/>
              <a:t> concentration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 smtClean="0"/>
              <a:t>H</a:t>
            </a:r>
            <a:r>
              <a:rPr lang="en-US" sz="2800" baseline="30000" dirty="0" smtClean="0"/>
              <a:t>+ </a:t>
            </a:r>
            <a:r>
              <a:rPr lang="en-US" sz="2800" dirty="0" smtClean="0"/>
              <a:t>concentration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 smtClean="0"/>
              <a:t>O</a:t>
            </a:r>
            <a:r>
              <a:rPr lang="en-US" sz="2800" baseline="-25000" dirty="0"/>
              <a:t>2 </a:t>
            </a:r>
            <a:r>
              <a:rPr lang="en-US" sz="2800" dirty="0"/>
              <a:t> </a:t>
            </a:r>
            <a:r>
              <a:rPr lang="en-US" sz="2800" dirty="0" smtClean="0"/>
              <a:t>concentration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Myogenic response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752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315200" cy="1098612"/>
          </a:xfrm>
        </p:spPr>
        <p:txBody>
          <a:bodyPr/>
          <a:lstStyle/>
          <a:p>
            <a:pPr algn="ctr"/>
            <a:r>
              <a:rPr lang="en-US" dirty="0"/>
              <a:t>Cerebral Circulation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15200" cy="353952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~15% of cardiac output goes to the brain</a:t>
            </a:r>
          </a:p>
          <a:p>
            <a:r>
              <a:rPr lang="en-US" sz="2800" dirty="0" smtClean="0"/>
              <a:t>A constant blood supply is needed as the brain rely on oxidative metabolism</a:t>
            </a:r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505200"/>
          <a:ext cx="8305800" cy="3147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173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Organ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Blood flow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% of CO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% of O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 consumption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1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mL</a:t>
                      </a:r>
                      <a:r>
                        <a:rPr lang="en-US" dirty="0" smtClean="0"/>
                        <a:t>/min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mL/100g/min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8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Brain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750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13.9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18.4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851">
                <a:tc>
                  <a:txBody>
                    <a:bodyPr/>
                    <a:lstStyle/>
                    <a:p>
                      <a:r>
                        <a:rPr lang="en-US" dirty="0" smtClean="0"/>
                        <a:t>Heart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851">
                <a:tc>
                  <a:txBody>
                    <a:bodyPr/>
                    <a:lstStyle/>
                    <a:p>
                      <a:r>
                        <a:rPr lang="en-US" dirty="0" smtClean="0"/>
                        <a:t>Kidney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851">
                <a:tc>
                  <a:txBody>
                    <a:bodyPr/>
                    <a:lstStyle/>
                    <a:p>
                      <a:r>
                        <a:rPr lang="en-US" dirty="0" smtClean="0"/>
                        <a:t>Liver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851">
                <a:tc>
                  <a:txBody>
                    <a:bodyPr/>
                    <a:lstStyle/>
                    <a:p>
                      <a:r>
                        <a:rPr lang="en-US" dirty="0" smtClean="0"/>
                        <a:t>Skeletal</a:t>
                      </a:r>
                      <a:r>
                        <a:rPr lang="en-US" baseline="0" dirty="0" smtClean="0"/>
                        <a:t> muscle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39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Cerebral Circulation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543800" cy="4495799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3200" dirty="0" smtClean="0"/>
              <a:t>CO</a:t>
            </a:r>
            <a:r>
              <a:rPr lang="en-US" sz="3200" baseline="-25000" dirty="0" smtClean="0"/>
              <a:t>2 </a:t>
            </a:r>
          </a:p>
          <a:p>
            <a:endParaRPr lang="en-US" sz="2800" baseline="-25000" dirty="0"/>
          </a:p>
          <a:p>
            <a:r>
              <a:rPr lang="en-US" sz="2800" dirty="0" smtClean="0"/>
              <a:t>Elevated CO</a:t>
            </a:r>
            <a:r>
              <a:rPr lang="en-US" sz="2800" baseline="-25000" dirty="0" smtClean="0"/>
              <a:t>2 </a:t>
            </a:r>
            <a:r>
              <a:rPr lang="en-US" sz="2800" dirty="0" smtClean="0"/>
              <a:t> - vasodilation due to elevated H</a:t>
            </a:r>
            <a:r>
              <a:rPr lang="en-US" sz="2800" baseline="30000" dirty="0" smtClean="0"/>
              <a:t>+ </a:t>
            </a:r>
            <a:r>
              <a:rPr lang="en-US" sz="2800" dirty="0" smtClean="0"/>
              <a:t>in the extracellular space</a:t>
            </a:r>
          </a:p>
          <a:p>
            <a:r>
              <a:rPr lang="en-US" sz="2800" dirty="0"/>
              <a:t>Reduced CO</a:t>
            </a:r>
            <a:r>
              <a:rPr lang="en-US" sz="2800" baseline="-25000" dirty="0"/>
              <a:t>2 </a:t>
            </a:r>
            <a:r>
              <a:rPr lang="en-US" sz="2800" dirty="0"/>
              <a:t>- </a:t>
            </a:r>
            <a:r>
              <a:rPr lang="en-US" sz="2800" dirty="0" smtClean="0"/>
              <a:t>vasoconstriction </a:t>
            </a:r>
          </a:p>
          <a:p>
            <a:endParaRPr lang="en-US" sz="2800" baseline="-25000" dirty="0"/>
          </a:p>
          <a:p>
            <a:pPr marL="0" indent="0">
              <a:buNone/>
            </a:pPr>
            <a:r>
              <a:rPr lang="en-US" sz="2800" dirty="0" smtClean="0"/>
              <a:t>This is used when there is cerebral oedema where hyperventilation causes </a:t>
            </a:r>
            <a:r>
              <a:rPr lang="en-US" sz="2800" dirty="0"/>
              <a:t>CO</a:t>
            </a:r>
            <a:r>
              <a:rPr lang="en-US" sz="2800" baseline="-25000" dirty="0"/>
              <a:t>2 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washout and reduces the oedema due to less cerebral blood flow.</a:t>
            </a:r>
          </a:p>
        </p:txBody>
      </p:sp>
    </p:spTree>
    <p:extLst>
      <p:ext uri="{BB962C8B-B14F-4D97-AF65-F5344CB8AC3E}">
        <p14:creationId xmlns:p14="http://schemas.microsoft.com/office/powerpoint/2010/main" val="308375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Cerebral Circulation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1"/>
            <a:ext cx="7315200" cy="4328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 smtClean="0"/>
              <a:t>O</a:t>
            </a:r>
            <a:r>
              <a:rPr lang="en-US" sz="3200" b="1" baseline="-25000" dirty="0" smtClean="0"/>
              <a:t>2</a:t>
            </a:r>
          </a:p>
          <a:p>
            <a:pPr marL="0" indent="0">
              <a:buNone/>
            </a:pPr>
            <a:endParaRPr lang="en-US" sz="3200" baseline="-25000" dirty="0" smtClean="0"/>
          </a:p>
          <a:p>
            <a:pPr marL="0" indent="0">
              <a:buNone/>
            </a:pPr>
            <a:r>
              <a:rPr lang="en-US" sz="2800" dirty="0" smtClean="0"/>
              <a:t>Hypoxia is a potent vasodilator</a:t>
            </a:r>
          </a:p>
          <a:p>
            <a:pPr marL="0" indent="0">
              <a:buNone/>
            </a:pPr>
            <a:endParaRPr lang="en-US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Reduced </a:t>
            </a:r>
            <a:r>
              <a:rPr lang="en-US" sz="2800" b="1" dirty="0" smtClean="0"/>
              <a:t>O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 </a:t>
            </a:r>
            <a:r>
              <a:rPr lang="en-US" sz="2800" dirty="0" smtClean="0"/>
              <a:t>causes </a:t>
            </a:r>
            <a:r>
              <a:rPr lang="en-US" sz="2800" dirty="0" smtClean="0"/>
              <a:t>ATP depended K channels to open.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Hyperpolarization of smooth muscle cells.</a:t>
            </a:r>
          </a:p>
          <a:p>
            <a:pPr marL="0" indent="0">
              <a:buNone/>
            </a:pPr>
            <a:r>
              <a:rPr lang="en-US" sz="2800" dirty="0" smtClean="0"/>
              <a:t>     Relaxation of smooth muscle.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Increase NO and adenosine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8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315200" cy="1154097"/>
          </a:xfrm>
        </p:spPr>
        <p:txBody>
          <a:bodyPr/>
          <a:lstStyle/>
          <a:p>
            <a:pPr algn="ctr"/>
            <a:r>
              <a:rPr lang="en-US" dirty="0"/>
              <a:t>Cerebral Circulation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1"/>
            <a:ext cx="7315200" cy="39471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Regulation of cerebrovascular  tone by myogenic </a:t>
            </a:r>
            <a:r>
              <a:rPr lang="en-US" sz="3200" dirty="0"/>
              <a:t>response</a:t>
            </a:r>
            <a:r>
              <a:rPr lang="en-US" sz="3200" dirty="0" smtClean="0"/>
              <a:t>( Bayliss </a:t>
            </a:r>
            <a:r>
              <a:rPr lang="en-US" sz="3200" dirty="0"/>
              <a:t>effect)</a:t>
            </a:r>
            <a:endParaRPr lang="en-US" sz="3200" dirty="0" smtClean="0"/>
          </a:p>
          <a:p>
            <a:pPr marL="4572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Occur in the face of changing systemic pressure.</a:t>
            </a:r>
          </a:p>
          <a:p>
            <a:pPr marL="0" indent="0">
              <a:buNone/>
            </a:pPr>
            <a:r>
              <a:rPr lang="en-US" sz="2400" dirty="0" smtClean="0"/>
              <a:t>Smooth muscle intrinsic contraction in response to elevated systemic pressure and dilation in response to reduced systemic pressure.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646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/>
          <a:lstStyle/>
          <a:p>
            <a:pPr algn="ctr"/>
            <a:r>
              <a:rPr lang="en-US" dirty="0"/>
              <a:t>Bayliss effect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606603"/>
              </p:ext>
            </p:extLst>
          </p:nvPr>
        </p:nvGraphicFramePr>
        <p:xfrm>
          <a:off x="990600" y="1752600"/>
          <a:ext cx="7315200" cy="455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89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1"/>
            <a:ext cx="7315200" cy="914400"/>
          </a:xfrm>
        </p:spPr>
        <p:txBody>
          <a:bodyPr/>
          <a:lstStyle/>
          <a:p>
            <a:pPr algn="ctr"/>
            <a:r>
              <a:rPr lang="en-US" dirty="0" smtClean="0"/>
              <a:t>Cerebral circulation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Depending on the body part </a:t>
            </a:r>
            <a:r>
              <a:rPr lang="en-US" sz="2800" dirty="0" smtClean="0"/>
              <a:t>active, </a:t>
            </a:r>
            <a:r>
              <a:rPr lang="en-US" sz="2800" dirty="0"/>
              <a:t>the blood flow increase to the corresponding part of the </a:t>
            </a:r>
            <a:r>
              <a:rPr lang="en-US" sz="2800" dirty="0" smtClean="0"/>
              <a:t>brain.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High metabolic demands of neural tissue require coordination between neuronal activity and blood flow in the brain.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884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315200" cy="1154097"/>
          </a:xfrm>
        </p:spPr>
        <p:txBody>
          <a:bodyPr/>
          <a:lstStyle/>
          <a:p>
            <a:pPr algn="ctr"/>
            <a:r>
              <a:rPr lang="en-US" dirty="0"/>
              <a:t>Cerebral circulation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9801"/>
            <a:ext cx="7315200" cy="409956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Measuring blood flow to different parts of the brain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Positron emission tomography</a:t>
            </a:r>
          </a:p>
          <a:p>
            <a:r>
              <a:rPr lang="en-US" sz="2800" dirty="0" smtClean="0"/>
              <a:t>Functional magnetic resonance imaging</a:t>
            </a:r>
          </a:p>
          <a:p>
            <a:r>
              <a:rPr lang="en-US" sz="2800" dirty="0" smtClean="0"/>
              <a:t>Diffusion weighted MRI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5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PET of a person during speech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09800"/>
            <a:ext cx="6112231" cy="4141988"/>
          </a:xfrm>
        </p:spPr>
      </p:pic>
    </p:spTree>
    <p:extLst>
      <p:ext uri="{BB962C8B-B14F-4D97-AF65-F5344CB8AC3E}">
        <p14:creationId xmlns:p14="http://schemas.microsoft.com/office/powerpoint/2010/main" val="14483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cortex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3124200"/>
            <a:ext cx="6629399" cy="421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26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315200" cy="100169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PET during various activities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47800"/>
            <a:ext cx="7724406" cy="5029200"/>
          </a:xfrm>
        </p:spPr>
      </p:pic>
    </p:spTree>
    <p:extLst>
      <p:ext uri="{BB962C8B-B14F-4D97-AF65-F5344CB8AC3E}">
        <p14:creationId xmlns:p14="http://schemas.microsoft.com/office/powerpoint/2010/main" val="121026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315200" cy="1154097"/>
          </a:xfrm>
        </p:spPr>
        <p:txBody>
          <a:bodyPr/>
          <a:lstStyle/>
          <a:p>
            <a:pPr algn="ctr"/>
            <a:r>
              <a:rPr lang="en-US" dirty="0"/>
              <a:t>Cerebral circulation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1"/>
            <a:ext cx="7315200" cy="4175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Brain metabolism</a:t>
            </a:r>
          </a:p>
          <a:p>
            <a:r>
              <a:rPr lang="en-US" sz="2400" dirty="0" smtClean="0"/>
              <a:t>Approximately 20% of total body resting oxygen consumption happens in the brain.</a:t>
            </a:r>
          </a:p>
          <a:p>
            <a:r>
              <a:rPr lang="en-US" sz="2400" dirty="0" smtClean="0"/>
              <a:t>Brain is extremely sensitive to hypoxia.</a:t>
            </a:r>
          </a:p>
          <a:p>
            <a:r>
              <a:rPr lang="en-US" sz="2400" dirty="0" smtClean="0"/>
              <a:t>Glucose is the ultimate energy source.</a:t>
            </a:r>
          </a:p>
          <a:p>
            <a:r>
              <a:rPr lang="en-US" sz="2400" dirty="0" smtClean="0"/>
              <a:t>During prolong starvation brain can use lipid or amino-acid for energy.</a:t>
            </a:r>
          </a:p>
          <a:p>
            <a:r>
              <a:rPr lang="en-US" sz="2400" dirty="0" smtClean="0"/>
              <a:t>Either prolong hypoxia or hypoglycemia will cause severe brain damage.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2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Cerebral circulation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1"/>
            <a:ext cx="7315200" cy="4328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 smtClean="0"/>
              <a:t>Arterial circulation</a:t>
            </a:r>
          </a:p>
          <a:p>
            <a:pPr marL="0" indent="0">
              <a:buNone/>
            </a:pPr>
            <a:endParaRPr lang="en-US" u="sng" dirty="0" smtClean="0"/>
          </a:p>
          <a:p>
            <a:r>
              <a:rPr lang="en-US" sz="2400" dirty="0" smtClean="0"/>
              <a:t>2 pairs of arteries form </a:t>
            </a:r>
            <a:r>
              <a:rPr lang="en-US" sz="2400" dirty="0"/>
              <a:t>the circle of </a:t>
            </a:r>
            <a:r>
              <a:rPr lang="en-US" sz="2400" dirty="0" smtClean="0"/>
              <a:t>Willis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 smtClean="0"/>
              <a:t>Internal carotid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 smtClean="0"/>
              <a:t>Vertebral arteries</a:t>
            </a:r>
          </a:p>
          <a:p>
            <a:pPr marL="0" indent="0">
              <a:buNone/>
            </a:pPr>
            <a:r>
              <a:rPr lang="en-US" sz="2400" dirty="0" smtClean="0"/>
              <a:t>Provides collateral circulation</a:t>
            </a:r>
          </a:p>
          <a:p>
            <a:pPr marL="0" indent="0">
              <a:buNone/>
            </a:pPr>
            <a:r>
              <a:rPr lang="en-US" sz="2400" dirty="0" smtClean="0"/>
              <a:t>Cerebral arteries do not have cross over of flow.</a:t>
            </a:r>
          </a:p>
          <a:p>
            <a:pPr marL="0" indent="0">
              <a:buNone/>
            </a:pPr>
            <a:r>
              <a:rPr lang="en-US" sz="2400" dirty="0" smtClean="0"/>
              <a:t>Occlusion of a cerebral artery results in ischemia.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525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315200" cy="1174812"/>
          </a:xfrm>
        </p:spPr>
        <p:txBody>
          <a:bodyPr/>
          <a:lstStyle/>
          <a:p>
            <a:pPr algn="ctr"/>
            <a:r>
              <a:rPr lang="en-US" dirty="0" smtClean="0"/>
              <a:t>Blood brain barrier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1"/>
            <a:ext cx="7315200" cy="42519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Present in the endothelium through out the brain.</a:t>
            </a:r>
          </a:p>
          <a:p>
            <a:pPr marL="45720" indent="0">
              <a:buNone/>
            </a:pPr>
            <a:endParaRPr lang="en-US" sz="2800" dirty="0" smtClean="0"/>
          </a:p>
          <a:p>
            <a:r>
              <a:rPr lang="en-US" sz="2800" dirty="0" smtClean="0"/>
              <a:t>Apical tight junctions of endothelial cells control ion, protein movement across the endothelium.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22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62200"/>
            <a:ext cx="4533900" cy="346710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BBB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447507"/>
            <a:ext cx="3081528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2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BBB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1"/>
            <a:ext cx="7315200" cy="4480560"/>
          </a:xfrm>
        </p:spPr>
        <p:txBody>
          <a:bodyPr/>
          <a:lstStyle/>
          <a:p>
            <a:r>
              <a:rPr lang="en-US" sz="2800" dirty="0" smtClean="0"/>
              <a:t>O</a:t>
            </a:r>
            <a:r>
              <a:rPr lang="en-US" sz="2800" baseline="-25000" dirty="0" smtClean="0"/>
              <a:t>2 , </a:t>
            </a:r>
            <a:r>
              <a:rPr lang="en-US" sz="2800" dirty="0" smtClean="0"/>
              <a:t>CO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and lipophilic substances are transported freely.</a:t>
            </a:r>
          </a:p>
          <a:p>
            <a:endParaRPr lang="en-US" sz="2800" dirty="0" smtClean="0"/>
          </a:p>
          <a:p>
            <a:r>
              <a:rPr lang="en-US" sz="2800" dirty="0" smtClean="0"/>
              <a:t>Glucose, galactose, Amino acids and Nucleotides are transported by facilitated diffusion.</a:t>
            </a:r>
          </a:p>
          <a:p>
            <a:endParaRPr lang="en-US" sz="2800" dirty="0" smtClean="0"/>
          </a:p>
          <a:p>
            <a:r>
              <a:rPr lang="en-US" sz="2800" dirty="0" smtClean="0"/>
              <a:t>Receptor mediated transport and active efflux transport has a role .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2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1"/>
            <a:ext cx="7315200" cy="4556760"/>
          </a:xfrm>
        </p:spPr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sz="2800" dirty="0" smtClean="0"/>
              <a:t>All proteins, polypeptides and substances bound to proteins do not cross the BBB freely.</a:t>
            </a:r>
          </a:p>
          <a:p>
            <a:pPr marL="45720" indent="0">
              <a:buNone/>
            </a:pPr>
            <a:endParaRPr lang="en-US" sz="2800" dirty="0" smtClean="0"/>
          </a:p>
          <a:p>
            <a:pPr marL="45720" indent="0">
              <a:buNone/>
            </a:pPr>
            <a:r>
              <a:rPr lang="en-US" sz="2800" dirty="0" smtClean="0"/>
              <a:t>Water movement into the brain by hydrostatic pressure is immediately apposed by the osmotic pressure gradient in the vascular lumen.</a:t>
            </a:r>
          </a:p>
          <a:p>
            <a:pPr marL="45720" indent="0">
              <a:buNone/>
            </a:pPr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490615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BBB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1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1"/>
            <a:ext cx="7315200" cy="425196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Precise regulation of blood flow to the brain is essential to maintain life.</a:t>
            </a:r>
          </a:p>
          <a:p>
            <a:r>
              <a:rPr lang="en-US" sz="2800" dirty="0"/>
              <a:t>Autoregulation is maintained between the MAP of </a:t>
            </a:r>
            <a:r>
              <a:rPr lang="en-US" sz="2800" dirty="0" smtClean="0"/>
              <a:t>65-140 </a:t>
            </a:r>
            <a:r>
              <a:rPr lang="en-US" sz="2800" dirty="0"/>
              <a:t>mmHg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Vasomotor and sensory </a:t>
            </a:r>
            <a:r>
              <a:rPr lang="en-US" sz="2800" dirty="0" smtClean="0"/>
              <a:t>nerves, Intra </a:t>
            </a:r>
            <a:r>
              <a:rPr lang="en-US" sz="2800" dirty="0"/>
              <a:t>Cranial Pressure (ICP</a:t>
            </a:r>
            <a:r>
              <a:rPr lang="en-US" sz="2800" dirty="0" smtClean="0"/>
              <a:t>),Local control </a:t>
            </a:r>
            <a:r>
              <a:rPr lang="en-US" sz="2800" dirty="0"/>
              <a:t>of cerebral </a:t>
            </a:r>
            <a:r>
              <a:rPr lang="en-US" sz="2800" dirty="0" smtClean="0"/>
              <a:t>vessels play an important part in cerebral auto regulation.</a:t>
            </a:r>
            <a:endParaRPr lang="en-US" sz="2800" dirty="0"/>
          </a:p>
          <a:p>
            <a:r>
              <a:rPr lang="en-US" sz="2800" dirty="0"/>
              <a:t>Depending on the part of the brain that is active there is marked variation in flow of blood</a:t>
            </a:r>
          </a:p>
          <a:p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5893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changes that would affect auto regulation of the cerebral circulation in the following instances</a:t>
            </a:r>
          </a:p>
          <a:p>
            <a:endParaRPr lang="en-US" dirty="0" smtClean="0"/>
          </a:p>
          <a:p>
            <a:r>
              <a:rPr lang="en-US" dirty="0" smtClean="0"/>
              <a:t>1. sympathetic stimulation</a:t>
            </a:r>
          </a:p>
          <a:p>
            <a:r>
              <a:rPr lang="en-US" dirty="0" smtClean="0"/>
              <a:t>2. ingestion of vasodilator angiotensin converting </a:t>
            </a:r>
            <a:r>
              <a:rPr lang="en-US" dirty="0" smtClean="0"/>
              <a:t>enzyme inhibitor.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424" y="457200"/>
            <a:ext cx="7315200" cy="773097"/>
          </a:xfrm>
        </p:spPr>
        <p:txBody>
          <a:bodyPr/>
          <a:lstStyle/>
          <a:p>
            <a:pPr algn="ctr"/>
            <a:r>
              <a:rPr lang="en-US" dirty="0" smtClean="0"/>
              <a:t>Circle of Willis</a:t>
            </a:r>
            <a:endParaRPr lang="en-US" dirty="0"/>
          </a:p>
        </p:txBody>
      </p:sp>
      <p:pic>
        <p:nvPicPr>
          <p:cNvPr id="1026" name="Picture 2" descr="C:\Users\Kamila Niroshan\Downloads\Circle of Will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6280849" cy="497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08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Blood supply to the cerebral hemisphere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143" y="2057400"/>
            <a:ext cx="4357714" cy="4251325"/>
          </a:xfrm>
        </p:spPr>
      </p:pic>
    </p:spTree>
    <p:extLst>
      <p:ext uri="{BB962C8B-B14F-4D97-AF65-F5344CB8AC3E}">
        <p14:creationId xmlns:p14="http://schemas.microsoft.com/office/powerpoint/2010/main" val="38305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tO7A0O-IUig/maxres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4000"/>
            <a:ext cx="6488113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Cerebral circulation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9801"/>
            <a:ext cx="7315200" cy="4099560"/>
          </a:xfrm>
        </p:spPr>
        <p:txBody>
          <a:bodyPr/>
          <a:lstStyle/>
          <a:p>
            <a:pPr marL="0" indent="0">
              <a:buNone/>
            </a:pPr>
            <a:r>
              <a:rPr lang="en-US" sz="2800" u="sng" dirty="0" smtClean="0"/>
              <a:t>Venous drainage</a:t>
            </a:r>
          </a:p>
          <a:p>
            <a:pPr marL="0" indent="0">
              <a:buNone/>
            </a:pPr>
            <a:endParaRPr lang="en-US" u="sng" dirty="0" smtClean="0"/>
          </a:p>
          <a:p>
            <a:r>
              <a:rPr lang="en-US" sz="2400" dirty="0" smtClean="0"/>
              <a:t>Via Dural sinuses and deep cerebral veins</a:t>
            </a:r>
          </a:p>
          <a:p>
            <a:r>
              <a:rPr lang="en-US" sz="2400" dirty="0" smtClean="0"/>
              <a:t>Special feature is that the veins are valve-less</a:t>
            </a:r>
          </a:p>
          <a:p>
            <a:pPr marL="4572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519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/>
          <a:lstStyle/>
          <a:p>
            <a:pPr algn="ctr"/>
            <a:r>
              <a:rPr lang="en-US" dirty="0"/>
              <a:t>Cerebral circulation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315200" cy="4190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Innervation of cerebral blood vessels</a:t>
            </a:r>
          </a:p>
          <a:p>
            <a:pPr marL="514350" indent="-514350">
              <a:buAutoNum type="arabicParenR"/>
            </a:pPr>
            <a:r>
              <a:rPr lang="en-US" sz="2400" dirty="0" smtClean="0"/>
              <a:t>Post ganglionic sympathetic nerves – norepinephrine</a:t>
            </a:r>
          </a:p>
          <a:p>
            <a:pPr marL="514350" indent="-514350">
              <a:buAutoNum type="arabicParenR"/>
            </a:pPr>
            <a:r>
              <a:rPr lang="en-US" sz="2400" dirty="0"/>
              <a:t> </a:t>
            </a:r>
            <a:r>
              <a:rPr lang="en-US" sz="2400" dirty="0" smtClean="0"/>
              <a:t>Cholinergic neurons</a:t>
            </a:r>
          </a:p>
          <a:p>
            <a:pPr marL="514350" indent="-514350">
              <a:buAutoNum type="arabicParenR"/>
            </a:pPr>
            <a:r>
              <a:rPr lang="en-US" sz="2400" dirty="0" smtClean="0"/>
              <a:t>Sensory nerves</a:t>
            </a:r>
          </a:p>
          <a:p>
            <a:pPr marL="514350" indent="-514350">
              <a:buAutoNum type="arabicParenR"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Cerebral blood vessels are pain sensitive.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935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315200" cy="13715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Cerebral circulation</a:t>
            </a:r>
            <a:br>
              <a:rPr lang="en-US" dirty="0" smtClean="0"/>
            </a:br>
            <a:r>
              <a:rPr lang="en-US" b="1" u="sng" dirty="0"/>
              <a:t>Ohm’s </a:t>
            </a:r>
            <a:r>
              <a:rPr lang="en-US" b="1" u="sng" dirty="0" smtClean="0"/>
              <a:t>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667001"/>
            <a:ext cx="7315200" cy="22097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u="sng" dirty="0">
              <a:solidFill>
                <a:schemeClr val="bg1"/>
              </a:solidFill>
            </a:endParaRPr>
          </a:p>
          <a:p>
            <a:pPr marL="4572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Flow= Difference in inflow and outflow of pressure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    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		Resistance</a:t>
            </a:r>
          </a:p>
          <a:p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408652" y="3733800"/>
            <a:ext cx="533400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3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1229</TotalTime>
  <Words>976</Words>
  <Application>Microsoft Office PowerPoint</Application>
  <PresentationFormat>On-screen Show (4:3)</PresentationFormat>
  <Paragraphs>197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Calibri</vt:lpstr>
      <vt:lpstr>Georgia</vt:lpstr>
      <vt:lpstr>Wingdings</vt:lpstr>
      <vt:lpstr>Perspective</vt:lpstr>
      <vt:lpstr>Cerebral Circulation</vt:lpstr>
      <vt:lpstr>Cerebral Circulation</vt:lpstr>
      <vt:lpstr>Cerebral circulation</vt:lpstr>
      <vt:lpstr>Circle of Willis</vt:lpstr>
      <vt:lpstr>Blood supply to the cerebral hemisphere</vt:lpstr>
      <vt:lpstr>PowerPoint Presentation</vt:lpstr>
      <vt:lpstr>Cerebral circulation</vt:lpstr>
      <vt:lpstr>Cerebral circulation</vt:lpstr>
      <vt:lpstr>Cerebral circulation Ohm’s law</vt:lpstr>
      <vt:lpstr>Cerebral circulation</vt:lpstr>
      <vt:lpstr>Cerebral circulation</vt:lpstr>
      <vt:lpstr>Cerebral Autoregulation</vt:lpstr>
      <vt:lpstr>Cerebral circulation</vt:lpstr>
      <vt:lpstr>Cerebral circulation</vt:lpstr>
      <vt:lpstr>Cerebral circulation</vt:lpstr>
      <vt:lpstr>Sympathetic stimulation reduces the resulting passive increase in blood flow </vt:lpstr>
      <vt:lpstr>Cerebral circulation</vt:lpstr>
      <vt:lpstr>Cerebral circulation</vt:lpstr>
      <vt:lpstr>Cerebral circulation</vt:lpstr>
      <vt:lpstr>Cerebral Circulation</vt:lpstr>
      <vt:lpstr>Cerebral Circulation</vt:lpstr>
      <vt:lpstr>Cerebral Circulation</vt:lpstr>
      <vt:lpstr>Bayliss effect</vt:lpstr>
      <vt:lpstr>Cerebral circulation</vt:lpstr>
      <vt:lpstr>Cerebral circulation</vt:lpstr>
      <vt:lpstr>PET of a person during speech</vt:lpstr>
      <vt:lpstr>Association cortex</vt:lpstr>
      <vt:lpstr>PET during various activities</vt:lpstr>
      <vt:lpstr>Cerebral circulation</vt:lpstr>
      <vt:lpstr>Blood brain barrier</vt:lpstr>
      <vt:lpstr>BBB</vt:lpstr>
      <vt:lpstr>BBB</vt:lpstr>
      <vt:lpstr>BBB</vt:lpstr>
      <vt:lpstr>SUMMARY</vt:lpstr>
      <vt:lpstr>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Cerebral Circulation</dc:title>
  <dc:creator>Kamila Niroshan</dc:creator>
  <cp:lastModifiedBy>Admin</cp:lastModifiedBy>
  <cp:revision>61</cp:revision>
  <cp:lastPrinted>2017-12-13T09:35:52Z</cp:lastPrinted>
  <dcterms:created xsi:type="dcterms:W3CDTF">2012-08-27T04:07:50Z</dcterms:created>
  <dcterms:modified xsi:type="dcterms:W3CDTF">2018-10-26T03:37:01Z</dcterms:modified>
</cp:coreProperties>
</file>