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9" r:id="rId3"/>
    <p:sldId id="258" r:id="rId4"/>
    <p:sldId id="260" r:id="rId5"/>
    <p:sldId id="262" r:id="rId6"/>
    <p:sldId id="283" r:id="rId7"/>
    <p:sldId id="263" r:id="rId8"/>
    <p:sldId id="284" r:id="rId9"/>
    <p:sldId id="285" r:id="rId10"/>
    <p:sldId id="286" r:id="rId11"/>
    <p:sldId id="264" r:id="rId12"/>
    <p:sldId id="265" r:id="rId13"/>
    <p:sldId id="266" r:id="rId14"/>
    <p:sldId id="261" r:id="rId15"/>
    <p:sldId id="277" r:id="rId16"/>
    <p:sldId id="269" r:id="rId17"/>
    <p:sldId id="279" r:id="rId18"/>
    <p:sldId id="270" r:id="rId19"/>
    <p:sldId id="267" r:id="rId20"/>
    <p:sldId id="274" r:id="rId21"/>
    <p:sldId id="282" r:id="rId22"/>
    <p:sldId id="268" r:id="rId23"/>
    <p:sldId id="271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EC280-B1A1-4786-8503-2B551CB1E81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2BE71-17FC-438F-8526-79D251CD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2BE71-17FC-438F-8526-79D251CD35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A5B5-B9D2-41B2-9046-AABB60BF8E5C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1CD-D3D1-4B3E-96F5-86A005E27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A5B5-B9D2-41B2-9046-AABB60BF8E5C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1CD-D3D1-4B3E-96F5-86A005E27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A5B5-B9D2-41B2-9046-AABB60BF8E5C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1CD-D3D1-4B3E-96F5-86A005E27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A5B5-B9D2-41B2-9046-AABB60BF8E5C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1CD-D3D1-4B3E-96F5-86A005E27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A5B5-B9D2-41B2-9046-AABB60BF8E5C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1CD-D3D1-4B3E-96F5-86A005E27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A5B5-B9D2-41B2-9046-AABB60BF8E5C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1CD-D3D1-4B3E-96F5-86A005E27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0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A5B5-B9D2-41B2-9046-AABB60BF8E5C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1CD-D3D1-4B3E-96F5-86A005E27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A5B5-B9D2-41B2-9046-AABB60BF8E5C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1CD-D3D1-4B3E-96F5-86A005E27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6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A5B5-B9D2-41B2-9046-AABB60BF8E5C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1CD-D3D1-4B3E-96F5-86A005E27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A5B5-B9D2-41B2-9046-AABB60BF8E5C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1CD-D3D1-4B3E-96F5-86A005E27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A5B5-B9D2-41B2-9046-AABB60BF8E5C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1CD-D3D1-4B3E-96F5-86A005E27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A5B5-B9D2-41B2-9046-AABB60BF8E5C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31CD-D3D1-4B3E-96F5-86A005E27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GAS TRANSPORT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43400"/>
            <a:ext cx="9144000" cy="2514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DR.TANIA WARNAKULASURIYA</a:t>
            </a:r>
          </a:p>
          <a:p>
            <a:pPr algn="ctr"/>
            <a:r>
              <a:rPr lang="en-US" sz="3200" dirty="0" smtClean="0"/>
              <a:t>DEPARTMENT OF PHYSIOLOGY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05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www.dartmouth.edu/~rpsmith/dis-cur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6629400" cy="62256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324600" y="685800"/>
            <a:ext cx="281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Vertical height reduce when amount of </a:t>
            </a:r>
            <a:r>
              <a:rPr lang="en-US" sz="2400" dirty="0" err="1" smtClean="0"/>
              <a:t>Hb</a:t>
            </a:r>
            <a:r>
              <a:rPr lang="en-US" sz="2400" dirty="0" smtClean="0"/>
              <a:t> is less 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eg</a:t>
            </a:r>
            <a:r>
              <a:rPr lang="en-US" sz="2400" dirty="0" smtClean="0"/>
              <a:t> anemia)</a:t>
            </a:r>
          </a:p>
          <a:p>
            <a:endParaRPr lang="en-US" sz="2400" dirty="0" smtClean="0"/>
          </a:p>
          <a:p>
            <a:r>
              <a:rPr lang="en-US" sz="2400" dirty="0" smtClean="0"/>
              <a:t>Change in the shape indicate change in the amount and affinity of </a:t>
            </a:r>
            <a:r>
              <a:rPr lang="en-US" sz="2400" dirty="0" err="1" smtClean="0"/>
              <a:t>Hb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eg</a:t>
            </a:r>
            <a:r>
              <a:rPr lang="en-US" sz="2400" dirty="0" smtClean="0"/>
              <a:t> CO poisoning)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Transport of O</a:t>
            </a:r>
            <a:r>
              <a:rPr lang="en-US" sz="3600" baseline="-25000" dirty="0" smtClean="0"/>
              <a:t>2 </a:t>
            </a:r>
            <a:r>
              <a:rPr lang="en-US" sz="3600" dirty="0" smtClean="0"/>
              <a:t> in blood.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endParaRPr lang="en-US" sz="2800" dirty="0"/>
          </a:p>
          <a:p>
            <a:pPr marL="64008" indent="0">
              <a:buNone/>
            </a:pPr>
            <a:r>
              <a:rPr lang="en-US" sz="2800" u="sng" dirty="0" smtClean="0"/>
              <a:t>Bohr effect</a:t>
            </a:r>
          </a:p>
          <a:p>
            <a:pPr marL="64008" indent="0">
              <a:buNone/>
            </a:pPr>
            <a:r>
              <a:rPr lang="en-US" sz="2800" dirty="0" smtClean="0"/>
              <a:t>Decrease in  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affinity to Hb when the blood pH falls.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Helps in release of 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at tissues.</a:t>
            </a:r>
          </a:p>
        </p:txBody>
      </p:sp>
    </p:spTree>
    <p:extLst>
      <p:ext uri="{BB962C8B-B14F-4D97-AF65-F5344CB8AC3E}">
        <p14:creationId xmlns:p14="http://schemas.microsoft.com/office/powerpoint/2010/main" val="42289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Transport of O</a:t>
            </a:r>
            <a:r>
              <a:rPr lang="en-US" sz="3600" baseline="-25000" dirty="0" smtClean="0"/>
              <a:t>2 </a:t>
            </a:r>
            <a:r>
              <a:rPr lang="en-US" sz="3600" dirty="0" smtClean="0"/>
              <a:t> in blood.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Reverse happens at the lungs</a:t>
            </a:r>
          </a:p>
          <a:p>
            <a:r>
              <a:rPr lang="en-US" sz="2800" dirty="0" smtClean="0"/>
              <a:t>Release of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        H</a:t>
            </a:r>
            <a:r>
              <a:rPr lang="en-US" sz="2800" baseline="30000" dirty="0" smtClean="0"/>
              <a:t>+                     </a:t>
            </a:r>
            <a:r>
              <a:rPr lang="en-US" sz="2800" dirty="0" smtClean="0"/>
              <a:t> pH</a:t>
            </a:r>
          </a:p>
          <a:p>
            <a:r>
              <a:rPr lang="en-US" sz="2800" dirty="0" smtClean="0"/>
              <a:t>Left Shift of 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– </a:t>
            </a:r>
            <a:r>
              <a:rPr lang="en-US" sz="2800" dirty="0" err="1" smtClean="0"/>
              <a:t>Hb</a:t>
            </a:r>
            <a:r>
              <a:rPr lang="en-US" sz="2800" dirty="0" smtClean="0"/>
              <a:t> dissociation curve</a:t>
            </a:r>
          </a:p>
          <a:p>
            <a:r>
              <a:rPr lang="en-US" sz="2800" dirty="0" smtClean="0"/>
              <a:t>Increase uptake of 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by </a:t>
            </a:r>
            <a:r>
              <a:rPr lang="en-US" sz="2800" dirty="0" err="1" smtClean="0"/>
              <a:t>Hb</a:t>
            </a:r>
            <a:r>
              <a:rPr lang="en-US" sz="2800" dirty="0" smtClean="0"/>
              <a:t> </a:t>
            </a:r>
            <a:r>
              <a:rPr lang="en-US" sz="2800" baseline="30000" dirty="0" smtClean="0"/>
              <a:t>          </a:t>
            </a:r>
            <a:endParaRPr lang="en-US" sz="2800" baseline="30000" dirty="0"/>
          </a:p>
        </p:txBody>
      </p:sp>
      <p:grpSp>
        <p:nvGrpSpPr>
          <p:cNvPr id="2" name="Group 1"/>
          <p:cNvGrpSpPr/>
          <p:nvPr/>
        </p:nvGrpSpPr>
        <p:grpSpPr>
          <a:xfrm>
            <a:off x="3124200" y="2362200"/>
            <a:ext cx="3162300" cy="284163"/>
            <a:chOff x="3429000" y="2344737"/>
            <a:chExt cx="3162300" cy="284163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429000" y="2514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19600" y="2400300"/>
              <a:ext cx="609600" cy="22860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029200" y="2514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own Arrow 8"/>
            <p:cNvSpPr/>
            <p:nvPr/>
          </p:nvSpPr>
          <p:spPr>
            <a:xfrm rot="10800000">
              <a:off x="5981700" y="2344737"/>
              <a:ext cx="609600" cy="22860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5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Transport of O</a:t>
            </a:r>
            <a:r>
              <a:rPr lang="en-US" sz="3600" baseline="-25000" dirty="0" smtClean="0"/>
              <a:t>2 </a:t>
            </a:r>
            <a:r>
              <a:rPr lang="en-US" sz="3600" dirty="0" smtClean="0"/>
              <a:t> in blood.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400" dirty="0" smtClean="0"/>
              <a:t>During exercise</a:t>
            </a:r>
          </a:p>
          <a:p>
            <a:r>
              <a:rPr lang="en-US" sz="2400" dirty="0" smtClean="0"/>
              <a:t>Temperature</a:t>
            </a:r>
          </a:p>
          <a:p>
            <a:r>
              <a:rPr lang="en-US" sz="2400" dirty="0" smtClean="0"/>
              <a:t>CO</a:t>
            </a:r>
            <a:r>
              <a:rPr lang="en-US" sz="2400" baseline="-25000" dirty="0" smtClean="0"/>
              <a:t>2 </a:t>
            </a:r>
          </a:p>
          <a:p>
            <a:r>
              <a:rPr lang="en-US" sz="2400" dirty="0" smtClean="0"/>
              <a:t>2,3 – DPG </a:t>
            </a:r>
          </a:p>
          <a:p>
            <a:pPr marL="64008" indent="0">
              <a:buNone/>
            </a:pPr>
            <a:r>
              <a:rPr lang="en-US" sz="2400" baseline="-25000" dirty="0"/>
              <a:t> </a:t>
            </a:r>
            <a:endParaRPr lang="en-US" sz="2400" baseline="-25000" dirty="0" smtClean="0"/>
          </a:p>
          <a:p>
            <a:pPr marL="64008" indent="0">
              <a:buNone/>
            </a:pPr>
            <a:r>
              <a:rPr lang="en-US" sz="2400" dirty="0" smtClean="0"/>
              <a:t>Right  shift of the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– Hb dissociation curve</a:t>
            </a:r>
          </a:p>
          <a:p>
            <a:pPr marL="64008" indent="0">
              <a:buNone/>
            </a:pPr>
            <a:r>
              <a:rPr lang="en-US" sz="2400" dirty="0" smtClean="0"/>
              <a:t>More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released at the tissues</a:t>
            </a:r>
            <a:endParaRPr lang="en-US" sz="2400" baseline="-25000" dirty="0"/>
          </a:p>
        </p:txBody>
      </p:sp>
      <p:sp>
        <p:nvSpPr>
          <p:cNvPr id="5" name="Right Brace 4"/>
          <p:cNvSpPr/>
          <p:nvPr/>
        </p:nvSpPr>
        <p:spPr>
          <a:xfrm>
            <a:off x="3048000" y="2056457"/>
            <a:ext cx="762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67693" y="2511424"/>
            <a:ext cx="245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Increase in tissues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3377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Transport of O</a:t>
            </a:r>
            <a:r>
              <a:rPr lang="en-US" sz="3600" baseline="-25000" dirty="0" smtClean="0"/>
              <a:t>2 </a:t>
            </a:r>
            <a:r>
              <a:rPr lang="en-US" sz="3600" dirty="0" smtClean="0"/>
              <a:t> in blood.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Only 1.3 mmHg of 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pressure is needed to fully support the chemical processes with in the cells.</a:t>
            </a:r>
          </a:p>
          <a:p>
            <a:endParaRPr lang="en-US" sz="2800" dirty="0" smtClean="0"/>
          </a:p>
          <a:p>
            <a:r>
              <a:rPr lang="en-US" sz="2800" dirty="0" smtClean="0"/>
              <a:t>When intracellular 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is &gt;1mmHg the oxygen availability is not a limiting factor.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55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Transport of O</a:t>
            </a:r>
            <a:r>
              <a:rPr lang="en-US" sz="3600" baseline="-25000" dirty="0" smtClean="0"/>
              <a:t>2 </a:t>
            </a:r>
            <a:r>
              <a:rPr lang="en-US" sz="3600" dirty="0" smtClean="0"/>
              <a:t> in blood.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 </a:t>
            </a:r>
            <a:r>
              <a:rPr lang="en-US" sz="2800" dirty="0"/>
              <a:t>in the cell depend on </a:t>
            </a:r>
            <a:endParaRPr lang="en-US" sz="2800" dirty="0" smtClean="0"/>
          </a:p>
          <a:p>
            <a:pPr marL="64008" indent="0">
              <a:buNone/>
            </a:pPr>
            <a:endParaRPr lang="en-US" sz="2800" dirty="0"/>
          </a:p>
          <a:p>
            <a:pPr marL="635508" indent="-571500">
              <a:buAutoNum type="romanLcParenR"/>
            </a:pPr>
            <a:r>
              <a:rPr lang="en-US" sz="2800" dirty="0"/>
              <a:t>Rate of blood </a:t>
            </a:r>
            <a:r>
              <a:rPr lang="en-US" sz="2800" dirty="0" smtClean="0"/>
              <a:t>flow</a:t>
            </a:r>
          </a:p>
          <a:p>
            <a:pPr marL="635508" indent="-571500">
              <a:buFont typeface="Wingdings 2"/>
              <a:buAutoNum type="romanLcParenR"/>
            </a:pPr>
            <a:r>
              <a:rPr lang="en-US" sz="2800" dirty="0" smtClean="0"/>
              <a:t>The </a:t>
            </a:r>
            <a:r>
              <a:rPr lang="en-US" sz="2800" dirty="0"/>
              <a:t>rate of O</a:t>
            </a:r>
            <a:r>
              <a:rPr lang="en-US" sz="2800" baseline="-25000" dirty="0"/>
              <a:t>2 </a:t>
            </a:r>
            <a:r>
              <a:rPr lang="en-US" sz="2800" dirty="0"/>
              <a:t> consumed by the </a:t>
            </a:r>
            <a:r>
              <a:rPr lang="en-US" sz="2800" dirty="0" smtClean="0"/>
              <a:t>tissue</a:t>
            </a:r>
            <a:r>
              <a:rPr lang="en-US" sz="2800" baseline="-25000" dirty="0"/>
              <a:t> </a:t>
            </a:r>
            <a:endParaRPr lang="en-US" sz="2800" baseline="-25000" dirty="0" smtClean="0"/>
          </a:p>
          <a:p>
            <a:pPr marL="635508" indent="-571500">
              <a:buFont typeface="Wingdings 2"/>
              <a:buAutoNum type="romanLcParenR"/>
            </a:pPr>
            <a:r>
              <a:rPr lang="en-US" sz="2800" dirty="0" smtClean="0"/>
              <a:t>Distance </a:t>
            </a:r>
            <a:r>
              <a:rPr lang="en-US" sz="2800" dirty="0"/>
              <a:t>between the cell and capillary</a:t>
            </a:r>
          </a:p>
          <a:p>
            <a:pPr marL="635508" indent="-571500">
              <a:buAutoNum type="romanLcParenR"/>
            </a:pPr>
            <a:endParaRPr lang="en-US" sz="2800" baseline="-25000" dirty="0"/>
          </a:p>
          <a:p>
            <a:r>
              <a:rPr lang="en-US" sz="2800" dirty="0"/>
              <a:t>Normal intracellular </a:t>
            </a:r>
            <a:r>
              <a:rPr lang="en-US" sz="2800" dirty="0" smtClean="0"/>
              <a:t>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range from </a:t>
            </a:r>
            <a:r>
              <a:rPr lang="en-US" sz="2800" dirty="0"/>
              <a:t>5-40mmHg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301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Tissue metabolism of </a:t>
            </a:r>
            <a:r>
              <a:rPr lang="en-US" sz="4400" dirty="0"/>
              <a:t>O</a:t>
            </a:r>
            <a:r>
              <a:rPr lang="en-US" sz="4400" baseline="-25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</a:t>
            </a:r>
            <a:r>
              <a:rPr lang="en-US" sz="3200" baseline="-25000" dirty="0" smtClean="0"/>
              <a:t>2 </a:t>
            </a:r>
            <a:r>
              <a:rPr lang="en-US" sz="3200" dirty="0" smtClean="0"/>
              <a:t>is metabolised in the cells and CO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is produced</a:t>
            </a:r>
          </a:p>
          <a:p>
            <a:r>
              <a:rPr lang="en-US" sz="3200" dirty="0" smtClean="0"/>
              <a:t>Major determinant of blood pH</a:t>
            </a:r>
          </a:p>
          <a:p>
            <a:pPr marL="64008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1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Transport of CO</a:t>
            </a:r>
            <a:r>
              <a:rPr lang="en-US" sz="3600" baseline="-25000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in blood.</a:t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Intracellular P</a:t>
            </a:r>
            <a:r>
              <a:rPr lang="en-US" sz="2400" baseline="-25000" dirty="0"/>
              <a:t>CO2</a:t>
            </a:r>
            <a:r>
              <a:rPr lang="en-US" sz="2400" dirty="0"/>
              <a:t>  - </a:t>
            </a:r>
            <a:r>
              <a:rPr lang="en-US" sz="2800" dirty="0"/>
              <a:t>46mmHg</a:t>
            </a:r>
          </a:p>
          <a:p>
            <a:r>
              <a:rPr lang="en-US" sz="2800" dirty="0"/>
              <a:t>Interstitial </a:t>
            </a:r>
            <a:r>
              <a:rPr lang="en-US" sz="3200" dirty="0"/>
              <a:t>P</a:t>
            </a:r>
            <a:r>
              <a:rPr lang="en-US" sz="2800" baseline="-25000" dirty="0"/>
              <a:t>CO2</a:t>
            </a:r>
            <a:r>
              <a:rPr lang="en-US" sz="2800" dirty="0"/>
              <a:t>  - 45 mmHg</a:t>
            </a:r>
          </a:p>
          <a:p>
            <a:r>
              <a:rPr lang="en-US" sz="2800" dirty="0" smtClean="0"/>
              <a:t>Venous </a:t>
            </a:r>
            <a:r>
              <a:rPr lang="en-US" sz="3200" dirty="0" smtClean="0"/>
              <a:t>P</a:t>
            </a:r>
            <a:r>
              <a:rPr lang="en-US" sz="2800" baseline="-25000" dirty="0" smtClean="0"/>
              <a:t>CO2</a:t>
            </a:r>
            <a:r>
              <a:rPr lang="en-US" sz="2800" dirty="0" smtClean="0"/>
              <a:t>  - 45mmHg</a:t>
            </a:r>
          </a:p>
          <a:p>
            <a:r>
              <a:rPr lang="en-US" sz="2800" dirty="0" smtClean="0"/>
              <a:t>Arterial </a:t>
            </a:r>
            <a:r>
              <a:rPr lang="en-US" sz="3200" dirty="0"/>
              <a:t>P</a:t>
            </a:r>
            <a:r>
              <a:rPr lang="en-US" sz="2800" baseline="-25000" dirty="0"/>
              <a:t>CO2</a:t>
            </a:r>
            <a:r>
              <a:rPr lang="en-US" sz="2800" dirty="0"/>
              <a:t>  - 40mmHg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6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Transport of CO</a:t>
            </a:r>
            <a:r>
              <a:rPr lang="en-US" sz="3600" baseline="-25000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in blood.</a:t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Solubility of CO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 is x20 that of 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 </a:t>
            </a:r>
          </a:p>
          <a:p>
            <a:r>
              <a:rPr lang="en-US" sz="2800" dirty="0" smtClean="0"/>
              <a:t>High solubility of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causes diffusion of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at a partial Pressure difference of only 1mmHg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01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Transport of CO</a:t>
            </a:r>
            <a:r>
              <a:rPr lang="en-US" sz="3600" baseline="-25000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in blood.</a:t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4ml of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is transported in 100ml of blood</a:t>
            </a:r>
          </a:p>
          <a:p>
            <a:r>
              <a:rPr lang="en-US" sz="2800" dirty="0" smtClean="0"/>
              <a:t>70% as bicarbonate ions</a:t>
            </a:r>
          </a:p>
          <a:p>
            <a:r>
              <a:rPr lang="en-US" sz="2800" dirty="0" smtClean="0"/>
              <a:t>20% as </a:t>
            </a:r>
            <a:r>
              <a:rPr lang="en-US" sz="2800" dirty="0" err="1" smtClean="0"/>
              <a:t>carbamino</a:t>
            </a:r>
            <a:r>
              <a:rPr lang="en-US" sz="2800" dirty="0" smtClean="0"/>
              <a:t> compounds</a:t>
            </a:r>
          </a:p>
          <a:p>
            <a:r>
              <a:rPr lang="en-US" sz="2800" dirty="0" smtClean="0"/>
              <a:t>7% dissolved in plasma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GAS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 and CO</a:t>
            </a:r>
            <a:r>
              <a:rPr lang="en-US" baseline="-25000" dirty="0" smtClean="0"/>
              <a:t>2 </a:t>
            </a:r>
            <a:r>
              <a:rPr lang="en-US" dirty="0" smtClean="0"/>
              <a:t>transport depend on diffusion of gas and flow of blood.</a:t>
            </a:r>
          </a:p>
          <a:p>
            <a:r>
              <a:rPr lang="en-US" dirty="0" smtClean="0"/>
              <a:t>Presence of Hb in blood increases O</a:t>
            </a:r>
            <a:r>
              <a:rPr lang="en-US" baseline="-25000" dirty="0" smtClean="0"/>
              <a:t>2</a:t>
            </a:r>
            <a:r>
              <a:rPr lang="en-US" dirty="0" smtClean="0"/>
              <a:t> carrying capacity in blood by 30-100 times.</a:t>
            </a:r>
          </a:p>
          <a:p>
            <a:r>
              <a:rPr lang="en-US" dirty="0" smtClean="0"/>
              <a:t>Chemical reactions of CO</a:t>
            </a:r>
            <a:r>
              <a:rPr lang="en-US" baseline="-25000" dirty="0" smtClean="0"/>
              <a:t>2</a:t>
            </a:r>
            <a:r>
              <a:rPr lang="en-US" dirty="0" smtClean="0"/>
              <a:t> increases its transport by 17 times.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Transport of CO</a:t>
            </a:r>
            <a:r>
              <a:rPr lang="en-US" sz="3600" baseline="-25000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in blood.</a:t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5486400" cy="4715584"/>
          </a:xfrm>
        </p:spPr>
      </p:pic>
    </p:spTree>
    <p:extLst>
      <p:ext uri="{BB962C8B-B14F-4D97-AF65-F5344CB8AC3E}">
        <p14:creationId xmlns:p14="http://schemas.microsoft.com/office/powerpoint/2010/main" val="37244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Carbonic </a:t>
            </a:r>
            <a:r>
              <a:rPr lang="en-US" dirty="0" err="1" smtClean="0"/>
              <a:t>anhydrase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Present in </a:t>
            </a:r>
          </a:p>
          <a:p>
            <a:r>
              <a:rPr lang="en-US" sz="2800" dirty="0" smtClean="0"/>
              <a:t>red cells</a:t>
            </a:r>
          </a:p>
          <a:p>
            <a:r>
              <a:rPr lang="en-US" sz="2800" dirty="0" smtClean="0"/>
              <a:t>Pulmonary capillary endothelial cells</a:t>
            </a:r>
          </a:p>
          <a:p>
            <a:endParaRPr lang="en-US" sz="2800" dirty="0" smtClean="0"/>
          </a:p>
          <a:p>
            <a:r>
              <a:rPr lang="en-US" sz="2800" dirty="0" smtClean="0"/>
              <a:t>H</a:t>
            </a:r>
            <a:r>
              <a:rPr lang="en-US" sz="2800" baseline="30000" dirty="0" smtClean="0"/>
              <a:t>+ </a:t>
            </a:r>
            <a:r>
              <a:rPr lang="en-US" sz="2800" dirty="0" smtClean="0"/>
              <a:t>is buffered by </a:t>
            </a:r>
            <a:r>
              <a:rPr lang="en-US" sz="2800" dirty="0" err="1" smtClean="0"/>
              <a:t>Hb</a:t>
            </a:r>
            <a:endParaRPr lang="en-US" sz="2800" dirty="0" smtClean="0"/>
          </a:p>
          <a:p>
            <a:r>
              <a:rPr lang="en-US" sz="2800" dirty="0" smtClean="0"/>
              <a:t>HCO</a:t>
            </a:r>
            <a:r>
              <a:rPr lang="en-US" sz="2800" baseline="-25000" dirty="0" smtClean="0"/>
              <a:t>3</a:t>
            </a:r>
            <a:r>
              <a:rPr lang="en-US" sz="2800" baseline="30000" dirty="0" smtClean="0"/>
              <a:t>- </a:t>
            </a:r>
            <a:r>
              <a:rPr lang="en-US" sz="2800" dirty="0" smtClean="0"/>
              <a:t> is exchanged for </a:t>
            </a:r>
            <a:r>
              <a:rPr lang="en-US" sz="2800" dirty="0" err="1" smtClean="0"/>
              <a:t>Cl</a:t>
            </a:r>
            <a:r>
              <a:rPr lang="en-US" sz="2800" baseline="30000" dirty="0" smtClean="0"/>
              <a:t>- </a:t>
            </a:r>
            <a:r>
              <a:rPr lang="en-US" sz="2800" dirty="0" smtClean="0"/>
              <a:t>via protein Band 3 </a:t>
            </a:r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Cl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shift)</a:t>
            </a:r>
          </a:p>
          <a:p>
            <a:pPr>
              <a:buNone/>
            </a:pPr>
            <a:r>
              <a:rPr lang="en-US" sz="2800" dirty="0" smtClean="0"/>
              <a:t>Cl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is osmotically active</a:t>
            </a:r>
          </a:p>
          <a:p>
            <a:pPr>
              <a:buNone/>
            </a:pPr>
            <a:r>
              <a:rPr lang="en-US" sz="2800" dirty="0" smtClean="0"/>
              <a:t>In tissues - red cell swell</a:t>
            </a:r>
          </a:p>
          <a:p>
            <a:pPr>
              <a:buNone/>
            </a:pPr>
            <a:r>
              <a:rPr lang="en-US" sz="2800" dirty="0" smtClean="0"/>
              <a:t>In lungs – red cell shrink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Transport of CO</a:t>
            </a:r>
            <a:r>
              <a:rPr lang="en-US" sz="3600" baseline="-25000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in blood.</a:t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800" u="sng" dirty="0" smtClean="0"/>
              <a:t>HALDANE EFFECT</a:t>
            </a:r>
            <a:endParaRPr lang="en-US" sz="2800" dirty="0" smtClean="0"/>
          </a:p>
          <a:p>
            <a:pPr marL="64008" indent="0">
              <a:buNone/>
            </a:pPr>
            <a:endParaRPr lang="en-US" sz="2800" u="sng" dirty="0"/>
          </a:p>
          <a:p>
            <a:pPr marL="64008" indent="0">
              <a:buNone/>
            </a:pPr>
            <a:r>
              <a:rPr lang="en-US" sz="2800" dirty="0" smtClean="0"/>
              <a:t>Binding of 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with Hb releases CO</a:t>
            </a:r>
            <a:r>
              <a:rPr lang="en-US" sz="2800" baseline="-25000" dirty="0" smtClean="0"/>
              <a:t>2.</a:t>
            </a:r>
          </a:p>
          <a:p>
            <a:pPr marL="64008" indent="0">
              <a:buNone/>
            </a:pPr>
            <a:endParaRPr lang="en-US" sz="2800" baseline="-25000" dirty="0"/>
          </a:p>
          <a:p>
            <a:pPr marL="64008" indent="0">
              <a:buNone/>
            </a:pPr>
            <a:r>
              <a:rPr lang="en-US" sz="2800" dirty="0" smtClean="0"/>
              <a:t>Deoxygenated Hb binds more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and form carbamino compounds than oxy-</a:t>
            </a:r>
            <a:r>
              <a:rPr lang="en-US" sz="2800" dirty="0" err="1" smtClean="0"/>
              <a:t>haemoglobin</a:t>
            </a:r>
            <a:r>
              <a:rPr lang="en-US" sz="2800" dirty="0" smtClean="0"/>
              <a:t>.</a:t>
            </a:r>
          </a:p>
          <a:p>
            <a:pPr marL="64008" indent="0">
              <a:buNone/>
            </a:pPr>
            <a:endParaRPr lang="en-US" sz="2800" dirty="0" smtClean="0"/>
          </a:p>
          <a:p>
            <a:pPr marL="64008" indent="0">
              <a:buNone/>
            </a:pPr>
            <a:r>
              <a:rPr lang="en-US" sz="2800" dirty="0" smtClean="0"/>
              <a:t>More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is carried in venous blood.</a:t>
            </a:r>
          </a:p>
          <a:p>
            <a:pPr marL="64008" indent="0">
              <a:buNone/>
            </a:pPr>
            <a:endParaRPr lang="en-US" sz="2800" dirty="0"/>
          </a:p>
          <a:p>
            <a:pPr marL="64008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3886200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Transport of CO</a:t>
            </a:r>
            <a:r>
              <a:rPr lang="en-US" sz="3600" baseline="-25000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in blood.</a:t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953000"/>
            <a:ext cx="6305550" cy="1679575"/>
          </a:xfrm>
        </p:spPr>
        <p:txBody>
          <a:bodyPr/>
          <a:lstStyle/>
          <a:p>
            <a:r>
              <a:rPr lang="en-US" sz="2800" dirty="0"/>
              <a:t>Venous P</a:t>
            </a:r>
            <a:r>
              <a:rPr lang="en-US" sz="2800" baseline="-25000" dirty="0"/>
              <a:t>CO2</a:t>
            </a:r>
            <a:r>
              <a:rPr lang="en-US" sz="2800" dirty="0"/>
              <a:t>  - </a:t>
            </a:r>
            <a:r>
              <a:rPr lang="en-US" sz="2800" dirty="0" smtClean="0"/>
              <a:t>46mmHg</a:t>
            </a:r>
            <a:endParaRPr lang="en-US" sz="2800" dirty="0"/>
          </a:p>
          <a:p>
            <a:r>
              <a:rPr lang="en-US" sz="2800" dirty="0" smtClean="0"/>
              <a:t>Alveolar P</a:t>
            </a:r>
            <a:r>
              <a:rPr lang="en-US" sz="2800" baseline="-25000" dirty="0" smtClean="0"/>
              <a:t>CO2</a:t>
            </a:r>
            <a:r>
              <a:rPr lang="en-US" sz="2800" dirty="0" smtClean="0"/>
              <a:t> - 40mmHg</a:t>
            </a:r>
          </a:p>
          <a:p>
            <a:r>
              <a:rPr lang="en-US" sz="2800" dirty="0" smtClean="0"/>
              <a:t>Arterial </a:t>
            </a:r>
            <a:r>
              <a:rPr lang="en-US" sz="2800" dirty="0"/>
              <a:t>P</a:t>
            </a:r>
            <a:r>
              <a:rPr lang="en-US" sz="2800" baseline="-25000" dirty="0"/>
              <a:t>CO2</a:t>
            </a:r>
            <a:r>
              <a:rPr lang="en-US" sz="2800" dirty="0"/>
              <a:t>  - 40mmHg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810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Assignment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7976" y="12954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" indent="0">
              <a:buNone/>
            </a:pPr>
            <a:r>
              <a:rPr lang="en-US" sz="2400" u="sng" dirty="0"/>
              <a:t>Describe </a:t>
            </a:r>
            <a:r>
              <a:rPr lang="en-US" sz="2400" u="sng" dirty="0" err="1"/>
              <a:t>thg</a:t>
            </a:r>
            <a:r>
              <a:rPr lang="en-US" sz="2400" u="sng" dirty="0"/>
              <a:t> HALDANE EFFECT and why it happens.</a:t>
            </a:r>
          </a:p>
          <a:p>
            <a:pPr marL="64008" indent="0">
              <a:buNone/>
            </a:pPr>
            <a:endParaRPr lang="en-US" sz="2400" u="sng" dirty="0"/>
          </a:p>
          <a:p>
            <a:pPr marL="64008" indent="0">
              <a:buNone/>
            </a:pPr>
            <a:r>
              <a:rPr lang="en-US" sz="2400" u="sng" dirty="0"/>
              <a:t>Hand over answers by Monday.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0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Transport of CO</a:t>
            </a:r>
            <a:r>
              <a:rPr lang="en-US" sz="3600" baseline="-25000" dirty="0" smtClean="0"/>
              <a:t>2 </a:t>
            </a:r>
            <a:r>
              <a:rPr lang="en-US" sz="3600" dirty="0" smtClean="0"/>
              <a:t> in blood.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1600"/>
            <a:ext cx="4931917" cy="4037013"/>
          </a:xfrm>
        </p:spPr>
      </p:pic>
    </p:spTree>
    <p:extLst>
      <p:ext uri="{BB962C8B-B14F-4D97-AF65-F5344CB8AC3E}">
        <p14:creationId xmlns:p14="http://schemas.microsoft.com/office/powerpoint/2010/main" val="21671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Transport of O</a:t>
            </a:r>
            <a:r>
              <a:rPr lang="en-US" sz="3600" baseline="-25000" dirty="0"/>
              <a:t>2 </a:t>
            </a:r>
            <a:r>
              <a:rPr lang="en-US" sz="3600" dirty="0"/>
              <a:t> in blood.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Po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 </a:t>
            </a:r>
            <a:r>
              <a:rPr lang="en-US" dirty="0" smtClean="0"/>
              <a:t> </a:t>
            </a:r>
          </a:p>
          <a:p>
            <a:r>
              <a:rPr lang="en-US" sz="2800" dirty="0" smtClean="0"/>
              <a:t>Alveolar -104 mmHg </a:t>
            </a:r>
          </a:p>
          <a:p>
            <a:r>
              <a:rPr lang="en-US" sz="2800" dirty="0" smtClean="0"/>
              <a:t>Pulmonary capillary - 40 mmHg</a:t>
            </a:r>
          </a:p>
          <a:p>
            <a:pPr>
              <a:buNone/>
            </a:pPr>
            <a:r>
              <a:rPr lang="en-US" sz="2800" dirty="0" smtClean="0"/>
              <a:t>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in pulmonary capillary rise to almost alveolar 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1/3 of the way through the pulmonary capillaries </a:t>
            </a:r>
          </a:p>
          <a:p>
            <a:pPr>
              <a:buNone/>
            </a:pPr>
            <a:r>
              <a:rPr lang="en-US" sz="2800" dirty="0" smtClean="0"/>
              <a:t>(gas diffusion)</a:t>
            </a:r>
          </a:p>
          <a:p>
            <a:pPr>
              <a:buNone/>
            </a:pPr>
            <a:r>
              <a:rPr lang="en-US" sz="2800" dirty="0" smtClean="0"/>
              <a:t>2% of shunt occurs in Left Atrium.</a:t>
            </a:r>
          </a:p>
          <a:p>
            <a:r>
              <a:rPr lang="en-US" sz="2800" dirty="0" smtClean="0"/>
              <a:t>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Aorta – 95 mmHg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Transport of O</a:t>
            </a:r>
            <a:r>
              <a:rPr lang="en-US" sz="3600" baseline="-25000" dirty="0" smtClean="0"/>
              <a:t>2 </a:t>
            </a:r>
            <a:r>
              <a:rPr lang="en-US" sz="3600" dirty="0" smtClean="0"/>
              <a:t> in blood.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Tissue 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is determined by</a:t>
            </a:r>
          </a:p>
          <a:p>
            <a:pPr marL="635508" indent="-571500">
              <a:buAutoNum type="romanUcParenR"/>
            </a:pPr>
            <a:r>
              <a:rPr lang="en-US" sz="2800" dirty="0" smtClean="0"/>
              <a:t>Rate of blood flow</a:t>
            </a:r>
          </a:p>
          <a:p>
            <a:pPr marL="635508" indent="-571500">
              <a:buAutoNum type="romanUcParenR"/>
            </a:pPr>
            <a:r>
              <a:rPr lang="en-US" sz="2800" dirty="0" smtClean="0"/>
              <a:t>The rate 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is consumed by the tissues</a:t>
            </a:r>
          </a:p>
          <a:p>
            <a:pPr marL="635508" indent="-571500">
              <a:buAutoNum type="romanUcParenR"/>
            </a:pPr>
            <a:endParaRPr lang="en-US" sz="2800" dirty="0"/>
          </a:p>
          <a:p>
            <a:r>
              <a:rPr lang="en-US" sz="2800" dirty="0" smtClean="0"/>
              <a:t>Arterial 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– 95mmHg</a:t>
            </a:r>
          </a:p>
          <a:p>
            <a:r>
              <a:rPr lang="en-US" sz="2800" dirty="0" smtClean="0"/>
              <a:t>Interstitial fluid 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– 40mmhg</a:t>
            </a:r>
          </a:p>
          <a:p>
            <a:r>
              <a:rPr lang="en-US" sz="2800" dirty="0" smtClean="0"/>
              <a:t>Intracellular 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– 23mmHg</a:t>
            </a:r>
          </a:p>
          <a:p>
            <a:r>
              <a:rPr lang="en-US" sz="2800" dirty="0" smtClean="0"/>
              <a:t>Venous 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- 40mmHg</a:t>
            </a:r>
          </a:p>
        </p:txBody>
      </p:sp>
    </p:spTree>
    <p:extLst>
      <p:ext uri="{BB962C8B-B14F-4D97-AF65-F5344CB8AC3E}">
        <p14:creationId xmlns:p14="http://schemas.microsoft.com/office/powerpoint/2010/main" val="21632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Transport of O</a:t>
            </a:r>
            <a:r>
              <a:rPr lang="en-US" sz="3600" baseline="-25000" dirty="0" smtClean="0"/>
              <a:t>2 </a:t>
            </a:r>
            <a:r>
              <a:rPr lang="en-US" sz="3600" dirty="0" smtClean="0"/>
              <a:t> in blood.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7062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20ml </a:t>
            </a:r>
            <a:r>
              <a:rPr lang="en-US" sz="2800" dirty="0"/>
              <a:t>of O</a:t>
            </a:r>
            <a:r>
              <a:rPr lang="en-US" sz="2800" baseline="-25000" dirty="0"/>
              <a:t>2</a:t>
            </a:r>
            <a:r>
              <a:rPr lang="en-US" sz="2800" dirty="0"/>
              <a:t> is transported in 100 ml of blood in basal conditions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5ml of 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per </a:t>
            </a:r>
            <a:r>
              <a:rPr lang="en-US" sz="2800" dirty="0" err="1" smtClean="0"/>
              <a:t>dL</a:t>
            </a:r>
            <a:r>
              <a:rPr lang="en-US" sz="2800" dirty="0" smtClean="0"/>
              <a:t> of blood 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is extracted at tissue level</a:t>
            </a:r>
            <a:endParaRPr lang="en-US" sz="2800" dirty="0"/>
          </a:p>
          <a:p>
            <a:r>
              <a:rPr lang="en-US" sz="2800" dirty="0" smtClean="0"/>
              <a:t>97% of 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is transported in combination with Hb.</a:t>
            </a:r>
          </a:p>
          <a:p>
            <a:r>
              <a:rPr lang="en-US" sz="2800" dirty="0" smtClean="0"/>
              <a:t>Only 0.3ml is dissolved</a:t>
            </a:r>
          </a:p>
          <a:p>
            <a:endParaRPr lang="en-US" sz="2800" dirty="0" smtClean="0"/>
          </a:p>
          <a:p>
            <a:r>
              <a:rPr lang="en-US" sz="2800" dirty="0" smtClean="0"/>
              <a:t>At high 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- O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bind to Hb</a:t>
            </a:r>
          </a:p>
          <a:p>
            <a:r>
              <a:rPr lang="en-US" sz="2800" dirty="0" smtClean="0"/>
              <a:t>At low 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- O</a:t>
            </a:r>
            <a:r>
              <a:rPr lang="en-US" sz="2800" baseline="-25000" dirty="0"/>
              <a:t>2 </a:t>
            </a:r>
            <a:r>
              <a:rPr lang="en-US" sz="2800" dirty="0" smtClean="0"/>
              <a:t>released from Hb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3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</a:t>
            </a:r>
            <a:r>
              <a:rPr lang="en-US" dirty="0" smtClean="0"/>
              <a:t> in oxygen transport</a:t>
            </a:r>
            <a:endParaRPr lang="en-US" dirty="0"/>
          </a:p>
        </p:txBody>
      </p:sp>
      <p:sp>
        <p:nvSpPr>
          <p:cNvPr id="1026" name="AutoShape 2" descr="Image result for haemoglobin molecule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haemoglobin molecule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haemoglobin molecule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haemoglobin molecule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Image result for haemoglobin molecule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Image result for haemoglobin molecule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Image result for haemoglobin molecule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http://www.easternbiotech.com/neonetal/Hemoglobin_stru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1447800"/>
            <a:ext cx="4381499" cy="3505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810126" y="1090524"/>
            <a:ext cx="4210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fully saturated each gram of </a:t>
            </a:r>
            <a:r>
              <a:rPr lang="en-US" sz="2400" dirty="0" err="1" smtClean="0"/>
              <a:t>Hb</a:t>
            </a:r>
            <a:r>
              <a:rPr lang="en-US" sz="2400" dirty="0" smtClean="0"/>
              <a:t> contain 1.39ml of O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23165"/>
              </p:ext>
            </p:extLst>
          </p:nvPr>
        </p:nvGraphicFramePr>
        <p:xfrm>
          <a:off x="4574383" y="1921521"/>
          <a:ext cx="4681536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0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05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0093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 A HEALTHY ADULT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093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Arterial blood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Venous blood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0932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Hb</a:t>
                      </a:r>
                      <a:r>
                        <a:rPr lang="en-US" sz="1800" dirty="0" smtClean="0"/>
                        <a:t> saturation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97%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75%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09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95mmHg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40mmHg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4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baseline="0" dirty="0" smtClean="0"/>
                        <a:t> content</a:t>
                      </a:r>
                    </a:p>
                    <a:p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mL</a:t>
                      </a:r>
                      <a:r>
                        <a:rPr lang="en-US" sz="1800" baseline="0" dirty="0" smtClean="0"/>
                        <a:t>/</a:t>
                      </a:r>
                      <a:r>
                        <a:rPr lang="en-US" sz="1800" baseline="0" dirty="0" err="1" smtClean="0"/>
                        <a:t>dL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Dissolved -0.29</a:t>
                      </a:r>
                    </a:p>
                    <a:p>
                      <a:r>
                        <a:rPr lang="en-US" sz="1800" dirty="0" smtClean="0"/>
                        <a:t>Combined – 19.5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Dissolved -0.12</a:t>
                      </a:r>
                    </a:p>
                    <a:p>
                      <a:r>
                        <a:rPr lang="en-US" sz="1800" dirty="0" smtClean="0"/>
                        <a:t>Combined – 15.1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119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</a:t>
            </a:r>
            <a:r>
              <a:rPr lang="en-US" sz="3600" dirty="0" err="1" smtClean="0"/>
              <a:t>Hb</a:t>
            </a:r>
            <a:r>
              <a:rPr lang="en-US" sz="3600" dirty="0" smtClean="0"/>
              <a:t> dissociation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500563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1676400"/>
            <a:ext cx="2667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 7.4</a:t>
            </a:r>
          </a:p>
          <a:p>
            <a:r>
              <a:rPr lang="en-US" sz="2400" dirty="0" smtClean="0"/>
              <a:t>Temp 37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</a:t>
            </a:r>
          </a:p>
          <a:p>
            <a:r>
              <a:rPr lang="en-US" sz="2400" dirty="0" smtClean="0"/>
              <a:t>Pco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40mmHg</a:t>
            </a:r>
          </a:p>
          <a:p>
            <a:endParaRPr lang="en-US" sz="2400" dirty="0" smtClean="0"/>
          </a:p>
          <a:p>
            <a:r>
              <a:rPr lang="en-US" sz="2400" dirty="0" smtClean="0"/>
              <a:t>Curve </a:t>
            </a:r>
            <a:r>
              <a:rPr lang="en-US" sz="2400" dirty="0" err="1" smtClean="0"/>
              <a:t>fascilitates</a:t>
            </a:r>
            <a:r>
              <a:rPr lang="en-US" sz="24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loading at lungs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 unloading at tissues </a:t>
            </a:r>
          </a:p>
          <a:p>
            <a:endParaRPr lang="en-US" sz="2400" dirty="0" smtClean="0"/>
          </a:p>
          <a:p>
            <a:r>
              <a:rPr lang="en-US" sz="2400" dirty="0" smtClean="0"/>
              <a:t>Curve is due to the cooperative binding of </a:t>
            </a:r>
            <a:r>
              <a:rPr lang="en-US" sz="2400" dirty="0" err="1" smtClean="0"/>
              <a:t>Hb</a:t>
            </a:r>
            <a:r>
              <a:rPr lang="en-US" sz="2400" dirty="0" smtClean="0"/>
              <a:t> molecule</a:t>
            </a:r>
          </a:p>
          <a:p>
            <a:endParaRPr lang="en-US" sz="2400" dirty="0"/>
          </a:p>
        </p:txBody>
      </p:sp>
      <p:pic>
        <p:nvPicPr>
          <p:cNvPr id="19462" name="Picture 6" descr="http://users.atw.hu/blp6/BLP6/HTML/common/M9780323045827-023-f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34205"/>
            <a:ext cx="5264727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55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O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</a:t>
            </a:r>
            <a:r>
              <a:rPr lang="en-US" sz="3600" dirty="0" err="1" smtClean="0"/>
              <a:t>Hb</a:t>
            </a:r>
            <a:r>
              <a:rPr lang="en-US" sz="3600" dirty="0" smtClean="0"/>
              <a:t> dissociation curve- at standard conditions</a:t>
            </a:r>
            <a:br>
              <a:rPr lang="en-US" sz="3600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82229"/>
              </p:ext>
            </p:extLst>
          </p:nvPr>
        </p:nvGraphicFramePr>
        <p:xfrm>
          <a:off x="628650" y="1295400"/>
          <a:ext cx="78867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aseline="-250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Po</a:t>
                      </a:r>
                      <a:r>
                        <a:rPr lang="en-US" sz="2000" baseline="-25000" dirty="0" smtClean="0"/>
                        <a:t>2 </a:t>
                      </a:r>
                      <a:r>
                        <a:rPr lang="en-US" sz="2000" baseline="0" dirty="0" smtClean="0"/>
                        <a:t> (mmHg)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% sat </a:t>
                      </a:r>
                      <a:r>
                        <a:rPr lang="en-US" sz="2000" dirty="0" err="1" smtClean="0"/>
                        <a:t>Hb</a:t>
                      </a:r>
                      <a:endParaRPr lang="en-US" sz="2000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</a:t>
                      </a:r>
                      <a:endParaRPr lang="en-US" sz="20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75</a:t>
                      </a:r>
                      <a:endParaRPr lang="en-US" sz="2000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</a:t>
                      </a:r>
                      <a:endParaRPr lang="en-US" sz="2000" dirty="0"/>
                    </a:p>
                  </a:txBody>
                  <a:tcPr marL="87630" marR="8763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36576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Significance of the shape – </a:t>
            </a:r>
          </a:p>
          <a:p>
            <a:r>
              <a:rPr lang="en-US" sz="2400" dirty="0" smtClean="0"/>
              <a:t>At high  Po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values large changes in Po</a:t>
            </a:r>
            <a:r>
              <a:rPr lang="en-US" sz="2400" baseline="-25000" dirty="0" smtClean="0"/>
              <a:t>2  </a:t>
            </a:r>
            <a:r>
              <a:rPr lang="en-US" sz="2400" dirty="0" smtClean="0"/>
              <a:t>occur with out significant alterations in </a:t>
            </a:r>
            <a:r>
              <a:rPr lang="en-US" sz="2400" dirty="0" err="1" smtClean="0"/>
              <a:t>Hb</a:t>
            </a:r>
            <a:r>
              <a:rPr lang="en-US" sz="2400" dirty="0" smtClean="0"/>
              <a:t> saturation</a:t>
            </a:r>
          </a:p>
          <a:p>
            <a:endParaRPr lang="en-US" sz="2400" dirty="0" smtClean="0"/>
          </a:p>
          <a:p>
            <a:r>
              <a:rPr lang="en-US" sz="2400" dirty="0" smtClean="0"/>
              <a:t>At lungs blood will be fully saturated even when Po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drop as low as 60mmHg</a:t>
            </a:r>
          </a:p>
          <a:p>
            <a:endParaRPr lang="en-US" sz="2400" dirty="0" smtClean="0"/>
          </a:p>
          <a:p>
            <a:r>
              <a:rPr lang="en-US" sz="2400" dirty="0" smtClean="0"/>
              <a:t>In tissues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is released from blood with small changes in Po</a:t>
            </a:r>
            <a:r>
              <a:rPr lang="en-US" sz="2400" baseline="-25000" dirty="0" smtClean="0"/>
              <a:t>2 .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 </a:t>
            </a:r>
            <a:r>
              <a:rPr lang="en-US" dirty="0" err="1" smtClean="0"/>
              <a:t>sturation</a:t>
            </a:r>
            <a:r>
              <a:rPr lang="en-US" dirty="0" smtClean="0"/>
              <a:t> and</a:t>
            </a:r>
            <a:r>
              <a:rPr lang="en-US" baseline="-25000" dirty="0" smtClean="0"/>
              <a:t> </a:t>
            </a:r>
            <a:r>
              <a:rPr lang="en-US" dirty="0" smtClean="0"/>
              <a:t>O</a:t>
            </a:r>
            <a:r>
              <a:rPr lang="en-US" baseline="-25000" dirty="0" smtClean="0"/>
              <a:t>2 </a:t>
            </a:r>
            <a:r>
              <a:rPr lang="en-US" dirty="0" smtClean="0"/>
              <a:t>content in blood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7890" name="Picture 2" descr="http://users.atw.hu/blp6/BLP6/HTML/common/M9780323045827-023-f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5495925" cy="52200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790</Words>
  <Application>Microsoft Office PowerPoint</Application>
  <PresentationFormat>On-screen Show (4:3)</PresentationFormat>
  <Paragraphs>160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GAS TRANSPORT</vt:lpstr>
      <vt:lpstr>GAS TRANSPORT</vt:lpstr>
      <vt:lpstr>Transport of O2  in blood. </vt:lpstr>
      <vt:lpstr>Transport of O2  in blood. </vt:lpstr>
      <vt:lpstr>Transport of O2  in blood. </vt:lpstr>
      <vt:lpstr>Hb in oxygen transport</vt:lpstr>
      <vt:lpstr>O2 Hb dissociation curve</vt:lpstr>
      <vt:lpstr>O2 Hb dissociation curve- at standard conditions </vt:lpstr>
      <vt:lpstr>O2 sturation and O2 content in blood</vt:lpstr>
      <vt:lpstr>PowerPoint Presentation</vt:lpstr>
      <vt:lpstr>Transport of O2  in blood. </vt:lpstr>
      <vt:lpstr>Transport of O2  in blood. </vt:lpstr>
      <vt:lpstr>Transport of O2  in blood. </vt:lpstr>
      <vt:lpstr>Transport of O2  in blood. </vt:lpstr>
      <vt:lpstr>Transport of O2  in blood. </vt:lpstr>
      <vt:lpstr>Tissue metabolism of O2</vt:lpstr>
      <vt:lpstr>Transport of CO2  in blood. </vt:lpstr>
      <vt:lpstr>Transport of CO2  in blood. </vt:lpstr>
      <vt:lpstr>Transport of CO2  in blood. </vt:lpstr>
      <vt:lpstr>Transport of CO2  in blood. </vt:lpstr>
      <vt:lpstr>Carbonic anhydrase</vt:lpstr>
      <vt:lpstr>Transport of CO2  in blood. </vt:lpstr>
      <vt:lpstr>Transport of CO2  in blood. </vt:lpstr>
      <vt:lpstr>Transport of CO2  in blood.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Kamila Niroshan</dc:creator>
  <cp:lastModifiedBy>Win7-LL</cp:lastModifiedBy>
  <cp:revision>43</cp:revision>
  <dcterms:created xsi:type="dcterms:W3CDTF">2012-10-13T01:37:10Z</dcterms:created>
  <dcterms:modified xsi:type="dcterms:W3CDTF">2018-10-25T06:51:32Z</dcterms:modified>
</cp:coreProperties>
</file>