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84" r:id="rId11"/>
    <p:sldId id="265" r:id="rId12"/>
    <p:sldId id="276" r:id="rId13"/>
    <p:sldId id="274" r:id="rId14"/>
    <p:sldId id="275" r:id="rId15"/>
    <p:sldId id="277" r:id="rId16"/>
    <p:sldId id="292" r:id="rId17"/>
    <p:sldId id="285" r:id="rId18"/>
    <p:sldId id="286" r:id="rId19"/>
    <p:sldId id="287" r:id="rId20"/>
    <p:sldId id="288" r:id="rId21"/>
    <p:sldId id="290" r:id="rId22"/>
    <p:sldId id="28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 varScale="1">
        <p:scale>
          <a:sx n="67" d="100"/>
          <a:sy n="67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0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3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3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0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9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2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8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9E01-4C97-44D8-8BF2-51D5EDB86954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0828-396F-4551-9FCE-536AAD4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47800"/>
            <a:ext cx="7117180" cy="1066800"/>
          </a:xfrm>
        </p:spPr>
        <p:txBody>
          <a:bodyPr/>
          <a:lstStyle/>
          <a:p>
            <a:pPr algn="ctr"/>
            <a:r>
              <a:rPr lang="en-US" sz="4800" b="1" dirty="0" smtClean="0"/>
              <a:t>Diffusion of gasses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3581401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Dr Tania Warnakulasuriya</a:t>
            </a:r>
          </a:p>
          <a:p>
            <a:pPr algn="ctr"/>
            <a:r>
              <a:rPr lang="en-US" sz="2400" dirty="0" smtClean="0"/>
              <a:t>Department of Physiology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"/>
            <a:ext cx="6705600" cy="6339841"/>
          </a:xfrm>
        </p:spPr>
      </p:pic>
    </p:spTree>
    <p:extLst>
      <p:ext uri="{BB962C8B-B14F-4D97-AF65-F5344CB8AC3E}">
        <p14:creationId xmlns:p14="http://schemas.microsoft.com/office/powerpoint/2010/main" val="16214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Diffusion of gasses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267563"/>
              </p:ext>
            </p:extLst>
          </p:nvPr>
        </p:nvGraphicFramePr>
        <p:xfrm>
          <a:off x="762000" y="1981200"/>
          <a:ext cx="7620000" cy="4053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780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319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Gas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Atmospheric air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Alveolar air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Expired air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78.62%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74.9%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74.5%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20.84%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13.6%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15.7%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0.04%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5.3%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3.6%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400" baseline="-25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0.50%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6.2%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6.2%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Diffusion of gasses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66963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Gas exchange will only occur if there is a difference in partial pressure between the respiratory membrane.</a:t>
            </a:r>
          </a:p>
          <a:p>
            <a:r>
              <a:rPr lang="en-US" sz="2800" dirty="0" smtClean="0"/>
              <a:t>Once equilibrium is reached exchange stops.</a:t>
            </a:r>
          </a:p>
          <a:p>
            <a:r>
              <a:rPr lang="en-US" sz="2800" dirty="0" smtClean="0"/>
              <a:t>Uptake of a gas depend on the reaction of that gas with substances in blood with in that time. (Haemoglobin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1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Diffusion of gasses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669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smtClean="0"/>
              <a:t>Flow/Perfusion limited gas (eg:N</a:t>
            </a:r>
            <a:r>
              <a:rPr lang="en-US" sz="2800" u="sng" baseline="-25000" dirty="0" smtClean="0"/>
              <a:t>2</a:t>
            </a:r>
            <a:r>
              <a:rPr lang="en-US" sz="2800" u="sng" dirty="0" smtClean="0"/>
              <a:t>O)</a:t>
            </a:r>
          </a:p>
          <a:p>
            <a:endParaRPr lang="en-US" sz="2800" dirty="0" smtClean="0"/>
          </a:p>
          <a:p>
            <a:r>
              <a:rPr lang="en-US" sz="2800" dirty="0" smtClean="0"/>
              <a:t>Do </a:t>
            </a:r>
            <a:r>
              <a:rPr lang="en-US" sz="2800" dirty="0"/>
              <a:t>not react with </a:t>
            </a:r>
            <a:r>
              <a:rPr lang="en-US" sz="2800" dirty="0" err="1"/>
              <a:t>Hb</a:t>
            </a:r>
            <a:r>
              <a:rPr lang="en-US" sz="2800" dirty="0"/>
              <a:t> </a:t>
            </a:r>
            <a:r>
              <a:rPr lang="en-US" sz="2800" dirty="0" smtClean="0"/>
              <a:t>or are slow to react with Hb.</a:t>
            </a:r>
          </a:p>
          <a:p>
            <a:r>
              <a:rPr lang="en-US" sz="2800" dirty="0" smtClean="0"/>
              <a:t>Reach equilibrium quickly.</a:t>
            </a:r>
          </a:p>
          <a:p>
            <a:r>
              <a:rPr lang="en-US" sz="2800" dirty="0" smtClean="0"/>
              <a:t>Need </a:t>
            </a:r>
            <a:r>
              <a:rPr lang="en-US" sz="2800" dirty="0"/>
              <a:t>new blood for diffusion to </a:t>
            </a:r>
            <a:r>
              <a:rPr lang="en-US" sz="2800" dirty="0" smtClean="0"/>
              <a:t>occur.</a:t>
            </a:r>
            <a:endParaRPr lang="en-US" sz="28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19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Diffusion of gasses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2" y="1807361"/>
            <a:ext cx="7524957" cy="4669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Diffusion limited gas (eg: CO)  </a:t>
            </a:r>
          </a:p>
          <a:p>
            <a:r>
              <a:rPr lang="en-US" sz="2800" dirty="0"/>
              <a:t>React with </a:t>
            </a:r>
            <a:r>
              <a:rPr lang="en-US" sz="2800" dirty="0" smtClean="0"/>
              <a:t>Hb quickly.</a:t>
            </a:r>
          </a:p>
          <a:p>
            <a:r>
              <a:rPr lang="en-US" sz="2800" dirty="0" smtClean="0"/>
              <a:t>Reach equilibrium slowly or not at all.</a:t>
            </a:r>
            <a:endParaRPr lang="en-US" sz="2800" dirty="0"/>
          </a:p>
          <a:p>
            <a:r>
              <a:rPr lang="en-US" sz="2800" dirty="0" smtClean="0"/>
              <a:t>Diffusion capacity of the gas determine exchange between alveolar air and </a:t>
            </a:r>
            <a:r>
              <a:rPr lang="en-US" sz="2800" dirty="0" smtClean="0"/>
              <a:t>blood.</a:t>
            </a:r>
            <a:endParaRPr lang="en-US" sz="2800" dirty="0" smtClean="0"/>
          </a:p>
          <a:p>
            <a:r>
              <a:rPr lang="en-US" sz="2800" dirty="0" smtClean="0"/>
              <a:t>Not governed by perfusion.</a:t>
            </a: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19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7361"/>
            <a:ext cx="7467599" cy="405143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US" sz="2200" dirty="0" smtClean="0"/>
          </a:p>
          <a:p>
            <a:pPr marL="400050" lvl="1" indent="0">
              <a:buNone/>
            </a:pPr>
            <a:r>
              <a:rPr lang="en-US" sz="2400" dirty="0" smtClean="0"/>
              <a:t>      </a:t>
            </a:r>
            <a:endParaRPr lang="en-US" sz="2800" dirty="0" smtClean="0"/>
          </a:p>
          <a:p>
            <a:pPr marL="400050" lvl="1" indent="0">
              <a:buNone/>
            </a:pPr>
            <a:endParaRPr lang="en-US" sz="2200" dirty="0"/>
          </a:p>
          <a:p>
            <a:pPr marL="400050" lvl="1" indent="0">
              <a:buNone/>
            </a:pPr>
            <a:r>
              <a:rPr lang="en-US" sz="2200" dirty="0" smtClean="0"/>
              <a:t> </a:t>
            </a:r>
            <a:endParaRPr lang="en-US" sz="2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447800" y="4038600"/>
            <a:ext cx="609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16600" y="3657600"/>
            <a:ext cx="0" cy="381000"/>
          </a:xfrm>
          <a:prstGeom prst="straightConnector1">
            <a:avLst/>
          </a:prstGeom>
          <a:ln w="38100">
            <a:solidFill>
              <a:schemeClr val="bg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33600" y="3619500"/>
            <a:ext cx="0" cy="381000"/>
          </a:xfrm>
          <a:prstGeom prst="straightConnector1">
            <a:avLst/>
          </a:prstGeom>
          <a:ln w="38100">
            <a:solidFill>
              <a:schemeClr val="bg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gnetic Disk 1"/>
          <p:cNvSpPr/>
          <p:nvPr/>
        </p:nvSpPr>
        <p:spPr>
          <a:xfrm>
            <a:off x="1333500" y="3810000"/>
            <a:ext cx="228600" cy="457200"/>
          </a:xfrm>
          <a:prstGeom prst="flowChartMagneticDisk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7429500" y="3810000"/>
            <a:ext cx="228600" cy="457200"/>
          </a:xfrm>
          <a:prstGeom prst="flowChartMagneticDisk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514600"/>
            <a:ext cx="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86400" y="2514600"/>
            <a:ext cx="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4267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limited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1800" y="4305300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dirty="0"/>
              <a:t>Perfusion limited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4424" y="1710983"/>
            <a:ext cx="155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400" baseline="-25000" dirty="0" smtClean="0"/>
              <a:t>                                            </a:t>
            </a:r>
            <a:r>
              <a:rPr lang="en-US" sz="2400" dirty="0"/>
              <a:t>O2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101850" y="1957204"/>
            <a:ext cx="155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400" dirty="0" smtClean="0"/>
              <a:t>CO</a:t>
            </a:r>
            <a:r>
              <a:rPr lang="en-US" sz="2400" baseline="-25000" dirty="0" smtClean="0"/>
              <a:t>2      </a:t>
            </a:r>
            <a:endParaRPr lang="en-US" sz="2400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Diffusion of gasses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the rate of O</a:t>
            </a:r>
            <a:r>
              <a:rPr lang="en-US" sz="2800" baseline="-25000" dirty="0"/>
              <a:t>2  </a:t>
            </a:r>
            <a:r>
              <a:rPr lang="en-US" sz="2800" dirty="0"/>
              <a:t> absorption to blood increase (eg: exercise) the rate of ventilation increase to maintain the alveolar partial pressure of O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When more CO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 is produced more than usual the ventilation should increase to remove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08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 smtClean="0"/>
              <a:t>volume of gas that will diffuse through the membrane each minute for a partial pressure difference of 1mmHg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u="sng" dirty="0" smtClean="0"/>
              <a:t>Diffusing capacity</a:t>
            </a:r>
            <a:br>
              <a:rPr lang="en-US" sz="3600" u="sng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18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25113" cy="924475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/>
              <a:t>Diffusing capacity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125112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Diffusion capacity for O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 in an adult is 21ml/min/mmHg</a:t>
            </a:r>
          </a:p>
          <a:p>
            <a:r>
              <a:rPr lang="en-US" sz="2800" dirty="0" smtClean="0"/>
              <a:t>PP difference of 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at the respiratory membrane at rest is 11mmHg</a:t>
            </a:r>
          </a:p>
          <a:p>
            <a:r>
              <a:rPr lang="en-US" sz="2800" dirty="0" smtClean="0"/>
              <a:t>21x11=320ml of oxygen diffuse through the respiratory membrane.</a:t>
            </a:r>
          </a:p>
          <a:p>
            <a:r>
              <a:rPr lang="en-US" sz="2800" dirty="0" smtClean="0"/>
              <a:t>This equals the rate </a:t>
            </a:r>
            <a:r>
              <a:rPr lang="en-US" sz="2800" dirty="0"/>
              <a:t>of </a:t>
            </a:r>
            <a:r>
              <a:rPr lang="en-US" sz="2800" dirty="0" smtClean="0"/>
              <a:t>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consumption during the resting state.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97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 smtClean="0"/>
              <a:t>Diffusing capacity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44" y="1905000"/>
            <a:ext cx="7125112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has x20 times the diffusion capacity as O</a:t>
            </a:r>
            <a:r>
              <a:rPr lang="en-US" sz="2800" baseline="-25000" dirty="0" smtClean="0"/>
              <a:t>2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400-450ml/min/mmHg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WHY? </a:t>
            </a:r>
          </a:p>
          <a:p>
            <a:pPr marL="0" indent="0">
              <a:buNone/>
            </a:pPr>
            <a:r>
              <a:rPr lang="en-US" sz="2800" dirty="0" smtClean="0"/>
              <a:t>CO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 has a high solubility, thus a high diffusion coefficient.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diffusion coefficient =</a:t>
            </a:r>
            <a:r>
              <a:rPr lang="en-US" sz="2800" u="sng" dirty="0" smtClean="0"/>
              <a:t>S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	             √</a:t>
            </a:r>
            <a:r>
              <a:rPr lang="en-US" sz="2800" dirty="0"/>
              <a:t>MW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5715000"/>
            <a:ext cx="609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Diffusion of gasses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Movement of gas from an area of higher concentration to an area of lower concentration.</a:t>
            </a:r>
          </a:p>
          <a:p>
            <a:r>
              <a:rPr lang="en-US" sz="2800" dirty="0" smtClean="0"/>
              <a:t>This occurs as a result of the kinetic properties of gas molecules.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passive </a:t>
            </a:r>
            <a:r>
              <a:rPr lang="en-US" sz="2800" dirty="0" smtClean="0"/>
              <a:t>process allows the gasses to be distributed evenly between two areas.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32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Diffusion of </a:t>
            </a:r>
            <a:r>
              <a:rPr lang="en-US" dirty="0" smtClean="0"/>
              <a:t>gasses</a:t>
            </a:r>
            <a:br>
              <a:rPr lang="en-US" dirty="0" smtClean="0"/>
            </a:br>
            <a:r>
              <a:rPr lang="en-US" dirty="0" smtClean="0"/>
              <a:t>Fick’s law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09443" y="4267200"/>
            <a:ext cx="6610557" cy="1828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D-Diffusion rate (ml/min)</a:t>
            </a:r>
          </a:p>
          <a:p>
            <a:pPr marL="0" indent="0">
              <a:buNone/>
            </a:pPr>
            <a:r>
              <a:rPr lang="en-US" sz="2400" dirty="0"/>
              <a:t>∆P-Partial pressure difference of gas</a:t>
            </a:r>
          </a:p>
          <a:p>
            <a:pPr marL="0" indent="0">
              <a:buNone/>
            </a:pPr>
            <a:r>
              <a:rPr lang="en-US" sz="2400" dirty="0" smtClean="0"/>
              <a:t>A-Surface area</a:t>
            </a:r>
          </a:p>
          <a:p>
            <a:pPr marL="0" indent="0">
              <a:buNone/>
            </a:pPr>
            <a:r>
              <a:rPr lang="en-US" sz="2400" dirty="0" smtClean="0"/>
              <a:t>S-Solubility </a:t>
            </a:r>
            <a:r>
              <a:rPr lang="en-US" sz="2400" dirty="0"/>
              <a:t>of gas</a:t>
            </a:r>
          </a:p>
          <a:p>
            <a:pPr marL="0" indent="0">
              <a:buNone/>
            </a:pPr>
            <a:r>
              <a:rPr lang="en-US" sz="2400" dirty="0" smtClean="0"/>
              <a:t>d-Thickness of alveolar capillary membrane</a:t>
            </a:r>
          </a:p>
          <a:p>
            <a:pPr marL="0" indent="0">
              <a:buNone/>
            </a:pPr>
            <a:r>
              <a:rPr lang="en-US" sz="2400" dirty="0" smtClean="0"/>
              <a:t>MW-Molecular weight of gas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5700" y="1892300"/>
            <a:ext cx="6553200" cy="20928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3200" dirty="0" smtClean="0">
                <a:solidFill>
                  <a:schemeClr val="bg2"/>
                </a:solidFill>
              </a:rPr>
              <a:t>    D      </a:t>
            </a:r>
            <a:r>
              <a:rPr lang="en-US" sz="3200" u="sng" dirty="0" smtClean="0">
                <a:solidFill>
                  <a:schemeClr val="bg2"/>
                </a:solidFill>
              </a:rPr>
              <a:t>∆P x A x S</a:t>
            </a:r>
            <a:endParaRPr lang="en-US" sz="3200" u="sng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                    </a:t>
            </a:r>
            <a:r>
              <a:rPr lang="en-US" sz="3200" dirty="0" smtClean="0">
                <a:solidFill>
                  <a:schemeClr val="bg2"/>
                </a:solidFill>
              </a:rPr>
              <a:t>d x √MW</a:t>
            </a:r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/>
              <a:t>Conditions affecting diffusion of gasses</a:t>
            </a:r>
            <a:endParaRPr lang="en-US" sz="3600" u="sn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Reduced partial </a:t>
            </a:r>
            <a:r>
              <a:rPr lang="en-US" sz="2800" dirty="0"/>
              <a:t>pressure difference of </a:t>
            </a:r>
            <a:r>
              <a:rPr lang="en-US" sz="2800" dirty="0" smtClean="0"/>
              <a:t>gas – </a:t>
            </a:r>
          </a:p>
          <a:p>
            <a:pPr marL="342900" indent="-342900"/>
            <a:r>
              <a:rPr lang="en-US" sz="2800" dirty="0" smtClean="0"/>
              <a:t>Respiratory arrest </a:t>
            </a:r>
            <a:r>
              <a:rPr lang="en-US" sz="2800" dirty="0" smtClean="0"/>
              <a:t>central/peripheral</a:t>
            </a:r>
            <a:endParaRPr lang="en-US" sz="2800" dirty="0" smtClean="0"/>
          </a:p>
          <a:p>
            <a:pPr marL="342900" indent="-342900"/>
            <a:r>
              <a:rPr lang="en-US" sz="2800" dirty="0" smtClean="0"/>
              <a:t>Obstructive lung disease</a:t>
            </a:r>
          </a:p>
          <a:p>
            <a:pPr marL="0" indent="0">
              <a:buNone/>
            </a:pP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06208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smtClean="0"/>
              <a:t>Conditions affecting diffusion of gasses</a:t>
            </a:r>
            <a:endParaRPr lang="en-US" sz="3600" b="1" u="sn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Reduced Surface </a:t>
            </a:r>
            <a:r>
              <a:rPr lang="en-US" sz="2800" dirty="0" smtClean="0"/>
              <a:t>area – </a:t>
            </a:r>
            <a:r>
              <a:rPr lang="en-US" sz="2800" dirty="0" smtClean="0"/>
              <a:t>	</a:t>
            </a:r>
            <a:r>
              <a:rPr lang="en-US" sz="2800" dirty="0" err="1" smtClean="0"/>
              <a:t>Hemithoracotomy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  </a:t>
            </a:r>
            <a:r>
              <a:rPr lang="en-US" sz="2800" dirty="0" smtClean="0"/>
              <a:t>				Emphysema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  </a:t>
            </a:r>
            <a:r>
              <a:rPr lang="en-US" sz="2800" dirty="0" smtClean="0"/>
              <a:t>				Lung </a:t>
            </a:r>
            <a:r>
              <a:rPr lang="en-US" sz="2800" dirty="0" smtClean="0"/>
              <a:t>collapse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2722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/>
              <a:t>Conditions affecting diffusion of gasses</a:t>
            </a:r>
            <a:endParaRPr lang="en-US" sz="3600" u="sng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Increased thickness </a:t>
            </a:r>
            <a:r>
              <a:rPr lang="en-US" sz="2800" dirty="0"/>
              <a:t>of alveolar capillary </a:t>
            </a:r>
            <a:r>
              <a:rPr lang="en-US" sz="2800" dirty="0" smtClean="0"/>
              <a:t>membrane –</a:t>
            </a:r>
          </a:p>
          <a:p>
            <a:pPr marL="0" indent="0">
              <a:buNone/>
            </a:pPr>
            <a:r>
              <a:rPr lang="en-US" sz="2800" dirty="0" smtClean="0"/>
              <a:t>Lung fibrosis</a:t>
            </a:r>
          </a:p>
          <a:p>
            <a:pPr marL="0" indent="0">
              <a:buNone/>
            </a:pPr>
            <a:r>
              <a:rPr lang="en-US" sz="2800" dirty="0" smtClean="0"/>
              <a:t>Pulmonary oedema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569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Gas transfer in lungs is by simple diffusion.</a:t>
            </a:r>
          </a:p>
          <a:p>
            <a:r>
              <a:rPr lang="en-US" sz="2800" dirty="0" smtClean="0"/>
              <a:t>Follows Fick’s law of diffusion.</a:t>
            </a:r>
          </a:p>
          <a:p>
            <a:r>
              <a:rPr lang="en-US" sz="2800" dirty="0" smtClean="0"/>
              <a:t>Oxygen is perfusion dependent so blood flow to lung is important.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93800" y="5105400"/>
            <a:ext cx="6553200" cy="13542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    D      </a:t>
            </a:r>
            <a:r>
              <a:rPr lang="en-US" sz="3200" u="sng" dirty="0" smtClean="0">
                <a:solidFill>
                  <a:schemeClr val="bg2"/>
                </a:solidFill>
              </a:rPr>
              <a:t>∆P x A x S</a:t>
            </a:r>
            <a:endParaRPr lang="en-US" sz="3200" u="sng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                    </a:t>
            </a:r>
            <a:r>
              <a:rPr lang="en-US" sz="3200" dirty="0" smtClean="0">
                <a:solidFill>
                  <a:schemeClr val="bg2"/>
                </a:solidFill>
              </a:rPr>
              <a:t>d x √MW</a:t>
            </a:r>
            <a:endParaRPr lang="en-US" sz="2400" dirty="0">
              <a:solidFill>
                <a:schemeClr val="bg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39181" y="5437226"/>
            <a:ext cx="2895600" cy="538163"/>
            <a:chOff x="2362200" y="3333947"/>
            <a:chExt cx="2895600" cy="5381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3333947"/>
              <a:ext cx="538163" cy="538163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4572000" y="384671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71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Diffusion of gasses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7361"/>
            <a:ext cx="8362950" cy="4441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At Rest in a normal adult</a:t>
            </a:r>
          </a:p>
          <a:p>
            <a:r>
              <a:rPr lang="en-US" sz="2800" dirty="0" smtClean="0"/>
              <a:t>With each breath 350ml of air reach the lungs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 smtClean="0"/>
              <a:t>tidal volume-dead space).</a:t>
            </a:r>
          </a:p>
          <a:p>
            <a:r>
              <a:rPr lang="en-US" sz="2800" dirty="0" smtClean="0"/>
              <a:t>Gases move from alveoli to blood and vice versa along the concentration gradient.</a:t>
            </a:r>
          </a:p>
          <a:p>
            <a:r>
              <a:rPr lang="en-US" sz="2800" dirty="0" smtClean="0"/>
              <a:t>Blood traverse the lung capillaries with in 0.75s.</a:t>
            </a:r>
          </a:p>
        </p:txBody>
      </p:sp>
    </p:spTree>
    <p:extLst>
      <p:ext uri="{BB962C8B-B14F-4D97-AF65-F5344CB8AC3E}">
        <p14:creationId xmlns:p14="http://schemas.microsoft.com/office/powerpoint/2010/main" val="12904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125113" cy="92447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Diffusion of </a:t>
            </a:r>
            <a:r>
              <a:rPr lang="en-US" sz="3600" dirty="0" smtClean="0"/>
              <a:t>gasses</a:t>
            </a:r>
            <a:br>
              <a:rPr lang="en-US" sz="3600" dirty="0" smtClean="0"/>
            </a:br>
            <a:r>
              <a:rPr lang="en-US" sz="3600" dirty="0" smtClean="0"/>
              <a:t>Alveolar capillary membrane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200"/>
            <a:ext cx="4052888" cy="4052888"/>
          </a:xfrm>
        </p:spPr>
      </p:pic>
      <p:sp>
        <p:nvSpPr>
          <p:cNvPr id="2" name="Rectangle 1"/>
          <p:cNvSpPr/>
          <p:nvPr/>
        </p:nvSpPr>
        <p:spPr>
          <a:xfrm>
            <a:off x="5867400" y="2441139"/>
            <a:ext cx="304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Thickness of the respiratory membrane is 0.6µm.</a:t>
            </a:r>
          </a:p>
        </p:txBody>
      </p:sp>
    </p:spTree>
    <p:extLst>
      <p:ext uri="{BB962C8B-B14F-4D97-AF65-F5344CB8AC3E}">
        <p14:creationId xmlns:p14="http://schemas.microsoft.com/office/powerpoint/2010/main" val="8714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Diffusion of </a:t>
            </a:r>
            <a:r>
              <a:rPr lang="en-US" sz="3600" dirty="0" smtClean="0"/>
              <a:t>gasses</a:t>
            </a:r>
            <a:br>
              <a:rPr lang="en-US" sz="3600" dirty="0" smtClean="0"/>
            </a:br>
            <a:r>
              <a:rPr lang="en-US" sz="3600" dirty="0" smtClean="0"/>
              <a:t>Fick’s law of diffusion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Diffusing capacity is determined </a:t>
            </a:r>
            <a:r>
              <a:rPr lang="en-US" sz="2800" dirty="0" smtClean="0"/>
              <a:t>by</a:t>
            </a:r>
          </a:p>
          <a:p>
            <a:pPr marL="109728" indent="0">
              <a:buNone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Partial pressure difference of gas (∆P)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Surface </a:t>
            </a:r>
            <a:r>
              <a:rPr lang="en-US" sz="2800" dirty="0" smtClean="0"/>
              <a:t>area (A)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Solubility of gas (d)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Thickness </a:t>
            </a:r>
            <a:r>
              <a:rPr lang="en-US" sz="2800" dirty="0" smtClean="0"/>
              <a:t>of alveolar capillary membrane (d)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Molecular weight of gas (MW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195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Diffusion of gasses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09443" y="4267200"/>
            <a:ext cx="6610557" cy="1828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D-Diffusion rate (ml/min)</a:t>
            </a:r>
          </a:p>
          <a:p>
            <a:pPr marL="0" indent="0">
              <a:buNone/>
            </a:pPr>
            <a:r>
              <a:rPr lang="en-US" sz="2400" dirty="0"/>
              <a:t>∆P-Partial pressure difference of gas</a:t>
            </a:r>
          </a:p>
          <a:p>
            <a:pPr marL="0" indent="0">
              <a:buNone/>
            </a:pPr>
            <a:r>
              <a:rPr lang="en-US" sz="2400" dirty="0"/>
              <a:t>A-Surface area</a:t>
            </a:r>
          </a:p>
          <a:p>
            <a:pPr marL="0" indent="0">
              <a:buNone/>
            </a:pPr>
            <a:r>
              <a:rPr lang="en-US" sz="2400" dirty="0"/>
              <a:t>S-Solubility of gas</a:t>
            </a:r>
          </a:p>
          <a:p>
            <a:pPr marL="0" indent="0">
              <a:buNone/>
            </a:pPr>
            <a:r>
              <a:rPr lang="en-US" sz="2400" dirty="0"/>
              <a:t>d-Thickness of alveolar capillary membrane</a:t>
            </a:r>
          </a:p>
          <a:p>
            <a:pPr marL="0" indent="0">
              <a:buNone/>
            </a:pPr>
            <a:r>
              <a:rPr lang="en-US" sz="2400" dirty="0"/>
              <a:t>MW-Molecular weight of gas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55700" y="1905000"/>
            <a:ext cx="6553200" cy="2092881"/>
            <a:chOff x="1155700" y="1905000"/>
            <a:chExt cx="6553200" cy="2092881"/>
          </a:xfrm>
        </p:grpSpPr>
        <p:sp>
          <p:nvSpPr>
            <p:cNvPr id="6" name="TextBox 5"/>
            <p:cNvSpPr txBox="1"/>
            <p:nvPr/>
          </p:nvSpPr>
          <p:spPr>
            <a:xfrm>
              <a:off x="1155700" y="1905000"/>
              <a:ext cx="6553200" cy="2092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sz="2400" dirty="0" smtClean="0">
                <a:solidFill>
                  <a:schemeClr val="bg2"/>
                </a:solidFill>
              </a:endParaRPr>
            </a:p>
            <a:p>
              <a:r>
                <a:rPr lang="en-US" sz="3200" dirty="0" smtClean="0">
                  <a:solidFill>
                    <a:schemeClr val="bg2"/>
                  </a:solidFill>
                </a:rPr>
                <a:t>    </a:t>
              </a:r>
              <a:r>
                <a:rPr lang="en-US" sz="3200" dirty="0" smtClean="0"/>
                <a:t>D      </a:t>
              </a:r>
              <a:r>
                <a:rPr lang="en-US" sz="3200" u="sng" dirty="0" smtClean="0"/>
                <a:t>∆P x A x S</a:t>
              </a:r>
              <a:endParaRPr lang="en-US" sz="3200" u="sng" dirty="0"/>
            </a:p>
            <a:p>
              <a:r>
                <a:rPr lang="en-US" sz="2400" dirty="0" smtClean="0"/>
                <a:t>                    </a:t>
              </a:r>
              <a:r>
                <a:rPr lang="en-US" sz="3200" dirty="0" smtClean="0"/>
                <a:t>d x √MW</a:t>
              </a:r>
              <a:endParaRPr lang="en-US" sz="2400" dirty="0"/>
            </a:p>
            <a:p>
              <a:endParaRPr lang="en-US" sz="2400" dirty="0">
                <a:solidFill>
                  <a:schemeClr val="bg2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2590800"/>
              <a:ext cx="538163" cy="53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3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Diffusion of gasses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2057400"/>
            <a:ext cx="7125112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Partial pressure – Proportionate of pressure caused by a gas alone in a mixture of gas.</a:t>
            </a:r>
          </a:p>
          <a:p>
            <a:pPr marL="0" indent="0">
              <a:buNone/>
            </a:pPr>
            <a:r>
              <a:rPr lang="en-US" sz="3000" dirty="0" smtClean="0"/>
              <a:t>Eg: O</a:t>
            </a:r>
            <a:r>
              <a:rPr lang="en-US" sz="3000" baseline="-25000" dirty="0" smtClean="0"/>
              <a:t>2 </a:t>
            </a:r>
            <a:r>
              <a:rPr lang="en-US" sz="3000" dirty="0" smtClean="0"/>
              <a:t>, N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, CO</a:t>
            </a:r>
            <a:r>
              <a:rPr lang="en-US" sz="3000" baseline="-25000" dirty="0" smtClean="0"/>
              <a:t>2</a:t>
            </a:r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r>
              <a:rPr lang="en-US" sz="3000" dirty="0" smtClean="0"/>
              <a:t>Depends on the concentration of the gas</a:t>
            </a:r>
          </a:p>
          <a:p>
            <a:pPr marL="0" indent="0">
              <a:buNone/>
            </a:pPr>
            <a:endParaRPr lang="en-US" sz="3000" baseline="-25000" dirty="0"/>
          </a:p>
          <a:p>
            <a:pPr marL="0" indent="0">
              <a:buNone/>
            </a:pPr>
            <a:r>
              <a:rPr lang="en-US" sz="3000" dirty="0" smtClean="0"/>
              <a:t>Diffusion is directly proportionate to partial pressure of gas</a:t>
            </a:r>
          </a:p>
          <a:p>
            <a:pPr marL="0" indent="0">
              <a:buNone/>
            </a:pP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63678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Diffusion of gasses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38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When the gas is dissolved in a </a:t>
            </a:r>
            <a:r>
              <a:rPr lang="en-US" sz="2800" dirty="0" smtClean="0"/>
              <a:t>liquid ( </a:t>
            </a:r>
            <a:r>
              <a:rPr lang="en-US" sz="2800" dirty="0" smtClean="0"/>
              <a:t>water, </a:t>
            </a:r>
            <a:r>
              <a:rPr lang="en-US" sz="2800" dirty="0" smtClean="0"/>
              <a:t>plasma </a:t>
            </a:r>
            <a:r>
              <a:rPr lang="en-US" sz="2800" dirty="0" smtClean="0"/>
              <a:t>or tissue fluid) the solubility coefficient of the gas also affect the partial pressure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Partial Pressure</a:t>
            </a:r>
            <a:r>
              <a:rPr lang="en-US" sz="2400" dirty="0" smtClean="0"/>
              <a:t>=     Concentration </a:t>
            </a:r>
            <a:r>
              <a:rPr lang="en-US" sz="2400" dirty="0" smtClean="0"/>
              <a:t>of dissolved gas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</a:t>
            </a:r>
            <a:r>
              <a:rPr lang="en-US" sz="2400" dirty="0" smtClean="0"/>
              <a:t>             Solubility </a:t>
            </a:r>
            <a:r>
              <a:rPr lang="en-US" sz="2400" dirty="0" smtClean="0"/>
              <a:t>Coefficient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3962400"/>
            <a:ext cx="4389120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Diffusion of gasses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Net diffusion of gases occur from area of high partial pressure to area of lower partial </a:t>
            </a:r>
            <a:r>
              <a:rPr lang="en-US" sz="3200" dirty="0" smtClean="0"/>
              <a:t>pressure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Partial pressure of gasses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 in alveoli depend on</a:t>
            </a:r>
          </a:p>
          <a:p>
            <a:pPr marL="0" indent="0">
              <a:buNone/>
            </a:pPr>
            <a:endParaRPr lang="en-US" sz="3200" dirty="0" smtClean="0"/>
          </a:p>
          <a:p>
            <a:pPr marL="514350" indent="-514350">
              <a:buFont typeface="+mj-lt"/>
              <a:buAutoNum type="romanUcPeriod"/>
            </a:pPr>
            <a:r>
              <a:rPr lang="en-US" sz="3200" dirty="0" smtClean="0"/>
              <a:t>Rate of ventilation.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200" dirty="0" smtClean="0"/>
              <a:t>Rate of absorption into blood/ removal from alveoli.</a:t>
            </a:r>
            <a:endParaRPr lang="en-US" sz="28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62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766</Words>
  <Application>Microsoft Office PowerPoint</Application>
  <PresentationFormat>On-screen Show (4:3)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Diffusion of gasses</vt:lpstr>
      <vt:lpstr>Diffusion of gasses</vt:lpstr>
      <vt:lpstr>Diffusion of gasses</vt:lpstr>
      <vt:lpstr>Diffusion of gasses Alveolar capillary membrane</vt:lpstr>
      <vt:lpstr>Diffusion of gasses Fick’s law of diffusion</vt:lpstr>
      <vt:lpstr>Diffusion of gasses</vt:lpstr>
      <vt:lpstr>Diffusion of gasses</vt:lpstr>
      <vt:lpstr>Diffusion of gasses</vt:lpstr>
      <vt:lpstr>Diffusion of gasses</vt:lpstr>
      <vt:lpstr>PowerPoint Presentation</vt:lpstr>
      <vt:lpstr>Diffusion of gasses</vt:lpstr>
      <vt:lpstr>Diffusion of gasses</vt:lpstr>
      <vt:lpstr>Diffusion of gasses</vt:lpstr>
      <vt:lpstr>Diffusion of gasses</vt:lpstr>
      <vt:lpstr>PowerPoint Presentation</vt:lpstr>
      <vt:lpstr>Diffusion of gasses</vt:lpstr>
      <vt:lpstr>Diffusing capacity </vt:lpstr>
      <vt:lpstr>Diffusing capacity</vt:lpstr>
      <vt:lpstr>Diffusing capacity</vt:lpstr>
      <vt:lpstr>Diffusion of gasses Fick’s law</vt:lpstr>
      <vt:lpstr>Conditions affecting diffusion of gasses</vt:lpstr>
      <vt:lpstr>Conditions affecting diffusion of gasses</vt:lpstr>
      <vt:lpstr>Conditions affecting diffusion of gasses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of gasses</dc:title>
  <dc:creator>Kamila Niroshan</dc:creator>
  <cp:lastModifiedBy>Tania Warnakulasuriya</cp:lastModifiedBy>
  <cp:revision>50</cp:revision>
  <dcterms:created xsi:type="dcterms:W3CDTF">2012-09-28T03:21:53Z</dcterms:created>
  <dcterms:modified xsi:type="dcterms:W3CDTF">2018-10-23T00:11:11Z</dcterms:modified>
</cp:coreProperties>
</file>