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79" r:id="rId4"/>
    <p:sldId id="380" r:id="rId5"/>
    <p:sldId id="381" r:id="rId6"/>
    <p:sldId id="382" r:id="rId7"/>
    <p:sldId id="383" r:id="rId8"/>
    <p:sldId id="335" r:id="rId9"/>
    <p:sldId id="307" r:id="rId10"/>
    <p:sldId id="347" r:id="rId11"/>
    <p:sldId id="348" r:id="rId12"/>
    <p:sldId id="340" r:id="rId13"/>
    <p:sldId id="346" r:id="rId14"/>
    <p:sldId id="338" r:id="rId15"/>
    <p:sldId id="339" r:id="rId16"/>
    <p:sldId id="350" r:id="rId17"/>
    <p:sldId id="349" r:id="rId18"/>
    <p:sldId id="323" r:id="rId19"/>
    <p:sldId id="341" r:id="rId20"/>
    <p:sldId id="343" r:id="rId21"/>
    <p:sldId id="313" r:id="rId22"/>
    <p:sldId id="324" r:id="rId23"/>
    <p:sldId id="314" r:id="rId24"/>
    <p:sldId id="351" r:id="rId25"/>
    <p:sldId id="319" r:id="rId26"/>
    <p:sldId id="333" r:id="rId27"/>
    <p:sldId id="344" r:id="rId28"/>
    <p:sldId id="345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52" r:id="rId56"/>
    <p:sldId id="320" r:id="rId57"/>
  </p:sldIdLst>
  <p:sldSz cx="14173200" cy="9693275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5727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1455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7183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29112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863901" algn="l" defTabSz="11455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3436681" algn="l" defTabSz="11455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4009461" algn="l" defTabSz="11455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4582241" algn="l" defTabSz="11455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210" y="-108"/>
      </p:cViewPr>
      <p:guideLst>
        <p:guide orient="horz" pos="3053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B0D5C79-4922-4843-9646-E3F83C1790A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CDB1ACC-5908-4C4F-919C-71BA4B48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smtClean="0"/>
            </a:lvl1pPr>
          </a:lstStyle>
          <a:p>
            <a:pPr>
              <a:defRPr/>
            </a:pPr>
            <a:fld id="{E2BD9039-121E-4B9F-88E1-B53FA47AFBD8}" type="datetimeFigureOut">
              <a:rPr lang="en-US"/>
              <a:pPr>
                <a:defRPr/>
              </a:pPr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173163"/>
            <a:ext cx="46323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5530EC-659C-436F-8417-0DA78FE49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0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278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5561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834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91121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63901" algn="l" defTabSz="11455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36681" algn="l" defTabSz="11455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9461" algn="l" defTabSz="11455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82241" algn="l" defTabSz="11455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44BA24E-AF6C-4C8B-80E3-5E520DAB1766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0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4D5637-74BC-4128-886A-8F9AE364BC2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7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42B8AB-8468-4ABF-87E9-70A2E2BC0F29}" type="slidenum">
              <a:rPr lang="en-GB" altLang="en-US">
                <a:latin typeface="Times New Roman" panose="02020603050405020304" pitchFamily="18" charset="0"/>
              </a:rPr>
              <a:pPr/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98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RMV- Respiratory minute volume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FD1E10-DE98-41BE-A108-C26E23D3AD49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19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04C0864-A957-4357-9796-415B70BA05D1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50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F15933B-9636-4D04-B19C-5AAF9E60FEE4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18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B2BABA-2915-4BD7-ACE5-54BB7AA64CEC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5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F89B02F-6939-4F6E-B924-B824D2D9287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9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35075" y="1173163"/>
            <a:ext cx="4632325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DFC44B6-0555-449A-9F63-D88BCCF7E05D}" type="slidenum">
              <a:rPr lang="en-US" altLang="en-US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6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586377"/>
            <a:ext cx="10629900" cy="3374696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5091215"/>
            <a:ext cx="10629900" cy="2340296"/>
          </a:xfrm>
        </p:spPr>
        <p:txBody>
          <a:bodyPr/>
          <a:lstStyle>
            <a:lvl1pPr marL="0" indent="0" algn="ctr">
              <a:buNone/>
              <a:defRPr sz="3000"/>
            </a:lvl1pPr>
            <a:lvl2pPr marL="572780" indent="0" algn="ctr">
              <a:buNone/>
              <a:defRPr sz="2500"/>
            </a:lvl2pPr>
            <a:lvl3pPr marL="1145561" indent="0" algn="ctr">
              <a:buNone/>
              <a:defRPr sz="2300"/>
            </a:lvl3pPr>
            <a:lvl4pPr marL="1718340" indent="0" algn="ctr">
              <a:buNone/>
              <a:defRPr sz="2000"/>
            </a:lvl4pPr>
            <a:lvl5pPr marL="2291121" indent="0" algn="ctr">
              <a:buNone/>
              <a:defRPr sz="2000"/>
            </a:lvl5pPr>
            <a:lvl6pPr marL="2863901" indent="0" algn="ctr">
              <a:buNone/>
              <a:defRPr sz="2000"/>
            </a:lvl6pPr>
            <a:lvl7pPr marL="3436681" indent="0" algn="ctr">
              <a:buNone/>
              <a:defRPr sz="2000"/>
            </a:lvl7pPr>
            <a:lvl8pPr marL="4009461" indent="0" algn="ctr">
              <a:buNone/>
              <a:defRPr sz="2000"/>
            </a:lvl8pPr>
            <a:lvl9pPr marL="4582241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C64E4-294E-4952-85FF-39BD0E80F431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D7411-C7F8-4459-8EB0-718382CB41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2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BB7E-300E-4A64-8C71-5B1F0ADE01E9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2E90-D9ED-448E-8298-DB2F01386E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516077"/>
            <a:ext cx="3056097" cy="8214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516077"/>
            <a:ext cx="8991124" cy="8214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0096-CF5F-4718-BBDF-3DC9A0B2C5E2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D6167-3888-4252-8368-D8FCF5DC7F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1BB3D-5DED-4332-A27D-FCC948815CC8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EF4D-C94D-48E1-851F-01B760538A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5" y="2416588"/>
            <a:ext cx="12224385" cy="403213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5" y="6486866"/>
            <a:ext cx="12224385" cy="2120403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27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556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7183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911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639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366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94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822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7C39-2541-4C39-8D35-CE4D311E4A74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D28BD-CC2D-4534-8073-10B274EAC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43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580386"/>
            <a:ext cx="6023610" cy="6150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580386"/>
            <a:ext cx="6023610" cy="6150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4D62-5677-4223-B889-21B3CBC2BE8A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CB74-AF1A-4516-A95A-A8C1AC06B5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9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16077"/>
            <a:ext cx="12224385" cy="1873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376200"/>
            <a:ext cx="5995927" cy="116453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2780" indent="0">
              <a:buNone/>
              <a:defRPr sz="2500" b="1"/>
            </a:lvl2pPr>
            <a:lvl3pPr marL="1145561" indent="0">
              <a:buNone/>
              <a:defRPr sz="2300" b="1"/>
            </a:lvl3pPr>
            <a:lvl4pPr marL="1718340" indent="0">
              <a:buNone/>
              <a:defRPr sz="2000" b="1"/>
            </a:lvl4pPr>
            <a:lvl5pPr marL="2291121" indent="0">
              <a:buNone/>
              <a:defRPr sz="2000" b="1"/>
            </a:lvl5pPr>
            <a:lvl6pPr marL="2863901" indent="0">
              <a:buNone/>
              <a:defRPr sz="2000" b="1"/>
            </a:lvl6pPr>
            <a:lvl7pPr marL="3436681" indent="0">
              <a:buNone/>
              <a:defRPr sz="2000" b="1"/>
            </a:lvl7pPr>
            <a:lvl8pPr marL="4009461" indent="0">
              <a:buNone/>
              <a:defRPr sz="2000" b="1"/>
            </a:lvl8pPr>
            <a:lvl9pPr marL="4582241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540738"/>
            <a:ext cx="5995927" cy="520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376200"/>
            <a:ext cx="6025457" cy="116453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2780" indent="0">
              <a:buNone/>
              <a:defRPr sz="2500" b="1"/>
            </a:lvl2pPr>
            <a:lvl3pPr marL="1145561" indent="0">
              <a:buNone/>
              <a:defRPr sz="2300" b="1"/>
            </a:lvl3pPr>
            <a:lvl4pPr marL="1718340" indent="0">
              <a:buNone/>
              <a:defRPr sz="2000" b="1"/>
            </a:lvl4pPr>
            <a:lvl5pPr marL="2291121" indent="0">
              <a:buNone/>
              <a:defRPr sz="2000" b="1"/>
            </a:lvl5pPr>
            <a:lvl6pPr marL="2863901" indent="0">
              <a:buNone/>
              <a:defRPr sz="2000" b="1"/>
            </a:lvl6pPr>
            <a:lvl7pPr marL="3436681" indent="0">
              <a:buNone/>
              <a:defRPr sz="2000" b="1"/>
            </a:lvl7pPr>
            <a:lvl8pPr marL="4009461" indent="0">
              <a:buNone/>
              <a:defRPr sz="2000" b="1"/>
            </a:lvl8pPr>
            <a:lvl9pPr marL="4582241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540738"/>
            <a:ext cx="6025457" cy="520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1936E-0DC3-4296-91DD-E621F7FB28AA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A6E7-B300-44BF-922E-8CE35CDC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351C3-2FF0-43AF-A84A-AD35D8261F45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C85FA-74FA-400B-8BD9-8D96D60FD7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32BB9-BFCA-43E6-9C6F-2D3B34B7459C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D829-8B29-40F6-84FD-BD319E0C37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5" y="646218"/>
            <a:ext cx="4571226" cy="226176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7" y="1395653"/>
            <a:ext cx="7175183" cy="68885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5" y="2907982"/>
            <a:ext cx="4571226" cy="5387398"/>
          </a:xfrm>
        </p:spPr>
        <p:txBody>
          <a:bodyPr/>
          <a:lstStyle>
            <a:lvl1pPr marL="0" indent="0">
              <a:buNone/>
              <a:defRPr sz="2000"/>
            </a:lvl1pPr>
            <a:lvl2pPr marL="572780" indent="0">
              <a:buNone/>
              <a:defRPr sz="1700"/>
            </a:lvl2pPr>
            <a:lvl3pPr marL="1145561" indent="0">
              <a:buNone/>
              <a:defRPr sz="1500"/>
            </a:lvl3pPr>
            <a:lvl4pPr marL="1718340" indent="0">
              <a:buNone/>
              <a:defRPr sz="1300"/>
            </a:lvl4pPr>
            <a:lvl5pPr marL="2291121" indent="0">
              <a:buNone/>
              <a:defRPr sz="1300"/>
            </a:lvl5pPr>
            <a:lvl6pPr marL="2863901" indent="0">
              <a:buNone/>
              <a:defRPr sz="1300"/>
            </a:lvl6pPr>
            <a:lvl7pPr marL="3436681" indent="0">
              <a:buNone/>
              <a:defRPr sz="1300"/>
            </a:lvl7pPr>
            <a:lvl8pPr marL="4009461" indent="0">
              <a:buNone/>
              <a:defRPr sz="1300"/>
            </a:lvl8pPr>
            <a:lvl9pPr marL="45822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DBB4-C279-493A-88F7-3D72195E60C4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7315-6871-4546-A6F3-45398DBBDD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5" y="646218"/>
            <a:ext cx="4571226" cy="226176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25457" y="1395653"/>
            <a:ext cx="7175183" cy="6888508"/>
          </a:xfrm>
        </p:spPr>
        <p:txBody>
          <a:bodyPr rtlCol="0">
            <a:normAutofit/>
          </a:bodyPr>
          <a:lstStyle>
            <a:lvl1pPr marL="0" indent="0">
              <a:buNone/>
              <a:defRPr sz="4000"/>
            </a:lvl1pPr>
            <a:lvl2pPr marL="572780" indent="0">
              <a:buNone/>
              <a:defRPr sz="3500"/>
            </a:lvl2pPr>
            <a:lvl3pPr marL="1145561" indent="0">
              <a:buNone/>
              <a:defRPr sz="3000"/>
            </a:lvl3pPr>
            <a:lvl4pPr marL="1718340" indent="0">
              <a:buNone/>
              <a:defRPr sz="2500"/>
            </a:lvl4pPr>
            <a:lvl5pPr marL="2291121" indent="0">
              <a:buNone/>
              <a:defRPr sz="2500"/>
            </a:lvl5pPr>
            <a:lvl6pPr marL="2863901" indent="0">
              <a:buNone/>
              <a:defRPr sz="2500"/>
            </a:lvl6pPr>
            <a:lvl7pPr marL="3436681" indent="0">
              <a:buNone/>
              <a:defRPr sz="2500"/>
            </a:lvl7pPr>
            <a:lvl8pPr marL="4009461" indent="0">
              <a:buNone/>
              <a:defRPr sz="2500"/>
            </a:lvl8pPr>
            <a:lvl9pPr marL="4582241" indent="0">
              <a:buNone/>
              <a:defRPr sz="25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5" y="2907982"/>
            <a:ext cx="4571226" cy="5387398"/>
          </a:xfrm>
        </p:spPr>
        <p:txBody>
          <a:bodyPr/>
          <a:lstStyle>
            <a:lvl1pPr marL="0" indent="0">
              <a:buNone/>
              <a:defRPr sz="2000"/>
            </a:lvl1pPr>
            <a:lvl2pPr marL="572780" indent="0">
              <a:buNone/>
              <a:defRPr sz="1700"/>
            </a:lvl2pPr>
            <a:lvl3pPr marL="1145561" indent="0">
              <a:buNone/>
              <a:defRPr sz="1500"/>
            </a:lvl3pPr>
            <a:lvl4pPr marL="1718340" indent="0">
              <a:buNone/>
              <a:defRPr sz="1300"/>
            </a:lvl4pPr>
            <a:lvl5pPr marL="2291121" indent="0">
              <a:buNone/>
              <a:defRPr sz="1300"/>
            </a:lvl5pPr>
            <a:lvl6pPr marL="2863901" indent="0">
              <a:buNone/>
              <a:defRPr sz="1300"/>
            </a:lvl6pPr>
            <a:lvl7pPr marL="3436681" indent="0">
              <a:buNone/>
              <a:defRPr sz="1300"/>
            </a:lvl7pPr>
            <a:lvl8pPr marL="4009461" indent="0">
              <a:buNone/>
              <a:defRPr sz="1300"/>
            </a:lvl8pPr>
            <a:lvl9pPr marL="458224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98DE6-2DB2-40C4-8C7B-49E4287B8633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FCFA3-E53A-4FA0-BF3F-F6F8E248C0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74408" y="516077"/>
            <a:ext cx="12224385" cy="18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556" tIns="57278" rIns="114556" bIns="572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4408" y="2580386"/>
            <a:ext cx="12224385" cy="61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556" tIns="57278" rIns="114556" bIns="57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984231"/>
            <a:ext cx="3188970" cy="516077"/>
          </a:xfrm>
          <a:prstGeom prst="rect">
            <a:avLst/>
          </a:prstGeom>
        </p:spPr>
        <p:txBody>
          <a:bodyPr vert="horz" lIns="114556" tIns="57278" rIns="114556" bIns="57278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23F3BF-56A7-490A-B13F-C7AC63E98F24}" type="datetimeFigureOut">
              <a:rPr lang="en-GB"/>
              <a:pPr>
                <a:defRPr/>
              </a:pPr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984231"/>
            <a:ext cx="4783455" cy="516077"/>
          </a:xfrm>
          <a:prstGeom prst="rect">
            <a:avLst/>
          </a:prstGeom>
        </p:spPr>
        <p:txBody>
          <a:bodyPr vert="horz" lIns="114556" tIns="57278" rIns="114556" bIns="5727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984231"/>
            <a:ext cx="3188970" cy="516077"/>
          </a:xfrm>
          <a:prstGeom prst="rect">
            <a:avLst/>
          </a:prstGeom>
        </p:spPr>
        <p:txBody>
          <a:bodyPr vert="horz" lIns="114556" tIns="57278" rIns="114556" bIns="57278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8DAD75-2DD3-4919-9849-3DE48764B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5pPr>
      <a:lvl6pPr marL="572780" algn="l" rtl="0" fontAlgn="base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6pPr>
      <a:lvl7pPr marL="1145561" algn="l" rtl="0" fontAlgn="base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7pPr>
      <a:lvl8pPr marL="1718340" algn="l" rtl="0" fontAlgn="base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8pPr>
      <a:lvl9pPr marL="2291121" algn="l" rtl="0" fontAlgn="base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86390" indent="-286390" algn="l" rtl="0" eaLnBrk="0" fontAlgn="base" hangingPunct="0">
        <a:lnSpc>
          <a:spcPct val="90000"/>
        </a:lnSpc>
        <a:spcBef>
          <a:spcPts val="1253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9171" indent="-286390" algn="l" rtl="0" eaLnBrk="0" fontAlgn="base" hangingPunct="0">
        <a:lnSpc>
          <a:spcPct val="90000"/>
        </a:lnSpc>
        <a:spcBef>
          <a:spcPts val="626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31950" indent="-286390" algn="l" rtl="0" eaLnBrk="0" fontAlgn="base" hangingPunct="0">
        <a:lnSpc>
          <a:spcPct val="90000"/>
        </a:lnSpc>
        <a:spcBef>
          <a:spcPts val="626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4730" indent="-286390" algn="l" rtl="0" eaLnBrk="0" fontAlgn="base" hangingPunct="0">
        <a:lnSpc>
          <a:spcPct val="90000"/>
        </a:lnSpc>
        <a:spcBef>
          <a:spcPts val="626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577511" indent="-286390" algn="l" rtl="0" eaLnBrk="0" fontAlgn="base" hangingPunct="0">
        <a:lnSpc>
          <a:spcPct val="90000"/>
        </a:lnSpc>
        <a:spcBef>
          <a:spcPts val="626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150291" indent="-286390" algn="l" defTabSz="1145561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723071" indent="-286390" algn="l" defTabSz="1145561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295851" indent="-286390" algn="l" defTabSz="1145561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631" indent="-286390" algn="l" defTabSz="1145561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2780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556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340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390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668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946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82241" algn="l" defTabSz="11455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jaceaccp/mkh05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Exercise Physiology</a:t>
            </a:r>
            <a:br>
              <a:rPr lang="en-GB" altLang="en-US" b="1" smtClean="0"/>
            </a:br>
            <a:r>
              <a:rPr lang="en-GB" altLang="en-US" b="1" smtClean="0"/>
              <a:t>Respiratory changes in exercise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Dr Tania Warnakulasuriya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increasing ventilation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4000" b="1" dirty="0">
                <a:sym typeface="Symbol" panose="05050102010706020507" pitchFamily="18" charset="2"/>
              </a:rPr>
              <a:t>Moderate exercise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pH, PO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and PCO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remain constant during moderate exercise</a:t>
            </a:r>
          </a:p>
          <a:p>
            <a:pPr eaLnBrk="1" hangingPunct="1">
              <a:defRPr/>
            </a:pPr>
            <a:r>
              <a:rPr lang="en-US" dirty="0">
                <a:sym typeface="Symbol" panose="05050102010706020507" pitchFamily="18" charset="2"/>
              </a:rPr>
              <a:t>↑ body temperature</a:t>
            </a:r>
          </a:p>
          <a:p>
            <a:pPr eaLnBrk="1" hangingPunct="1">
              <a:defRPr/>
            </a:pPr>
            <a:r>
              <a:rPr lang="en-US" dirty="0">
                <a:sym typeface="Symbol" panose="05050102010706020507" pitchFamily="18" charset="2"/>
              </a:rPr>
              <a:t>↑ plasma K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level</a:t>
            </a:r>
          </a:p>
          <a:p>
            <a:pPr eaLnBrk="1" hangingPunct="1">
              <a:defRPr/>
            </a:pPr>
            <a:r>
              <a:rPr lang="en-US" dirty="0">
                <a:sym typeface="Symbol" panose="05050102010706020507" pitchFamily="18" charset="2"/>
              </a:rPr>
              <a:t>↑ sensitivity of neurons controlling response to CO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– even though normal PaCO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levels</a:t>
            </a:r>
          </a:p>
          <a:p>
            <a:pPr eaLnBrk="1" hangingPunct="1">
              <a:defRPr/>
            </a:pPr>
            <a:r>
              <a:rPr lang="en-US" dirty="0">
                <a:sym typeface="Symbol" panose="05050102010706020507" pitchFamily="18" charset="2"/>
              </a:rPr>
              <a:t>PaO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may play a role – even though this remains </a:t>
            </a:r>
            <a:r>
              <a:rPr lang="en-US" dirty="0" smtClean="0">
                <a:sym typeface="Symbol" panose="05050102010706020507" pitchFamily="18" charset="2"/>
              </a:rPr>
              <a:t>normal</a:t>
            </a:r>
          </a:p>
          <a:p>
            <a:pPr eaLnBrk="1" hangingPunct="1">
              <a:defRPr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Both depth and rate of respiration increase but increase in depth is more.</a:t>
            </a: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increasing ventilation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4000" b="1" dirty="0">
                <a:sym typeface="Symbol" panose="05050102010706020507" pitchFamily="18" charset="2"/>
              </a:rPr>
              <a:t>Vigorous exercise </a:t>
            </a:r>
          </a:p>
          <a:p>
            <a:pPr eaLnBrk="1" hangingPunct="1">
              <a:defRPr/>
            </a:pPr>
            <a:r>
              <a:rPr lang="en-US" dirty="0" smtClean="0">
                <a:sym typeface="Symbol" panose="05050102010706020507" pitchFamily="18" charset="2"/>
              </a:rPr>
              <a:t>Increased </a:t>
            </a:r>
            <a:r>
              <a:rPr lang="en-US" dirty="0">
                <a:sym typeface="Symbol" panose="05050102010706020507" pitchFamily="18" charset="2"/>
              </a:rPr>
              <a:t>lactic acid, buffering produces more CO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eaLnBrk="1" hangingPunct="1">
              <a:buNone/>
              <a:defRPr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Both depth and rate of respiration increase equally.</a:t>
            </a:r>
          </a:p>
          <a:p>
            <a:pPr eaLnBrk="1" hangingPunct="1">
              <a:defRPr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b="1" dirty="0">
                <a:sym typeface="Symbol" panose="05050102010706020507" pitchFamily="18" charset="2"/>
              </a:rPr>
              <a:t>P</a:t>
            </a:r>
            <a:r>
              <a:rPr lang="en-US" b="1" baseline="-25000" dirty="0">
                <a:sym typeface="Symbol" panose="05050102010706020507" pitchFamily="18" charset="2"/>
              </a:rPr>
              <a:t>A</a:t>
            </a:r>
            <a:r>
              <a:rPr lang="en-US" b="1" dirty="0">
                <a:sym typeface="Symbol" panose="05050102010706020507" pitchFamily="18" charset="2"/>
              </a:rPr>
              <a:t>O</a:t>
            </a:r>
            <a:r>
              <a:rPr lang="en-US" b="1" baseline="-25000" dirty="0">
                <a:sym typeface="Symbol" panose="05050102010706020507" pitchFamily="18" charset="2"/>
              </a:rPr>
              <a:t>2</a:t>
            </a:r>
            <a:r>
              <a:rPr lang="en-US" b="1" dirty="0">
                <a:sym typeface="Symbol" panose="05050102010706020507" pitchFamily="18" charset="2"/>
              </a:rPr>
              <a:t> ↑,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↓P</a:t>
            </a:r>
            <a:r>
              <a:rPr 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CO</a:t>
            </a:r>
            <a:r>
              <a:rPr 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and PaCO</a:t>
            </a:r>
            <a:r>
              <a:rPr 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defRPr/>
            </a:pPr>
            <a:r>
              <a:rPr lang="en-US" sz="3500" b="1" dirty="0">
                <a:solidFill>
                  <a:srgbClr val="FF0000"/>
                </a:solidFill>
                <a:sym typeface="Symbol" panose="05050102010706020507" pitchFamily="18" charset="2"/>
              </a:rPr>
              <a:t>compensates the metabolic </a:t>
            </a:r>
            <a:r>
              <a:rPr lang="en-US" sz="3500" b="1" dirty="0">
                <a:solidFill>
                  <a:srgbClr val="FF0000"/>
                </a:solidFill>
                <a:sym typeface="Symbol" panose="05050102010706020507" pitchFamily="18" charset="2"/>
              </a:rPr>
              <a:t>acidosis</a:t>
            </a:r>
          </a:p>
          <a:p>
            <a:pPr lvl="1" eaLnBrk="1" hangingPunct="1">
              <a:defRPr/>
            </a:pPr>
            <a:endParaRPr lang="en-US" sz="35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sz="35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082" y="367985"/>
            <a:ext cx="8858250" cy="1615546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5000" b="1"/>
              <a:t>At alveolar level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29083" y="2198937"/>
            <a:ext cx="11807309" cy="7000699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/>
              <a:t>Venous PO</a:t>
            </a:r>
            <a:r>
              <a:rPr lang="en-US" sz="3000" baseline="-25000" dirty="0"/>
              <a:t>2</a:t>
            </a:r>
            <a:r>
              <a:rPr lang="en-US" sz="3000" dirty="0"/>
              <a:t> </a:t>
            </a:r>
            <a:r>
              <a:rPr lang="en-US" sz="3000" dirty="0"/>
              <a:t>following exercise is </a:t>
            </a:r>
            <a:r>
              <a:rPr lang="en-US" sz="3000" dirty="0"/>
              <a:t>around </a:t>
            </a:r>
            <a:r>
              <a:rPr lang="en-US" sz="3000" dirty="0">
                <a:sym typeface="Symbol" panose="05050102010706020507" pitchFamily="18" charset="2"/>
              </a:rPr>
              <a:t>25mmHg ( Vs 40mmHg)</a:t>
            </a:r>
            <a:endParaRPr lang="en-US" sz="3000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Alveolar capillary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gradient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increases</a:t>
            </a:r>
          </a:p>
          <a:p>
            <a:pPr lvl="1" eaLnBrk="1" hangingPunct="1">
              <a:defRPr/>
            </a:pPr>
            <a:endParaRPr 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36111" lvl="1" eaLnBrk="1" hangingPunct="1">
              <a:defRPr/>
            </a:pPr>
            <a:r>
              <a:rPr lang="en-US" dirty="0"/>
              <a:t>More blood enters the pulmonary </a:t>
            </a:r>
            <a:r>
              <a:rPr lang="en-US" dirty="0" smtClean="0"/>
              <a:t>circulation (4-5 times increase in cardiac output)</a:t>
            </a:r>
            <a:endParaRPr lang="en-US" dirty="0"/>
          </a:p>
          <a:p>
            <a:pPr lvl="1" eaLnBrk="1" hangingPunct="1">
              <a:defRPr/>
            </a:pP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214792" lvl="1" eaLnBrk="1" hangingPunct="1">
              <a:spcBef>
                <a:spcPts val="940"/>
              </a:spcBef>
              <a:defRPr/>
            </a:pPr>
            <a:r>
              <a:rPr lang="en-US" dirty="0"/>
              <a:t>Opening of previously closed pulmonary capillaries (capillary bed dilation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Mean </a:t>
            </a:r>
            <a:r>
              <a:rPr lang="en-US" dirty="0">
                <a:solidFill>
                  <a:srgbClr val="FF0000"/>
                </a:solidFill>
              </a:rPr>
              <a:t>distance </a:t>
            </a:r>
            <a:r>
              <a:rPr lang="en-US" dirty="0" smtClean="0">
                <a:solidFill>
                  <a:srgbClr val="FF0000"/>
                </a:solidFill>
              </a:rPr>
              <a:t>for diffusion is </a:t>
            </a:r>
            <a:r>
              <a:rPr lang="en-US" dirty="0">
                <a:solidFill>
                  <a:srgbClr val="FF0000"/>
                </a:solidFill>
              </a:rPr>
              <a:t>greatly decreased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Surface area for diffusion is </a:t>
            </a:r>
            <a:r>
              <a:rPr lang="en-US" dirty="0" smtClean="0">
                <a:solidFill>
                  <a:srgbClr val="FF0000"/>
                </a:solidFill>
              </a:rPr>
              <a:t>increased</a:t>
            </a:r>
          </a:p>
          <a:p>
            <a:pPr marL="572780" lvl="1" indent="0" eaLnBrk="1" hangingPunct="1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3000" dirty="0">
                <a:sym typeface="Symbol" panose="05050102010706020507" pitchFamily="18" charset="2"/>
              </a:rPr>
              <a:t>Diffusing capacity is </a:t>
            </a:r>
            <a:r>
              <a:rPr lang="en-US" sz="3000" dirty="0">
                <a:sym typeface="Symbol" panose="05050102010706020507" pitchFamily="18" charset="2"/>
              </a:rPr>
              <a:t>increased</a:t>
            </a:r>
          </a:p>
          <a:p>
            <a:pPr eaLnBrk="1" hangingPunct="1">
              <a:defRPr/>
            </a:pPr>
            <a:r>
              <a:rPr lang="en-US" sz="3000" dirty="0">
                <a:sym typeface="Symbol" panose="05050102010706020507" pitchFamily="18" charset="2"/>
              </a:rPr>
              <a:t>More </a:t>
            </a:r>
            <a:r>
              <a:rPr lang="en-US" sz="3000" dirty="0"/>
              <a:t>O</a:t>
            </a:r>
            <a:r>
              <a:rPr lang="en-US" sz="3000" baseline="-25000" dirty="0"/>
              <a:t>2</a:t>
            </a:r>
            <a:r>
              <a:rPr lang="en-US" sz="3000" dirty="0"/>
              <a:t> enters blood</a:t>
            </a:r>
          </a:p>
          <a:p>
            <a:pPr eaLnBrk="1" hangingPunct="1">
              <a:defRPr/>
            </a:pPr>
            <a:endParaRPr lang="en-US" sz="3000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sz="3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74408" y="516077"/>
            <a:ext cx="12224385" cy="1308145"/>
          </a:xfrm>
        </p:spPr>
        <p:txBody>
          <a:bodyPr/>
          <a:lstStyle/>
          <a:p>
            <a:r>
              <a:rPr lang="en-US" altLang="en-US" smtClean="0"/>
              <a:t>Pulmonary Ventilation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ventilation (RMV) 6L/min</a:t>
            </a:r>
          </a:p>
          <a:p>
            <a:pPr>
              <a:defRPr/>
            </a:pPr>
            <a:r>
              <a:rPr lang="en-US" dirty="0" smtClean="0"/>
              <a:t>At </a:t>
            </a:r>
            <a:r>
              <a:rPr lang="en-US" dirty="0"/>
              <a:t>maximal exercise 100 – 110 L/min</a:t>
            </a:r>
          </a:p>
          <a:p>
            <a:pPr>
              <a:defRPr/>
            </a:pPr>
            <a:r>
              <a:rPr lang="en-GB" dirty="0"/>
              <a:t>M</a:t>
            </a:r>
            <a:r>
              <a:rPr lang="en-GB" dirty="0" smtClean="0"/>
              <a:t>aximal </a:t>
            </a:r>
            <a:r>
              <a:rPr lang="en-GB" dirty="0"/>
              <a:t>breathing capacity 150 – 170 L/min</a:t>
            </a:r>
          </a:p>
          <a:p>
            <a:pPr>
              <a:defRPr/>
            </a:pPr>
            <a:r>
              <a:rPr lang="en-US" dirty="0"/>
              <a:t>Provides </a:t>
            </a:r>
            <a:r>
              <a:rPr lang="en-US" dirty="0" smtClean="0"/>
              <a:t>the ability to compensate when,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3000" dirty="0"/>
              <a:t>e</a:t>
            </a:r>
            <a:r>
              <a:rPr lang="en-US" sz="3000" dirty="0"/>
              <a:t>xercising </a:t>
            </a:r>
            <a:r>
              <a:rPr lang="en-US" sz="3000" dirty="0"/>
              <a:t>at high altitude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GB" sz="3000" dirty="0"/>
              <a:t>e</a:t>
            </a:r>
            <a:r>
              <a:rPr lang="en-GB" sz="3000" dirty="0"/>
              <a:t>xercising in </a:t>
            </a:r>
            <a:r>
              <a:rPr lang="en-GB" sz="3000" dirty="0"/>
              <a:t>very hot environment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GB" sz="3000" dirty="0"/>
              <a:t>Respiratory system diseases</a:t>
            </a:r>
          </a:p>
          <a:p>
            <a:pPr marL="1145561" lvl="2" indent="0">
              <a:buNone/>
              <a:defRPr/>
            </a:pPr>
            <a:endParaRPr lang="en-GB" sz="3000" dirty="0"/>
          </a:p>
          <a:p>
            <a:pPr eaLnBrk="1" hangingPunct="1">
              <a:defRPr/>
            </a:pPr>
            <a:r>
              <a:rPr lang="en-US" dirty="0" smtClean="0">
                <a:sym typeface="Symbol" panose="05050102010706020507" pitchFamily="18" charset="2"/>
              </a:rPr>
              <a:t>CO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excretion </a:t>
            </a:r>
            <a:r>
              <a:rPr lang="en-US" dirty="0" smtClean="0">
                <a:sym typeface="Symbol" panose="05050102010706020507" pitchFamily="18" charset="2"/>
              </a:rPr>
              <a:t>increase from </a:t>
            </a:r>
            <a:r>
              <a:rPr lang="en-US" dirty="0">
                <a:sym typeface="Symbol" panose="05050102010706020507" pitchFamily="18" charset="2"/>
              </a:rPr>
              <a:t>200mL/min to 8000mL/min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/>
              <a:t>At tissue level</a:t>
            </a:r>
            <a:endParaRPr lang="en-GB" altLang="en-US" sz="5000" b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In  active tissues, more 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extracted from blood and used.</a:t>
            </a:r>
          </a:p>
          <a:p>
            <a:pPr eaLnBrk="1" hangingPunct="1">
              <a:defRPr/>
            </a:pPr>
            <a:r>
              <a:rPr lang="en-US" altLang="en-US" dirty="0" smtClean="0"/>
              <a:t>PO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falls nearly to zero in tissue and venous blood from active muscles.</a:t>
            </a:r>
          </a:p>
          <a:p>
            <a:pPr eaLnBrk="1" hangingPunct="1">
              <a:defRPr/>
            </a:pPr>
            <a:r>
              <a:rPr lang="en-US" altLang="en-US" dirty="0" smtClean="0"/>
              <a:t>This reduces the venous PO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(from 40 to </a:t>
            </a:r>
            <a:r>
              <a:rPr lang="en-US" altLang="en-US" dirty="0" smtClean="0">
                <a:sym typeface="Symbol" panose="05050102010706020507" pitchFamily="18" charset="2"/>
              </a:rPr>
              <a:t>25mmHg).</a:t>
            </a:r>
          </a:p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Dilated capillary bed in active muscles- reduce the distance for diffusion of </a:t>
            </a:r>
            <a:r>
              <a:rPr lang="en-US" altLang="en-US" dirty="0" smtClean="0"/>
              <a:t>O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en-US" dirty="0" smtClean="0"/>
              <a:t>Oxygen </a:t>
            </a:r>
            <a:r>
              <a:rPr lang="en-US" altLang="en-US" dirty="0" err="1"/>
              <a:t>haemoglobin</a:t>
            </a:r>
            <a:r>
              <a:rPr lang="en-US" altLang="en-US" dirty="0"/>
              <a:t> dissociation curve shifts to the right </a:t>
            </a:r>
            <a:r>
              <a:rPr lang="en-US" altLang="en-US" dirty="0" smtClean="0"/>
              <a:t>due </a:t>
            </a:r>
            <a:r>
              <a:rPr lang="en-US" altLang="en-US" dirty="0"/>
              <a:t>to,</a:t>
            </a:r>
          </a:p>
          <a:p>
            <a:pPr lvl="1" eaLnBrk="1" hangingPunct="1">
              <a:defRPr/>
            </a:pPr>
            <a:r>
              <a:rPr lang="en-US" altLang="en-US" sz="3500" dirty="0">
                <a:solidFill>
                  <a:srgbClr val="FF0000"/>
                </a:solidFill>
              </a:rPr>
              <a:t>↓</a:t>
            </a:r>
            <a:r>
              <a:rPr lang="en-US" altLang="en-US" sz="35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500" dirty="0">
                <a:solidFill>
                  <a:srgbClr val="FF0000"/>
                </a:solidFill>
              </a:rPr>
              <a:t>pH</a:t>
            </a:r>
          </a:p>
          <a:p>
            <a:pPr lvl="1" eaLnBrk="1" hangingPunct="1">
              <a:defRPr/>
            </a:pPr>
            <a:r>
              <a:rPr lang="en-US" altLang="en-US" sz="3500" dirty="0">
                <a:solidFill>
                  <a:srgbClr val="FF0000"/>
                </a:solidFill>
              </a:rPr>
              <a:t>↑</a:t>
            </a:r>
            <a:r>
              <a:rPr lang="en-US" altLang="en-US" sz="3500" dirty="0">
                <a:solidFill>
                  <a:srgbClr val="FF0000"/>
                </a:solidFill>
                <a:sym typeface="Symbol" panose="05050102010706020507" pitchFamily="18" charset="2"/>
              </a:rPr>
              <a:t> temp</a:t>
            </a:r>
          </a:p>
          <a:p>
            <a:pPr lvl="1" eaLnBrk="1" hangingPunct="1">
              <a:defRPr/>
            </a:pPr>
            <a:r>
              <a:rPr lang="en-US" altLang="en-US" sz="3500" dirty="0">
                <a:solidFill>
                  <a:srgbClr val="FF0000"/>
                </a:solidFill>
                <a:sym typeface="Symbol" panose="05050102010706020507" pitchFamily="18" charset="2"/>
              </a:rPr>
              <a:t>↑ 2,3 BPG in red cells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</a:t>
            </a:r>
            <a:r>
              <a:rPr lang="en-US" altLang="en-US" baseline="-25000" smtClean="0"/>
              <a:t>2</a:t>
            </a:r>
            <a:r>
              <a:rPr lang="en-US" altLang="en-US" smtClean="0"/>
              <a:t> – Hb dissociation curve</a:t>
            </a:r>
          </a:p>
        </p:txBody>
      </p:sp>
      <p:pic>
        <p:nvPicPr>
          <p:cNvPr id="1741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407" y="1938655"/>
            <a:ext cx="7669768" cy="7694038"/>
          </a:xfrm>
        </p:spPr>
      </p:pic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9504165" y="1747933"/>
            <a:ext cx="3694629" cy="639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556" tIns="57278" rIns="114556" bIns="572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500"/>
              <a:t>At PaO</a:t>
            </a:r>
            <a:r>
              <a:rPr lang="en-US" altLang="en-US" sz="3500" baseline="-25000"/>
              <a:t>2</a:t>
            </a:r>
            <a:r>
              <a:rPr lang="en-US" altLang="en-US" sz="3500"/>
              <a:t> range 20-60 mmHg the curve is steep</a:t>
            </a:r>
          </a:p>
          <a:p>
            <a:endParaRPr lang="en-US" altLang="en-US" sz="3500"/>
          </a:p>
          <a:p>
            <a:r>
              <a:rPr lang="en-US" altLang="en-US" sz="3500"/>
              <a:t>More release of O</a:t>
            </a:r>
            <a:r>
              <a:rPr lang="en-US" altLang="en-US" sz="3500" baseline="-25000"/>
              <a:t>2 </a:t>
            </a:r>
            <a:r>
              <a:rPr lang="en-US" altLang="en-US" sz="3500"/>
              <a:t> with reduction of 1mmHg of PaO</a:t>
            </a:r>
            <a:r>
              <a:rPr lang="en-US" altLang="en-US" sz="3500" baseline="-25000"/>
              <a:t>2</a:t>
            </a:r>
          </a:p>
          <a:p>
            <a:endParaRPr lang="en-US" altLang="en-US" sz="3500" baseline="-25000"/>
          </a:p>
          <a:p>
            <a:r>
              <a:rPr lang="en-US" altLang="en-US" sz="3500"/>
              <a:t>3 times more oxygen released to muscle </a:t>
            </a:r>
          </a:p>
          <a:p>
            <a:endParaRPr lang="en-US" altLang="en-US"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 smtClean="0"/>
              <a:t>Normal </a:t>
            </a:r>
            <a:r>
              <a:rPr lang="en-GB" dirty="0"/>
              <a:t>O2 consumption (at rest) </a:t>
            </a:r>
            <a:r>
              <a:rPr lang="en-GB" dirty="0" smtClean="0"/>
              <a:t>		 </a:t>
            </a:r>
            <a:r>
              <a:rPr lang="en-GB" dirty="0"/>
              <a:t>250 </a:t>
            </a:r>
            <a:r>
              <a:rPr lang="en-GB" dirty="0" smtClean="0"/>
              <a:t>ml/min</a:t>
            </a:r>
          </a:p>
          <a:p>
            <a:pPr marL="0" indent="0">
              <a:buNone/>
              <a:defRPr/>
            </a:pPr>
            <a:r>
              <a:rPr lang="en-US" dirty="0" smtClean="0"/>
              <a:t>During </a:t>
            </a:r>
            <a:r>
              <a:rPr lang="en-US" dirty="0"/>
              <a:t>exercise</a:t>
            </a:r>
          </a:p>
          <a:p>
            <a:pPr>
              <a:defRPr/>
            </a:pPr>
            <a:r>
              <a:rPr lang="en-GB" dirty="0"/>
              <a:t>Untrained average male </a:t>
            </a:r>
            <a:r>
              <a:rPr lang="en-GB" dirty="0" smtClean="0"/>
              <a:t>			3600 </a:t>
            </a:r>
            <a:r>
              <a:rPr lang="en-GB" dirty="0"/>
              <a:t>ml/min</a:t>
            </a:r>
          </a:p>
          <a:p>
            <a:pPr>
              <a:defRPr/>
            </a:pPr>
            <a:r>
              <a:rPr lang="en-GB" dirty="0"/>
              <a:t>Trained average male (athlete) </a:t>
            </a:r>
            <a:r>
              <a:rPr lang="en-GB" dirty="0" smtClean="0"/>
              <a:t>		4000 </a:t>
            </a:r>
            <a:r>
              <a:rPr lang="en-GB" dirty="0"/>
              <a:t>ml/min</a:t>
            </a:r>
          </a:p>
          <a:p>
            <a:pPr>
              <a:defRPr/>
            </a:pPr>
            <a:r>
              <a:rPr lang="nb-NO" dirty="0"/>
              <a:t>Male marathon runner </a:t>
            </a:r>
            <a:r>
              <a:rPr lang="nb-NO" dirty="0" smtClean="0"/>
              <a:t>				5100 </a:t>
            </a:r>
            <a:r>
              <a:rPr lang="nb-NO" dirty="0"/>
              <a:t>ml/min</a:t>
            </a:r>
            <a:endParaRPr lang="en-US" dirty="0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</a:t>
            </a:r>
            <a:r>
              <a:rPr lang="en-US" altLang="en-US" baseline="-25000" smtClean="0"/>
              <a:t>2 </a:t>
            </a:r>
            <a:r>
              <a:rPr lang="en-US" altLang="en-US" smtClean="0"/>
              <a:t> consumption during exercise</a:t>
            </a:r>
            <a:endParaRPr lang="en-US" altLang="en-US" baseline="-25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</a:t>
            </a:r>
            <a:r>
              <a:rPr lang="en-US" altLang="en-US" baseline="-25000" smtClean="0"/>
              <a:t>2</a:t>
            </a:r>
            <a:r>
              <a:rPr lang="en-US" altLang="en-US" smtClean="0"/>
              <a:t> uptake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88" y="2389663"/>
            <a:ext cx="6571714" cy="7207129"/>
          </a:xfrm>
        </p:spPr>
      </p:pic>
      <p:sp>
        <p:nvSpPr>
          <p:cNvPr id="5" name="TextBox 4"/>
          <p:cNvSpPr txBox="1"/>
          <p:nvPr/>
        </p:nvSpPr>
        <p:spPr>
          <a:xfrm>
            <a:off x="7612559" y="2389663"/>
            <a:ext cx="5586233" cy="7472279"/>
          </a:xfrm>
          <a:prstGeom prst="rect">
            <a:avLst/>
          </a:prstGeom>
          <a:noFill/>
        </p:spPr>
        <p:txBody>
          <a:bodyPr lIns="114556" tIns="57278" rIns="114556" bIns="57278">
            <a:spAutoFit/>
          </a:bodyPr>
          <a:lstStyle/>
          <a:p>
            <a:pPr marL="572780" indent="-572780">
              <a:buFont typeface="Arial" panose="020B0604020202020204" pitchFamily="34" charset="0"/>
              <a:buChar char="•"/>
              <a:defRPr/>
            </a:pPr>
            <a:r>
              <a:rPr lang="en-US" sz="3500" dirty="0"/>
              <a:t>Increase in O</a:t>
            </a:r>
            <a:r>
              <a:rPr lang="en-US" sz="3500" baseline="-25000" dirty="0"/>
              <a:t>2</a:t>
            </a:r>
            <a:r>
              <a:rPr lang="en-US" sz="3500" dirty="0"/>
              <a:t> uptake is proportional to the workload up to a maximum</a:t>
            </a:r>
          </a:p>
          <a:p>
            <a:pPr marL="572780" indent="-572780">
              <a:buFont typeface="Arial" panose="020B0604020202020204" pitchFamily="34" charset="0"/>
              <a:buChar char="•"/>
              <a:defRPr/>
            </a:pPr>
            <a:endParaRPr lang="en-US" sz="3500" dirty="0"/>
          </a:p>
          <a:p>
            <a:pPr marL="572780" indent="-572780">
              <a:buFont typeface="Arial" panose="020B0604020202020204" pitchFamily="34" charset="0"/>
              <a:buChar char="•"/>
              <a:defRPr/>
            </a:pPr>
            <a:r>
              <a:rPr lang="en-US" sz="3500" dirty="0"/>
              <a:t>Above the maximum, the O</a:t>
            </a:r>
            <a:r>
              <a:rPr lang="en-US" sz="3500" baseline="-25000" dirty="0"/>
              <a:t>2</a:t>
            </a:r>
            <a:r>
              <a:rPr lang="en-US" sz="3500" dirty="0"/>
              <a:t> uptake plateaus</a:t>
            </a:r>
          </a:p>
          <a:p>
            <a:pPr marL="572780" indent="-572780">
              <a:buFont typeface="Arial" panose="020B0604020202020204" pitchFamily="34" charset="0"/>
              <a:buChar char="•"/>
              <a:defRPr/>
            </a:pPr>
            <a:endParaRPr lang="en-US" sz="3500" dirty="0"/>
          </a:p>
          <a:p>
            <a:pPr marL="572780" indent="-572780">
              <a:buFont typeface="Arial" panose="020B0604020202020204" pitchFamily="34" charset="0"/>
              <a:buChar char="•"/>
              <a:defRPr/>
            </a:pPr>
            <a:r>
              <a:rPr lang="en-US" sz="3500" dirty="0"/>
              <a:t>Blood lactate rise</a:t>
            </a:r>
          </a:p>
          <a:p>
            <a:pPr>
              <a:defRPr/>
            </a:pPr>
            <a:r>
              <a:rPr lang="en-US" sz="3500" dirty="0"/>
              <a:t>(anaerobic metabolism)</a:t>
            </a:r>
          </a:p>
          <a:p>
            <a:pPr>
              <a:defRPr/>
            </a:pPr>
            <a:endParaRPr lang="en-US" sz="3500" dirty="0"/>
          </a:p>
          <a:p>
            <a:pPr>
              <a:defRPr/>
            </a:pPr>
            <a:endParaRPr lang="en-US" sz="3500" dirty="0"/>
          </a:p>
          <a:p>
            <a:pPr>
              <a:defRPr/>
            </a:pPr>
            <a:endParaRPr lang="en-US" sz="3500" dirty="0"/>
          </a:p>
          <a:p>
            <a:pPr>
              <a:defRPr/>
            </a:pPr>
            <a:endParaRPr lang="en-US" sz="35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VO</a:t>
            </a:r>
            <a:r>
              <a:rPr lang="en-US" altLang="en-US" baseline="-25000" smtClean="0"/>
              <a:t>2 </a:t>
            </a:r>
            <a:r>
              <a:rPr lang="en-US" altLang="en-US" smtClean="0"/>
              <a:t> max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74407" y="2580386"/>
            <a:ext cx="11938338" cy="6150294"/>
          </a:xfrm>
        </p:spPr>
        <p:txBody>
          <a:bodyPr/>
          <a:lstStyle/>
          <a:p>
            <a:r>
              <a:rPr lang="en-US" altLang="en-US" smtClean="0"/>
              <a:t>VO</a:t>
            </a:r>
            <a:r>
              <a:rPr lang="en-US" altLang="en-US" baseline="-25000" smtClean="0"/>
              <a:t>2 </a:t>
            </a:r>
            <a:r>
              <a:rPr lang="en-US" altLang="en-US" smtClean="0"/>
              <a:t> max- Maximum amount of oxygen consumed under maximal aerobic metabolism.</a:t>
            </a:r>
          </a:p>
          <a:p>
            <a:endParaRPr lang="en-US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82" y="4189201"/>
            <a:ext cx="5602843" cy="454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baseline="-25000" smtClean="0"/>
              <a:t>max</a:t>
            </a:r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376720" y="2542242"/>
            <a:ext cx="10690802" cy="6150292"/>
          </a:xfrm>
        </p:spPr>
        <p:txBody>
          <a:bodyPr/>
          <a:lstStyle/>
          <a:p>
            <a:pPr eaLnBrk="1" hangingPunct="1"/>
            <a:r>
              <a:rPr lang="en-GB" altLang="en-US" smtClean="0"/>
              <a:t>Reflects the aerobic physical fitness of an individual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Low in sedentary people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Increases with training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Limited by the rate at which oxygen is transported to the mitochondria in the exercising muscle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974408" y="2432294"/>
            <a:ext cx="11799927" cy="67852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Energy and oxygen requirement increases- need more energy and oxygen</a:t>
            </a:r>
          </a:p>
          <a:p>
            <a:pPr marL="0" indent="0" eaLnBrk="1" hangingPunct="1">
              <a:buNone/>
            </a:pPr>
            <a:endParaRPr lang="en-US" altLang="en-US" smtClean="0"/>
          </a:p>
          <a:p>
            <a:pPr marL="0" indent="0" eaLnBrk="1" hangingPunct="1">
              <a:buNone/>
            </a:pPr>
            <a:r>
              <a:rPr lang="en-US" altLang="en-US" smtClean="0"/>
              <a:t>Carbon dioxide and heat production increases- need to remove CO</a:t>
            </a:r>
            <a:r>
              <a:rPr lang="en-US" altLang="en-US" baseline="-25000" smtClean="0"/>
              <a:t>2</a:t>
            </a:r>
            <a:r>
              <a:rPr lang="en-US" altLang="en-US" smtClean="0"/>
              <a:t> and heat</a:t>
            </a:r>
          </a:p>
          <a:p>
            <a:pPr marL="572780" lvl="1" indent="0" eaLnBrk="1" hangingPunct="1">
              <a:buNone/>
            </a:pPr>
            <a:endParaRPr lang="en-US" altLang="en-US" sz="3500"/>
          </a:p>
          <a:p>
            <a:pPr marL="0" indent="0" eaLnBrk="1" hangingPunct="1">
              <a:buNone/>
            </a:pPr>
            <a:r>
              <a:rPr lang="en-US" altLang="en-US" smtClean="0"/>
              <a:t>				</a:t>
            </a:r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latin typeface="+mn-lt"/>
              </a:rPr>
              <a:t>During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2990" y="1032155"/>
            <a:ext cx="10364153" cy="7117592"/>
          </a:xfrm>
          <a:prstGeom prst="rect">
            <a:avLst/>
          </a:prstGeom>
        </p:spPr>
        <p:txBody>
          <a:bodyPr lIns="114556" tIns="57278" rIns="114556" bIns="57278">
            <a:spAutoFit/>
          </a:bodyPr>
          <a:lstStyle/>
          <a:p>
            <a:pPr eaLnBrk="1" hangingPunct="1">
              <a:defRPr/>
            </a:pPr>
            <a:r>
              <a:rPr lang="en-GB" sz="3500" b="1" dirty="0">
                <a:solidFill>
                  <a:srgbClr val="FF0000"/>
                </a:solidFill>
                <a:latin typeface="+mj-lt"/>
              </a:rPr>
              <a:t>Maximal oxygen consumption </a:t>
            </a:r>
            <a:r>
              <a:rPr lang="en-GB" sz="35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500" b="1" dirty="0">
                <a:solidFill>
                  <a:srgbClr val="FF0000"/>
                </a:solidFill>
                <a:latin typeface="+mn-lt"/>
              </a:rPr>
              <a:t>VO</a:t>
            </a:r>
            <a:r>
              <a:rPr lang="en-US" sz="3500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5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500" b="1" baseline="-25000" dirty="0">
                <a:solidFill>
                  <a:srgbClr val="FF0000"/>
                </a:solidFill>
                <a:latin typeface="+mn-lt"/>
              </a:rPr>
              <a:t>max</a:t>
            </a:r>
            <a:r>
              <a:rPr lang="en-US" sz="35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GB" sz="35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GB" sz="3500" dirty="0">
                <a:latin typeface="+mj-lt"/>
              </a:rPr>
              <a:t>quantifies a person’s capacity for aerobic </a:t>
            </a:r>
            <a:r>
              <a:rPr lang="en-GB" sz="3500" dirty="0" err="1">
                <a:latin typeface="+mj-lt"/>
              </a:rPr>
              <a:t>resynthesis</a:t>
            </a:r>
            <a:r>
              <a:rPr lang="en-GB" sz="3500" dirty="0">
                <a:latin typeface="+mj-lt"/>
              </a:rPr>
              <a:t> of ATP</a:t>
            </a:r>
          </a:p>
          <a:p>
            <a:pPr eaLnBrk="1" hangingPunct="1">
              <a:defRPr/>
            </a:pPr>
            <a:endParaRPr lang="en-GB" sz="3500" b="1" dirty="0">
              <a:solidFill>
                <a:srgbClr val="FF0000"/>
              </a:solidFill>
              <a:latin typeface="+mj-lt"/>
            </a:endParaRPr>
          </a:p>
          <a:p>
            <a:pPr eaLnBrk="1" hangingPunct="1">
              <a:defRPr/>
            </a:pPr>
            <a:r>
              <a:rPr lang="en-GB" sz="3500" dirty="0">
                <a:latin typeface="+mj-lt"/>
              </a:rPr>
              <a:t>After reaching </a:t>
            </a:r>
            <a:r>
              <a:rPr lang="en-US" sz="3500" b="1" dirty="0">
                <a:latin typeface="+mn-lt"/>
              </a:rPr>
              <a:t>VO</a:t>
            </a:r>
            <a:r>
              <a:rPr lang="en-US" sz="3500" b="1" baseline="-25000" dirty="0">
                <a:latin typeface="+mn-lt"/>
              </a:rPr>
              <a:t>2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baseline="-25000" dirty="0">
                <a:latin typeface="+mn-lt"/>
              </a:rPr>
              <a:t>max</a:t>
            </a:r>
            <a:r>
              <a:rPr lang="en-GB" sz="3500" dirty="0">
                <a:latin typeface="+mn-lt"/>
              </a:rPr>
              <a:t> , </a:t>
            </a:r>
            <a:r>
              <a:rPr lang="en-GB" sz="3500" dirty="0">
                <a:latin typeface="+mj-lt"/>
              </a:rPr>
              <a:t>additional work can only be done by anaerobic metabolism </a:t>
            </a:r>
          </a:p>
          <a:p>
            <a:pPr eaLnBrk="1" hangingPunct="1">
              <a:defRPr/>
            </a:pPr>
            <a:endParaRPr lang="en-GB" sz="3500" dirty="0">
              <a:latin typeface="+mj-lt"/>
            </a:endParaRPr>
          </a:p>
          <a:p>
            <a:pPr eaLnBrk="1" hangingPunct="1">
              <a:defRPr/>
            </a:pPr>
            <a:r>
              <a:rPr lang="en-GB" sz="3500" dirty="0">
                <a:latin typeface="+mj-lt"/>
              </a:rPr>
              <a:t>Blood lactate continues to rises</a:t>
            </a:r>
          </a:p>
          <a:p>
            <a:pPr eaLnBrk="1" hangingPunct="1">
              <a:defRPr/>
            </a:pPr>
            <a:endParaRPr lang="en-GB" sz="3500" dirty="0">
              <a:latin typeface="+mj-lt"/>
            </a:endParaRPr>
          </a:p>
          <a:p>
            <a:pPr eaLnBrk="1" hangingPunct="1">
              <a:defRPr/>
            </a:pPr>
            <a:r>
              <a:rPr lang="en-GB" sz="3500" dirty="0">
                <a:latin typeface="+mj-lt"/>
              </a:rPr>
              <a:t>The person becomes exhausted and stops exercising</a:t>
            </a:r>
          </a:p>
          <a:p>
            <a:pPr eaLnBrk="1" hangingPunct="1">
              <a:defRPr/>
            </a:pPr>
            <a:endParaRPr lang="en-GB" sz="3500" dirty="0">
              <a:latin typeface="+mj-lt"/>
            </a:endParaRPr>
          </a:p>
          <a:p>
            <a:pPr eaLnBrk="1" hangingPunct="1">
              <a:defRPr/>
            </a:pPr>
            <a:r>
              <a:rPr lang="en-GB" sz="3500" dirty="0">
                <a:latin typeface="+mj-lt"/>
              </a:rPr>
              <a:t>At this point an </a:t>
            </a:r>
            <a:r>
              <a:rPr lang="en-GB" sz="3500" b="1" dirty="0">
                <a:solidFill>
                  <a:srgbClr val="FF0000"/>
                </a:solidFill>
                <a:latin typeface="+mj-lt"/>
              </a:rPr>
              <a:t>oxygen debt </a:t>
            </a:r>
            <a:r>
              <a:rPr lang="en-GB" sz="3500" dirty="0">
                <a:latin typeface="+mj-lt"/>
              </a:rPr>
              <a:t>is being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</a:t>
            </a:r>
            <a:r>
              <a:rPr lang="en-US" altLang="en-US" baseline="-25000" smtClean="0"/>
              <a:t>2 </a:t>
            </a:r>
            <a:r>
              <a:rPr lang="en-US" altLang="en-US" smtClean="0"/>
              <a:t>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409" y="2775599"/>
            <a:ext cx="5763399" cy="595508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Difference between total work and aerobic work.</a:t>
            </a:r>
          </a:p>
          <a:p>
            <a:pPr marL="0" indent="0">
              <a:buNone/>
              <a:defRPr/>
            </a:pPr>
            <a:r>
              <a:rPr lang="en-US" dirty="0" smtClean="0"/>
              <a:t> (= anaerobic work)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O</a:t>
            </a:r>
            <a:r>
              <a:rPr lang="en-US" baseline="-25000" dirty="0" smtClean="0"/>
              <a:t>2 </a:t>
            </a:r>
            <a:r>
              <a:rPr lang="en-US" dirty="0" smtClean="0"/>
              <a:t>debt will,</a:t>
            </a:r>
          </a:p>
          <a:p>
            <a:pPr marL="715975" indent="-715975">
              <a:buFont typeface="+mj-lt"/>
              <a:buAutoNum type="romanUcPeriod"/>
              <a:defRPr/>
            </a:pPr>
            <a:r>
              <a:rPr lang="en-US" dirty="0" smtClean="0"/>
              <a:t>Replace stored O</a:t>
            </a:r>
            <a:r>
              <a:rPr lang="en-US" baseline="-25000" dirty="0" smtClean="0"/>
              <a:t>2 </a:t>
            </a:r>
            <a:r>
              <a:rPr lang="en-US" dirty="0" smtClean="0"/>
              <a:t> - ~2L</a:t>
            </a:r>
          </a:p>
          <a:p>
            <a:pPr marL="715975" indent="-715975">
              <a:buFont typeface="+mj-lt"/>
              <a:buAutoNum type="romanUcPeriod"/>
              <a:defRPr/>
            </a:pPr>
            <a:r>
              <a:rPr lang="en-US" dirty="0" smtClean="0"/>
              <a:t>Replace ATP</a:t>
            </a:r>
          </a:p>
          <a:p>
            <a:pPr marL="715975" indent="-715975">
              <a:buFont typeface="+mj-lt"/>
              <a:buAutoNum type="romanUcPeriod"/>
              <a:defRPr/>
            </a:pPr>
            <a:r>
              <a:rPr lang="en-US" dirty="0"/>
              <a:t> </a:t>
            </a:r>
            <a:r>
              <a:rPr lang="en-US" dirty="0" smtClean="0"/>
              <a:t>Removal of lactate </a:t>
            </a:r>
          </a:p>
          <a:p>
            <a:pPr marL="0" indent="0">
              <a:buNone/>
              <a:defRPr/>
            </a:pPr>
            <a:r>
              <a:rPr lang="en-US" sz="3000" dirty="0"/>
              <a:t> </a:t>
            </a:r>
            <a:r>
              <a:rPr lang="en-US" sz="3000" dirty="0"/>
              <a:t>         (80% converted to glycogen)</a:t>
            </a:r>
            <a:endParaRPr lang="en-US" sz="3000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06" y="379206"/>
            <a:ext cx="7418785" cy="52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7129046" y="5777822"/>
            <a:ext cx="6612314" cy="227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556" tIns="57278" rIns="114556" bIns="572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500">
                <a:solidFill>
                  <a:srgbClr val="FF0000"/>
                </a:solidFill>
              </a:rPr>
              <a:t>The respiratory rate does not reach basal levels until O</a:t>
            </a:r>
            <a:r>
              <a:rPr lang="en-US" altLang="en-US" sz="3500" baseline="-25000">
                <a:solidFill>
                  <a:srgbClr val="FF0000"/>
                </a:solidFill>
              </a:rPr>
              <a:t>2</a:t>
            </a:r>
            <a:r>
              <a:rPr lang="en-US" altLang="en-US" sz="3500">
                <a:solidFill>
                  <a:srgbClr val="FF0000"/>
                </a:solidFill>
              </a:rPr>
              <a:t> debt is repaid.</a:t>
            </a:r>
            <a:r>
              <a:rPr lang="en-GB" altLang="en-US" sz="3500">
                <a:solidFill>
                  <a:srgbClr val="FF0000"/>
                </a:solidFill>
              </a:rPr>
              <a:t> High H</a:t>
            </a:r>
            <a:r>
              <a:rPr lang="en-GB" altLang="en-US" sz="3500" baseline="30000">
                <a:solidFill>
                  <a:srgbClr val="FF0000"/>
                </a:solidFill>
              </a:rPr>
              <a:t>+</a:t>
            </a:r>
            <a:r>
              <a:rPr lang="en-GB" altLang="en-US" sz="3500">
                <a:solidFill>
                  <a:srgbClr val="FF0000"/>
                </a:solidFill>
              </a:rPr>
              <a:t> due to lactic acidosis is the cause.(Takes up to 90 minutes)</a:t>
            </a:r>
            <a:endParaRPr lang="en-US" altLang="en-US"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</a:t>
            </a:r>
            <a:r>
              <a:rPr lang="en-US" altLang="en-US" baseline="-25000" smtClean="0"/>
              <a:t>2 </a:t>
            </a:r>
            <a:r>
              <a:rPr lang="en-US" altLang="en-US" smtClean="0"/>
              <a:t> consumption during exercise</a:t>
            </a:r>
            <a:endParaRPr lang="en-US" altLang="en-US" baseline="-25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Oxygen Debt (11.5 L)</a:t>
            </a:r>
          </a:p>
          <a:p>
            <a:pPr marL="0" indent="0">
              <a:buNone/>
              <a:defRPr/>
            </a:pPr>
            <a:r>
              <a:rPr lang="en-GB" dirty="0" smtClean="0"/>
              <a:t>a) 2 L (stored O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</a:p>
          <a:p>
            <a:pPr marL="0" indent="0">
              <a:buNone/>
              <a:defRPr/>
            </a:pPr>
            <a:r>
              <a:rPr lang="en-GB" dirty="0" smtClean="0"/>
              <a:t>b) 9.5 L (metabolic recovery)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STORED </a:t>
            </a:r>
            <a:r>
              <a:rPr lang="en-US" dirty="0"/>
              <a:t>OXYGEN (2 L)</a:t>
            </a:r>
          </a:p>
          <a:p>
            <a:pPr marL="0" indent="0">
              <a:buNone/>
              <a:defRPr/>
            </a:pPr>
            <a:r>
              <a:rPr lang="en-GB" dirty="0"/>
              <a:t>0.5 L - air in the lungs</a:t>
            </a:r>
          </a:p>
          <a:p>
            <a:pPr marL="0" indent="0">
              <a:buNone/>
              <a:defRPr/>
            </a:pPr>
            <a:r>
              <a:rPr lang="en-GB" dirty="0"/>
              <a:t>0.25 L - dissolved in the body fluids</a:t>
            </a:r>
          </a:p>
          <a:p>
            <a:pPr marL="0" indent="0">
              <a:buNone/>
              <a:defRPr/>
            </a:pPr>
            <a:r>
              <a:rPr lang="en-GB" dirty="0"/>
              <a:t>1 L - combined with </a:t>
            </a:r>
            <a:r>
              <a:rPr lang="en-GB" dirty="0" smtClean="0"/>
              <a:t>haemoglobin</a:t>
            </a: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0.3 L - combined with </a:t>
            </a:r>
            <a:r>
              <a:rPr lang="en-GB" dirty="0" smtClean="0"/>
              <a:t>myoglobin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Fatigue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4408" y="2124893"/>
            <a:ext cx="12224385" cy="61502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Due to</a:t>
            </a:r>
          </a:p>
          <a:p>
            <a:pPr>
              <a:defRPr/>
            </a:pPr>
            <a:r>
              <a:rPr lang="en-US" dirty="0" smtClean="0"/>
              <a:t>Increased stimulation of the brain due to impulses from joints and muscles</a:t>
            </a:r>
          </a:p>
          <a:p>
            <a:pPr>
              <a:defRPr/>
            </a:pPr>
            <a:r>
              <a:rPr lang="en-US" dirty="0" smtClean="0"/>
              <a:t>Acidosis</a:t>
            </a:r>
          </a:p>
          <a:p>
            <a:pPr>
              <a:defRPr/>
            </a:pPr>
            <a:r>
              <a:rPr lang="en-US" dirty="0"/>
              <a:t>Dyspnea</a:t>
            </a:r>
          </a:p>
          <a:p>
            <a:pPr>
              <a:defRPr/>
            </a:pPr>
            <a:r>
              <a:rPr lang="en-US" dirty="0"/>
              <a:t>Activation of J receptors</a:t>
            </a:r>
          </a:p>
          <a:p>
            <a:pPr>
              <a:defRPr/>
            </a:pPr>
            <a:r>
              <a:rPr lang="en-US" dirty="0"/>
              <a:t>Rise in body temperature</a:t>
            </a:r>
          </a:p>
          <a:p>
            <a:pPr>
              <a:defRPr/>
            </a:pPr>
            <a:r>
              <a:rPr lang="en-US" dirty="0" smtClean="0"/>
              <a:t>Hypoglycemia</a:t>
            </a:r>
          </a:p>
          <a:p>
            <a:pPr>
              <a:defRPr/>
            </a:pPr>
            <a:r>
              <a:rPr lang="en-US" dirty="0" smtClean="0"/>
              <a:t>Muscle glycogen depletion</a:t>
            </a:r>
          </a:p>
          <a:p>
            <a:pPr>
              <a:defRPr/>
            </a:pPr>
            <a:r>
              <a:rPr lang="en-US" dirty="0" smtClean="0"/>
              <a:t>Accumulation of metabolites in muscle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80310" y="-42633"/>
            <a:ext cx="9168289" cy="1873586"/>
          </a:xfrm>
        </p:spPr>
        <p:txBody>
          <a:bodyPr/>
          <a:lstStyle/>
          <a:p>
            <a:pPr eaLnBrk="1" hangingPunct="1"/>
            <a:r>
              <a:rPr lang="en-GB" altLang="en-US" b="1" smtClean="0">
                <a:solidFill>
                  <a:srgbClr val="FF0000"/>
                </a:solidFill>
              </a:rPr>
              <a:t>Isocapnic buffering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03921" y="1830952"/>
            <a:ext cx="4462344" cy="5432274"/>
          </a:xfrm>
        </p:spPr>
        <p:txBody>
          <a:bodyPr/>
          <a:lstStyle/>
          <a:p>
            <a:r>
              <a:rPr lang="en-GB" altLang="en-US" smtClean="0"/>
              <a:t>Increase in ventilation and increase in CO</a:t>
            </a:r>
            <a:r>
              <a:rPr lang="en-GB" altLang="en-US" baseline="-25000" smtClean="0"/>
              <a:t>2</a:t>
            </a:r>
            <a:r>
              <a:rPr lang="en-GB" altLang="en-US" smtClean="0"/>
              <a:t> production balance out</a:t>
            </a:r>
          </a:p>
          <a:p>
            <a:endParaRPr lang="en-GB" altLang="en-US" smtClean="0"/>
          </a:p>
          <a:p>
            <a:r>
              <a:rPr lang="en-GB" altLang="en-US" smtClean="0">
                <a:solidFill>
                  <a:srgbClr val="FF0000"/>
                </a:solidFill>
              </a:rPr>
              <a:t>P</a:t>
            </a:r>
            <a:r>
              <a:rPr lang="en-GB" altLang="en-US" baseline="-25000" smtClean="0">
                <a:solidFill>
                  <a:srgbClr val="FF0000"/>
                </a:solidFill>
              </a:rPr>
              <a:t>A</a:t>
            </a:r>
            <a:r>
              <a:rPr lang="en-GB" altLang="en-US" smtClean="0">
                <a:solidFill>
                  <a:srgbClr val="FF0000"/>
                </a:solidFill>
              </a:rPr>
              <a:t>CO</a:t>
            </a:r>
            <a:r>
              <a:rPr lang="en-GB" altLang="en-US" baseline="-25000" smtClean="0">
                <a:solidFill>
                  <a:srgbClr val="FF0000"/>
                </a:solidFill>
              </a:rPr>
              <a:t>2</a:t>
            </a:r>
            <a:r>
              <a:rPr lang="en-GB" altLang="en-US" smtClean="0">
                <a:solidFill>
                  <a:srgbClr val="FF0000"/>
                </a:solidFill>
              </a:rPr>
              <a:t> and PaCO</a:t>
            </a:r>
            <a:r>
              <a:rPr lang="en-GB" altLang="en-US" baseline="-25000" smtClean="0">
                <a:solidFill>
                  <a:srgbClr val="FF0000"/>
                </a:solidFill>
              </a:rPr>
              <a:t>2</a:t>
            </a:r>
            <a:r>
              <a:rPr lang="en-GB" altLang="en-US" smtClean="0">
                <a:solidFill>
                  <a:srgbClr val="FF0000"/>
                </a:solidFill>
              </a:rPr>
              <a:t> change only slightly 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98" y="1507843"/>
            <a:ext cx="6466523" cy="79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Effects of training on respiratory system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Increased strength of respiratory muscles</a:t>
            </a:r>
          </a:p>
          <a:p>
            <a:r>
              <a:rPr lang="en-US" altLang="en-US" smtClean="0"/>
              <a:t>Higher diffusing capacity </a:t>
            </a:r>
          </a:p>
          <a:p>
            <a:r>
              <a:rPr lang="en-US" altLang="en-US" smtClean="0"/>
              <a:t>Increased metabolism of lactic acid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Lactate threshold with increasing work rate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8" y="2385175"/>
            <a:ext cx="11561862" cy="677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Summery- </a:t>
            </a:r>
            <a:r>
              <a:rPr lang="en-US" altLang="en-US" sz="5000"/>
              <a:t>Respiratory compensation in exercise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aseline="-25000" smtClean="0"/>
          </a:p>
          <a:p>
            <a:r>
              <a:rPr lang="en-US" altLang="en-US" smtClean="0"/>
              <a:t>The venous PO</a:t>
            </a:r>
            <a:r>
              <a:rPr lang="en-US" altLang="en-US" baseline="-25000" smtClean="0"/>
              <a:t>2</a:t>
            </a:r>
            <a:r>
              <a:rPr lang="en-US" altLang="en-US" smtClean="0"/>
              <a:t> reduce from 40mmHg to 25mmHg</a:t>
            </a:r>
          </a:p>
          <a:p>
            <a:r>
              <a:rPr lang="en-US" altLang="en-US" smtClean="0"/>
              <a:t> Lung alveolar capillary O</a:t>
            </a:r>
            <a:r>
              <a:rPr lang="en-US" altLang="en-US" baseline="-25000" smtClean="0"/>
              <a:t>2</a:t>
            </a:r>
            <a:r>
              <a:rPr lang="en-US" altLang="en-US" smtClean="0"/>
              <a:t> gradient increase</a:t>
            </a:r>
          </a:p>
          <a:p>
            <a:r>
              <a:rPr lang="en-US" altLang="en-US" smtClean="0"/>
              <a:t> More O</a:t>
            </a:r>
            <a:r>
              <a:rPr lang="en-US" altLang="en-US" baseline="-25000" smtClean="0"/>
              <a:t>2</a:t>
            </a:r>
            <a:r>
              <a:rPr lang="en-US" altLang="en-US" smtClean="0"/>
              <a:t> enters blood</a:t>
            </a:r>
          </a:p>
          <a:p>
            <a:r>
              <a:rPr lang="en-US" altLang="en-US" smtClean="0"/>
              <a:t> More blood enters the pulmonary circulation (</a:t>
            </a:r>
            <a:r>
              <a:rPr lang="en-GB" altLang="en-US" smtClean="0"/>
              <a:t>Increased cardiac output and pulmonary capillaries recruitment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In active tissues more O</a:t>
            </a:r>
            <a:r>
              <a:rPr lang="en-US" altLang="en-US" baseline="-25000" smtClean="0"/>
              <a:t>2 </a:t>
            </a:r>
            <a:r>
              <a:rPr lang="en-US" altLang="en-US" smtClean="0"/>
              <a:t> is extracted from blood.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heavy exercise the respiratory rate takes a long time to return to normal.</a:t>
            </a:r>
          </a:p>
          <a:p>
            <a:pPr>
              <a:defRPr/>
            </a:pPr>
            <a:r>
              <a:rPr lang="en-US" dirty="0" smtClean="0"/>
              <a:t>Respiratory rate does not reach basal level until O</a:t>
            </a:r>
            <a:r>
              <a:rPr lang="en-US" baseline="-25000" dirty="0" smtClean="0"/>
              <a:t>2 </a:t>
            </a:r>
            <a:r>
              <a:rPr lang="en-US" dirty="0" smtClean="0"/>
              <a:t> debt is repaired.</a:t>
            </a:r>
          </a:p>
          <a:p>
            <a:pPr>
              <a:defRPr/>
            </a:pPr>
            <a:r>
              <a:rPr lang="en-US" dirty="0" smtClean="0"/>
              <a:t>High H+ due to lactic acidosis is the cause.</a:t>
            </a:r>
          </a:p>
          <a:p>
            <a:pPr marL="0" indent="0">
              <a:buNone/>
              <a:defRPr/>
            </a:pPr>
            <a:r>
              <a:rPr lang="en-US" dirty="0" smtClean="0"/>
              <a:t>(Takes up to 90 minutes)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Interesting facts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reduction in the oxygen carrying capacity in conditions such as anaemia produces fatigue and shortness of breath on mild exertion.</a:t>
            </a:r>
          </a:p>
          <a:p>
            <a:r>
              <a:rPr lang="en-GB" altLang="en-US" smtClean="0"/>
              <a:t>Blood doping- Some athletes have tried to increase red blood cell levels by removing, storing and then reinfusing them. This method has been shown to improve VO2max  by up to 10%. </a:t>
            </a:r>
          </a:p>
          <a:p>
            <a:r>
              <a:rPr lang="en-GB" altLang="en-US" smtClean="0"/>
              <a:t>More recently, Erythropoietin abuse in sport in order to increase red blood cell levels has come up. </a:t>
            </a:r>
          </a:p>
          <a:p>
            <a:r>
              <a:rPr lang="en-GB" altLang="en-US" smtClean="0"/>
              <a:t>The improvements in   VO2max  observed when employing these methods provide good evidence that oxygen delivery is a limiting factor for   VO2max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>
          <a:xfrm>
            <a:off x="907970" y="186238"/>
            <a:ext cx="12224385" cy="1873583"/>
          </a:xfrm>
        </p:spPr>
        <p:txBody>
          <a:bodyPr/>
          <a:lstStyle/>
          <a:p>
            <a:pPr algn="ctr" eaLnBrk="1" hangingPunct="1"/>
            <a:r>
              <a:rPr lang="en-GB" altLang="en-US" b="1" smtClean="0"/>
              <a:t>Classification of exercise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sz="half" idx="1"/>
          </p:nvPr>
        </p:nvSpPr>
        <p:spPr>
          <a:xfrm>
            <a:off x="907970" y="2259522"/>
            <a:ext cx="5206068" cy="615029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rgbClr val="0000FF"/>
                </a:solidFill>
              </a:rPr>
              <a:t>Isotonic</a:t>
            </a:r>
          </a:p>
          <a:p>
            <a:pPr marL="1241023" lvl="1" indent="-668244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muscle tone remains the same</a:t>
            </a:r>
          </a:p>
          <a:p>
            <a:pPr marL="1241023" lvl="1" indent="-668244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but muscle length reduces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3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000" i="1" dirty="0"/>
              <a:t>(dynamic/ aerobic/ cardiovascular exercise)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walking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running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swimming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cycling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dancing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skipping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3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3000" dirty="0"/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7629169" y="2259521"/>
            <a:ext cx="5778163" cy="733727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rgbClr val="CC3300"/>
                </a:solidFill>
              </a:rPr>
              <a:t>Isometric</a:t>
            </a:r>
          </a:p>
          <a:p>
            <a:pPr marL="1241023" lvl="1" indent="-668244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muscle length remains the same</a:t>
            </a:r>
          </a:p>
          <a:p>
            <a:pPr marL="1241023" lvl="1" indent="-668244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but muscle tone increases</a:t>
            </a:r>
            <a:br>
              <a:rPr lang="en-US" dirty="0" smtClean="0"/>
            </a:br>
            <a:endParaRPr lang="en-US" dirty="0" smtClean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GB" sz="3000" i="1" dirty="0"/>
              <a:t>(static, weight or resistance exercise)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weight-lifting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athletic throwing events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500" dirty="0"/>
              <a:t>rock-climbing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082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349" y="538515"/>
            <a:ext cx="9159062" cy="1615546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000" dirty="0">
                <a:solidFill>
                  <a:srgbClr val="C00000"/>
                </a:solidFill>
                <a:latin typeface="+mn-lt"/>
              </a:rPr>
              <a:t>Cardiovascular changes in exercise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11806" y="2800279"/>
            <a:ext cx="8734604" cy="5600559"/>
          </a:xfrm>
        </p:spPr>
        <p:txBody>
          <a:bodyPr/>
          <a:lstStyle/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cardiac output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Changes in blood pressure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pulmonary blood flow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muscle blood flow to the active muscles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Reduced flow to certain organs</a:t>
            </a:r>
          </a:p>
          <a:p>
            <a:pPr eaLnBrk="1" hangingPunct="1"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208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330" y="538515"/>
            <a:ext cx="9035415" cy="161554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500" b="1" dirty="0">
                <a:solidFill>
                  <a:srgbClr val="C00000"/>
                </a:solidFill>
                <a:latin typeface="+mn-lt"/>
              </a:rPr>
              <a:t>Cardiovascular changes in exercise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Start immediately before exercise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? Psychic stimuli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? Stimulation of muscle &amp; tendon stretch receptors and muscle chemoreceptors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Due to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Reduced </a:t>
            </a:r>
            <a:r>
              <a:rPr lang="en-GB" altLang="en-US" b="1">
                <a:solidFill>
                  <a:srgbClr val="FF0000"/>
                </a:solidFill>
              </a:rPr>
              <a:t>vagal</a:t>
            </a:r>
            <a:r>
              <a:rPr lang="en-US" altLang="en-US" b="1">
                <a:solidFill>
                  <a:srgbClr val="FF0000"/>
                </a:solidFill>
              </a:rPr>
              <a:t> output to the heart</a:t>
            </a:r>
          </a:p>
          <a:p>
            <a:pPr eaLnBrk="1" hangingPunct="1"/>
            <a:r>
              <a:rPr lang="en-US" altLang="en-US" sz="3000"/>
              <a:t>Increased sympathetic output</a:t>
            </a:r>
          </a:p>
        </p:txBody>
      </p:sp>
    </p:spTree>
    <p:extLst>
      <p:ext uri="{BB962C8B-B14F-4D97-AF65-F5344CB8AC3E}">
        <p14:creationId xmlns:p14="http://schemas.microsoft.com/office/powerpoint/2010/main" val="3109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0310" y="430812"/>
            <a:ext cx="9035415" cy="161554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500" b="1" dirty="0">
                <a:solidFill>
                  <a:srgbClr val="C00000"/>
                </a:solidFill>
                <a:latin typeface="+mn-lt"/>
              </a:rPr>
              <a:t>1. Increase in cardiac output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480310" y="2477170"/>
            <a:ext cx="9566910" cy="6785293"/>
          </a:xfrm>
        </p:spPr>
        <p:txBody>
          <a:bodyPr/>
          <a:lstStyle/>
          <a:p>
            <a:pPr eaLnBrk="1" hangingPunct="1"/>
            <a:r>
              <a:rPr lang="en-US" altLang="en-US"/>
              <a:t>Inotropic and chronotropic effects ↑</a:t>
            </a:r>
          </a:p>
          <a:p>
            <a:pPr eaLnBrk="1" hangingPunct="1"/>
            <a:endParaRPr lang="en-US" altLang="en-US" sz="1300"/>
          </a:p>
          <a:p>
            <a:pPr eaLnBrk="1" hangingPunct="1"/>
            <a:r>
              <a:rPr lang="en-US" altLang="en-US" sz="3400">
                <a:sym typeface="Symbol" panose="05050102010706020507" pitchFamily="18" charset="2"/>
              </a:rPr>
              <a:t></a:t>
            </a:r>
            <a:r>
              <a:rPr lang="en-US" altLang="en-US" sz="3400"/>
              <a:t>heart rate</a:t>
            </a:r>
          </a:p>
          <a:p>
            <a:pPr eaLnBrk="1" hangingPunct="1"/>
            <a:r>
              <a:rPr lang="en-US" altLang="en-US" sz="3400">
                <a:sym typeface="Symbol" panose="05050102010706020507" pitchFamily="18" charset="2"/>
              </a:rPr>
              <a:t></a:t>
            </a:r>
            <a:r>
              <a:rPr lang="en-US" altLang="en-US" sz="3400"/>
              <a:t>stroke volume  - </a:t>
            </a:r>
            <a:r>
              <a:rPr lang="en-US" altLang="en-US" sz="3400" i="1">
                <a:sym typeface="Symbol" panose="05050102010706020507" pitchFamily="18" charset="2"/>
              </a:rPr>
              <a:t></a:t>
            </a:r>
            <a:r>
              <a:rPr lang="en-US" altLang="en-US" sz="3400" i="1">
                <a:sym typeface="Directions MT" pitchFamily="2" charset="2"/>
              </a:rPr>
              <a:t>contractility &gt; </a:t>
            </a:r>
            <a:r>
              <a:rPr lang="en-US" altLang="en-US" sz="3400" i="1">
                <a:sym typeface="Symbol" panose="05050102010706020507" pitchFamily="18" charset="2"/>
              </a:rPr>
              <a:t> venous return</a:t>
            </a:r>
            <a:endParaRPr lang="en-US" altLang="en-US" sz="3400" i="1"/>
          </a:p>
          <a:p>
            <a:pPr eaLnBrk="1" hangingPunct="1"/>
            <a:r>
              <a:rPr lang="en-US" altLang="en-US" sz="3400">
                <a:sym typeface="Symbol" panose="05050102010706020507" pitchFamily="18" charset="2"/>
              </a:rPr>
              <a:t></a:t>
            </a:r>
            <a:r>
              <a:rPr lang="en-US" altLang="en-US" sz="3400"/>
              <a:t>cardiac output (CO)</a:t>
            </a:r>
          </a:p>
          <a:p>
            <a:pPr lvl="1" eaLnBrk="1" hangingPunct="1">
              <a:buFontTx/>
              <a:buNone/>
            </a:pPr>
            <a:endParaRPr lang="en-US" altLang="en-US" sz="13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 an untrained person CO increased up to 4 times of resting (5L/min 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2"/>
                </a:solidFill>
                <a:sym typeface="Directions MT" pitchFamily="2" charset="2"/>
              </a:rPr>
              <a:t>20L/min)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300">
              <a:sym typeface="Directions MT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00"/>
                </a:solidFill>
              </a:rPr>
              <a:t>In a trained athlete up to 6 times (5L/min </a:t>
            </a:r>
            <a:r>
              <a:rPr lang="en-US" altLang="en-US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>
                <a:solidFill>
                  <a:srgbClr val="006600"/>
                </a:solidFill>
                <a:sym typeface="Directions MT" pitchFamily="2" charset="2"/>
              </a:rPr>
              <a:t>30L/min)</a:t>
            </a:r>
          </a:p>
        </p:txBody>
      </p:sp>
    </p:spTree>
    <p:extLst>
      <p:ext uri="{BB962C8B-B14F-4D97-AF65-F5344CB8AC3E}">
        <p14:creationId xmlns:p14="http://schemas.microsoft.com/office/powerpoint/2010/main" val="1325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63" y="107703"/>
            <a:ext cx="9744075" cy="1615546"/>
          </a:xfrm>
        </p:spPr>
        <p:txBody>
          <a:bodyPr/>
          <a:lstStyle/>
          <a:p>
            <a:pPr eaLnBrk="1" hangingPunct="1">
              <a:defRPr/>
            </a:pPr>
            <a:r>
              <a:rPr lang="en-US" sz="4500" b="1" dirty="0">
                <a:solidFill>
                  <a:srgbClr val="C00000"/>
                </a:solidFill>
              </a:rPr>
              <a:t>Increase in venous return during exercise</a:t>
            </a:r>
            <a:endParaRPr lang="en-US" sz="45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476621" y="1938655"/>
            <a:ext cx="9513392" cy="678529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3000">
                <a:sym typeface="Symbol" panose="05050102010706020507" pitchFamily="18" charset="2"/>
              </a:rPr>
              <a:t></a:t>
            </a:r>
            <a:r>
              <a:rPr lang="en-US" altLang="en-US" sz="3000"/>
              <a:t> muscle pump activity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>
                <a:sym typeface="Symbol" panose="05050102010706020507" pitchFamily="18" charset="2"/>
              </a:rPr>
              <a:t></a:t>
            </a:r>
            <a:r>
              <a:rPr lang="en-US" altLang="en-US" sz="3000"/>
              <a:t> thoracic pump activity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GB" altLang="en-US" sz="3000"/>
              <a:t>Redistribution of blood by viscera (splanchnic and other areas vasoconstriction)</a:t>
            </a:r>
          </a:p>
          <a:p>
            <a:pPr eaLnBrk="1" hangingPunct="1"/>
            <a:endParaRPr lang="en-GB" altLang="en-US" sz="3000"/>
          </a:p>
          <a:p>
            <a:pPr eaLnBrk="1" hangingPunct="1"/>
            <a:r>
              <a:rPr lang="en-GB" altLang="en-US" sz="3000"/>
              <a:t>Increased pressure transmitted from dilated arterioles to veins</a:t>
            </a:r>
          </a:p>
          <a:p>
            <a:pPr eaLnBrk="1" hangingPunct="1"/>
            <a:endParaRPr lang="en-GB" altLang="en-US" sz="3000"/>
          </a:p>
          <a:p>
            <a:pPr eaLnBrk="1" hangingPunct="1"/>
            <a:r>
              <a:rPr lang="en-GB" altLang="en-US" sz="3000"/>
              <a:t>Venoconstriction</a:t>
            </a:r>
          </a:p>
          <a:p>
            <a:pPr eaLnBrk="1" hangingPunct="1"/>
            <a:endParaRPr lang="en-GB" altLang="en-US" sz="3000"/>
          </a:p>
          <a:p>
            <a:pPr eaLnBrk="1" hangingPunct="1"/>
            <a:endParaRPr lang="en-GB" altLang="en-US" sz="3000"/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89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25291" y="516079"/>
            <a:ext cx="9544765" cy="1873586"/>
          </a:xfrm>
        </p:spPr>
        <p:txBody>
          <a:bodyPr/>
          <a:lstStyle/>
          <a:p>
            <a:r>
              <a:rPr lang="en-US" altLang="en-US" sz="4500" b="1">
                <a:solidFill>
                  <a:srgbClr val="C00000"/>
                </a:solidFill>
              </a:rPr>
              <a:t>Redistribution of blood from other organs</a:t>
            </a:r>
            <a:br>
              <a:rPr lang="en-US" altLang="en-US" sz="4500" b="1">
                <a:solidFill>
                  <a:srgbClr val="C00000"/>
                </a:solidFill>
              </a:rPr>
            </a:br>
            <a:endParaRPr lang="en-GB" altLang="en-US" sz="4500">
              <a:solidFill>
                <a:srgbClr val="C00000"/>
              </a:solidFill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Splanchnic, renal and inactive muscle vasoconstriction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Cerebral blood flow remains constant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Coronary blood flow increases due to local regulation</a:t>
            </a:r>
          </a:p>
          <a:p>
            <a:pPr lvl="1" eaLnBrk="1" hangingPunct="1"/>
            <a:r>
              <a:rPr lang="en-US" altLang="en-US"/>
              <a:t>Increases during diastole and drops during systole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Cutaneous blood flow increases later due to increase in body temperature</a:t>
            </a:r>
          </a:p>
        </p:txBody>
      </p:sp>
    </p:spTree>
    <p:extLst>
      <p:ext uri="{BB962C8B-B14F-4D97-AF65-F5344CB8AC3E}">
        <p14:creationId xmlns:p14="http://schemas.microsoft.com/office/powerpoint/2010/main" val="2511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53" y="0"/>
            <a:ext cx="7263765" cy="969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3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 severe exercise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00"/>
              <a:t>Heart rate increases above maximum heart rate</a:t>
            </a:r>
          </a:p>
          <a:p>
            <a:endParaRPr lang="en-GB" altLang="en-US" sz="3000"/>
          </a:p>
          <a:p>
            <a:r>
              <a:rPr lang="en-GB" altLang="en-US" sz="3000"/>
              <a:t>Stroke volume decreases; as diastole is shortened</a:t>
            </a:r>
          </a:p>
        </p:txBody>
      </p:sp>
    </p:spTree>
    <p:extLst>
      <p:ext uri="{BB962C8B-B14F-4D97-AF65-F5344CB8AC3E}">
        <p14:creationId xmlns:p14="http://schemas.microsoft.com/office/powerpoint/2010/main" val="22045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C00000"/>
                </a:solidFill>
              </a:rPr>
              <a:t>What happens during isometric exercise?</a:t>
            </a:r>
            <a:r>
              <a:rPr lang="en-GB" altLang="en-US" b="1" u="sng" smtClean="0"/>
              <a:t/>
            </a:r>
            <a:br>
              <a:rPr lang="en-GB" altLang="en-US" b="1" u="sng" smtClean="0"/>
            </a:br>
            <a:endParaRPr lang="en-GB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00"/>
              <a:t>Heart rate increases at the start</a:t>
            </a:r>
          </a:p>
          <a:p>
            <a:endParaRPr lang="en-GB" altLang="en-US" sz="3000"/>
          </a:p>
          <a:p>
            <a:r>
              <a:rPr lang="en-GB" altLang="en-US" sz="3000"/>
              <a:t>Stroke volume remains relatively unchanged</a:t>
            </a:r>
          </a:p>
          <a:p>
            <a:endParaRPr lang="en-GB" altLang="en-US" sz="3000"/>
          </a:p>
          <a:p>
            <a:r>
              <a:rPr lang="en-GB" altLang="en-US" sz="3000"/>
              <a:t>Total peripheral resistance is increased</a:t>
            </a:r>
          </a:p>
          <a:p>
            <a:endParaRPr lang="en-GB" altLang="en-US" sz="3000"/>
          </a:p>
          <a:p>
            <a:r>
              <a:rPr lang="en-GB" altLang="en-US" sz="3000"/>
              <a:t>Both SBP and DBP increase sharply</a:t>
            </a:r>
          </a:p>
          <a:p>
            <a:endParaRPr lang="en-GB" altLang="en-US" sz="3000"/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500" b="1">
                <a:solidFill>
                  <a:srgbClr val="C00000"/>
                </a:solidFill>
              </a:rPr>
              <a:t>What happens during isotonic exercise?</a:t>
            </a:r>
            <a:r>
              <a:rPr lang="en-GB" altLang="en-US" sz="4500" b="1" u="sng"/>
              <a:t/>
            </a:r>
            <a:br>
              <a:rPr lang="en-GB" altLang="en-US" sz="4500" b="1" u="sng"/>
            </a:br>
            <a:endParaRPr lang="en-GB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00"/>
              <a:t>HR increases</a:t>
            </a:r>
          </a:p>
          <a:p>
            <a:endParaRPr lang="en-GB" altLang="en-US" sz="3000"/>
          </a:p>
          <a:p>
            <a:r>
              <a:rPr lang="en-GB" altLang="en-US" sz="3000"/>
              <a:t>Marked increase in stroke volume</a:t>
            </a:r>
          </a:p>
          <a:p>
            <a:endParaRPr lang="en-GB" altLang="en-US" sz="3000"/>
          </a:p>
          <a:p>
            <a:r>
              <a:rPr lang="en-GB" altLang="en-US" sz="3000"/>
              <a:t>Net decrease in total peripheral resistance</a:t>
            </a:r>
          </a:p>
          <a:p>
            <a:endParaRPr lang="en-GB" altLang="en-US" sz="3000"/>
          </a:p>
          <a:p>
            <a:r>
              <a:rPr lang="en-GB" altLang="en-US" sz="3000"/>
              <a:t>SBP increases moderately</a:t>
            </a:r>
          </a:p>
          <a:p>
            <a:r>
              <a:rPr lang="en-GB" altLang="en-US" sz="3000"/>
              <a:t>DBP remains steady or even falls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550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502456" y="215408"/>
            <a:ext cx="9168289" cy="1873586"/>
          </a:xfrm>
        </p:spPr>
        <p:txBody>
          <a:bodyPr/>
          <a:lstStyle/>
          <a:p>
            <a:pPr algn="ctr"/>
            <a:r>
              <a:rPr lang="en-GB" altLang="en-US" sz="4500" b="1">
                <a:solidFill>
                  <a:srgbClr val="C00000"/>
                </a:solidFill>
              </a:rPr>
              <a:t>2. Change in blood pressure</a:t>
            </a:r>
            <a:endParaRPr lang="en-GB" altLang="en-US" sz="45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456" y="2088992"/>
            <a:ext cx="9168289" cy="66416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3000" dirty="0">
                <a:solidFill>
                  <a:srgbClr val="0000FF"/>
                </a:solidFill>
              </a:rPr>
              <a:t>ISOTONIC EXERCISE</a:t>
            </a:r>
          </a:p>
          <a:p>
            <a:pPr>
              <a:defRPr/>
            </a:pPr>
            <a:r>
              <a:rPr lang="en-GB" sz="3000" dirty="0">
                <a:solidFill>
                  <a:srgbClr val="0000FF"/>
                </a:solidFill>
              </a:rPr>
              <a:t>Systolic blood pressure ↑ </a:t>
            </a:r>
          </a:p>
          <a:p>
            <a:pPr>
              <a:defRPr/>
            </a:pPr>
            <a:r>
              <a:rPr lang="en-GB" sz="3000" dirty="0">
                <a:solidFill>
                  <a:srgbClr val="0000FF"/>
                </a:solidFill>
              </a:rPr>
              <a:t>Diastolic blood pressure ↓ or no change  </a:t>
            </a:r>
          </a:p>
          <a:p>
            <a:pPr>
              <a:defRPr/>
            </a:pPr>
            <a:r>
              <a:rPr lang="en-GB" sz="3000" dirty="0">
                <a:solidFill>
                  <a:srgbClr val="0000FF"/>
                </a:solidFill>
              </a:rPr>
              <a:t>Pulse pressure widens</a:t>
            </a:r>
          </a:p>
          <a:p>
            <a:pPr>
              <a:defRPr/>
            </a:pPr>
            <a:r>
              <a:rPr lang="en-GB" sz="3000" dirty="0">
                <a:solidFill>
                  <a:srgbClr val="0000FF"/>
                </a:solidFill>
              </a:rPr>
              <a:t>Mean blood pressure ↑</a:t>
            </a:r>
          </a:p>
          <a:p>
            <a:pPr>
              <a:defRPr/>
            </a:pPr>
            <a:endParaRPr lang="en-GB" sz="3000" dirty="0"/>
          </a:p>
          <a:p>
            <a:pPr marL="0" indent="0">
              <a:buNone/>
              <a:defRPr/>
            </a:pPr>
            <a:r>
              <a:rPr lang="en-GB" sz="3000" dirty="0">
                <a:solidFill>
                  <a:srgbClr val="FF0000"/>
                </a:solidFill>
              </a:rPr>
              <a:t>ISOMETRIC EXERCISE</a:t>
            </a:r>
          </a:p>
          <a:p>
            <a:pPr>
              <a:defRPr/>
            </a:pPr>
            <a:r>
              <a:rPr lang="en-GB" sz="3000" dirty="0">
                <a:solidFill>
                  <a:srgbClr val="FF0000"/>
                </a:solidFill>
              </a:rPr>
              <a:t>Systolic blood pressure ↑</a:t>
            </a:r>
          </a:p>
          <a:p>
            <a:pPr>
              <a:defRPr/>
            </a:pPr>
            <a:r>
              <a:rPr lang="en-GB" sz="3000" dirty="0">
                <a:solidFill>
                  <a:srgbClr val="FF0000"/>
                </a:solidFill>
              </a:rPr>
              <a:t>Diastolic blood pressure ↑</a:t>
            </a:r>
          </a:p>
          <a:p>
            <a:pPr>
              <a:defRPr/>
            </a:pPr>
            <a:r>
              <a:rPr lang="en-GB" sz="3000" dirty="0">
                <a:solidFill>
                  <a:srgbClr val="FF0000"/>
                </a:solidFill>
              </a:rPr>
              <a:t>Mean blood pressure ↑similar to above</a:t>
            </a:r>
          </a:p>
          <a:p>
            <a:pPr>
              <a:defRPr/>
            </a:pPr>
            <a:endParaRPr lang="en-GB" sz="30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GB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34640" y="646218"/>
            <a:ext cx="9035415" cy="1292437"/>
          </a:xfrm>
        </p:spPr>
        <p:txBody>
          <a:bodyPr/>
          <a:lstStyle/>
          <a:p>
            <a:pPr algn="ctr" eaLnBrk="1" hangingPunct="1"/>
            <a:r>
              <a:rPr lang="en-GB" altLang="en-US" sz="5000" b="1"/>
              <a:t>Classification of exercise</a:t>
            </a:r>
            <a:endParaRPr lang="en-US" altLang="en-US" sz="5000" b="1">
              <a:latin typeface="Arial Unicode MS" panose="020B0604020202020204" pitchFamily="34" charset="-128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2568893" y="1972313"/>
            <a:ext cx="9035415" cy="73238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000" b="1"/>
              <a:t>  Mild – Moderate</a:t>
            </a:r>
            <a:endParaRPr lang="en-US" altLang="en-US" sz="3000"/>
          </a:p>
          <a:p>
            <a:pPr marL="0" indent="0" eaLnBrk="1" hangingPunct="1">
              <a:buNone/>
            </a:pPr>
            <a:r>
              <a:rPr lang="en-US" altLang="en-US" sz="3000"/>
              <a:t>  occurs below </a:t>
            </a:r>
            <a:r>
              <a:rPr lang="en-US" altLang="en-US" sz="3000">
                <a:solidFill>
                  <a:srgbClr val="0000FF"/>
                </a:solidFill>
              </a:rPr>
              <a:t>anaerobic/ lactate threshold</a:t>
            </a:r>
          </a:p>
          <a:p>
            <a:pPr marL="0" indent="0" eaLnBrk="1" hangingPunct="1">
              <a:buNone/>
            </a:pPr>
            <a:r>
              <a:rPr lang="en-US" altLang="en-US" sz="3000"/>
              <a:t>  lactic acid is not elevated</a:t>
            </a:r>
          </a:p>
          <a:p>
            <a:pPr marL="0" indent="0" eaLnBrk="1" hangingPunct="1">
              <a:buNone/>
            </a:pPr>
            <a:endParaRPr lang="en-US" altLang="en-US" sz="3000" b="1"/>
          </a:p>
          <a:p>
            <a:pPr marL="0" indent="0" eaLnBrk="1" hangingPunct="1">
              <a:buNone/>
            </a:pPr>
            <a:r>
              <a:rPr lang="en-US" altLang="en-US" sz="3000" b="1"/>
              <a:t>   Heavy </a:t>
            </a:r>
            <a:endParaRPr lang="en-US" altLang="en-US" sz="3000"/>
          </a:p>
          <a:p>
            <a:pPr marL="238658" lvl="1" indent="0" eaLnBrk="1" hangingPunct="1">
              <a:buNone/>
            </a:pPr>
            <a:r>
              <a:rPr lang="en-US" altLang="en-US" smtClean="0"/>
              <a:t>above </a:t>
            </a:r>
            <a:r>
              <a:rPr lang="en-US" altLang="en-US" smtClean="0">
                <a:solidFill>
                  <a:srgbClr val="0000FF"/>
                </a:solidFill>
              </a:rPr>
              <a:t>anaerobic threshold </a:t>
            </a:r>
          </a:p>
          <a:p>
            <a:pPr marL="238658" lvl="1" indent="0" eaLnBrk="1" hangingPunct="1">
              <a:buClr>
                <a:schemeClr val="tx1"/>
              </a:buClr>
              <a:buNone/>
            </a:pPr>
            <a:r>
              <a:rPr lang="en-US" altLang="en-US" smtClean="0"/>
              <a:t>initially lactic acid increases and them remains constant - </a:t>
            </a:r>
            <a:r>
              <a:rPr lang="en-US" altLang="en-US" smtClean="0">
                <a:solidFill>
                  <a:srgbClr val="FF0000"/>
                </a:solidFill>
              </a:rPr>
              <a:t>steady state</a:t>
            </a:r>
          </a:p>
          <a:p>
            <a:pPr marL="238658" lvl="1" indent="0" eaLnBrk="1" hangingPunct="1">
              <a:buClr>
                <a:schemeClr val="tx1"/>
              </a:buClr>
              <a:buNone/>
            </a:pPr>
            <a:endParaRPr lang="en-US" altLang="en-US" b="1" smtClean="0"/>
          </a:p>
          <a:p>
            <a:pPr marL="238658" lvl="1" indent="0" eaLnBrk="1" hangingPunct="1">
              <a:buClr>
                <a:schemeClr val="tx1"/>
              </a:buClr>
              <a:buNone/>
            </a:pPr>
            <a:r>
              <a:rPr lang="en-US" altLang="en-US" b="1" smtClean="0"/>
              <a:t>Severe </a:t>
            </a:r>
          </a:p>
          <a:p>
            <a:pPr marL="238658" lvl="1" indent="0" eaLnBrk="1" hangingPunct="1">
              <a:buClr>
                <a:schemeClr val="tx1"/>
              </a:buClr>
              <a:buNone/>
            </a:pPr>
            <a:r>
              <a:rPr lang="en-US" altLang="en-US" smtClean="0"/>
              <a:t>above </a:t>
            </a:r>
            <a:r>
              <a:rPr lang="en-US" altLang="en-US" smtClean="0">
                <a:solidFill>
                  <a:srgbClr val="0000FF"/>
                </a:solidFill>
              </a:rPr>
              <a:t>anaerobic threshold</a:t>
            </a:r>
          </a:p>
          <a:p>
            <a:pPr marL="238658" lvl="1" indent="0" eaLnBrk="1" hangingPunct="1">
              <a:buClr>
                <a:schemeClr val="tx1"/>
              </a:buClr>
              <a:buNone/>
            </a:pPr>
            <a:r>
              <a:rPr lang="en-US" altLang="en-US" smtClean="0"/>
              <a:t>lactic acid continues to rise - </a:t>
            </a:r>
            <a:r>
              <a:rPr lang="en-US" altLang="en-US" smtClean="0">
                <a:solidFill>
                  <a:srgbClr val="FF0000"/>
                </a:solidFill>
              </a:rPr>
              <a:t>unsteady state </a:t>
            </a:r>
          </a:p>
          <a:p>
            <a:pPr marL="238658" lvl="1" indent="0" eaLnBrk="1" hangingPunct="1"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36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2447092" y="262527"/>
            <a:ext cx="9168289" cy="1873583"/>
          </a:xfrm>
        </p:spPr>
        <p:txBody>
          <a:bodyPr/>
          <a:lstStyle/>
          <a:p>
            <a:pPr algn="ctr"/>
            <a:r>
              <a:rPr lang="en-GB" altLang="en-US" sz="4500" b="1"/>
              <a:t>Change in blood pressure during isotonic exercise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735" b="2859"/>
          <a:stretch>
            <a:fillRect/>
          </a:stretch>
        </p:blipFill>
        <p:spPr>
          <a:xfrm>
            <a:off x="2037400" y="2261767"/>
            <a:ext cx="7990879" cy="6549693"/>
          </a:xfrm>
        </p:spPr>
      </p:pic>
      <p:sp>
        <p:nvSpPr>
          <p:cNvPr id="6" name="TextBox 5"/>
          <p:cNvSpPr txBox="1"/>
          <p:nvPr/>
        </p:nvSpPr>
        <p:spPr>
          <a:xfrm>
            <a:off x="9566911" y="4523529"/>
            <a:ext cx="1816079" cy="392674"/>
          </a:xfrm>
          <a:prstGeom prst="rect">
            <a:avLst/>
          </a:prstGeom>
          <a:noFill/>
        </p:spPr>
        <p:txBody>
          <a:bodyPr wrap="none" lIns="114556" tIns="57278" rIns="114556" bIns="57278">
            <a:spAutoFit/>
          </a:bodyPr>
          <a:lstStyle/>
          <a:p>
            <a:pPr>
              <a:defRPr/>
            </a:pPr>
            <a:r>
              <a:rPr lang="en-GB" dirty="0">
                <a:latin typeface="+mn-lt"/>
              </a:rPr>
              <a:t>PULSE PRESSURE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681085" y="3076272"/>
            <a:ext cx="531495" cy="3601320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4556" tIns="57278" rIns="114556" bIns="57278" anchor="ctr"/>
          <a:lstStyle/>
          <a:p>
            <a:pPr algn="ctr">
              <a:defRPr/>
            </a:pP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27526" y="2907985"/>
            <a:ext cx="1725476" cy="885116"/>
          </a:xfrm>
          <a:prstGeom prst="rect">
            <a:avLst/>
          </a:prstGeom>
          <a:noFill/>
        </p:spPr>
        <p:txBody>
          <a:bodyPr wrap="none" lIns="114556" tIns="57278" rIns="114556" bIns="57278">
            <a:spAutoFit/>
          </a:bodyPr>
          <a:lstStyle/>
          <a:p>
            <a:pPr>
              <a:defRPr/>
            </a:pPr>
            <a:r>
              <a:rPr lang="en-GB" sz="5000" b="1" dirty="0">
                <a:latin typeface="+mn-lt"/>
              </a:rPr>
              <a:t>↑ CO</a:t>
            </a:r>
          </a:p>
        </p:txBody>
      </p:sp>
    </p:spTree>
    <p:extLst>
      <p:ext uri="{BB962C8B-B14F-4D97-AF65-F5344CB8AC3E}">
        <p14:creationId xmlns:p14="http://schemas.microsoft.com/office/powerpoint/2010/main" val="40886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about blood pressure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3000"/>
              <a:t>Remains increased during exercise</a:t>
            </a:r>
          </a:p>
          <a:p>
            <a:pPr eaLnBrk="1" hangingPunct="1"/>
            <a:endParaRPr lang="en-GB" altLang="en-US" sz="3000"/>
          </a:p>
          <a:p>
            <a:pPr eaLnBrk="1" hangingPunct="1"/>
            <a:r>
              <a:rPr lang="en-GB" altLang="en-US" sz="3000"/>
              <a:t>May drop low immediately after exercise as vessels remain dilated due to accumulated metabolites</a:t>
            </a:r>
          </a:p>
          <a:p>
            <a:pPr eaLnBrk="1" hangingPunct="1"/>
            <a:endParaRPr lang="en-GB" altLang="en-US" sz="3000"/>
          </a:p>
          <a:p>
            <a:pPr eaLnBrk="1" hangingPunct="1"/>
            <a:r>
              <a:rPr lang="en-GB" altLang="en-US" sz="3000"/>
              <a:t>Important to ‘cool down’</a:t>
            </a:r>
          </a:p>
          <a:p>
            <a:pPr eaLnBrk="1" hangingPunct="1"/>
            <a:endParaRPr lang="en-GB" altLang="en-US" sz="3000"/>
          </a:p>
          <a:p>
            <a:pPr eaLnBrk="1" hangingPunct="1"/>
            <a:r>
              <a:rPr lang="en-GB" altLang="en-US" sz="3000"/>
              <a:t>Returns to pre-exercise levels sooner than the heart rate</a:t>
            </a:r>
          </a:p>
        </p:txBody>
      </p:sp>
    </p:spTree>
    <p:extLst>
      <p:ext uri="{BB962C8B-B14F-4D97-AF65-F5344CB8AC3E}">
        <p14:creationId xmlns:p14="http://schemas.microsoft.com/office/powerpoint/2010/main" val="37926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500" b="1">
                <a:solidFill>
                  <a:srgbClr val="C00000"/>
                </a:solidFill>
              </a:rPr>
              <a:t>3. Increased pulmonary blood flow</a:t>
            </a:r>
            <a:br>
              <a:rPr lang="en-US" altLang="en-US" sz="4500" b="1">
                <a:solidFill>
                  <a:srgbClr val="C00000"/>
                </a:solidFill>
              </a:rPr>
            </a:br>
            <a:endParaRPr lang="en-GB" altLang="en-US" b="1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000"/>
              <a:t>Increased cardiac output</a:t>
            </a:r>
          </a:p>
          <a:p>
            <a:endParaRPr lang="en-GB" altLang="en-US" sz="3000"/>
          </a:p>
          <a:p>
            <a:r>
              <a:rPr lang="en-GB" altLang="en-US" sz="3000"/>
              <a:t>Pulmonary capillaries are recruited</a:t>
            </a:r>
          </a:p>
          <a:p>
            <a:endParaRPr lang="en-GB" altLang="en-US" sz="3000"/>
          </a:p>
          <a:p>
            <a:endParaRPr lang="en-GB" altLang="en-US" sz="3000"/>
          </a:p>
        </p:txBody>
      </p:sp>
    </p:spTree>
    <p:extLst>
      <p:ext uri="{BB962C8B-B14F-4D97-AF65-F5344CB8AC3E}">
        <p14:creationId xmlns:p14="http://schemas.microsoft.com/office/powerpoint/2010/main" val="7073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0310" y="370231"/>
            <a:ext cx="9168289" cy="187358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500" b="1" dirty="0">
                <a:solidFill>
                  <a:srgbClr val="C00000"/>
                </a:solidFill>
                <a:latin typeface="+mn-lt"/>
              </a:rPr>
              <a:t>4. Increased muscle blood flow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480310" y="2261764"/>
            <a:ext cx="9566910" cy="6785293"/>
          </a:xfrm>
        </p:spPr>
        <p:txBody>
          <a:bodyPr/>
          <a:lstStyle/>
          <a:p>
            <a:pPr eaLnBrk="1" hangingPunct="1"/>
            <a:r>
              <a:rPr lang="en-US" altLang="en-US" sz="3000"/>
              <a:t>In resting muscle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		* blood flow is low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/>
              <a:t>		* 2-4mL/100g/min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000"/>
          </a:p>
          <a:p>
            <a:pPr eaLnBrk="1" hangingPunct="1"/>
            <a:r>
              <a:rPr lang="en-US" altLang="en-US" sz="3000"/>
              <a:t>In resting muscles, most pre-capillary sphincters are closed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In exercising muscles, arterioles dilate and pre-capillary sphincters open up increasing the surface area of the capillary bed</a:t>
            </a:r>
          </a:p>
        </p:txBody>
      </p:sp>
    </p:spTree>
    <p:extLst>
      <p:ext uri="{BB962C8B-B14F-4D97-AF65-F5344CB8AC3E}">
        <p14:creationId xmlns:p14="http://schemas.microsoft.com/office/powerpoint/2010/main" val="4159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47783" y="538517"/>
            <a:ext cx="9688711" cy="1873586"/>
          </a:xfrm>
        </p:spPr>
        <p:txBody>
          <a:bodyPr/>
          <a:lstStyle/>
          <a:p>
            <a:pPr algn="ctr"/>
            <a:r>
              <a:rPr lang="en-US" altLang="en-US" sz="4000" b="1"/>
              <a:t>Dilation of arterioles and precapillary sphincters</a:t>
            </a:r>
            <a:br>
              <a:rPr lang="en-US" altLang="en-US" sz="4000" b="1"/>
            </a:br>
            <a:endParaRPr lang="en-GB" altLang="en-US" sz="4000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Initially by neural mechanisms (sympathetic vasodilator system)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000"/>
          </a:p>
          <a:p>
            <a:pPr lvl="1" eaLnBrk="1" hangingPunct="1"/>
            <a:r>
              <a:rPr lang="en-US" altLang="en-US"/>
              <a:t>Later maintained by local regulation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 sz="3000"/>
          </a:p>
          <a:p>
            <a:pPr eaLnBrk="1" hangingPunct="1"/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3140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2456" y="215408"/>
            <a:ext cx="9168289" cy="187358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+mn-lt"/>
              </a:rPr>
              <a:t>Local mechanisms maintaining muscle blood flow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2456" y="2154061"/>
            <a:ext cx="9168289" cy="6150294"/>
          </a:xfrm>
        </p:spPr>
        <p:txBody>
          <a:bodyPr/>
          <a:lstStyle/>
          <a:p>
            <a:pPr eaLnBrk="1" hangingPunct="1"/>
            <a:r>
              <a:rPr lang="en-US" altLang="en-US" sz="3000"/>
              <a:t>↓ tissue PO</a:t>
            </a:r>
            <a:r>
              <a:rPr lang="en-US" altLang="en-US" sz="3000" baseline="-25000"/>
              <a:t>2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↑ tissue PCO</a:t>
            </a:r>
            <a:r>
              <a:rPr lang="en-US" altLang="en-US" sz="3000" baseline="-25000"/>
              <a:t>2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accumulation of K</a:t>
            </a:r>
            <a:r>
              <a:rPr lang="en-US" altLang="en-US" sz="3000" baseline="30000"/>
              <a:t>+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other vasodilator metabolites 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↑ temperature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accumulation of H</a:t>
            </a:r>
            <a:r>
              <a:rPr lang="en-US" altLang="en-US" sz="3000" baseline="30000"/>
              <a:t>+</a:t>
            </a:r>
            <a:r>
              <a:rPr lang="en-US" altLang="en-US" sz="3000"/>
              <a:t> ions in severe exercise due to lactic acid production</a:t>
            </a:r>
          </a:p>
        </p:txBody>
      </p:sp>
    </p:spTree>
    <p:extLst>
      <p:ext uri="{BB962C8B-B14F-4D97-AF65-F5344CB8AC3E}">
        <p14:creationId xmlns:p14="http://schemas.microsoft.com/office/powerpoint/2010/main" val="22313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3024" y="430812"/>
            <a:ext cx="10541318" cy="1615546"/>
          </a:xfrm>
        </p:spPr>
        <p:txBody>
          <a:bodyPr/>
          <a:lstStyle/>
          <a:p>
            <a:pPr algn="ctr" eaLnBrk="1" hangingPunct="1">
              <a:tabLst>
                <a:tab pos="4411202" algn="l"/>
              </a:tabLst>
              <a:defRPr/>
            </a:pPr>
            <a:r>
              <a:rPr lang="en-US" sz="4000" b="1" dirty="0">
                <a:latin typeface="+mn-lt"/>
              </a:rPr>
              <a:t>What happens when arterioles dilate and </a:t>
            </a:r>
            <a:r>
              <a:rPr lang="en-US" sz="4000" b="1" dirty="0" err="1">
                <a:latin typeface="+mn-lt"/>
              </a:rPr>
              <a:t>precapillary</a:t>
            </a:r>
            <a:r>
              <a:rPr lang="en-US" sz="4000" b="1" dirty="0">
                <a:latin typeface="+mn-lt"/>
              </a:rPr>
              <a:t> sphincters open up?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23223" y="2261764"/>
            <a:ext cx="9035415" cy="6569886"/>
          </a:xfrm>
        </p:spPr>
        <p:txBody>
          <a:bodyPr/>
          <a:lstStyle/>
          <a:p>
            <a:pPr eaLnBrk="1" hangingPunct="1">
              <a:tabLst>
                <a:tab pos="4411202" algn="l"/>
              </a:tabLst>
              <a:defRPr/>
            </a:pPr>
            <a:r>
              <a:rPr lang="en-US" dirty="0">
                <a:latin typeface="+mj-lt"/>
              </a:rPr>
              <a:t>Increases the number of open capillaries</a:t>
            </a:r>
          </a:p>
          <a:p>
            <a:pPr eaLnBrk="1" hangingPunct="1">
              <a:tabLst>
                <a:tab pos="4411202" algn="l"/>
              </a:tabLst>
              <a:defRPr/>
            </a:pPr>
            <a:endParaRPr lang="en-US" dirty="0">
              <a:latin typeface="+mj-lt"/>
            </a:endParaRPr>
          </a:p>
          <a:p>
            <a:pPr eaLnBrk="1" hangingPunct="1">
              <a:tabLst>
                <a:tab pos="4411202" algn="l"/>
              </a:tabLst>
              <a:defRPr/>
            </a:pPr>
            <a:r>
              <a:rPr lang="en-US" dirty="0">
                <a:latin typeface="+mj-lt"/>
              </a:rPr>
              <a:t>Increases cross sectional area</a:t>
            </a:r>
          </a:p>
          <a:p>
            <a:pPr lvl="1" eaLnBrk="1" hangingPunct="1">
              <a:tabLst>
                <a:tab pos="4411202" algn="l"/>
              </a:tabLst>
              <a:defRPr/>
            </a:pPr>
            <a:r>
              <a:rPr lang="en-US" sz="3500" dirty="0">
                <a:latin typeface="+mj-lt"/>
              </a:rPr>
              <a:t>slows down the velocity of blood flow in capillaries</a:t>
            </a:r>
          </a:p>
          <a:p>
            <a:pPr lvl="1" eaLnBrk="1" hangingPunct="1">
              <a:tabLst>
                <a:tab pos="4411202" algn="l"/>
              </a:tabLst>
              <a:defRPr/>
            </a:pPr>
            <a:r>
              <a:rPr lang="en-US" sz="3500" dirty="0">
                <a:latin typeface="+mj-lt"/>
              </a:rPr>
              <a:t>more area available for diffusion</a:t>
            </a:r>
          </a:p>
          <a:p>
            <a:pPr lvl="1" eaLnBrk="1" hangingPunct="1">
              <a:tabLst>
                <a:tab pos="4411202" algn="l"/>
              </a:tabLst>
              <a:defRPr/>
            </a:pPr>
            <a:r>
              <a:rPr lang="en-US" sz="3500" dirty="0">
                <a:solidFill>
                  <a:srgbClr val="FF0000"/>
                </a:solidFill>
                <a:latin typeface="+mj-lt"/>
              </a:rPr>
              <a:t>Reduce the distance for diffusion</a:t>
            </a:r>
          </a:p>
          <a:p>
            <a:pPr eaLnBrk="1" hangingPunct="1">
              <a:tabLst>
                <a:tab pos="4411202" algn="l"/>
              </a:tabLst>
              <a:defRPr/>
            </a:pPr>
            <a:endParaRPr lang="en-US" dirty="0">
              <a:latin typeface="+mj-lt"/>
            </a:endParaRPr>
          </a:p>
          <a:p>
            <a:pPr eaLnBrk="1" hangingPunct="1">
              <a:tabLst>
                <a:tab pos="4411202" algn="l"/>
              </a:tabLst>
              <a:defRPr/>
            </a:pPr>
            <a:r>
              <a:rPr lang="en-US" dirty="0">
                <a:latin typeface="+mj-lt"/>
              </a:rPr>
              <a:t>Increases hydrostatic pressure in capillaries and increases fluid transudation in to interstitial space 	</a:t>
            </a:r>
          </a:p>
          <a:p>
            <a:pPr lvl="1" eaLnBrk="1" hangingPunct="1">
              <a:tabLst>
                <a:tab pos="4411202" algn="l"/>
              </a:tabLst>
              <a:defRPr/>
            </a:pPr>
            <a:r>
              <a:rPr lang="en-US" sz="3500" dirty="0">
                <a:latin typeface="+mj-lt"/>
              </a:rPr>
              <a:t>Increases lymph flow</a:t>
            </a:r>
          </a:p>
        </p:txBody>
      </p:sp>
    </p:spTree>
    <p:extLst>
      <p:ext uri="{BB962C8B-B14F-4D97-AF65-F5344CB8AC3E}">
        <p14:creationId xmlns:p14="http://schemas.microsoft.com/office/powerpoint/2010/main" val="80528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2584874"/>
            <a:ext cx="10629900" cy="6677589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</a:pPr>
            <a:r>
              <a:rPr lang="en-US" altLang="en-US"/>
              <a:t>when muscle tension is &gt;10% of maximum, the flow starts to drop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/>
              <a:t>when muscle tension is &gt;70% of maximum, flow completely stops</a:t>
            </a:r>
          </a:p>
          <a:p>
            <a:pPr lvl="1" eaLnBrk="1" hangingPunct="1">
              <a:buClr>
                <a:schemeClr val="tx1"/>
              </a:buClr>
              <a:buFontTx/>
              <a:buChar char="*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  <a:r>
              <a:rPr lang="en-US" altLang="en-US" sz="5500" b="1">
                <a:solidFill>
                  <a:srgbClr val="CC3300"/>
                </a:solidFill>
              </a:rPr>
              <a:t>But</a:t>
            </a:r>
            <a:endParaRPr lang="en-US" altLang="en-US" b="1">
              <a:solidFill>
                <a:srgbClr val="CC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CC"/>
                </a:solidFill>
              </a:rPr>
              <a:t>  in between contractions the muscle blood flow per unit of time is ↑ </a:t>
            </a:r>
            <a:r>
              <a:rPr lang="en-US" altLang="en-US" sz="4500" b="1">
                <a:solidFill>
                  <a:srgbClr val="0033CC"/>
                </a:solidFill>
              </a:rPr>
              <a:t>up to 30 fold</a:t>
            </a:r>
            <a:endParaRPr lang="en-US" altLang="en-US" b="1">
              <a:solidFill>
                <a:srgbClr val="0033CC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860233" y="516079"/>
            <a:ext cx="10275570" cy="1873586"/>
          </a:xfrm>
        </p:spPr>
        <p:txBody>
          <a:bodyPr/>
          <a:lstStyle/>
          <a:p>
            <a:pPr algn="ctr"/>
            <a:r>
              <a:rPr lang="en-US" altLang="en-US" sz="4000"/>
              <a:t>When a muscle is contracted its blood flow is ↓</a:t>
            </a:r>
            <a:br>
              <a:rPr lang="en-US" altLang="en-US" sz="4000"/>
            </a:br>
            <a:endParaRPr lang="en-GB" altLang="en-US" sz="4000"/>
          </a:p>
        </p:txBody>
      </p:sp>
    </p:spTree>
    <p:extLst>
      <p:ext uri="{BB962C8B-B14F-4D97-AF65-F5344CB8AC3E}">
        <p14:creationId xmlns:p14="http://schemas.microsoft.com/office/powerpoint/2010/main" val="35527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30815"/>
            <a:ext cx="9389745" cy="90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500" b="1" dirty="0">
                <a:latin typeface="+mn-lt"/>
              </a:rPr>
              <a:t>Let’s summarize the CVS changes during isometric and isotonic contractions</a:t>
            </a:r>
            <a:endParaRPr lang="en-GB" sz="4500" b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91728" y="2580386"/>
          <a:ext cx="9279017" cy="549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05"/>
                <a:gridCol w="3093005"/>
                <a:gridCol w="3093005"/>
              </a:tblGrid>
              <a:tr h="691311">
                <a:tc>
                  <a:txBody>
                    <a:bodyPr/>
                    <a:lstStyle/>
                    <a:p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 smtClean="0">
                          <a:latin typeface="+mn-lt"/>
                        </a:rPr>
                        <a:t>Isometric 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</a:rPr>
                        <a:t>Isotonic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1170401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</a:rPr>
                        <a:t>HR		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</a:rPr>
                        <a:t>             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sz="3400" dirty="0" smtClean="0">
                          <a:latin typeface="+mn-lt"/>
                        </a:rPr>
                        <a:t> 		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</a:rPr>
                        <a:t>            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sz="3400" dirty="0" smtClean="0">
                          <a:latin typeface="+mn-lt"/>
                        </a:rPr>
                        <a:t> 		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691311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</a:rPr>
                        <a:t>Systolic BP 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</a:rPr>
                        <a:t>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sz="3400" dirty="0" smtClean="0">
                          <a:latin typeface="+mn-lt"/>
                        </a:rPr>
                        <a:t>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sz="3400" dirty="0" smtClean="0">
                          <a:latin typeface="+mn-lt"/>
                        </a:rPr>
                        <a:t> 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Moderate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691311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Diastolic BP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</a:t>
                      </a:r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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691311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TPR	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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691311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Stroke volume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Slight change 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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  <a:tr h="1349477">
                <a:tc>
                  <a:txBody>
                    <a:bodyPr/>
                    <a:lstStyle/>
                    <a:p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Muscle blood flow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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  <a:tc>
                  <a:txBody>
                    <a:bodyPr/>
                    <a:lstStyle/>
                    <a:p>
                      <a:pPr marL="0" marR="0" lvl="2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>
                          <a:latin typeface="+mn-lt"/>
                          <a:sym typeface="Directions MT" pitchFamily="2" charset="2"/>
                        </a:rPr>
                        <a:t> </a:t>
                      </a:r>
                      <a:r>
                        <a:rPr lang="en-US" sz="3400" dirty="0" smtClean="0">
                          <a:latin typeface="+mn-lt"/>
                          <a:sym typeface="Symbol" panose="05050102010706020507" pitchFamily="18" charset="2"/>
                        </a:rPr>
                        <a:t> </a:t>
                      </a:r>
                      <a:endParaRPr lang="en-GB" sz="3400" dirty="0">
                        <a:latin typeface="+mn-lt"/>
                      </a:endParaRPr>
                    </a:p>
                  </a:txBody>
                  <a:tcPr marL="106299" marR="106299" marT="64636" marB="646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500" b="1"/>
              <a:t>At rest and under steady-state exercise conditions, there is a balance between </a:t>
            </a:r>
            <a:r>
              <a:rPr lang="en-GB" altLang="en-US" sz="3500" b="1">
                <a:solidFill>
                  <a:srgbClr val="FF0000"/>
                </a:solidFill>
              </a:rPr>
              <a:t>blood lactate production </a:t>
            </a:r>
            <a:r>
              <a:rPr lang="en-GB" altLang="en-US" sz="3500" b="1"/>
              <a:t>and </a:t>
            </a:r>
            <a:r>
              <a:rPr lang="en-GB" altLang="en-US" sz="3500" b="1">
                <a:solidFill>
                  <a:srgbClr val="FF0000"/>
                </a:solidFill>
              </a:rPr>
              <a:t>blood lactate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GB" u="sng" dirty="0" smtClean="0">
                <a:solidFill>
                  <a:srgbClr val="FF0000"/>
                </a:solidFill>
              </a:rPr>
              <a:t>anaerobic/ lactate </a:t>
            </a:r>
            <a:r>
              <a:rPr lang="en-GB" u="sng" dirty="0">
                <a:solidFill>
                  <a:srgbClr val="FF0000"/>
                </a:solidFill>
              </a:rPr>
              <a:t>threshold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refers to the </a:t>
            </a:r>
            <a:r>
              <a:rPr lang="en-GB" u="sng" dirty="0">
                <a:solidFill>
                  <a:srgbClr val="0000FF"/>
                </a:solidFill>
              </a:rPr>
              <a:t>intensity of exercise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which there is an </a:t>
            </a:r>
            <a:r>
              <a:rPr lang="en-GB" u="sng" dirty="0">
                <a:solidFill>
                  <a:srgbClr val="0000FF"/>
                </a:solidFill>
              </a:rPr>
              <a:t>abrupt increase in blood lactate </a:t>
            </a:r>
            <a:r>
              <a:rPr lang="en-GB" u="sng" dirty="0" smtClean="0">
                <a:solidFill>
                  <a:srgbClr val="0000FF"/>
                </a:solidFill>
              </a:rPr>
              <a:t>levels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It could be due to</a:t>
            </a:r>
          </a:p>
          <a:p>
            <a:pPr marL="0" indent="0">
              <a:buNone/>
              <a:defRPr/>
            </a:pPr>
            <a:r>
              <a:rPr lang="en-GB" dirty="0" smtClean="0"/>
              <a:t>1</a:t>
            </a:r>
            <a:r>
              <a:rPr lang="en-GB" dirty="0"/>
              <a:t>) Decreased lactate removal</a:t>
            </a:r>
            <a:br>
              <a:rPr lang="en-GB" dirty="0"/>
            </a:br>
            <a:r>
              <a:rPr lang="en-GB" dirty="0"/>
              <a:t>2) Increased fast-twitch motor unit recruitment</a:t>
            </a:r>
            <a:br>
              <a:rPr lang="en-GB" dirty="0"/>
            </a:br>
            <a:r>
              <a:rPr lang="en-GB" dirty="0"/>
              <a:t>3) Imbalance between glycolysis and mitochondrial respiration</a:t>
            </a:r>
            <a:br>
              <a:rPr lang="en-GB" dirty="0"/>
            </a:br>
            <a:r>
              <a:rPr lang="en-GB" i="1" dirty="0" smtClean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081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Maximum Heart Rate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502456" y="2580388"/>
            <a:ext cx="9168289" cy="1943143"/>
          </a:xfrm>
        </p:spPr>
        <p:txBody>
          <a:bodyPr/>
          <a:lstStyle/>
          <a:p>
            <a:r>
              <a:rPr lang="en-GB" altLang="en-US" sz="3000"/>
              <a:t>220-age(in years)</a:t>
            </a:r>
          </a:p>
          <a:p>
            <a:endParaRPr lang="en-GB" altLang="en-US" sz="3000"/>
          </a:p>
          <a:p>
            <a:r>
              <a:rPr lang="en-GB" altLang="en-US" sz="3000"/>
              <a:t>214-(0.8 x age) for men, and 209-(0.9 x age) for women</a:t>
            </a:r>
          </a:p>
        </p:txBody>
      </p:sp>
      <p:sp>
        <p:nvSpPr>
          <p:cNvPr id="35844" name="Title 1"/>
          <p:cNvSpPr txBox="1">
            <a:spLocks/>
          </p:cNvSpPr>
          <p:nvPr/>
        </p:nvSpPr>
        <p:spPr bwMode="auto">
          <a:xfrm>
            <a:off x="2657475" y="4415827"/>
            <a:ext cx="9168289" cy="18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556" tIns="57278" rIns="114556" bIns="57278"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4100" b="1"/>
              <a:t>Heart rate reserve</a:t>
            </a:r>
          </a:p>
        </p:txBody>
      </p:sp>
      <p:sp>
        <p:nvSpPr>
          <p:cNvPr id="35845" name="Content Placeholder 2"/>
          <p:cNvSpPr txBox="1">
            <a:spLocks/>
          </p:cNvSpPr>
          <p:nvPr/>
        </p:nvSpPr>
        <p:spPr bwMode="auto">
          <a:xfrm>
            <a:off x="2502456" y="6181709"/>
            <a:ext cx="9168289" cy="194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556" tIns="57278" rIns="114556" bIns="57278"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3000"/>
              <a:t>MHR – Resting Heart Rate (RHR)</a:t>
            </a:r>
          </a:p>
          <a:p>
            <a:endParaRPr lang="en-GB" altLang="en-US" sz="3000"/>
          </a:p>
          <a:p>
            <a:r>
              <a:rPr lang="en-GB" altLang="en-US" sz="3000" i="1"/>
              <a:t>To determine your RHR, take your pulse rate first thing in the morning, before engaging in any significant activity (ideally, before you get out of bed)</a:t>
            </a:r>
          </a:p>
          <a:p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6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Research has shown that the </a:t>
            </a:r>
            <a:r>
              <a:rPr lang="en-GB" altLang="en-US" u="sng"/>
              <a:t>anaerobic threshold </a:t>
            </a:r>
            <a:r>
              <a:rPr lang="en-GB" altLang="en-US"/>
              <a:t>occurs at</a:t>
            </a:r>
          </a:p>
          <a:p>
            <a:pPr lvl="1"/>
            <a:r>
              <a:rPr lang="en-GB" altLang="en-US" sz="3500"/>
              <a:t> at 80-90% of heart rate reserve (HRR) in trained individuals </a:t>
            </a:r>
          </a:p>
          <a:p>
            <a:pPr lvl="1"/>
            <a:r>
              <a:rPr lang="en-GB" altLang="en-US" sz="3500"/>
              <a:t> at 50-60% HRR in untrained individuals</a:t>
            </a:r>
          </a:p>
          <a:p>
            <a:pPr lvl="1"/>
            <a:endParaRPr lang="en-GB" altLang="en-US" sz="3500"/>
          </a:p>
          <a:p>
            <a:pPr lvl="1"/>
            <a:r>
              <a:rPr lang="en-GB" altLang="en-US" sz="3500"/>
              <a:t>between 85% and 90% of the HR</a:t>
            </a:r>
            <a:r>
              <a:rPr lang="en-GB" altLang="en-US" sz="3500" baseline="-25000"/>
              <a:t>max </a:t>
            </a:r>
            <a:endParaRPr lang="en-GB" altLang="en-US" sz="3500"/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07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is target heart rate?</a:t>
            </a:r>
            <a:br>
              <a:rPr lang="en-GB" altLang="en-US" b="1" smtClean="0"/>
            </a:br>
            <a:endParaRPr lang="en-GB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502456" y="2046360"/>
            <a:ext cx="9168289" cy="6684322"/>
          </a:xfrm>
        </p:spPr>
        <p:txBody>
          <a:bodyPr/>
          <a:lstStyle/>
          <a:p>
            <a:r>
              <a:rPr lang="en-GB" altLang="en-US" smtClean="0"/>
              <a:t>You gain the most benefits and lessen the risks when you exercise in your target heart rate zone. </a:t>
            </a:r>
          </a:p>
          <a:p>
            <a:r>
              <a:rPr lang="en-GB" altLang="en-US" b="1" smtClean="0"/>
              <a:t>Usually this is when your exercise heart rate (pulse) is 60 to 80 percent of your maximum heart rate. </a:t>
            </a:r>
          </a:p>
          <a:p>
            <a:r>
              <a:rPr lang="en-GB" altLang="en-US" smtClean="0"/>
              <a:t>It is not recommended to exercise above 85 percent of your maximum heart rate. </a:t>
            </a:r>
          </a:p>
          <a:p>
            <a:r>
              <a:rPr lang="en-GB" altLang="en-US" smtClean="0"/>
              <a:t>When beginning an exercise program, you may need to gradually build up to a level that is within your target heart rate zone, especially if you have not exercised regularly before. If the exercise feels too hard, slow down. </a:t>
            </a:r>
          </a:p>
          <a:p>
            <a:r>
              <a:rPr lang="en-GB" altLang="en-US" smtClean="0"/>
              <a:t>To find out if your are exercising in your target zone, (between 60 and 80 percent of your maximum heart rate), stop exercising and check your 10-second pulse. </a:t>
            </a:r>
          </a:p>
          <a:p>
            <a:r>
              <a:rPr lang="en-GB" altLang="en-US" smtClean="0"/>
              <a:t>If your pulse is below your target zone, increase your rate of exercise. If your pulse is above your target zone, decrease your rate of exercise.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08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048" y="1184734"/>
          <a:ext cx="6200775" cy="8320061"/>
        </p:xfrm>
        <a:graphic>
          <a:graphicData uri="http://schemas.openxmlformats.org/drawingml/2006/table">
            <a:tbl>
              <a:tblPr/>
              <a:tblGrid>
                <a:gridCol w="1328738"/>
                <a:gridCol w="2657475"/>
                <a:gridCol w="2214563"/>
              </a:tblGrid>
              <a:tr h="582953">
                <a:tc gridSpan="3">
                  <a:txBody>
                    <a:bodyPr/>
                    <a:lstStyle/>
                    <a:p>
                      <a:r>
                        <a:rPr lang="en-GB" sz="2600" dirty="0"/>
                        <a:t>Target Heart Rate Zones by </a:t>
                      </a:r>
                      <a:r>
                        <a:rPr lang="en-GB" sz="2600" dirty="0" smtClean="0"/>
                        <a:t>Age</a:t>
                      </a:r>
                      <a:endParaRPr lang="en-GB" sz="2600" dirty="0"/>
                    </a:p>
                  </a:txBody>
                  <a:tcPr marL="95142" marR="95142" marT="57839" marB="57839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09618">
                <a:tc>
                  <a:txBody>
                    <a:bodyPr/>
                    <a:lstStyle/>
                    <a:p>
                      <a:pPr algn="l"/>
                      <a:r>
                        <a:rPr lang="en-GB" sz="2600">
                          <a:solidFill>
                            <a:srgbClr val="FFFFFF"/>
                          </a:solidFill>
                          <a:effectLst/>
                        </a:rPr>
                        <a:t>Age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effectLst/>
                        </a:rPr>
                        <a:t>Target HR: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effectLst/>
                        </a:rPr>
                        <a:t>Max. HR: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20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120 – 170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200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25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117 – 166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195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30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114 – 162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190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35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111 – 157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185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40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108 – 153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180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45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105 – 149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175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50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102 – 145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170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55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99 – 140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165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60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96 – 136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160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65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93 – 132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155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70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90 – 123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effectLst/>
                        </a:rPr>
                        <a:t>150</a:t>
                      </a: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624">
                <a:tc>
                  <a:txBody>
                    <a:bodyPr/>
                    <a:lstStyle/>
                    <a:p>
                      <a:endParaRPr lang="en-GB" sz="2600" dirty="0">
                        <a:effectLst/>
                      </a:endParaRPr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39643" marR="39643" marT="48199" marB="48199" anchor="ctr">
                    <a:lnL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79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87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 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cardiac output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Changes in blood pressure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pulmonary blood flow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Increased muscle blood flow to the active muscles</a:t>
            </a:r>
          </a:p>
          <a:p>
            <a:pPr marL="572780" indent="-572780" eaLnBrk="1" hangingPunct="1">
              <a:buFont typeface="+mj-lt"/>
              <a:buAutoNum type="arabicPeriod"/>
              <a:defRPr/>
            </a:pPr>
            <a:endParaRPr lang="en-US" sz="3000" dirty="0"/>
          </a:p>
          <a:p>
            <a:pPr marL="572780" indent="-572780" eaLnBrk="1" hangingPunct="1">
              <a:buFont typeface="+mj-lt"/>
              <a:buAutoNum type="arabicPeriod"/>
              <a:defRPr/>
            </a:pPr>
            <a:r>
              <a:rPr lang="en-US" sz="3000" dirty="0"/>
              <a:t>Reduced flow to certain organs</a:t>
            </a:r>
          </a:p>
          <a:p>
            <a:pPr eaLnBrk="1" hangingPunct="1"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129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Respiratory Physiology the essentials, 9</a:t>
            </a:r>
            <a:r>
              <a:rPr lang="en-US" altLang="en-US" baseline="30000" smtClean="0"/>
              <a:t>th</a:t>
            </a:r>
            <a:r>
              <a:rPr lang="en-US" altLang="en-US" smtClean="0"/>
              <a:t> edition by Jhon B West</a:t>
            </a:r>
            <a:r>
              <a:rPr lang="en-US" altLang="en-US" sz="3000"/>
              <a:t>.</a:t>
            </a:r>
          </a:p>
          <a:p>
            <a:r>
              <a:rPr lang="en-US" altLang="en-US" smtClean="0"/>
              <a:t>Guyton and Hall textbook of Medical Physiology, 12</a:t>
            </a:r>
            <a:r>
              <a:rPr lang="en-US" altLang="en-US" baseline="30000" smtClean="0"/>
              <a:t>th</a:t>
            </a:r>
            <a:r>
              <a:rPr lang="en-US" altLang="en-US" smtClean="0"/>
              <a:t> edition</a:t>
            </a:r>
          </a:p>
          <a:p>
            <a:r>
              <a:rPr lang="en-US" altLang="en-US" smtClean="0"/>
              <a:t>Gannong’s review of Medical Physiology,25</a:t>
            </a:r>
            <a:r>
              <a:rPr lang="en-US" altLang="en-US" baseline="30000" smtClean="0"/>
              <a:t>th</a:t>
            </a:r>
            <a:r>
              <a:rPr lang="en-US" altLang="en-US" smtClean="0"/>
              <a:t> edition</a:t>
            </a:r>
          </a:p>
          <a:p>
            <a:r>
              <a:rPr lang="en-GB" altLang="en-US" smtClean="0"/>
              <a:t>Deborah Anne Burton, Keith Stokes, George M Hall; Physiological effects of exercise, </a:t>
            </a:r>
            <a:r>
              <a:rPr lang="en-GB" altLang="en-US" i="1" smtClean="0"/>
              <a:t>Continuing Education in Anaesthesia Critical Care &amp; Pain</a:t>
            </a:r>
            <a:r>
              <a:rPr lang="en-GB" altLang="en-US" smtClean="0"/>
              <a:t>, Volume 4, Issue 6, 1 December 2004, Pages 185–188, </a:t>
            </a:r>
            <a:r>
              <a:rPr lang="en-GB" altLang="en-US" smtClean="0">
                <a:hlinkClick r:id="rId3"/>
              </a:rPr>
              <a:t>https://doi.org/10.1093/bjaceaccp/mkh050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EXERCISE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5992" y="2360492"/>
            <a:ext cx="11646754" cy="659457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502456" y="-107703"/>
            <a:ext cx="9168289" cy="1873586"/>
          </a:xfrm>
        </p:spPr>
        <p:txBody>
          <a:bodyPr/>
          <a:lstStyle/>
          <a:p>
            <a:pPr algn="ctr" eaLnBrk="1" hangingPunct="1"/>
            <a:r>
              <a:rPr lang="en-GB" altLang="en-US" sz="4500" b="1">
                <a:solidFill>
                  <a:srgbClr val="FF0000"/>
                </a:solidFill>
              </a:rPr>
              <a:t>More about the </a:t>
            </a:r>
            <a:r>
              <a:rPr lang="en-GB" altLang="en-US" sz="4500" b="1" u="sng">
                <a:solidFill>
                  <a:srgbClr val="FF0000"/>
                </a:solidFill>
              </a:rPr>
              <a:t>A</a:t>
            </a:r>
            <a:r>
              <a:rPr lang="en-GB" altLang="en-US" sz="4500" b="1">
                <a:solidFill>
                  <a:srgbClr val="FF0000"/>
                </a:solidFill>
              </a:rPr>
              <a:t>naerobic </a:t>
            </a:r>
            <a:r>
              <a:rPr lang="en-GB" altLang="en-US" sz="4500" b="1" u="sng">
                <a:solidFill>
                  <a:srgbClr val="FF0000"/>
                </a:solidFill>
              </a:rPr>
              <a:t>T</a:t>
            </a:r>
            <a:r>
              <a:rPr lang="en-GB" altLang="en-US" sz="4500" b="1">
                <a:solidFill>
                  <a:srgbClr val="FF0000"/>
                </a:solidFill>
              </a:rPr>
              <a:t>hreshold (AT)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02090" y="1765882"/>
            <a:ext cx="11622762" cy="599995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000" dirty="0"/>
              <a:t>Anaerobic metabolism kicks in when exercise intensity is greatly </a:t>
            </a:r>
            <a:r>
              <a:rPr lang="en-GB" sz="3000" dirty="0"/>
              <a:t>increased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3000" dirty="0"/>
              <a:t>The </a:t>
            </a:r>
            <a:r>
              <a:rPr lang="en-GB" sz="3000" dirty="0"/>
              <a:t>aerobic system can no longer keep up with the body’s energy demand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3000" dirty="0"/>
              <a:t>The </a:t>
            </a:r>
            <a:r>
              <a:rPr lang="en-GB" sz="3000" dirty="0"/>
              <a:t>anaerobic threshold occurs </a:t>
            </a:r>
            <a:r>
              <a:rPr lang="en-GB" sz="3000" dirty="0"/>
              <a:t>when.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000" dirty="0"/>
              <a:t>The </a:t>
            </a:r>
            <a:r>
              <a:rPr lang="en-GB" sz="3000" dirty="0"/>
              <a:t>amount of lactate produced through </a:t>
            </a:r>
            <a:r>
              <a:rPr lang="en-GB" sz="3000" dirty="0" err="1"/>
              <a:t>glycogenolysis</a:t>
            </a:r>
            <a:r>
              <a:rPr lang="en-GB" sz="3000" dirty="0"/>
              <a:t> and glycolysis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000" dirty="0"/>
              <a:t>&gt;&gt; </a:t>
            </a:r>
            <a:r>
              <a:rPr lang="en-GB" sz="3000" dirty="0"/>
              <a:t>the utilization and oxidation of </a:t>
            </a:r>
            <a:r>
              <a:rPr lang="en-GB" sz="3000" dirty="0"/>
              <a:t>lactate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3000" dirty="0"/>
              <a:t>The anaerobic threshold (lactate threshold) represents the point at which blood lactate begins to rise above baseline levels during exercise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1202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sz="5000">
                <a:latin typeface="+mn-lt"/>
              </a:rPr>
              <a:t>What happens when AT is exceeded?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Muscle pain, burning and fatigue make anaerobic energy expenditure difficult to sustain for longer than a few minutes</a:t>
            </a:r>
          </a:p>
          <a:p>
            <a:pPr eaLnBrk="1" hangingPunct="1"/>
            <a:endParaRPr lang="en-GB" altLang="en-US" sz="3000" dirty="0"/>
          </a:p>
          <a:p>
            <a:pPr eaLnBrk="1" hangingPunct="1"/>
            <a:r>
              <a:rPr lang="en-GB" altLang="en-US" sz="3000" dirty="0"/>
              <a:t>As lactate levels rise there is an associated increase in hydrogen ions. </a:t>
            </a:r>
            <a:r>
              <a:rPr lang="en-GB" altLang="en-US" sz="3000" dirty="0">
                <a:solidFill>
                  <a:srgbClr val="CC3300"/>
                </a:solidFill>
              </a:rPr>
              <a:t>Excess hydrogen ions </a:t>
            </a:r>
            <a:r>
              <a:rPr lang="en-GB" altLang="en-US" sz="3000" dirty="0"/>
              <a:t>reduces cellular pH, causing interference with cellular </a:t>
            </a:r>
            <a:r>
              <a:rPr lang="en-GB" altLang="en-US" sz="3000" dirty="0" err="1"/>
              <a:t>enzymic</a:t>
            </a:r>
            <a:r>
              <a:rPr lang="en-GB" altLang="en-US" sz="3000" dirty="0"/>
              <a:t> activity and metabolism and </a:t>
            </a:r>
            <a:r>
              <a:rPr lang="en-GB" altLang="en-US" sz="3000" dirty="0">
                <a:solidFill>
                  <a:srgbClr val="CC3300"/>
                </a:solidFill>
              </a:rPr>
              <a:t>leads to fatigue</a:t>
            </a:r>
          </a:p>
          <a:p>
            <a:pPr eaLnBrk="1" hangingPunct="1"/>
            <a:endParaRPr lang="en-GB" altLang="en-US" sz="3000" dirty="0">
              <a:solidFill>
                <a:srgbClr val="CC3300"/>
              </a:solidFill>
            </a:endParaRPr>
          </a:p>
          <a:p>
            <a:pPr eaLnBrk="1" hangingPunct="1"/>
            <a:r>
              <a:rPr lang="en-GB" altLang="en-US" sz="3000" dirty="0"/>
              <a:t>Lactate helps to preserve force production and is an important source of fuel that can be oxidized within aerobic metabolism or converted to pyruvate or glucose</a:t>
            </a:r>
            <a:endParaRPr lang="en-GB" altLang="en-US" sz="3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7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500" b="1"/>
              <a:t>Respiratory changes in exercise occur</a:t>
            </a:r>
            <a:endParaRPr lang="en-GB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altLang="en-US" sz="3000" dirty="0"/>
          </a:p>
          <a:p>
            <a:pPr lvl="1">
              <a:defRPr/>
            </a:pPr>
            <a:endParaRPr lang="en-GB" alt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GB" alt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GB" alt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GB" alt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GB" altLang="en-US" b="1" dirty="0" smtClean="0">
              <a:solidFill>
                <a:srgbClr val="FF0000"/>
              </a:solidFill>
            </a:endParaRPr>
          </a:p>
          <a:p>
            <a:pPr marL="572780" lvl="1" indent="0">
              <a:buNone/>
              <a:defRPr/>
            </a:pPr>
            <a:endParaRPr lang="en-GB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90328" y="2232596"/>
          <a:ext cx="11831300" cy="499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817"/>
                <a:gridCol w="6527483"/>
              </a:tblGrid>
              <a:tr h="2820572">
                <a:tc>
                  <a:txBody>
                    <a:bodyPr/>
                    <a:lstStyle/>
                    <a:p>
                      <a:r>
                        <a:rPr lang="en-GB" altLang="en-US" sz="3400" b="0" dirty="0" smtClean="0">
                          <a:solidFill>
                            <a:schemeClr val="tx1"/>
                          </a:solidFill>
                        </a:rPr>
                        <a:t>To obtain more </a:t>
                      </a:r>
                      <a:r>
                        <a:rPr lang="en-US" sz="34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3400" b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3400" b="0" baseline="0" dirty="0" smtClean="0">
                          <a:solidFill>
                            <a:schemeClr val="tx1"/>
                          </a:solidFill>
                        </a:rPr>
                        <a:t> and t</a:t>
                      </a:r>
                      <a:r>
                        <a:rPr lang="en-GB" altLang="en-US" sz="3400" b="0" dirty="0" smtClean="0">
                          <a:solidFill>
                            <a:schemeClr val="tx1"/>
                          </a:solidFill>
                        </a:rPr>
                        <a:t>o remove excess </a:t>
                      </a:r>
                      <a:r>
                        <a:rPr lang="en-US" sz="3400" b="0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sz="34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400" b="0" dirty="0">
                        <a:solidFill>
                          <a:schemeClr val="tx1"/>
                        </a:solidFill>
                      </a:endParaRPr>
                    </a:p>
                  </a:txBody>
                  <a:tcPr marL="106295" marR="106295" marT="64641" marB="64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3400" b="1" dirty="0" smtClean="0">
                          <a:solidFill>
                            <a:schemeClr val="tx1"/>
                          </a:solidFill>
                        </a:rPr>
                        <a:t>Increase in minute ventilation (TV x </a:t>
                      </a:r>
                      <a:r>
                        <a:rPr lang="en-GB" altLang="en-US" sz="3400" b="1" dirty="0" err="1" smtClean="0">
                          <a:solidFill>
                            <a:schemeClr val="tx1"/>
                          </a:solidFill>
                        </a:rPr>
                        <a:t>rr</a:t>
                      </a:r>
                      <a:r>
                        <a:rPr lang="en-GB" altLang="en-US" sz="3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3400" dirty="0" smtClean="0">
                          <a:solidFill>
                            <a:schemeClr val="tx1"/>
                          </a:solidFill>
                        </a:rPr>
                        <a:t>increase diffusing capacity/ gas exchange</a:t>
                      </a:r>
                    </a:p>
                    <a:p>
                      <a:endParaRPr lang="en-US" sz="3400" dirty="0">
                        <a:solidFill>
                          <a:schemeClr val="tx1"/>
                        </a:solidFill>
                      </a:endParaRPr>
                    </a:p>
                  </a:txBody>
                  <a:tcPr marL="106295" marR="106295" marT="64641" marB="64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3400" b="0" dirty="0" smtClean="0">
                          <a:solidFill>
                            <a:schemeClr val="tx1"/>
                          </a:solidFill>
                        </a:rPr>
                        <a:t>To release more oxygen to the tissues</a:t>
                      </a:r>
                    </a:p>
                    <a:p>
                      <a:endParaRPr lang="en-US" sz="3400" b="0" dirty="0">
                        <a:solidFill>
                          <a:schemeClr val="tx1"/>
                        </a:solidFill>
                      </a:endParaRPr>
                    </a:p>
                  </a:txBody>
                  <a:tcPr marL="106295" marR="106295" marT="64641" marB="64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3400" b="1" dirty="0" smtClean="0">
                          <a:solidFill>
                            <a:schemeClr val="tx1"/>
                          </a:solidFill>
                        </a:rPr>
                        <a:t>Shift of the oxygen haemoglobin dissociation curve to the right</a:t>
                      </a:r>
                    </a:p>
                    <a:p>
                      <a:endParaRPr lang="en-US" sz="3400" dirty="0">
                        <a:solidFill>
                          <a:schemeClr val="tx1"/>
                        </a:solidFill>
                      </a:endParaRPr>
                    </a:p>
                  </a:txBody>
                  <a:tcPr marL="106295" marR="106295" marT="64641" marB="64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Increase in ventilation</a:t>
            </a:r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408" y="2625262"/>
            <a:ext cx="7645778" cy="554446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98163" y="1198196"/>
            <a:ext cx="4100631" cy="75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556" tIns="57278" rIns="114556" bIns="57278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Abrupt increase- neural mechanisms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Psychic stimuli and proprioceptors</a:t>
            </a:r>
          </a:p>
          <a:p>
            <a:pPr>
              <a:defRPr/>
            </a:pPr>
            <a:r>
              <a:rPr lang="en-US" dirty="0" smtClean="0"/>
              <a:t>Gradual increase- humoral factors</a:t>
            </a:r>
          </a:p>
          <a:p>
            <a:pPr>
              <a:defRPr/>
            </a:pPr>
            <a:r>
              <a:rPr lang="en-US" dirty="0" smtClean="0"/>
              <a:t>Plateau- </a:t>
            </a:r>
          </a:p>
          <a:p>
            <a:pPr>
              <a:defRPr/>
            </a:pPr>
            <a:r>
              <a:rPr lang="en-US" dirty="0" smtClean="0"/>
              <a:t>Small rapid drop after cessation of exercise</a:t>
            </a:r>
          </a:p>
          <a:p>
            <a:pPr>
              <a:defRPr/>
            </a:pPr>
            <a:r>
              <a:rPr lang="en-US" dirty="0" smtClean="0"/>
              <a:t>Gradual recovery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2252</Words>
  <Application>Microsoft Office PowerPoint</Application>
  <PresentationFormat>Custom</PresentationFormat>
  <Paragraphs>465</Paragraphs>
  <Slides>56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Exercise Physiology Respiratory changes in exercise</vt:lpstr>
      <vt:lpstr>During exercise</vt:lpstr>
      <vt:lpstr>Classification of exercise</vt:lpstr>
      <vt:lpstr>Classification of exercise</vt:lpstr>
      <vt:lpstr>At rest and under steady-state exercise conditions, there is a balance between blood lactate production and blood lactate removal</vt:lpstr>
      <vt:lpstr>More about the Anaerobic Threshold (AT)</vt:lpstr>
      <vt:lpstr>What happens when AT is exceeded?</vt:lpstr>
      <vt:lpstr>Respiratory changes in exercise occur</vt:lpstr>
      <vt:lpstr>Increase in ventilation</vt:lpstr>
      <vt:lpstr>Factors increasing ventilation</vt:lpstr>
      <vt:lpstr>Factors increasing ventilation</vt:lpstr>
      <vt:lpstr>At alveolar level</vt:lpstr>
      <vt:lpstr>Pulmonary Ventilation</vt:lpstr>
      <vt:lpstr>At tissue level</vt:lpstr>
      <vt:lpstr>O2 – Hb dissociation curve</vt:lpstr>
      <vt:lpstr>O2  consumption during exercise</vt:lpstr>
      <vt:lpstr>O2 uptake</vt:lpstr>
      <vt:lpstr>VO2  max</vt:lpstr>
      <vt:lpstr>VO2 max</vt:lpstr>
      <vt:lpstr>PowerPoint Presentation</vt:lpstr>
      <vt:lpstr>O2  debt</vt:lpstr>
      <vt:lpstr>O2  consumption during exercise</vt:lpstr>
      <vt:lpstr>Fatigue</vt:lpstr>
      <vt:lpstr>Isocapnic buffering</vt:lpstr>
      <vt:lpstr>Effects of training on respiratory system</vt:lpstr>
      <vt:lpstr>Lactate threshold with increasing work rate</vt:lpstr>
      <vt:lpstr>Summery- Respiratory compensation in exercise</vt:lpstr>
      <vt:lpstr>After exercise</vt:lpstr>
      <vt:lpstr>Interesting facts</vt:lpstr>
      <vt:lpstr>Cardiovascular changes in exercise</vt:lpstr>
      <vt:lpstr>Cardiovascular changes in exercise</vt:lpstr>
      <vt:lpstr>1. Increase in cardiac output</vt:lpstr>
      <vt:lpstr>Increase in venous return during exercise</vt:lpstr>
      <vt:lpstr>Redistribution of blood from other organs </vt:lpstr>
      <vt:lpstr>PowerPoint Presentation</vt:lpstr>
      <vt:lpstr>In severe exercise</vt:lpstr>
      <vt:lpstr>What happens during isometric exercise? </vt:lpstr>
      <vt:lpstr>What happens during isotonic exercise? </vt:lpstr>
      <vt:lpstr>2. Change in blood pressure</vt:lpstr>
      <vt:lpstr>Change in blood pressure during isotonic exercise</vt:lpstr>
      <vt:lpstr>More about blood pressure</vt:lpstr>
      <vt:lpstr>3. Increased pulmonary blood flow </vt:lpstr>
      <vt:lpstr>4. Increased muscle blood flow</vt:lpstr>
      <vt:lpstr>Dilation of arterioles and precapillary sphincters </vt:lpstr>
      <vt:lpstr>Local mechanisms maintaining muscle blood flow</vt:lpstr>
      <vt:lpstr>What happens when arterioles dilate and precapillary sphincters open up?</vt:lpstr>
      <vt:lpstr>When a muscle is contracted its blood flow is ↓ </vt:lpstr>
      <vt:lpstr>PowerPoint Presentation</vt:lpstr>
      <vt:lpstr>Let’s summarize the CVS changes during isometric and isotonic contractions</vt:lpstr>
      <vt:lpstr>Maximum Heart Rate</vt:lpstr>
      <vt:lpstr>PowerPoint Presentation</vt:lpstr>
      <vt:lpstr>What is target heart rate? </vt:lpstr>
      <vt:lpstr>PowerPoint Presentation</vt:lpstr>
      <vt:lpstr>In summary</vt:lpstr>
      <vt:lpstr>References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Physiology Introduction</dc:title>
  <dc:creator>Lakmali Amarasiri</dc:creator>
  <cp:lastModifiedBy>Win7-LL</cp:lastModifiedBy>
  <cp:revision>58</cp:revision>
  <cp:lastPrinted>2018-10-31T09:11:35Z</cp:lastPrinted>
  <dcterms:created xsi:type="dcterms:W3CDTF">2014-01-31T09:50:21Z</dcterms:created>
  <dcterms:modified xsi:type="dcterms:W3CDTF">2018-10-31T09:18:52Z</dcterms:modified>
</cp:coreProperties>
</file>