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8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5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8AA32A-324D-4819-ACEF-A47318A89B47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4F2A4-3F52-48F9-ABDE-9158D2058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8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External intercostal muscles Increase AP diameter &gt;&gt; transverse diameter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Diapghragm</a:t>
            </a:r>
            <a:r>
              <a:rPr lang="en-US" baseline="0" dirty="0" smtClean="0"/>
              <a:t> or the EIM can maintain adequate ventilation at rest.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34F2A4-3F52-48F9-ABDE-9158D20580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23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4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57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09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3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4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73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5AB54-D9EC-4A9C-BB8A-21EF227DD166}" type="datetimeFigureOut">
              <a:rPr lang="en-US" smtClean="0"/>
              <a:t>12/2/2017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E4FBF-574D-4913-BB31-8C7879A13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0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all" dirty="0" smtClean="0"/>
              <a:t>Ventilation</a:t>
            </a:r>
            <a:endParaRPr lang="en-US" cap="al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Dr. D T D </a:t>
            </a:r>
            <a:r>
              <a:rPr lang="en-US" dirty="0" err="1" smtClean="0"/>
              <a:t>Warnakulasuriya</a:t>
            </a:r>
            <a:endParaRPr lang="en-US" dirty="0" smtClean="0"/>
          </a:p>
          <a:p>
            <a:r>
              <a:rPr lang="en-US" dirty="0" smtClean="0"/>
              <a:t>Department of Physiology</a:t>
            </a:r>
          </a:p>
          <a:p>
            <a:r>
              <a:rPr lang="en-US" dirty="0" smtClean="0"/>
              <a:t>Faculty of Medicine</a:t>
            </a:r>
          </a:p>
          <a:p>
            <a:r>
              <a:rPr lang="en-US" dirty="0" smtClean="0"/>
              <a:t>University of </a:t>
            </a:r>
            <a:r>
              <a:rPr lang="en-US" dirty="0" err="1" smtClean="0"/>
              <a:t>Kelaniya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2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austincc.edu/apreview/NursingPics/RespiratoryPics/Picture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72" b="12189"/>
          <a:stretch>
            <a:fillRect/>
          </a:stretch>
        </p:blipFill>
        <p:spPr bwMode="auto">
          <a:xfrm>
            <a:off x="777875" y="322263"/>
            <a:ext cx="9728200" cy="6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469313" y="1017588"/>
            <a:ext cx="2297112" cy="57943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400" b="1" dirty="0" err="1">
                <a:solidFill>
                  <a:srgbClr val="FFFF00"/>
                </a:solidFill>
              </a:rPr>
              <a:t>P</a:t>
            </a:r>
            <a:r>
              <a:rPr lang="en-GB" sz="2400" b="1" baseline="-25000" dirty="0" err="1">
                <a:solidFill>
                  <a:srgbClr val="FFFF00"/>
                </a:solidFill>
              </a:rPr>
              <a:t>pl</a:t>
            </a:r>
            <a:r>
              <a:rPr lang="en-GB" sz="2400" b="1" dirty="0">
                <a:solidFill>
                  <a:srgbClr val="FFFF00"/>
                </a:solidFill>
              </a:rPr>
              <a:t>=-2.5 mmHg</a:t>
            </a:r>
          </a:p>
        </p:txBody>
      </p:sp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914400" y="1017588"/>
            <a:ext cx="23399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GB" altLang="en-US" sz="4000" b="1"/>
              <a:t>AT REST</a:t>
            </a:r>
          </a:p>
        </p:txBody>
      </p:sp>
    </p:spTree>
    <p:extLst>
      <p:ext uri="{BB962C8B-B14F-4D97-AF65-F5344CB8AC3E}">
        <p14:creationId xmlns:p14="http://schemas.microsoft.com/office/powerpoint/2010/main" val="174942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838200" y="-280988"/>
            <a:ext cx="10515600" cy="1460501"/>
          </a:xfrm>
        </p:spPr>
        <p:txBody>
          <a:bodyPr/>
          <a:lstStyle/>
          <a:p>
            <a:pPr algn="ctr" eaLnBrk="1" hangingPunct="1">
              <a:defRPr/>
            </a:pPr>
            <a:r>
              <a:rPr lang="en-GB" sz="4000" b="1" dirty="0" smtClean="0"/>
              <a:t>Transmural Pressures</a:t>
            </a:r>
            <a:endParaRPr lang="en-GB" sz="4000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1341438"/>
            <a:ext cx="10515600" cy="43513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GB" altLang="en-US" b="1" dirty="0" smtClean="0">
                <a:solidFill>
                  <a:srgbClr val="0000FF"/>
                </a:solidFill>
              </a:rPr>
              <a:t>Trans-chest wall pressure/ transmural pressure across the chest wall </a:t>
            </a:r>
          </a:p>
          <a:p>
            <a:pPr lvl="1" eaLnBrk="1" hangingPunct="1"/>
            <a:r>
              <a:rPr lang="en-GB" altLang="en-US" sz="2800" b="1" dirty="0" err="1" smtClean="0">
                <a:solidFill>
                  <a:srgbClr val="0000FF"/>
                </a:solidFill>
              </a:rPr>
              <a:t>P</a:t>
            </a:r>
            <a:r>
              <a:rPr lang="en-GB" altLang="en-US" sz="2800" b="1" baseline="-25000" dirty="0" err="1" smtClean="0">
                <a:solidFill>
                  <a:srgbClr val="0000FF"/>
                </a:solidFill>
              </a:rPr>
              <a:t>atm</a:t>
            </a:r>
            <a:r>
              <a:rPr lang="en-GB" altLang="en-US" sz="2800" b="1" dirty="0" smtClean="0">
                <a:solidFill>
                  <a:srgbClr val="0000FF"/>
                </a:solidFill>
              </a:rPr>
              <a:t> — </a:t>
            </a:r>
            <a:r>
              <a:rPr lang="en-GB" altLang="en-US" sz="2800" b="1" dirty="0" err="1" smtClean="0">
                <a:solidFill>
                  <a:srgbClr val="0000FF"/>
                </a:solidFill>
              </a:rPr>
              <a:t>P</a:t>
            </a:r>
            <a:r>
              <a:rPr lang="en-GB" altLang="en-US" sz="2800" b="1" baseline="-25000" dirty="0" err="1" smtClean="0">
                <a:solidFill>
                  <a:srgbClr val="0000FF"/>
                </a:solidFill>
              </a:rPr>
              <a:t>pl</a:t>
            </a:r>
            <a:r>
              <a:rPr lang="en-GB" altLang="en-US" sz="2800" b="1" dirty="0" smtClean="0">
                <a:solidFill>
                  <a:srgbClr val="0000FF"/>
                </a:solidFill>
              </a:rPr>
              <a:t> </a:t>
            </a:r>
          </a:p>
          <a:p>
            <a:pPr eaLnBrk="1" hangingPunct="1"/>
            <a:endParaRPr lang="en-GB" altLang="en-US" b="1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GB" altLang="en-US" b="1" dirty="0" err="1" smtClean="0">
                <a:solidFill>
                  <a:srgbClr val="FF0000"/>
                </a:solidFill>
              </a:rPr>
              <a:t>Transpulmonary</a:t>
            </a:r>
            <a:r>
              <a:rPr lang="en-GB" altLang="en-US" b="1" dirty="0" smtClean="0">
                <a:solidFill>
                  <a:srgbClr val="FF0000"/>
                </a:solidFill>
              </a:rPr>
              <a:t> (trans-lung) pressure</a:t>
            </a:r>
            <a:endParaRPr lang="en-GB" altLang="en-US" dirty="0" smtClean="0"/>
          </a:p>
          <a:p>
            <a:pPr lvl="1" eaLnBrk="1" hangingPunct="1"/>
            <a:r>
              <a:rPr lang="en-GB" altLang="en-US" sz="2800" b="1" dirty="0" err="1" smtClean="0">
                <a:solidFill>
                  <a:srgbClr val="FF0000"/>
                </a:solidFill>
              </a:rPr>
              <a:t>P</a:t>
            </a:r>
            <a:r>
              <a:rPr lang="en-GB" altLang="en-US" sz="2800" b="1" baseline="-25000" dirty="0" err="1" smtClean="0">
                <a:solidFill>
                  <a:srgbClr val="FF0000"/>
                </a:solidFill>
              </a:rPr>
              <a:t>alv</a:t>
            </a:r>
            <a:r>
              <a:rPr lang="en-GB" altLang="en-US" sz="2800" b="1" dirty="0" smtClean="0">
                <a:solidFill>
                  <a:srgbClr val="FF0000"/>
                </a:solidFill>
              </a:rPr>
              <a:t> — </a:t>
            </a:r>
            <a:r>
              <a:rPr lang="en-GB" altLang="en-US" sz="2800" b="1" dirty="0" err="1" smtClean="0">
                <a:solidFill>
                  <a:srgbClr val="FF0000"/>
                </a:solidFill>
              </a:rPr>
              <a:t>P</a:t>
            </a:r>
            <a:r>
              <a:rPr lang="en-GB" altLang="en-US" sz="2800" b="1" baseline="-25000" dirty="0" err="1" smtClean="0">
                <a:solidFill>
                  <a:srgbClr val="FF0000"/>
                </a:solidFill>
              </a:rPr>
              <a:t>pl</a:t>
            </a:r>
            <a:r>
              <a:rPr lang="en-GB" altLang="en-US" sz="2800" b="1" dirty="0" smtClean="0">
                <a:solidFill>
                  <a:srgbClr val="FF0000"/>
                </a:solidFill>
              </a:rPr>
              <a:t> </a:t>
            </a:r>
          </a:p>
          <a:p>
            <a:pPr lvl="1" eaLnBrk="1" hangingPunct="1"/>
            <a:r>
              <a:rPr lang="en-GB" altLang="en-US" sz="2800" dirty="0" smtClean="0"/>
              <a:t>Causes the lungs to expand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b="1" dirty="0" smtClean="0"/>
              <a:t>Trans-respiratory system pressure </a:t>
            </a:r>
            <a:r>
              <a:rPr lang="en-GB" altLang="en-US" dirty="0" smtClean="0"/>
              <a:t>between the intra-alveolar pressure and the atmosphere</a:t>
            </a:r>
          </a:p>
          <a:p>
            <a:pPr marL="685800" lvl="2" eaLnBrk="1" hangingPunct="1">
              <a:spcBef>
                <a:spcPts val="1000"/>
              </a:spcBef>
            </a:pPr>
            <a:r>
              <a:rPr lang="en-GB" altLang="en-US" sz="2800" b="1" dirty="0" err="1" smtClean="0"/>
              <a:t>P</a:t>
            </a:r>
            <a:r>
              <a:rPr lang="en-GB" altLang="en-US" sz="2800" b="1" baseline="-25000" dirty="0" err="1" smtClean="0"/>
              <a:t>atm</a:t>
            </a:r>
            <a:r>
              <a:rPr lang="en-GB" altLang="en-US" sz="2800" b="1" dirty="0" smtClean="0"/>
              <a:t> — </a:t>
            </a:r>
            <a:r>
              <a:rPr lang="en-GB" altLang="en-US" sz="2800" b="1" dirty="0" err="1" smtClean="0"/>
              <a:t>P</a:t>
            </a:r>
            <a:r>
              <a:rPr lang="en-GB" altLang="en-US" sz="2800" b="1" baseline="-25000" dirty="0" err="1" smtClean="0"/>
              <a:t>alv</a:t>
            </a:r>
            <a:r>
              <a:rPr lang="en-GB" altLang="en-US" sz="2800" b="1" dirty="0" smtClean="0"/>
              <a:t> 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791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Delay 2"/>
          <p:cNvSpPr/>
          <p:nvPr/>
        </p:nvSpPr>
        <p:spPr>
          <a:xfrm rot="16200000">
            <a:off x="6051550" y="1358900"/>
            <a:ext cx="3987800" cy="41402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Flowchart: Delay 5"/>
          <p:cNvSpPr/>
          <p:nvPr/>
        </p:nvSpPr>
        <p:spPr>
          <a:xfrm rot="16200000">
            <a:off x="6537325" y="2722563"/>
            <a:ext cx="3082925" cy="2108200"/>
          </a:xfrm>
          <a:prstGeom prst="flowChartDelay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436" name="TextBox 4"/>
          <p:cNvSpPr txBox="1">
            <a:spLocks noChangeArrowheads="1"/>
          </p:cNvSpPr>
          <p:nvPr/>
        </p:nvSpPr>
        <p:spPr bwMode="auto">
          <a:xfrm>
            <a:off x="7680325" y="5027613"/>
            <a:ext cx="1296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LUNG WALL</a:t>
            </a:r>
          </a:p>
        </p:txBody>
      </p:sp>
      <p:sp>
        <p:nvSpPr>
          <p:cNvPr id="18437" name="TextBox 8"/>
          <p:cNvSpPr txBox="1">
            <a:spLocks noChangeArrowheads="1"/>
          </p:cNvSpPr>
          <p:nvPr/>
        </p:nvSpPr>
        <p:spPr bwMode="auto">
          <a:xfrm>
            <a:off x="8761413" y="5540375"/>
            <a:ext cx="13541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/>
              <a:t>CHEST WALL</a:t>
            </a:r>
          </a:p>
        </p:txBody>
      </p:sp>
      <p:sp>
        <p:nvSpPr>
          <p:cNvPr id="18438" name="TextBox 9"/>
          <p:cNvSpPr txBox="1">
            <a:spLocks noChangeArrowheads="1"/>
          </p:cNvSpPr>
          <p:nvPr/>
        </p:nvSpPr>
        <p:spPr bwMode="auto">
          <a:xfrm>
            <a:off x="5527675" y="903288"/>
            <a:ext cx="8445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/>
              <a:t>P</a:t>
            </a:r>
            <a:r>
              <a:rPr lang="en-US" altLang="en-US" sz="3200" b="1" baseline="-25000"/>
              <a:t>atm</a:t>
            </a:r>
            <a:endParaRPr lang="en-US" altLang="en-US" sz="3200" b="1"/>
          </a:p>
        </p:txBody>
      </p:sp>
      <p:sp>
        <p:nvSpPr>
          <p:cNvPr id="18439" name="TextBox 10"/>
          <p:cNvSpPr txBox="1">
            <a:spLocks noChangeArrowheads="1"/>
          </p:cNvSpPr>
          <p:nvPr/>
        </p:nvSpPr>
        <p:spPr bwMode="auto">
          <a:xfrm>
            <a:off x="7927975" y="3225800"/>
            <a:ext cx="725488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/>
              <a:t>P</a:t>
            </a:r>
            <a:r>
              <a:rPr lang="en-US" altLang="en-US" sz="3200" b="1" baseline="-25000"/>
              <a:t>alv</a:t>
            </a:r>
            <a:endParaRPr lang="en-US" altLang="en-US" sz="3200" b="1"/>
          </a:p>
        </p:txBody>
      </p:sp>
      <p:sp>
        <p:nvSpPr>
          <p:cNvPr id="18440" name="TextBox 11"/>
          <p:cNvSpPr txBox="1">
            <a:spLocks noChangeArrowheads="1"/>
          </p:cNvSpPr>
          <p:nvPr/>
        </p:nvSpPr>
        <p:spPr bwMode="auto">
          <a:xfrm>
            <a:off x="6781800" y="1893888"/>
            <a:ext cx="6175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/>
              <a:t>P</a:t>
            </a:r>
            <a:r>
              <a:rPr lang="en-US" altLang="en-US" sz="3200" b="1" baseline="-25000"/>
              <a:t>pl</a:t>
            </a:r>
            <a:endParaRPr lang="en-US" altLang="en-US" sz="3200" b="1"/>
          </a:p>
        </p:txBody>
      </p:sp>
      <p:sp>
        <p:nvSpPr>
          <p:cNvPr id="18441" name="TextBox 12"/>
          <p:cNvSpPr txBox="1">
            <a:spLocks noChangeArrowheads="1"/>
          </p:cNvSpPr>
          <p:nvPr/>
        </p:nvSpPr>
        <p:spPr bwMode="auto">
          <a:xfrm>
            <a:off x="823913" y="3711575"/>
            <a:ext cx="4627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FF0000"/>
                </a:solidFill>
              </a:rPr>
              <a:t>Trans-pulmonary pressure</a:t>
            </a:r>
          </a:p>
        </p:txBody>
      </p:sp>
      <p:sp>
        <p:nvSpPr>
          <p:cNvPr id="14" name="Left-Right Arrow 13"/>
          <p:cNvSpPr/>
          <p:nvPr/>
        </p:nvSpPr>
        <p:spPr>
          <a:xfrm>
            <a:off x="6664325" y="3811588"/>
            <a:ext cx="735013" cy="484187"/>
          </a:xfrm>
          <a:prstGeom prst="left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Left-Right Arrow 14"/>
          <p:cNvSpPr/>
          <p:nvPr/>
        </p:nvSpPr>
        <p:spPr>
          <a:xfrm>
            <a:off x="5856288" y="2557463"/>
            <a:ext cx="736600" cy="485775"/>
          </a:xfrm>
          <a:prstGeom prst="left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Left-Right Arrow 15"/>
          <p:cNvSpPr/>
          <p:nvPr/>
        </p:nvSpPr>
        <p:spPr>
          <a:xfrm>
            <a:off x="5448300" y="4784725"/>
            <a:ext cx="2003425" cy="485775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8445" name="TextBox 16"/>
          <p:cNvSpPr txBox="1">
            <a:spLocks noChangeArrowheads="1"/>
          </p:cNvSpPr>
          <p:nvPr/>
        </p:nvSpPr>
        <p:spPr bwMode="auto">
          <a:xfrm>
            <a:off x="776288" y="2457450"/>
            <a:ext cx="4727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>
                <a:solidFill>
                  <a:srgbClr val="0000FF"/>
                </a:solidFill>
              </a:rPr>
              <a:t>Trans-chest wall pressure</a:t>
            </a:r>
          </a:p>
        </p:txBody>
      </p:sp>
      <p:sp>
        <p:nvSpPr>
          <p:cNvPr id="18446" name="TextBox 17"/>
          <p:cNvSpPr txBox="1">
            <a:spLocks noChangeArrowheads="1"/>
          </p:cNvSpPr>
          <p:nvPr/>
        </p:nvSpPr>
        <p:spPr bwMode="auto">
          <a:xfrm>
            <a:off x="865188" y="5349875"/>
            <a:ext cx="59166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3200" b="1"/>
              <a:t>Trans-respiratory system pressure</a:t>
            </a:r>
          </a:p>
        </p:txBody>
      </p:sp>
    </p:spTree>
    <p:extLst>
      <p:ext uri="{BB962C8B-B14F-4D97-AF65-F5344CB8AC3E}">
        <p14:creationId xmlns:p14="http://schemas.microsoft.com/office/powerpoint/2010/main" val="673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228600"/>
            <a:ext cx="7772400" cy="838200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4000" b="1" dirty="0" smtClean="0"/>
              <a:t>Ventilation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7150" y="1447800"/>
            <a:ext cx="9188450" cy="51054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During breathing, air flows between atmosphere and alveoli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Flow along the </a:t>
            </a:r>
            <a:r>
              <a:rPr lang="en-US" altLang="en-US" u="sng" dirty="0" smtClean="0"/>
              <a:t>conducting system</a:t>
            </a:r>
            <a:r>
              <a:rPr lang="en-US" altLang="en-US" dirty="0" smtClean="0"/>
              <a:t> is by </a:t>
            </a:r>
            <a:r>
              <a:rPr lang="en-US" altLang="en-US" b="1" u="sng" dirty="0" smtClean="0">
                <a:solidFill>
                  <a:srgbClr val="0000FF"/>
                </a:solidFill>
              </a:rPr>
              <a:t>bulk flow</a:t>
            </a:r>
            <a:r>
              <a:rPr lang="en-US" altLang="en-US" b="1" dirty="0" smtClean="0">
                <a:solidFill>
                  <a:srgbClr val="0000FF"/>
                </a:solidFill>
              </a:rPr>
              <a:t> and due to </a:t>
            </a:r>
            <a:r>
              <a:rPr lang="en-US" altLang="en-US" b="1" u="sng" dirty="0" smtClean="0">
                <a:solidFill>
                  <a:srgbClr val="0000FF"/>
                </a:solidFill>
              </a:rPr>
              <a:t>pressure gradients </a:t>
            </a:r>
            <a:r>
              <a:rPr lang="en-US" altLang="en-US" dirty="0" smtClean="0"/>
              <a:t>between the atmosphere and alveoli </a:t>
            </a:r>
          </a:p>
          <a:p>
            <a:pPr eaLnBrk="1" hangingPunct="1"/>
            <a:endParaRPr lang="en-US" altLang="en-US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en-US" altLang="en-US" dirty="0" smtClean="0"/>
              <a:t>Flow in the </a:t>
            </a:r>
            <a:r>
              <a:rPr lang="en-US" altLang="en-US" u="sng" dirty="0" err="1" smtClean="0"/>
              <a:t>ventilatory</a:t>
            </a:r>
            <a:r>
              <a:rPr lang="en-US" altLang="en-US" u="sng" dirty="0" smtClean="0"/>
              <a:t> units</a:t>
            </a:r>
            <a:r>
              <a:rPr lang="en-US" altLang="en-US" dirty="0" smtClean="0"/>
              <a:t> is by </a:t>
            </a:r>
            <a:r>
              <a:rPr lang="en-US" altLang="en-US" b="1" u="sng" dirty="0" smtClean="0">
                <a:solidFill>
                  <a:srgbClr val="0000FF"/>
                </a:solidFill>
              </a:rPr>
              <a:t>diffusion</a:t>
            </a:r>
            <a:r>
              <a:rPr lang="en-US" altLang="en-US" b="1" dirty="0" smtClean="0">
                <a:solidFill>
                  <a:srgbClr val="0000FF"/>
                </a:solidFill>
              </a:rPr>
              <a:t> of individual gases along partial pressure gradients</a:t>
            </a:r>
          </a:p>
        </p:txBody>
      </p:sp>
    </p:spTree>
    <p:extLst>
      <p:ext uri="{BB962C8B-B14F-4D97-AF65-F5344CB8AC3E}">
        <p14:creationId xmlns:p14="http://schemas.microsoft.com/office/powerpoint/2010/main" val="20887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BULK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Flow of air into and out of the lungs occurs along pressure gradients created between the external environment and the alveoli</a:t>
            </a:r>
            <a:endParaRPr lang="en-GB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 smtClean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	</a:t>
            </a:r>
            <a:r>
              <a:rPr lang="en-US" sz="4800" dirty="0" err="1" smtClean="0"/>
              <a:t>F</a:t>
            </a:r>
            <a:r>
              <a:rPr lang="en-US" sz="4800" b="1" baseline="-25000" dirty="0" err="1" smtClean="0"/>
              <a:t>flow</a:t>
            </a:r>
            <a:r>
              <a:rPr lang="en-US" sz="4800" dirty="0" smtClean="0"/>
              <a:t> </a:t>
            </a:r>
            <a:r>
              <a:rPr lang="en-US" sz="4800" dirty="0"/>
              <a:t>	=    k ( </a:t>
            </a:r>
            <a:r>
              <a:rPr lang="en-US" sz="4800" dirty="0" err="1"/>
              <a:t>P</a:t>
            </a:r>
            <a:r>
              <a:rPr lang="en-US" sz="4800" b="1" baseline="-25000" dirty="0" err="1"/>
              <a:t>atm</a:t>
            </a:r>
            <a:r>
              <a:rPr lang="en-US" sz="4800" dirty="0"/>
              <a:t>  -  </a:t>
            </a:r>
            <a:r>
              <a:rPr lang="en-US" sz="4800" dirty="0" err="1"/>
              <a:t>P</a:t>
            </a:r>
            <a:r>
              <a:rPr lang="en-US" sz="4800" b="1" baseline="-25000" dirty="0" err="1"/>
              <a:t>alv</a:t>
            </a:r>
            <a:r>
              <a:rPr lang="en-US" sz="4800" dirty="0"/>
              <a:t> </a:t>
            </a:r>
            <a:r>
              <a:rPr lang="en-US" sz="4800" dirty="0" smtClean="0"/>
              <a:t>)/ R</a:t>
            </a:r>
            <a:r>
              <a:rPr lang="en-US" sz="4800" baseline="-25000" dirty="0" smtClean="0"/>
              <a:t>aw</a:t>
            </a:r>
            <a:endParaRPr lang="en-US" sz="4800" baseline="-25000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GB" dirty="0" smtClean="0"/>
              <a:t>The rate of flow is equal to the </a:t>
            </a:r>
            <a:r>
              <a:rPr lang="en-GB" b="1" dirty="0" smtClean="0">
                <a:solidFill>
                  <a:srgbClr val="0000FF"/>
                </a:solidFill>
              </a:rPr>
              <a:t>pressure gradient</a:t>
            </a:r>
            <a:r>
              <a:rPr lang="en-GB" dirty="0" smtClean="0"/>
              <a:t> over the </a:t>
            </a:r>
            <a:r>
              <a:rPr lang="en-GB" b="1" dirty="0" smtClean="0">
                <a:solidFill>
                  <a:srgbClr val="FF0000"/>
                </a:solidFill>
              </a:rPr>
              <a:t>resistance</a:t>
            </a:r>
            <a:r>
              <a:rPr lang="en-GB" b="1" dirty="0" smtClean="0"/>
              <a:t> </a:t>
            </a:r>
            <a:r>
              <a:rPr lang="en-GB" dirty="0" smtClean="0"/>
              <a:t>encountered by air as it flows through the air passageways 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 smtClean="0"/>
          </a:p>
          <a:p>
            <a:pPr eaLnBrk="1" fontAlgn="auto" hangingPunct="1">
              <a:spcAft>
                <a:spcPts val="0"/>
              </a:spcAft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758381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725" y="254000"/>
            <a:ext cx="11010900" cy="6378575"/>
          </a:xfrm>
        </p:spPr>
        <p:txBody>
          <a:bodyPr/>
          <a:lstStyle/>
          <a:p>
            <a:pPr marL="285750" indent="-285750">
              <a:defRPr/>
            </a:pPr>
            <a:endParaRPr lang="en-GB" dirty="0" smtClean="0"/>
          </a:p>
          <a:p>
            <a:pPr marL="285750" indent="-285750">
              <a:defRPr/>
            </a:pPr>
            <a:endParaRPr lang="en-GB" dirty="0"/>
          </a:p>
          <a:p>
            <a:pPr marL="285750" indent="-285750">
              <a:defRPr/>
            </a:pPr>
            <a:r>
              <a:rPr lang="en-GB" dirty="0" smtClean="0"/>
              <a:t>Expansion of the thoracic cavity</a:t>
            </a:r>
          </a:p>
          <a:p>
            <a:pPr marL="285750" indent="-285750">
              <a:defRPr/>
            </a:pPr>
            <a:r>
              <a:rPr lang="en-GB" dirty="0" smtClean="0">
                <a:solidFill>
                  <a:srgbClr val="00B050"/>
                </a:solidFill>
              </a:rPr>
              <a:t>↓ </a:t>
            </a:r>
            <a:r>
              <a:rPr lang="en-GB" b="1" dirty="0" err="1" smtClean="0">
                <a:solidFill>
                  <a:srgbClr val="00B050"/>
                </a:solidFill>
              </a:rPr>
              <a:t>intrapleural</a:t>
            </a:r>
            <a:r>
              <a:rPr lang="en-GB" b="1" dirty="0" smtClean="0">
                <a:solidFill>
                  <a:srgbClr val="00B050"/>
                </a:solidFill>
              </a:rPr>
              <a:t> pressure (</a:t>
            </a:r>
            <a:r>
              <a:rPr lang="en-GB" b="1" dirty="0" err="1" smtClean="0">
                <a:solidFill>
                  <a:srgbClr val="00B050"/>
                </a:solidFill>
              </a:rPr>
              <a:t>P</a:t>
            </a:r>
            <a:r>
              <a:rPr lang="en-GB" b="1" baseline="-25000" dirty="0" err="1" smtClean="0">
                <a:solidFill>
                  <a:srgbClr val="00B050"/>
                </a:solidFill>
              </a:rPr>
              <a:t>pl</a:t>
            </a:r>
            <a:r>
              <a:rPr lang="en-GB" b="1" dirty="0" smtClean="0">
                <a:solidFill>
                  <a:srgbClr val="00B050"/>
                </a:solidFill>
              </a:rPr>
              <a:t>) </a:t>
            </a:r>
          </a:p>
          <a:p>
            <a:pPr marL="285750" indent="-285750">
              <a:defRPr/>
            </a:pPr>
            <a:r>
              <a:rPr lang="en-GB" dirty="0" smtClean="0">
                <a:solidFill>
                  <a:srgbClr val="FF0000"/>
                </a:solidFill>
              </a:rPr>
              <a:t>↑</a:t>
            </a:r>
            <a:r>
              <a:rPr lang="en-GB" dirty="0" smtClean="0"/>
              <a:t> </a:t>
            </a:r>
            <a:r>
              <a:rPr lang="en-GB" b="1" dirty="0" err="1" smtClean="0">
                <a:solidFill>
                  <a:srgbClr val="FF0000"/>
                </a:solidFill>
              </a:rPr>
              <a:t>transpulmonary</a:t>
            </a:r>
            <a:r>
              <a:rPr lang="en-GB" b="1" dirty="0" smtClean="0">
                <a:solidFill>
                  <a:srgbClr val="FF0000"/>
                </a:solidFill>
              </a:rPr>
              <a:t> pressure</a:t>
            </a:r>
            <a:r>
              <a:rPr lang="en-GB" dirty="0" smtClean="0">
                <a:solidFill>
                  <a:srgbClr val="FF0000"/>
                </a:solidFill>
              </a:rPr>
              <a:t>  (</a:t>
            </a:r>
            <a:r>
              <a:rPr lang="en-GB" dirty="0" err="1" smtClean="0">
                <a:solidFill>
                  <a:srgbClr val="FF0000"/>
                </a:solidFill>
              </a:rPr>
              <a:t>P</a:t>
            </a:r>
            <a:r>
              <a:rPr lang="en-GB" baseline="-25000" dirty="0" err="1" smtClean="0">
                <a:solidFill>
                  <a:srgbClr val="FF0000"/>
                </a:solidFill>
              </a:rPr>
              <a:t>alv</a:t>
            </a:r>
            <a:r>
              <a:rPr lang="en-GB" dirty="0" smtClean="0">
                <a:solidFill>
                  <a:srgbClr val="FF0000"/>
                </a:solidFill>
              </a:rPr>
              <a:t> - </a:t>
            </a:r>
            <a:r>
              <a:rPr lang="en-GB" dirty="0" err="1" smtClean="0">
                <a:solidFill>
                  <a:srgbClr val="FF0000"/>
                </a:solidFill>
              </a:rPr>
              <a:t>P</a:t>
            </a:r>
            <a:r>
              <a:rPr lang="en-GB" baseline="-25000" dirty="0" err="1" smtClean="0">
                <a:solidFill>
                  <a:srgbClr val="FF0000"/>
                </a:solidFill>
              </a:rPr>
              <a:t>pl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pPr marL="285750" indent="-285750">
              <a:defRPr/>
            </a:pPr>
            <a:r>
              <a:rPr lang="en-GB" dirty="0" smtClean="0"/>
              <a:t>Lungs expand</a:t>
            </a:r>
          </a:p>
          <a:p>
            <a:pPr marL="285750" indent="-285750">
              <a:defRPr/>
            </a:pPr>
            <a:r>
              <a:rPr lang="en-GB" dirty="0" smtClean="0"/>
              <a:t>↑volume of the alveoli </a:t>
            </a:r>
          </a:p>
          <a:p>
            <a:pPr marL="285750" indent="-285750">
              <a:defRPr/>
            </a:pPr>
            <a:r>
              <a:rPr lang="en-GB" dirty="0" smtClean="0">
                <a:solidFill>
                  <a:srgbClr val="0070C0"/>
                </a:solidFill>
              </a:rPr>
              <a:t>↓</a:t>
            </a:r>
            <a:r>
              <a:rPr lang="en-GB" dirty="0" smtClean="0">
                <a:solidFill>
                  <a:srgbClr val="0000FF"/>
                </a:solidFill>
              </a:rPr>
              <a:t>i</a:t>
            </a:r>
            <a:r>
              <a:rPr lang="en-GB" b="1" dirty="0" smtClean="0">
                <a:solidFill>
                  <a:srgbClr val="0000FF"/>
                </a:solidFill>
              </a:rPr>
              <a:t>ntra-alveolar pressure </a:t>
            </a:r>
            <a:r>
              <a:rPr lang="en-GB" dirty="0" smtClean="0">
                <a:solidFill>
                  <a:srgbClr val="0000FF"/>
                </a:solidFill>
              </a:rPr>
              <a:t>(</a:t>
            </a:r>
            <a:r>
              <a:rPr lang="en-GB" dirty="0" err="1" smtClean="0">
                <a:solidFill>
                  <a:srgbClr val="0000FF"/>
                </a:solidFill>
              </a:rPr>
              <a:t>P</a:t>
            </a:r>
            <a:r>
              <a:rPr lang="en-GB" baseline="-25000" dirty="0" err="1" smtClean="0">
                <a:solidFill>
                  <a:srgbClr val="0000FF"/>
                </a:solidFill>
              </a:rPr>
              <a:t>alv</a:t>
            </a:r>
            <a:r>
              <a:rPr lang="en-GB" dirty="0" smtClean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  <a:defRPr/>
            </a:pPr>
            <a:endParaRPr lang="en-GB" dirty="0" smtClean="0">
              <a:solidFill>
                <a:srgbClr val="0000FF"/>
              </a:solidFill>
            </a:endParaRPr>
          </a:p>
          <a:p>
            <a:pPr marL="285750" indent="-285750">
              <a:defRPr/>
            </a:pPr>
            <a:r>
              <a:rPr lang="en-GB" dirty="0" smtClean="0"/>
              <a:t>The pressure gradient (</a:t>
            </a:r>
            <a:r>
              <a:rPr lang="en-GB" dirty="0" err="1" smtClean="0"/>
              <a:t>P</a:t>
            </a:r>
            <a:r>
              <a:rPr lang="en-GB" baseline="-25000" dirty="0" err="1" smtClean="0"/>
              <a:t>atm</a:t>
            </a:r>
            <a:r>
              <a:rPr lang="en-GB" baseline="-25000" dirty="0" smtClean="0"/>
              <a:t> </a:t>
            </a:r>
            <a:r>
              <a:rPr lang="en-GB" dirty="0" smtClean="0"/>
              <a:t>- </a:t>
            </a:r>
            <a:r>
              <a:rPr lang="en-GB" dirty="0" err="1" smtClean="0"/>
              <a:t>P</a:t>
            </a:r>
            <a:r>
              <a:rPr lang="en-GB" baseline="-25000" dirty="0" err="1" smtClean="0"/>
              <a:t>alv</a:t>
            </a:r>
            <a:r>
              <a:rPr lang="en-GB" dirty="0" smtClean="0"/>
              <a:t>) causes air to flow in</a:t>
            </a:r>
          </a:p>
          <a:p>
            <a:pPr marL="285750" indent="-285750">
              <a:defRPr/>
            </a:pPr>
            <a:endParaRPr lang="en-GB" dirty="0" smtClean="0"/>
          </a:p>
          <a:p>
            <a:pPr marL="285750" indent="-2857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Air flow continues until </a:t>
            </a:r>
            <a:r>
              <a:rPr lang="en-GB" dirty="0" err="1"/>
              <a:t>P</a:t>
            </a:r>
            <a:r>
              <a:rPr lang="en-GB" baseline="-25000" dirty="0" err="1"/>
              <a:t>alv</a:t>
            </a:r>
            <a:r>
              <a:rPr lang="en-GB" baseline="-25000" dirty="0"/>
              <a:t> = </a:t>
            </a:r>
            <a:r>
              <a:rPr lang="en-GB" dirty="0" err="1"/>
              <a:t>P</a:t>
            </a:r>
            <a:r>
              <a:rPr lang="en-GB" baseline="-25000" dirty="0" err="1"/>
              <a:t>atm</a:t>
            </a:r>
            <a:r>
              <a:rPr lang="en-GB" baseline="-25000" dirty="0"/>
              <a:t> </a:t>
            </a:r>
            <a:endParaRPr lang="en-GB" dirty="0"/>
          </a:p>
          <a:p>
            <a:pPr marL="285750" indent="-28575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sz="2200" dirty="0"/>
          </a:p>
          <a:p>
            <a:pPr>
              <a:defRPr/>
            </a:pPr>
            <a:endParaRPr lang="en-US" sz="2200" dirty="0"/>
          </a:p>
        </p:txBody>
      </p:sp>
      <p:pic>
        <p:nvPicPr>
          <p:cNvPr id="22531" name="Picture 2" descr="http://s1.hubimg.com/u/8224872_f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21" r="52390" b="37157"/>
          <a:stretch>
            <a:fillRect/>
          </a:stretch>
        </p:blipFill>
        <p:spPr bwMode="auto">
          <a:xfrm>
            <a:off x="6835775" y="173038"/>
            <a:ext cx="499745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840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875211"/>
            <a:ext cx="10570029" cy="530175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0"/>
              </a:spcBef>
              <a:defRPr/>
            </a:pPr>
            <a:r>
              <a:rPr lang="en-GB" dirty="0"/>
              <a:t>Expiration is a </a:t>
            </a:r>
            <a:r>
              <a:rPr lang="en-GB" b="1" dirty="0"/>
              <a:t>passive process</a:t>
            </a:r>
            <a:r>
              <a:rPr lang="en-GB" dirty="0"/>
              <a:t> : </a:t>
            </a:r>
            <a:endParaRPr lang="en-GB" dirty="0" smtClean="0"/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GB" dirty="0" smtClean="0"/>
              <a:t>inspiratory </a:t>
            </a:r>
            <a:r>
              <a:rPr lang="en-GB" dirty="0"/>
              <a:t>muscles </a:t>
            </a:r>
            <a:r>
              <a:rPr lang="en-GB" dirty="0" smtClean="0"/>
              <a:t>relax</a:t>
            </a:r>
          </a:p>
          <a:p>
            <a:pPr>
              <a:lnSpc>
                <a:spcPct val="15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/>
            </a:pPr>
            <a:r>
              <a:rPr lang="en-GB" dirty="0" smtClean="0"/>
              <a:t>elastic </a:t>
            </a:r>
            <a:r>
              <a:rPr lang="en-GB" dirty="0"/>
              <a:t>recoil of the chest wall and lungs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GB" dirty="0"/>
              <a:t>↓ volume of the alveoli</a:t>
            </a:r>
          </a:p>
          <a:p>
            <a:pPr>
              <a:lnSpc>
                <a:spcPct val="150000"/>
              </a:lnSpc>
              <a:spcBef>
                <a:spcPts val="0"/>
              </a:spcBef>
              <a:defRPr/>
            </a:pPr>
            <a:r>
              <a:rPr lang="en-GB" dirty="0">
                <a:solidFill>
                  <a:srgbClr val="0070C0"/>
                </a:solidFill>
              </a:rPr>
              <a:t>↑</a:t>
            </a:r>
            <a:r>
              <a:rPr lang="en-GB" b="1" dirty="0">
                <a:solidFill>
                  <a:srgbClr val="0070C0"/>
                </a:solidFill>
              </a:rPr>
              <a:t>i</a:t>
            </a:r>
            <a:r>
              <a:rPr lang="en-GB" b="1" dirty="0">
                <a:solidFill>
                  <a:srgbClr val="0000FF"/>
                </a:solidFill>
              </a:rPr>
              <a:t>ntra-alveolar pressure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defRPr/>
            </a:pPr>
            <a:endParaRPr lang="en-GB" b="1" dirty="0"/>
          </a:p>
          <a:p>
            <a:pPr marL="285750" indent="-285750">
              <a:defRPr/>
            </a:pPr>
            <a:r>
              <a:rPr lang="en-GB" dirty="0"/>
              <a:t>The pressure gradient (</a:t>
            </a:r>
            <a:r>
              <a:rPr lang="en-GB" dirty="0" err="1"/>
              <a:t>P</a:t>
            </a:r>
            <a:r>
              <a:rPr lang="en-GB" baseline="-25000" dirty="0" err="1"/>
              <a:t>atm</a:t>
            </a:r>
            <a:r>
              <a:rPr lang="en-GB" baseline="-25000" dirty="0"/>
              <a:t> </a:t>
            </a:r>
            <a:r>
              <a:rPr lang="en-GB" dirty="0"/>
              <a:t>- </a:t>
            </a:r>
            <a:r>
              <a:rPr lang="en-GB" dirty="0" err="1"/>
              <a:t>P</a:t>
            </a:r>
            <a:r>
              <a:rPr lang="en-GB" baseline="-25000" dirty="0" err="1"/>
              <a:t>alv</a:t>
            </a:r>
            <a:r>
              <a:rPr lang="en-GB" dirty="0"/>
              <a:t>) causes air to flow 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7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uptomed.ir/Digimed.ir/ganong-review-of-medical-physiology/Ganong_Review_of_Medical_Physiology/VII.%20Respiratory%20Physiology/35.%20Pulmonary%20Function_files/loadBinary_0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70" r="46609" b="9055"/>
          <a:stretch>
            <a:fillRect/>
          </a:stretch>
        </p:blipFill>
        <p:spPr bwMode="auto">
          <a:xfrm>
            <a:off x="4418013" y="979488"/>
            <a:ext cx="4143375" cy="587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Title 1"/>
          <p:cNvSpPr txBox="1">
            <a:spLocks/>
          </p:cNvSpPr>
          <p:nvPr/>
        </p:nvSpPr>
        <p:spPr bwMode="auto">
          <a:xfrm>
            <a:off x="1901825" y="261938"/>
            <a:ext cx="839946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200" b="1">
                <a:latin typeface="Calibri Light" panose="020F0302020204030204" pitchFamily="34" charset="0"/>
              </a:rPr>
              <a:t>Changes in Intra-pleural pressure during breathing</a:t>
            </a:r>
          </a:p>
        </p:txBody>
      </p:sp>
    </p:spTree>
    <p:extLst>
      <p:ext uri="{BB962C8B-B14F-4D97-AF65-F5344CB8AC3E}">
        <p14:creationId xmlns:p14="http://schemas.microsoft.com/office/powerpoint/2010/main" val="30168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5"/>
          <p:cNvGrpSpPr>
            <a:grpSpLocks/>
          </p:cNvGrpSpPr>
          <p:nvPr/>
        </p:nvGrpSpPr>
        <p:grpSpPr bwMode="auto">
          <a:xfrm>
            <a:off x="4230688" y="1028700"/>
            <a:ext cx="7019925" cy="5559425"/>
            <a:chOff x="1661823" y="421419"/>
            <a:chExt cx="4651511" cy="4532244"/>
          </a:xfrm>
        </p:grpSpPr>
        <p:pic>
          <p:nvPicPr>
            <p:cNvPr id="24580" name="Picture 2" descr="http://www.uptomed.ir/Digimed.ir/ganong-review-of-medical-physiology/Ganong_Review_of_Medical_Physiology/VII.%20Respiratory%20Physiology/35.%20Pulmonary%20Function_files/loadBinary_009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9" b="8894"/>
            <a:stretch>
              <a:fillRect/>
            </a:stretch>
          </p:blipFill>
          <p:spPr bwMode="auto">
            <a:xfrm>
              <a:off x="1998509" y="421419"/>
              <a:ext cx="4314825" cy="4532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Rectangle 4"/>
            <p:cNvSpPr/>
            <p:nvPr/>
          </p:nvSpPr>
          <p:spPr>
            <a:xfrm>
              <a:off x="1661823" y="1828201"/>
              <a:ext cx="1956538" cy="15426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GB"/>
            </a:p>
          </p:txBody>
        </p:sp>
      </p:grpSp>
      <p:sp>
        <p:nvSpPr>
          <p:cNvPr id="24579" name="Title 1"/>
          <p:cNvSpPr txBox="1">
            <a:spLocks/>
          </p:cNvSpPr>
          <p:nvPr/>
        </p:nvSpPr>
        <p:spPr bwMode="auto">
          <a:xfrm>
            <a:off x="2016125" y="204788"/>
            <a:ext cx="8399463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3200" b="1">
                <a:latin typeface="Calibri Light" panose="020F0302020204030204" pitchFamily="34" charset="0"/>
              </a:rPr>
              <a:t>Changes in Intra-alveolar pressure during breathing</a:t>
            </a:r>
          </a:p>
        </p:txBody>
      </p:sp>
    </p:spTree>
    <p:extLst>
      <p:ext uri="{BB962C8B-B14F-4D97-AF65-F5344CB8AC3E}">
        <p14:creationId xmlns:p14="http://schemas.microsoft.com/office/powerpoint/2010/main" val="361687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http://www.uptomed.ir/Digimed.ir/ganong-review-of-medical-physiology/Ganong_Review_of_Medical_Physiology/VII.%20Respiratory%20Physiology/35.%20Pulmonary%20Function_files/loadBinary_009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96" b="10405"/>
          <a:stretch>
            <a:fillRect/>
          </a:stretch>
        </p:blipFill>
        <p:spPr bwMode="auto">
          <a:xfrm>
            <a:off x="1039813" y="363538"/>
            <a:ext cx="4943475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2" descr="http://s1.hubimg.com/u/8224872_f102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13"/>
          <a:stretch>
            <a:fillRect/>
          </a:stretch>
        </p:blipFill>
        <p:spPr bwMode="auto">
          <a:xfrm>
            <a:off x="7300913" y="631825"/>
            <a:ext cx="4303712" cy="545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516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Ventilation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of </a:t>
            </a:r>
            <a:r>
              <a:rPr lang="en-US" b="1" dirty="0"/>
              <a:t>airflow</a:t>
            </a:r>
            <a:r>
              <a:rPr lang="en-US" dirty="0"/>
              <a:t> between atmosphere and </a:t>
            </a:r>
            <a:r>
              <a:rPr lang="en-US" dirty="0" smtClean="0"/>
              <a:t>alveoli</a:t>
            </a:r>
          </a:p>
          <a:p>
            <a:endParaRPr lang="en-US" dirty="0"/>
          </a:p>
          <a:p>
            <a:r>
              <a:rPr lang="en-GB" dirty="0" smtClean="0"/>
              <a:t>Air flow results  from </a:t>
            </a:r>
            <a:r>
              <a:rPr lang="en-GB" b="1" u="sng" dirty="0" smtClean="0">
                <a:solidFill>
                  <a:srgbClr val="FF0000"/>
                </a:solidFill>
              </a:rPr>
              <a:t>pressure gradients</a:t>
            </a:r>
            <a:r>
              <a:rPr lang="en-GB" b="1" dirty="0" smtClean="0"/>
              <a:t> </a:t>
            </a:r>
            <a:r>
              <a:rPr lang="en-GB" dirty="0" smtClean="0"/>
              <a:t>created by changing the </a:t>
            </a:r>
            <a:r>
              <a:rPr lang="en-GB" b="1" dirty="0" smtClean="0">
                <a:solidFill>
                  <a:srgbClr val="0070C0"/>
                </a:solidFill>
              </a:rPr>
              <a:t>volume of the lungs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22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b="1" dirty="0" smtClean="0"/>
              <a:t>DIFFUSION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Oxygen </a:t>
            </a:r>
            <a:r>
              <a:rPr lang="en-GB" altLang="en-US" b="1" dirty="0" smtClean="0">
                <a:solidFill>
                  <a:srgbClr val="0000FF"/>
                </a:solidFill>
              </a:rPr>
              <a:t>diffuses along a partial pressure gradient </a:t>
            </a:r>
            <a:r>
              <a:rPr lang="en-GB" altLang="en-US" dirty="0" smtClean="0"/>
              <a:t>from the alveolar air spaces in to the pulmonary capillaries through the </a:t>
            </a:r>
            <a:r>
              <a:rPr lang="en-GB" altLang="en-US" b="1" dirty="0" smtClean="0"/>
              <a:t>alveolar-capillary membrane </a:t>
            </a:r>
          </a:p>
          <a:p>
            <a:pPr eaLnBrk="1" hangingPunct="1"/>
            <a:endParaRPr lang="en-GB" altLang="en-US" b="1" dirty="0" smtClean="0"/>
          </a:p>
          <a:p>
            <a:pPr eaLnBrk="1" hangingPunct="1"/>
            <a:r>
              <a:rPr lang="en-GB" altLang="en-US" dirty="0" smtClean="0"/>
              <a:t>Carbon-dioxide diffuses in the opposite direction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Airflow depends on factors affecting diffusion</a:t>
            </a:r>
          </a:p>
          <a:p>
            <a:pPr eaLnBrk="1" hangingPunct="1"/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0091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12825" y="555625"/>
            <a:ext cx="9505950" cy="5405438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None/>
            </a:pPr>
            <a:r>
              <a:rPr lang="en-US" altLang="en-US" sz="3200" smtClean="0"/>
              <a:t>	</a:t>
            </a:r>
            <a:r>
              <a:rPr lang="en-US" altLang="en-US" sz="3200" b="1" smtClean="0">
                <a:solidFill>
                  <a:srgbClr val="FF3300"/>
                </a:solidFill>
              </a:rPr>
              <a:t>Breathing can be,</a:t>
            </a:r>
          </a:p>
          <a:p>
            <a:pPr lvl="1" eaLnBrk="1" hangingPunct="1">
              <a:lnSpc>
                <a:spcPct val="95000"/>
              </a:lnSpc>
              <a:buFontTx/>
              <a:buNone/>
            </a:pPr>
            <a:endParaRPr lang="en-US" altLang="en-US" sz="2800" b="1" smtClean="0">
              <a:solidFill>
                <a:srgbClr val="FF3300"/>
              </a:solidFill>
            </a:endParaRPr>
          </a:p>
          <a:p>
            <a:pPr eaLnBrk="1" hangingPunct="1">
              <a:lnSpc>
                <a:spcPct val="95000"/>
              </a:lnSpc>
            </a:pPr>
            <a:r>
              <a:rPr lang="en-US" altLang="en-US" sz="3200" b="1" smtClean="0">
                <a:solidFill>
                  <a:srgbClr val="0000FF"/>
                </a:solidFill>
              </a:rPr>
              <a:t>Negative pressure breathing</a:t>
            </a:r>
            <a:endParaRPr lang="en-US" altLang="en-US" sz="3200" smtClean="0"/>
          </a:p>
          <a:p>
            <a:pPr lvl="1" eaLnBrk="1" hangingPunct="1">
              <a:lnSpc>
                <a:spcPct val="95000"/>
              </a:lnSpc>
            </a:pPr>
            <a:r>
              <a:rPr lang="en-US" altLang="en-US" sz="2800" smtClean="0"/>
              <a:t>P</a:t>
            </a:r>
            <a:r>
              <a:rPr lang="en-US" altLang="en-US" sz="2800" b="1" baseline="-25000" smtClean="0"/>
              <a:t>atm</a:t>
            </a:r>
            <a:r>
              <a:rPr lang="en-US" altLang="en-US" sz="2800" smtClean="0"/>
              <a:t> is held constant while P</a:t>
            </a:r>
            <a:r>
              <a:rPr lang="en-US" altLang="en-US" sz="2800" b="1" baseline="-25000" smtClean="0"/>
              <a:t>alv</a:t>
            </a:r>
            <a:r>
              <a:rPr lang="en-US" altLang="en-US" sz="2800" smtClean="0"/>
              <a:t> is lowered allowing air to come in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800" u="sng" smtClean="0">
                <a:solidFill>
                  <a:srgbClr val="008000"/>
                </a:solidFill>
              </a:rPr>
              <a:t>Normal breathing</a:t>
            </a:r>
            <a:r>
              <a:rPr lang="en-US" altLang="en-US" sz="2800" smtClean="0"/>
              <a:t> or use of negative pressure ventilators</a:t>
            </a:r>
          </a:p>
          <a:p>
            <a:pPr lvl="1" eaLnBrk="1" hangingPunct="1">
              <a:lnSpc>
                <a:spcPct val="95000"/>
              </a:lnSpc>
            </a:pPr>
            <a:endParaRPr lang="en-US" altLang="en-US" sz="2800" smtClean="0"/>
          </a:p>
          <a:p>
            <a:pPr eaLnBrk="1" hangingPunct="1">
              <a:lnSpc>
                <a:spcPct val="95000"/>
              </a:lnSpc>
            </a:pPr>
            <a:r>
              <a:rPr lang="en-US" altLang="en-US" sz="3200" b="1" smtClean="0">
                <a:solidFill>
                  <a:srgbClr val="0000FF"/>
                </a:solidFill>
              </a:rPr>
              <a:t>Positive pressure breathing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800" smtClean="0"/>
              <a:t>P</a:t>
            </a:r>
            <a:r>
              <a:rPr lang="en-US" altLang="en-US" sz="2800" b="1" baseline="-25000" smtClean="0"/>
              <a:t>atm</a:t>
            </a:r>
            <a:r>
              <a:rPr lang="en-US" altLang="en-US" sz="2800" smtClean="0"/>
              <a:t> is increased &gt; atmospheric pressure while P</a:t>
            </a:r>
            <a:r>
              <a:rPr lang="en-US" altLang="en-US" sz="2800" b="1" baseline="-25000" smtClean="0"/>
              <a:t>alv</a:t>
            </a:r>
            <a:r>
              <a:rPr lang="en-US" altLang="en-US" sz="2800" smtClean="0"/>
              <a:t> is held constant</a:t>
            </a:r>
          </a:p>
          <a:p>
            <a:pPr lvl="1" eaLnBrk="1" hangingPunct="1">
              <a:lnSpc>
                <a:spcPct val="95000"/>
              </a:lnSpc>
            </a:pPr>
            <a:r>
              <a:rPr lang="en-US" altLang="en-US" sz="2800" smtClean="0"/>
              <a:t>mouth to mouth breathing or use of positive pressure ventilators</a:t>
            </a:r>
          </a:p>
        </p:txBody>
      </p:sp>
      <p:sp>
        <p:nvSpPr>
          <p:cNvPr id="27651" name="AutoShape 4" descr="data:image/jpeg;base64,/9j/4AAQSkZJRgABAQAAAQABAAD/2wCEAAkGBhQSERUUEhQVFBUWGBcYGBcXGBcXGBgXGBcWGBUXGBcXHCYeGB0jGRQUHy8gIycpLCwsFR4xNTAqNSYrLCkBCQoKDgwOGg8PGikcHhwpKSkpKSkpKSkpKSkpKSkpLCkpKSkpLCkpKSkpKSksKSkpKSkpKSwsKSkpKSksLCkpKf/AABEIAL0BCwMBIgACEQEDEQH/xAAcAAABBQEBAQAAAAAAAAAAAAADAgQFBgcBAAj/xABAEAACAAQDBQUGBAUDAwUAAAABAgADESEEEjEFBkFRYRMicYGRBzJCocHwUmKx0RQjM3LhU4KSQ7LxFSQlotL/xAAZAQADAQEBAAAAAAAAAAAAAAAAAQIDBAX/xAAjEQACAgIDAAICAwAAAAAAAAAAAQIRAyESMUEiUQRhEyPR/9oADAMBAAIRAxEAPwDJEWpAr9YkZ+MypNQHMJqIDRfiR1YGh0sDfrEiVRFJpYCpoIiJm01LZhLpUMCSTW4I8OMc0ZX0W0R7N99aCER6O0iyR1sth2q5tPWLSsrkIq2z5uR1NKisXBBUDW8YZOzWPQEp4CElPEw67Pp6x4rGYxqZfSElesOCkJ+7QFADL6esIZfCHBEDZYQgBSGe0pZ7M9IkIG61BHCKQMgKlnTwESpTyhnh8MBOI5aRIlI0kxICyQEiHTSxAjEpgwDLCCkHcQMiGSCIjoeghTCEAQwPGZWCSEvHFEElC8DCx9kqIHjFsDBpRtCMSO74Rn6WQ20U+/vyhlEltAWiOEdKejFo9HhHqR6GSepHQaR6PGEMIJse7SBiPQAXJpJYEGwIofOIN93X71CDTTrFllS+lYOq+AjFOjRoz0iPAXiw7S3aoGaWSaXC+fAxFJsqZ2ZmZTQHz9I0UkyKZzASJjGsu5F6ecXTDlsozUU0uBENgNhWlzUYq2p6xYQltIzk7LWgBA6mOMngINl+xHMnSMygBXxMDyeUOWWEMkA0AK+MDK9IORCCsADYpCSIMwhLLAMiJxpPHUQ8IhrtVaFG5H6iHgi30JCGW0CZYcHSAsIkALCBtB2ECIihA6ff+IRSCEfT1008YtuxvZxOmjNOPYg/DTNM46j3VsDqSbiwhioqCLSCDWNLPsskAU7SfXStZetSBbJe4PHQVNIr22dwJknvynE1b2NFegFyKkCYP7fIGFaHxIOVHpw7pgKTK6esJZ6imv6Qq2AxxpqsRtIkZ8o5Yjo3j0Zs9Hqx4x6GSjwMdjhj0AHQI7SOCPQCNCC8zBFTp6wqWvKDBY5zUGEMK7EcqwUJ0hVOsIQFZdBagjmXzg1ISfGAaBZfKEQbL09YSRE0UBZfCEFfODlYGw84KAbsIQVg5WEMkOhjZoSRBZkIYQDI/asmss9LwnBTM0tT5ekPpi1BHMfrEVsc2ZD8JivBdD1lgREHfygTCJGBaBsIOYkd1tkDE4lJZFVFWcVIJVaVVSPiNagflhgWzcDdGgXETR32FZYNe4ptmIIs2daE8AwjQkw4UffWnncA/wBvWB4RKLXXqNK6E6VlsRYqwoYpm/m/JkHsZB/mEAs1u4DoBr3iKeAgpisuzEH/AMDSwPhao/3Q3nSa1I140bJWh1L6pLFKBRc5axgR3hnLMExJrhwa5szE+dTQjpxjZ9zN4lx2HWZYOtFmp8IemtPiBWhUGwqeUNxYrKN7Qdiqh/iZdCCQJmUTMtTZXDMKHkTXWh5xRTiSK0oI+gN6NkCfh5svMaujAEk8RagrSmlgI+eMbg5kp8k1WRxchgQfG+o6xcPoUmKM/hX78YA0nleBmCS5R8I0M3sEy0jgiQl4Rjw9Y5Mw6LqanpDAYUjoh/iNlECq36dIYGAT0eAhYEIBhYMAjSUWDqpjqp5QsJ5xhRdicvnHaeUEyRykVQAzCcvlFe2pvqqkrJXMRbMT3fIC58YaYDfRgf5ygiuq2I8uMJxZVlqKeccKx7D4pJihkYMOkEZYzYwBWEMIOYGwhDAssCKwdlgTwwAOsCYQdhASICgZERCjJiSNAwrEwx6RGY7CO0yWUUsahe6CaZjRanQVNrw19BQ7YcB6R58Iw97u9TFgwO4uKd1qgT+Z2ZLkd0gVrQag1oCCdDFgk7nzmVc2TvBzQ1NCvw1petr8Iar0TszlnQaAv42EaJ7OsDSQZjBR2jEAVqhCGgFVvLcNn8iIZY32ezCM0sJXKre8w1NGAoputz16RdNi4FsOiy7nIFUuhCZjTulkIynQd6EwF7d2kJEpprGoRSanIxNOAdXUkk8xxjANq7RMxmZveZiWrxJNTx+xSNk322diMRIyYdKmtWqZSEhNRYXNaG5GlbxnUz2Y7QZv6Ka/60uh5fFx4RUauxMqEXn2S455eMKKpZZqEMBwZO8rnkBVgf74FJ9l2NVrykI4N2qZf1zc/hjRtxN02wisZgXtGsSpqFUe6oJAN9TDcvAosRk87niYq3tC2Kk3BTiVBeWjOhOqlRmNDwqAbcYuLy4bYrAiajIwqrAqw5qRQj0Ji0yT5klqK3tD0Y5EHdFTFv3v9lkyRWZhazE/Abuv9p+MdNfGKGFANxe9jb5Q+yaoXMxcx+g6WgcuRcDU+sPMLhC/vWHIRIpgUBBA0h2FB5Y7oB5RG7R2bXvKL8RziTjxEKyqK1Lkk8IV/Cnl+v7RKYvCEHMmvEc+cBXGjjaC2TSNCVekFVOvpHQvOCovSFQhAW31PrFB3m3mM4mXLJEocdM/Xw6RbN7MUZeEmEG7UUf7jf5VjN8OFzDNoOH0h9DW2EkYFmFT3V5n9oe4HYpmmktWP5jUA+AidwWzVmPLUjuAF2HA090H1+UDmS6nPnZSCQqre3w6aARzvNfR2wwr05L2dNwinLmUtrW4qOhiawTTexEyYZdaE00LKONK6dYjXxM2aQZvKgr04+lYJi2VnmOoJDKqqWsERQBRfEiMHkfTNlhi/CXDggEcRX1hJTlEZsbGkzckzugnucjyAPPpFtlYSnCOvHj5q7PPyfB0QhwTnRSYbTZLDUfKLhLw8KmYJWFCI6I4oLsz5spSyGPSAzJDKbgjqYn9tdnhlzTXCKdObdFAuYqzb0vPdJGGlVLsFVmAZrn4U00qbk6QZMMK06HGbJ/d3dtsVMF6SwwV2BAIJVioUEHiBfhWNJ2Nu9LlJlloFLIEY0AJeXWmYjUmp/5GHGx9kLJlJJWrKqhRUisxa1ExSABnrU0EP8XiElqzzGVUUVZicooujGvusOuscsYemrYJpYu3VJnmvdf5mCIgDAcprLr+IA8tIzPb3tpRSVwsntBUjtJhKKaijEIO9Q63pccogH9sONBRikjvFJlKHRMyEWaozFSb3HCxjSmTZsagZV1/pTeI0BPT0hUyWKNr7krlzEZDgfariMyLMEpVyuhdlIHfNQ1QaCmnLmYur7zzuzz9kGVsl1JKlU1oy1F+fCIlJLwpIthlAPx/rcvxCh48oFLlAqB+WYug+A1HHhwjM29tBV6Phq0eYxpM1b/pAVGg0b5RxfbSuUD+GeoSlc60zuf5x0rSnu/OkPjZNmpoASdb5Wv+ZSD81BgiLSMfx3tpmEESMOqVIAaY5eiKKIMqhb6k3peO7H9sZGb+KRmIuplAAHoVY28akdIaiws16c8HkyBS+sY/g/bQDPBmyCsrmrZnH5stACKcBfxjUNkbdlYiWsyU6uh0INvA8j0N41SJHGMw9tKxk++fsvZmedhSS7Es8tj7xNSSjcCTwNr2pGu9pm424fvApsmsZy7tFo+ZZIaW5RwVZbFWBBHiIlENY13eLdaTibTEBNVUOKBwcwY5W1HdHzjN9qbnz8PdazpetVHeALlVqup0FxzhKa9E4/RGUj2WOyr6QUJFoVgCsNnwKk1KiJDs4Rkh0IuaDyhY9Y4iecFEIkpPtDxv9KUDcVcjh+Fa/wD2inylqwHMiJjfKbmxk38uVfRR9SYhIfg1o0HBSyB3eVPAQ+wezFHCI3c3FZ5JzGpViPlE/h7kjrHlTi1KmerGSatAJ2zc9qWhq2DmZs2VSRZRSoA4G8WaRJjzywDzMNQJeRrop2M2OzKc7kE0sLU8ORiw7s7XzkyJprMUVDaZ1sK+IrDDeTEph1zTWoWrlUXZqch05m0UObtuY80TJX8orWjA1oOZOnlSOzByT10cuVprfZtc5lRc7sEUasxoB5mKBvD7TaEpg1Fv+q4r/wAEPDq3pFMx+15s49+ZMmU+KYzMT4VNFHQedYZheMdbl9HLQXGY55zmZNdnY6sxJPhyA6CLH7M0U7UwwavvMQRWziW5Q21owFuOkVaLh7KZddqyLaCafSU9/Uj1jNjR9ByE7pFBTiBlZfHKxBSMm9uG8TZ5WERjlC9rMFTc1IlKTeoGV2pe+XlGyD3Y+ePa/PzbUcfhlyl9QX/R4S0UU4zbGC7Tksk0owoyBVI10VfXWGlYVMmFySxJJ4k3+6RRNjnBMDZhUU9Ie4qcAgVSQADYd2tWLMTSxuaeAENcDINK+o0rBMepGl+NIi9mlaGVvv8AxC5cknQGG7TukLw+OZDVT5aj0MXRnY7/AIc0uD9/+YbTZRF4n9l7fkPQT17M/iF0r14r8x4Ral2BKZeDKw4XBB4gi0NRYNmZqYe7P2zOkZuwmvKzjK2RqZhpfrrfW+sPd5N2mwz1Helt7rcuhiMweELuF5mF0JbNI3O9rbLll43vDQTlF+gmKNf7lvzB1jVsPtRJiB5bBw3ulTUNXShH2KRhg3aCS6nlWGWyd63wjnsGOU+8tKgiozZa+4xApmArGKnyejaqN6dqmutO4pHxTG95qchzhvMwwsBcZkRSNO53mNR1Biubub/SMUKBllTQpARjQS1rQtnYAOxqNL3izS24LbMMqA/gF3mMOpJ1h1fYir7W3Qkzu8o7NiM2ZABbtTqvumoY63sIpO2NhYnDVqgmIK99AT8RS6e8L00qO8Lxr7SlboGoB0ly718z+sNMRKqpOhyO/nMYZP0EJXEO+zERtboDHP8A1Uco0reHcqROZ2ymW9Znfl0BOXLMNV91vemC4rpeKbO9ncxWI7eVY8Q4twNADSovrGiyL3Qmn4WpRzNOkHlyq6U8z9IJh8Kfwnxyw+l4M/hr5CN1jXpjZiu9KkYueDc9ofSgp8qRFy0qQBetvWL17UdgCW6YgAgTDlYUoMyrVSD1UfKKtsTCrMnIGsAQTzIF/r6RlP4mkFydF23Y2G0qVShDE1avOwI8ok5SFJl9DCMNPVFDO1P7aVIPwinE5a+cOZGLzr3wK9I8pzt2z1Xj4rRLSntaIfejeNcHKDUDTXqJaHTq7flFfM250kMLGU747U7fFzGr3UPZp0VCRXzbM3nHThXN7OTI+KIvHY55zmZNYu7ak/pTgOQEEZaDIPFup/YQ3w/vDp+sScjDNkJpd2yrTlxjtOVDHs4XhcOzuAi1NbCgIr1BsfMQ8xGG7xUcLV/WNS9nm6Kdks4UJPu8l/zaE/oEjPU3AxbMKIt9STlVeIzGlKH8sWzcDYEzAY+U+IC5ZitKVkOYCY9GUMKA0IlvcVpxjSsRLVB3yK8/2EAm5WCkqAEbOpOuYKy1A8GYecFAWSZjpaoSZiADUl1AHjU2j5933lLi9pzXluCjGWof4TllqhI6VBvF8m7BGIDkksGfMRlVSae6MxJIAvwBiBx24z5xlyXNKX/eJeikVnbHs8myZQmI4m81FjTjS9//ADFSIv1j6IlbIKSVR2zUFKAADTzikb1bjy3q0sdm/hY+UVRLRn2CncOekJmzqN3hUfvyhGMwUyQ2VwVPDkeoPGGs2YWNW8ukJR9By1R7FTAzVUUHCtz5wKOx4/OKIs4DSJ/dfeZsOwRzWUTcH4D+JenMecQYXnCaQ0wNeV5c9CrUZG1HXmIpeJ2S2DxAJvLPuNz6HrEdsLbzSWAJ7v0jQpZl4qVlajKePFTwMElyQ1ogtqbaEyVlWoqKRUzhQLRJbZlvhJhlupI1VvxCGUvHKxpQ1jGMeJTdjdsNpTh8jwIi17B9pGIkd2fXEIa5qtSaeQMw1zKNMtBrrEKJcIaRWLsDZdi744fF1EuZVjZpZGWYQADklytcvNtLG8TJmi5N6MGelwSv9OUOd9Y+dsThCt9OXPy5RZNh+0jEyCBN/noNK0ExRSlEamUcLlSesTx+hpmvzJVQR8VCppxmzTV/RYY4vZjzHZk92tB4L3fpEbsLfbD4mgR8j0p2bWYVu2Ra1mMb9+tInP4rlMRALBfeoBYVIsTz61iHXpQxlr4n/dB0I5N6x1EgnZmO450Q+9OxlxWGeUc2Yd6WeUxa5fI1p5xhzqVJBBVhYi4II+esfRQlcBfwvEHvJuFKxgBc9nMGjoAWI5MDZh46RMo2UnRiTY1zq7HxYn6xZt0NukMZTmoN1rrXiINtv2X4qTUywJ6C9Vs9OqE38jFZGzpquq9nMVyaKMjhifyilT5Rzzx8lTRrHK4u7NgwOKFQIxaee8xPMn5xsu6G6WJaWr4z+QKii1BmHqRonhc9BGO4xKTHA0DOPRiPpGeHHKCfI0zTjKqPYCVmcDSv+D9InkFgSDQVoepJ46cD6xE7IkZm5cBXrcnXgImHWoyrzN/AeFdafryjcxiAwa55yoczAtoORNSTXpSNqwGKYqqyEKKABQgC33xiiezrYvaz50+golJagioJoMx+WvWNKkyL+8VI4Cny5wktjFYnZtFDOxJ+/OOSwmoUnyJPziRkTFNmJzaBjp5wDFSnU1AIHMCoMWMYT9lh7hGU882X9IJI2eUvUV5mpPzjvbOdD6Qh8Ox4k+cIXQqbQfExPl+0V3evaknCSDNmEMxqJcsNd25dFFix4DqRE5izKw8p5s45UQFmOtuQHEk0AHEkRhe8u3XxuIM1hRdJcvUS0rVV6niTxJrygoTZH47GPPmGbNNWbhoAOAUcB0/Uw2dBzrDl1CjmT9/flA1l1sKdSeEDIADoKmFFKdTEzsbZ7s2WUuYmgNuHGp4RY8Z7O2y5097ivD1jNyZaiUIyjQGljUDypX/uX1hzs7FiROlTSuYI6kqaUZR7635rUecP8Xsrsic4y01r93iJxU4GgU93XQ2NwR8uHOHF29BJV2cKDgeJyit6VNj1i7bvbI7bDq4qraVU0PyihA/fpF59n221DGS5pmuB16Rnmi2rRphlumF2vsqe8vI751Hu5gCy+BsYrpwLSqVUgDUgVzeuka82HBhliNkK2ojnU5r9mzhCX6M2kOrmikV5G36+MLaYAaJ3m4n4RFsx26asD3RELN3RmKKIWHTWNFmXuiHhfmyJGHvU95uZ+g4Q2xGFB8Yl5mw8QAaKG+RiNnhlNHVlPhUesaxnGXRlKMl4RczDniIkJW9GLRQq4mcALAdo1hy1gT0PKG7So0eyLZ9DSpN+UOBIHG8EVYWI6TISvSPTJdoWV5QWVglJBmEtTRQDlH7nrDKQ3lS84sDTnw/zBVkrLvqfvTlDqZs9OFV63H+DCVwJGoB6/wCISHQvCYapDNrag4DSPl3azAz5xFgZs0geMxjH1bLotzoKH01j5PmNnc0+JiR/uYn6xnk6GkS2zMMUANO9So4mpBNR4U+RhzhkoxrpLDMa8KedDob1GkJOJrMLfK3KnWASCxbKlWMxspA+JTU5fOsZss1v2dbM7PAyyReYWc+ZoPkoi3jDA+MR+wQZMpJUypyDKHoK0GmYDW1qjlEuRxF+ogQxrMWmvr+4+sKlzCB3T9R6aQYDgY92A1Fj9684oATTSfeVW8sv6QpCD8OWF1/EKdQK1+oiF3x3iGCwrTBTtW7kkaguRqRxCirHwA4iATKL7UduCdMOGRu5JPfp8c7ita3CVAp+It+ERnr4Wlz6/W0SkigGZrk3NakkniepqSepMLcKRQjx0vbS966+vSF2IgVwpY0WhLaX0qTY/KJbYO7rzn7NefebgB4wXZe75mzQF+M0GvgSPKgjX9g7uJhpYVRUm55k/tEu2NEdsnYMvDoAovTXifOI7ejeWVhEq/edh3ZYPebx/CvUw9343oTAyqnK05x/Ll/Iu9NEHzNucYfjsa86Y0yYxd2NSx/SnADgBYQyWw+19rTMTMMyYf7QLKo5AfU3iPIgimPZIEyRAEKRiCCCQRxFj0vEps3dzE4n+hImzB+JVOX/AJmi8Dxi1bP9jmLe815UoeJmN8qKPWHxbHY+3K3y7VRKnH+YLBvxjn4xbGxAiEwnsmw8mjzcQ/d4lklrXhoNdLZuMOdp4rDybFySdM7FK2+FApmzOHupQ194axnLBNv4m8cqrY+aeIQZg/zFSxG38xKyCSxrSxZhTiJKFj/umPfgopBMLMxpNDh5jra5AlH+4d8gggnlGUvxsi7otZ4lkYj78IaYuTLPvAGvA8ukcwuGmuO9JMs/mdT/ANpMDx+zZwBIlh+gah+YpGH8OReFrJD7IXG7uI1Shr0I0iFbd4V1PrFgeVPA/pTR4Lm/7SYF27fgb/gf2g/sjor4M1tTzgyMsJlknhTxtBuwB41+UeweYeAvYVh2g6EesNZQIMPpU4wFoWjdQYIi8o6JoOojoQfCfL70iRkfvGK4SflbI/ZTaNyPZtcx8r4VSWWlrAjyFafKPp7fKZlwGLLClMPOr5ynAPqRHzCgofvwjPJ4CJGW/dJ6fXhb7vErunh8+MkL+etraf4iHBoOP34eAiy+zSdLG0pXbOstaGhY5asUIC1PEkiMiza3cAd+45gGvnT9Y9Llle+jVHSlD9DHd3t5JGImzUw5aasrLWYq1lEkkUR9HIpeluRMSWIwwLVSqk8b0J6g6+OsXxCxnKxgNmBU/L/EOMnnDaUQ1QwuvEeJFjw90wpZbrdTmH35GBDDZefz+sYZvnvD/G4sutexl9yVwqtTmenN2v8A2hBF19qW95lyVw0vuvPB7QjMGWVWlAOGc5hWuitTW2YFrfqbdPr+kJsQkzTXp8jcV1On+Ikdi7NafMWUmrE1OuUcWI4gDTqRziPyWJ+9T930tGp+zXdemHE9vemMa81RaGWo5VPePl+GHHbEyW3e3bSTR8neoFA1oAB8R/WOb470y9nyDMmUZ2qJUoGhdxStTqFFQSfLUxPb1bdlYKQ8+ce6oso952b3USvEmvgAToI+bd49vzcdPadONzZVFcqICSqL0FddSamKYhltTaUzETnnTWzO5qToByVRwUCwEMzBDHkSIYhKJGweyr2eKEGMxaBs6/yZTLmAU/8AVZWFKke6OANdSKV72Xbg/wAdN7acP/bSmuP9Zxfsx+UWLU6LxNN2xeIWUmZgSLAKo7zMbIiDmTYD6CNIR9E2MNo41JagsStahQKGpAqQq05XNLDU0F4ou2N/FFQmZtR3O+a9ZpHZJTjlWdrY2rCN6NsGaxBII0el1JVqiSlu9LVhf/UarGwUQ7/+PnSk7WVh5c2amVnlyaLJI92ubvChsDxy6gUjujhpJyV2Yfypukyl4/bs6YM7TBKFwBLYTJxtcF2YvLF9aoNRl0ESG7m4UzEHO9Zak98F2zGvepNmHvOxBBKCliMxUnKX2wd0WaYD2naJmrLBFFmKrf1n+JZNRQKO87GgIALRqGHkZEVFrYUrQFmJJLMeFSSSepMVlnGOoDhvbK/hN2pEhQkmWqcyKVPUka6eGnSCTNmnh84nlwwXkOpN/QXj2XxPiKfuY4+zUr64KkdbCGJt5Y4gjwgLYZTofWCgIRsJCThvCJabgyNIB2cKhh1kHpBVVhqI8skjjBUnU1EUQJlisO5cscSYby2BJpzh0kBaCLlHM+ZjpA5OPvrHFbgLeF4WZQ+L5/8A5H1hDIHfuS03ZuLSXWY5kuFVR3zUXWnxWvblpHzSDoeuvzj6vnA07pYHhRbekfOHtD2aZG0Z4KhVdzNQL7uVzU05HOHqOERNAiJDVbhUD9RElsbYP8Ws1V99VqldCR8J5Aio6WPCIdT3n8P2ib3K24MNOzG6sKOtQARWoYE6MDWxsQaVGsYss0X2MbySMPhpkvETOyczqKHDKCoRbA0pUMXqK11jQcdvhhgKJOR24BDmvwqVsB4xVtlSJE/+cpD0FwfeUt+JTdf0PAmJnC7Fl1qqgcTUVrF260TQ72NL7l2F7+NaffnDyYAoLEhFUEtXQAAkk+QrDcyBw7h+XpFH9q+8jysMMLWjT65mH+itMw5jM1F8A0JFMzfeLbhxmLmYhrBj3Afhliiy1/4ip6kxHiYdePD6+VP0hCNz8T1rwj063P0HTT74xJJN7v4cT5yoc2WozUqbEknQGledLCNvwW0sNhMMMzhJYp3j3gW01StzyoD0iqeyvdXsZQnzFBdqkVJBUG1a+ApFJ9oe+X8ZixLw5CyZdQrDSa+jTbagUIU34ke9FRtDYDebb8za+LJqVky1Yy0F8kvugsebsStSK6hR1gZWyQ00qzpKUglGeuVjSqrXgTXXpFi9n+OlScT/ADgzB/eobG4K5gdbBvM+EW32k7SwPZdth3V5sw5BLA7pK0rMNdAoIrTU5RzjRJVbJ30Y5OwxRip1BpqD8xbwic3L3RfaGJEpKqi0abMArkTp+ZiCFHidAYipGGedNWXLUvMmMFUcWZjbh4+F+UfSe5G6KbPwqyU7znvTX/HMIoT4DQDgBzrERV7BslNm7OlYaSsqWBLlSloBwCjUknzJJ1NTFJ3s3gYtRbWOWtjKlMKFjymzF0/BLPAsYl97N41VuxUZ8tC4tlL6pLY1uoNGYDWirxMVbF7OyS0nzmZ3mNmUWdXdrg0Vu81CO6RrQcI9DDj2nI5ck7tIjjspjJE0kiv9OWEfM6DLV1KilKMfIaitIsOxvZ7MZlfFEImvZVzO3IMVNFHQV8RE3ursPIhabc91aVLHuGuXMTcBqeJXiAIslCeg+fnDyfkS6iKGFdsbSsIie6tzSpNq0FBYcALAaAaCCkc/TQeggmWkeCRyHSA7Pn6R2CEQkrDAExIhtOlgw4mLASOnrAA0yEGxNPWEl25LDllgZgEclMYcqK6wJZcFlSBUQyT0qWPCHkqSOp8f2gSr9/WA7U2iZSZqZiTS5tESlStmi3oez8YstakgD9TyHOIDFbdZj3O6Pn68PKIfF41pj941P3YDQCEI0ebk/JcnS0jrjh4rY9mMTU1NfExnntNwZdFmPdpZGVjq0tjRpbHjlYoy8adp0jQZRiK3o2cs3DuraFT/AIMGObWypxtGIKbvTkf0gCTCNIkd49lfwmIeSGzgAd4ihoyhqGh1vSsRkdbOM0D2ZJOxM50kzOyaXLMwE1ynvouWq3l1zEkixy3BjT8BtqZLYS8XLKPwYAHN1otn8UofyCkfPeytpzcPNWbImNLmLoy69QeDA8QbGNy2HvUcbsbFYmbKl9rIWaeJRnRKhwpulbVUHnDSVBZdJOIV1qCrKa94EEW1vzHEcKR8+b77e/i8XMmKSUrkl8f5SGikV/GavT85i4bV223/AKfMnoDLdwJRox0duza5ue6TQNWlqUpGZYds0w9LDpcCBgx1K7vlevWtLXiW3R2McTiQDTKhBataG4tUaa104CIR9AOd/oI0PYc3+A2TMxcoBppAoSLBnIUHrlLVp+UQqGh77TN+MuGbC4Uqusuc4mS2ooyq0lAjFsxzXJA7qsBWMeWaRoaQma5rU3PEnU3NST1NT5wisOxWP8Lj3AYAkAkE9aWp11tHMTj2cksamlPACtB0Fz6kw1B+/WLV7NN3UxmOVJp7iDOVpUPlYAKelTU89IO9BZoXsa3BMpf47ELR3FJKnVUbWYQbhmFhyU9YvO8W3DIV8hAIAWp/1HutvyoCx8V6xPypYAoOFoy/ejFM8/KTYAPTmzqHY+mVR0QR2YMalKjDNPjGyPkzJkrLOXMQGs7LUFtSDwYm9q8Txixbt7KbEzRiZihBrLRQAEU/EKAVZjWh1pVvwx7H4cPPl4c92VkM9kWwatXCdBa9KAkkgCLxs/DBEHW5tSp8OHIDgABG+bLrSr/DHFjp72LlYcDhQDQcANLR1iIK5hCrHIdIKnPX9IQRB2EJIgGBK06wNmhwRAnEADdhAyIOYGwgGNmgReHLrDcy4B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</p:spTree>
    <p:extLst>
      <p:ext uri="{BB962C8B-B14F-4D97-AF65-F5344CB8AC3E}">
        <p14:creationId xmlns:p14="http://schemas.microsoft.com/office/powerpoint/2010/main" val="136947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3"/>
          <p:cNvSpPr>
            <a:spLocks noGrp="1"/>
          </p:cNvSpPr>
          <p:nvPr>
            <p:ph sz="half" idx="2"/>
          </p:nvPr>
        </p:nvSpPr>
        <p:spPr>
          <a:xfrm>
            <a:off x="6323013" y="792163"/>
            <a:ext cx="5181600" cy="534987"/>
          </a:xfrm>
        </p:spPr>
        <p:txBody>
          <a:bodyPr/>
          <a:lstStyle/>
          <a:p>
            <a:pPr eaLnBrk="1" hangingPunct="1"/>
            <a:r>
              <a:rPr lang="en-GB" altLang="en-US" smtClean="0"/>
              <a:t>Positive pressure ventilation</a:t>
            </a:r>
          </a:p>
        </p:txBody>
      </p:sp>
      <p:pic>
        <p:nvPicPr>
          <p:cNvPr id="28675" name="Picture 2" descr="http://www.fphcare.co.nz/files/images/global/corp-site-images-eng/noninvasive-ventilation-a-p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4129088"/>
            <a:ext cx="210185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10" descr="http://www.aviva.co.uk/library/images/med_encyclopedia/cfhg430pospre_0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1620838"/>
            <a:ext cx="3810000" cy="218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Content Placeholder 2"/>
          <p:cNvSpPr txBox="1">
            <a:spLocks/>
          </p:cNvSpPr>
          <p:nvPr/>
        </p:nvSpPr>
        <p:spPr bwMode="auto">
          <a:xfrm>
            <a:off x="717550" y="792163"/>
            <a:ext cx="5181600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en-US"/>
              <a:t>Negative pressure ventilation</a:t>
            </a:r>
          </a:p>
          <a:p>
            <a:pPr eaLnBrk="1" hangingPunct="1"/>
            <a:endParaRPr lang="en-GB" altLang="en-US"/>
          </a:p>
        </p:txBody>
      </p:sp>
      <p:pic>
        <p:nvPicPr>
          <p:cNvPr id="28678" name="Picture 8" descr="http://nivusers.tripod.com/psfolder/Hayek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4129088"/>
            <a:ext cx="2493962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2" descr="https://encrypted-tbn0.gstatic.com/images?q=tbn:ANd9GcTVvtxoS1v5gySAUbVQnq9WGDnofxC9AvmuRVXhgfa7g3ZRf90vTzQNw28q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788" y="1620838"/>
            <a:ext cx="3498850" cy="20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52331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http://content.answcdn.com/main/content/img/oxford/Oxford_Body/019852403x.breathing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5775" y="947738"/>
            <a:ext cx="7405688" cy="647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itle 1"/>
          <p:cNvSpPr>
            <a:spLocks noGrp="1"/>
          </p:cNvSpPr>
          <p:nvPr>
            <p:ph type="title"/>
          </p:nvPr>
        </p:nvSpPr>
        <p:spPr>
          <a:xfrm>
            <a:off x="384175" y="141288"/>
            <a:ext cx="3390900" cy="1136650"/>
          </a:xfrm>
        </p:spPr>
        <p:txBody>
          <a:bodyPr/>
          <a:lstStyle/>
          <a:p>
            <a:pPr eaLnBrk="1" hangingPunct="1"/>
            <a:r>
              <a:rPr lang="en-GB" altLang="en-US" b="1" smtClean="0"/>
              <a:t>In summary</a:t>
            </a:r>
          </a:p>
        </p:txBody>
      </p:sp>
    </p:spTree>
    <p:extLst>
      <p:ext uri="{BB962C8B-B14F-4D97-AF65-F5344CB8AC3E}">
        <p14:creationId xmlns:p14="http://schemas.microsoft.com/office/powerpoint/2010/main" val="20055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At </a:t>
            </a:r>
            <a:r>
              <a:rPr lang="en-US" dirty="0"/>
              <a:t>the end of this lecture, the student should be able to understand </a:t>
            </a:r>
            <a:r>
              <a:rPr lang="en-US" dirty="0" smtClean="0"/>
              <a:t>the</a:t>
            </a:r>
          </a:p>
          <a:p>
            <a:r>
              <a:rPr lang="en-US" altLang="en-US" dirty="0" smtClean="0"/>
              <a:t>process of breathing (ventilation)</a:t>
            </a:r>
          </a:p>
          <a:p>
            <a:r>
              <a:rPr lang="en-US" altLang="en-US" dirty="0" smtClean="0"/>
              <a:t>role </a:t>
            </a:r>
            <a:r>
              <a:rPr lang="en-US" altLang="en-US" dirty="0" smtClean="0"/>
              <a:t>of Boyle’s Law in ventilation</a:t>
            </a:r>
          </a:p>
          <a:p>
            <a:r>
              <a:rPr lang="en-US" altLang="en-US" dirty="0" smtClean="0"/>
              <a:t>changes in pressures involved in ventilation</a:t>
            </a:r>
          </a:p>
          <a:p>
            <a:pPr lvl="1"/>
            <a:r>
              <a:rPr lang="en-US" altLang="en-US" dirty="0" smtClean="0"/>
              <a:t>Atmospheric pressure</a:t>
            </a:r>
          </a:p>
          <a:p>
            <a:pPr lvl="1"/>
            <a:r>
              <a:rPr lang="en-US" altLang="en-US" dirty="0" smtClean="0"/>
              <a:t>Intra-alveolar pressure</a:t>
            </a:r>
          </a:p>
          <a:p>
            <a:pPr lvl="1"/>
            <a:r>
              <a:rPr lang="en-US" altLang="en-US" dirty="0" smtClean="0"/>
              <a:t>Intra-pleural pressure</a:t>
            </a:r>
          </a:p>
          <a:p>
            <a:pPr lvl="1"/>
            <a:r>
              <a:rPr lang="en-US" altLang="en-US" dirty="0" smtClean="0"/>
              <a:t>Transmural pressure</a:t>
            </a:r>
          </a:p>
          <a:p>
            <a:r>
              <a:rPr lang="en-US" altLang="en-US" dirty="0" smtClean="0"/>
              <a:t>Difference between positive pressure and negative pressure breathing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9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3" y="1493115"/>
            <a:ext cx="6851073" cy="48107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Inspiration and expiration in a cyclic manner</a:t>
            </a:r>
          </a:p>
          <a:p>
            <a:endParaRPr lang="en-US" sz="2200" dirty="0"/>
          </a:p>
          <a:p>
            <a:r>
              <a:rPr lang="en-US" sz="2200" dirty="0" smtClean="0">
                <a:solidFill>
                  <a:srgbClr val="FF0000"/>
                </a:solidFill>
              </a:rPr>
              <a:t>Inspiration-</a:t>
            </a:r>
            <a:r>
              <a:rPr lang="en-US" sz="2200" dirty="0"/>
              <a:t>	</a:t>
            </a:r>
            <a:r>
              <a:rPr lang="en-US" sz="2200" dirty="0" smtClean="0"/>
              <a:t>Active process</a:t>
            </a:r>
          </a:p>
          <a:p>
            <a:pPr marL="0" indent="0">
              <a:buNone/>
            </a:pPr>
            <a:r>
              <a:rPr lang="en-US" sz="2200" dirty="0" smtClean="0"/>
              <a:t>During quiet breathing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Diaphragm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Increase height of thoracic cage</a:t>
            </a:r>
          </a:p>
          <a:p>
            <a:pPr marL="0" indent="0">
              <a:buNone/>
            </a:pPr>
            <a:r>
              <a:rPr lang="en-US" sz="2200" dirty="0" smtClean="0"/>
              <a:t>	75% of volume change</a:t>
            </a:r>
          </a:p>
          <a:p>
            <a:pPr marL="0" indent="0">
              <a:buNone/>
            </a:pPr>
            <a:endParaRPr lang="en-US" sz="22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 smtClean="0"/>
              <a:t>External intercostal muscles 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 Elevate lower ribs, push sternum outwards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Increase AP diameter (and transverse diameter)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 smtClean="0"/>
              <a:t>25% of volume change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2" descr="http://s1.hubimg.com/u/8243048_f52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998" y="1027906"/>
            <a:ext cx="4929910" cy="427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600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90939"/>
            <a:ext cx="4243251" cy="3713028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Expiration</a:t>
            </a:r>
            <a:r>
              <a:rPr lang="en-US" sz="2400" dirty="0" smtClean="0"/>
              <a:t> – Passive process</a:t>
            </a:r>
          </a:p>
          <a:p>
            <a:pPr marL="0" indent="0">
              <a:buNone/>
            </a:pPr>
            <a:r>
              <a:rPr lang="en-US" sz="2400" dirty="0" smtClean="0"/>
              <a:t>Elastic recoil of lung and chest wall</a:t>
            </a:r>
            <a:endParaRPr lang="en-US" sz="2400" dirty="0"/>
          </a:p>
        </p:txBody>
      </p:sp>
      <p:pic>
        <p:nvPicPr>
          <p:cNvPr id="4" name="Picture 2" descr="http://droualb.faculty.mjc.edu/Course%20Materials/Physiology%20101/Chapter%20Notes/Fall%202007/figure_16_11b_0_label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30"/>
          <a:stretch>
            <a:fillRect/>
          </a:stretch>
        </p:blipFill>
        <p:spPr bwMode="auto">
          <a:xfrm>
            <a:off x="5081451" y="769400"/>
            <a:ext cx="6907939" cy="5621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36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01337"/>
            <a:ext cx="10439400" cy="5275626"/>
          </a:xfrm>
        </p:spPr>
        <p:txBody>
          <a:bodyPr/>
          <a:lstStyle/>
          <a:p>
            <a:pPr marL="533400" indent="-533400">
              <a:lnSpc>
                <a:spcPct val="95000"/>
              </a:lnSpc>
              <a:defRPr/>
            </a:pPr>
            <a:r>
              <a:rPr lang="en-US" sz="2600" dirty="0"/>
              <a:t>In </a:t>
            </a:r>
            <a:r>
              <a:rPr lang="en-US" sz="2600" b="1" dirty="0"/>
              <a:t>deep inspiration</a:t>
            </a:r>
          </a:p>
          <a:p>
            <a:pPr marL="914400" lvl="1" indent="-457200">
              <a:lnSpc>
                <a:spcPct val="95000"/>
              </a:lnSpc>
              <a:defRPr/>
            </a:pPr>
            <a:r>
              <a:rPr lang="en-US" sz="2600" dirty="0"/>
              <a:t>Accessory muscles of inspiration contract</a:t>
            </a:r>
          </a:p>
          <a:p>
            <a:pPr marL="914400" lvl="1" indent="-457200">
              <a:lnSpc>
                <a:spcPct val="95000"/>
              </a:lnSpc>
              <a:defRPr/>
            </a:pPr>
            <a:r>
              <a:rPr lang="en-US" sz="2600" dirty="0" smtClean="0"/>
              <a:t>e.g. sternocleidomastoids, Scalene, anterior serrati</a:t>
            </a:r>
          </a:p>
          <a:p>
            <a:pPr marL="914400" lvl="1" indent="-457200">
              <a:lnSpc>
                <a:spcPct val="95000"/>
              </a:lnSpc>
              <a:defRPr/>
            </a:pPr>
            <a:endParaRPr lang="en-US" sz="2600" dirty="0"/>
          </a:p>
          <a:p>
            <a:pPr>
              <a:defRPr/>
            </a:pP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Forced expiration </a:t>
            </a:r>
            <a:r>
              <a:rPr lang="en-US" sz="2600" dirty="0"/>
              <a:t>is due mainly to </a:t>
            </a:r>
            <a:r>
              <a:rPr lang="en-US" sz="2600" dirty="0">
                <a:sym typeface="Symbol" panose="05050102010706020507" pitchFamily="18" charset="2"/>
              </a:rPr>
              <a:t></a:t>
            </a:r>
            <a:r>
              <a:rPr lang="en-US" sz="2600" dirty="0"/>
              <a:t> intra-abdominal pressure. </a:t>
            </a:r>
          </a:p>
          <a:p>
            <a:pPr lvl="1">
              <a:defRPr/>
            </a:pPr>
            <a:r>
              <a:rPr lang="en-US" sz="2600" dirty="0" smtClean="0"/>
              <a:t>Expiratory muscles</a:t>
            </a:r>
          </a:p>
          <a:p>
            <a:pPr marL="457200" lvl="1" indent="0">
              <a:buNone/>
              <a:defRPr/>
            </a:pPr>
            <a:r>
              <a:rPr lang="en-US" sz="2600" dirty="0" smtClean="0"/>
              <a:t> </a:t>
            </a:r>
            <a:r>
              <a:rPr lang="en-US" sz="2600" dirty="0"/>
              <a:t>internal </a:t>
            </a:r>
            <a:r>
              <a:rPr lang="en-US" sz="2600" dirty="0" err="1" smtClean="0"/>
              <a:t>intercostals</a:t>
            </a:r>
            <a:r>
              <a:rPr lang="en-US" sz="2600" dirty="0" smtClean="0"/>
              <a:t>- pull rib cage down,</a:t>
            </a:r>
          </a:p>
          <a:p>
            <a:pPr marL="457200" lvl="1" indent="0">
              <a:buNone/>
              <a:defRPr/>
            </a:pPr>
            <a:r>
              <a:rPr lang="en-US" sz="2600" dirty="0" smtClean="0"/>
              <a:t> </a:t>
            </a:r>
            <a:r>
              <a:rPr lang="en-US" sz="2600" dirty="0"/>
              <a:t>rectus </a:t>
            </a:r>
            <a:r>
              <a:rPr lang="en-US" sz="2600" dirty="0" smtClean="0"/>
              <a:t>, </a:t>
            </a:r>
            <a:r>
              <a:rPr lang="en-US" sz="2600" dirty="0" err="1"/>
              <a:t>transversus</a:t>
            </a:r>
            <a:r>
              <a:rPr lang="en-US" sz="2600" dirty="0"/>
              <a:t> </a:t>
            </a:r>
            <a:r>
              <a:rPr lang="en-US" sz="2600" dirty="0" err="1" smtClean="0"/>
              <a:t>abdominis,external</a:t>
            </a:r>
            <a:r>
              <a:rPr lang="en-US" sz="2600" dirty="0" smtClean="0"/>
              <a:t> </a:t>
            </a:r>
            <a:r>
              <a:rPr lang="en-US" sz="2600" dirty="0"/>
              <a:t>&amp; internal </a:t>
            </a:r>
            <a:r>
              <a:rPr lang="en-US" sz="2600" dirty="0" err="1" smtClean="0"/>
              <a:t>obliques</a:t>
            </a:r>
            <a:r>
              <a:rPr lang="en-US" sz="2600" dirty="0" smtClean="0"/>
              <a:t>-</a:t>
            </a:r>
            <a:endParaRPr lang="en-US" sz="2600" dirty="0"/>
          </a:p>
          <a:p>
            <a:pPr marL="457200" lvl="1" indent="0">
              <a:buNone/>
              <a:defRPr/>
            </a:pPr>
            <a:r>
              <a:rPr lang="en-US" sz="2600" dirty="0" smtClean="0"/>
              <a:t> push abdominal content up, 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5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979488" y="927100"/>
            <a:ext cx="10515600" cy="505618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The relationship between </a:t>
            </a:r>
            <a:r>
              <a:rPr lang="en-GB" b="1" dirty="0" smtClean="0">
                <a:solidFill>
                  <a:srgbClr val="FF0000"/>
                </a:solidFill>
              </a:rPr>
              <a:t>pressure </a:t>
            </a:r>
            <a:r>
              <a:rPr lang="en-GB" dirty="0" smtClean="0"/>
              <a:t>and </a:t>
            </a:r>
            <a:r>
              <a:rPr lang="en-GB" b="1" dirty="0" smtClean="0">
                <a:solidFill>
                  <a:srgbClr val="0000FF"/>
                </a:solidFill>
              </a:rPr>
              <a:t>volume</a:t>
            </a:r>
            <a:r>
              <a:rPr lang="en-GB" dirty="0" smtClean="0"/>
              <a:t> is expressed by </a:t>
            </a:r>
            <a:r>
              <a:rPr lang="en-GB" b="1" dirty="0" smtClean="0"/>
              <a:t>Boyle's law</a:t>
            </a:r>
          </a:p>
          <a:p>
            <a:pPr eaLnBrk="1" hangingPunct="1">
              <a:defRPr/>
            </a:pPr>
            <a:endParaRPr lang="en-GB" b="1" dirty="0" smtClean="0"/>
          </a:p>
          <a:p>
            <a:pPr eaLnBrk="1" hangingPunct="1">
              <a:defRPr/>
            </a:pPr>
            <a:r>
              <a:rPr lang="en-GB" dirty="0" smtClean="0"/>
              <a:t>Boyle’s law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The </a:t>
            </a:r>
            <a:r>
              <a:rPr lang="en-GB" b="1" dirty="0" smtClean="0">
                <a:solidFill>
                  <a:srgbClr val="FF0000"/>
                </a:solidFill>
              </a:rPr>
              <a:t>pressure</a:t>
            </a:r>
            <a:r>
              <a:rPr lang="en-GB" b="1" dirty="0" smtClean="0"/>
              <a:t> </a:t>
            </a:r>
            <a:r>
              <a:rPr lang="en-GB" dirty="0" smtClean="0"/>
              <a:t>of gas in any container is </a:t>
            </a:r>
            <a:r>
              <a:rPr lang="en-GB" b="1" u="sng" dirty="0" smtClean="0"/>
              <a:t>inversely related </a:t>
            </a:r>
            <a:r>
              <a:rPr lang="en-GB" dirty="0" smtClean="0"/>
              <a:t>to </a:t>
            </a:r>
          </a:p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/>
            </a:pPr>
            <a:r>
              <a:rPr lang="en-GB" dirty="0"/>
              <a:t>	</a:t>
            </a:r>
            <a:r>
              <a:rPr lang="en-GB" dirty="0" smtClean="0"/>
              <a:t>the </a:t>
            </a:r>
            <a:r>
              <a:rPr lang="en-GB" b="1" dirty="0" smtClean="0">
                <a:solidFill>
                  <a:srgbClr val="0000FF"/>
                </a:solidFill>
              </a:rPr>
              <a:t>volume</a:t>
            </a:r>
            <a:r>
              <a:rPr lang="en-GB" b="1" dirty="0" smtClean="0"/>
              <a:t> </a:t>
            </a:r>
            <a:r>
              <a:rPr lang="en-GB" dirty="0" smtClean="0"/>
              <a:t>of the container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dirty="0"/>
              <a:t>	</a:t>
            </a:r>
            <a:endParaRPr lang="en-GB" dirty="0" smtClean="0"/>
          </a:p>
          <a:p>
            <a:pPr marL="0" indent="0" eaLnBrk="1" hangingPunct="1">
              <a:buNone/>
              <a:defRPr/>
            </a:pPr>
            <a:r>
              <a:rPr lang="en-GB" dirty="0"/>
              <a:t>	</a:t>
            </a:r>
            <a:r>
              <a:rPr lang="en-GB" b="1" dirty="0" smtClean="0">
                <a:solidFill>
                  <a:srgbClr val="FF0000"/>
                </a:solidFill>
              </a:rPr>
              <a:t>P</a:t>
            </a:r>
            <a:r>
              <a:rPr lang="en-GB" dirty="0" smtClean="0"/>
              <a:t>      </a:t>
            </a:r>
            <a:r>
              <a:rPr lang="el-GR" dirty="0" smtClean="0"/>
              <a:t>α</a:t>
            </a:r>
            <a:r>
              <a:rPr lang="en-US" dirty="0" smtClean="0"/>
              <a:t>     </a:t>
            </a:r>
            <a:r>
              <a:rPr lang="en-GB" dirty="0"/>
              <a:t>1/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V</a:t>
            </a:r>
            <a:endParaRPr lang="en-GB" b="1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when </a:t>
            </a:r>
            <a:r>
              <a:rPr lang="en-GB" b="1" dirty="0" smtClean="0">
                <a:solidFill>
                  <a:srgbClr val="0000FF"/>
                </a:solidFill>
              </a:rPr>
              <a:t>volume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b="1" dirty="0" smtClean="0">
                <a:solidFill>
                  <a:srgbClr val="0000FF"/>
                </a:solidFill>
              </a:rPr>
              <a:t>↑</a:t>
            </a:r>
            <a:r>
              <a:rPr lang="en-GB" b="1" dirty="0" smtClean="0"/>
              <a:t> </a:t>
            </a:r>
            <a:r>
              <a:rPr lang="en-GB" dirty="0" smtClean="0"/>
              <a:t> </a:t>
            </a:r>
            <a:r>
              <a:rPr lang="en-GB" b="1" dirty="0" smtClean="0"/>
              <a:t>, </a:t>
            </a:r>
            <a:r>
              <a:rPr lang="en-GB" b="1" dirty="0" smtClean="0">
                <a:solidFill>
                  <a:srgbClr val="FF0000"/>
                </a:solidFill>
              </a:rPr>
              <a:t>pressure</a:t>
            </a:r>
            <a:r>
              <a:rPr lang="en-GB" dirty="0" smtClean="0"/>
              <a:t> </a:t>
            </a:r>
            <a:r>
              <a:rPr lang="en-GB" b="1" dirty="0" smtClean="0">
                <a:solidFill>
                  <a:srgbClr val="FF0000"/>
                </a:solidFill>
              </a:rPr>
              <a:t>↓ </a:t>
            </a:r>
          </a:p>
          <a:p>
            <a:pPr eaLnBrk="1" hangingPunct="1">
              <a:defRPr/>
            </a:pPr>
            <a:r>
              <a:rPr lang="en-GB" dirty="0" smtClean="0"/>
              <a:t>when </a:t>
            </a:r>
            <a:r>
              <a:rPr lang="en-GB" b="1" dirty="0" smtClean="0">
                <a:solidFill>
                  <a:srgbClr val="0000FF"/>
                </a:solidFill>
              </a:rPr>
              <a:t>volume ↓</a:t>
            </a:r>
            <a:r>
              <a:rPr lang="en-GB" b="1" dirty="0" smtClean="0"/>
              <a:t>  , </a:t>
            </a:r>
            <a:r>
              <a:rPr lang="en-GB" b="1" dirty="0" smtClean="0">
                <a:solidFill>
                  <a:srgbClr val="FF0000"/>
                </a:solidFill>
              </a:rPr>
              <a:t>pressure ↑</a:t>
            </a:r>
          </a:p>
          <a:p>
            <a:pPr eaLnBrk="1" hangingPunct="1">
              <a:defRPr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41156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 smtClean="0"/>
              <a:t>The different pressures involved in breathing</a:t>
            </a:r>
            <a:endParaRPr lang="en-US" altLang="en-US" dirty="0" smtClean="0"/>
          </a:p>
        </p:txBody>
      </p:sp>
      <p:sp>
        <p:nvSpPr>
          <p:cNvPr id="10243" name="Content Placeholder 3"/>
          <p:cNvSpPr>
            <a:spLocks noGrp="1"/>
          </p:cNvSpPr>
          <p:nvPr>
            <p:ph idx="1"/>
          </p:nvPr>
        </p:nvSpPr>
        <p:spPr>
          <a:xfrm>
            <a:off x="838200" y="2035175"/>
            <a:ext cx="10515600" cy="4141788"/>
          </a:xfrm>
        </p:spPr>
        <p:txBody>
          <a:bodyPr/>
          <a:lstStyle/>
          <a:p>
            <a:r>
              <a:rPr lang="en-US" altLang="en-US" dirty="0" smtClean="0"/>
              <a:t>Atmospheric pressure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Intra-alveolar pressure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Intra-pleural pressure</a:t>
            </a:r>
          </a:p>
          <a:p>
            <a:endParaRPr lang="en-US" altLang="en-US" dirty="0" smtClean="0"/>
          </a:p>
          <a:p>
            <a:r>
              <a:rPr lang="en-US" altLang="en-US" dirty="0" smtClean="0"/>
              <a:t>Transmural pressures</a:t>
            </a:r>
          </a:p>
        </p:txBody>
      </p:sp>
    </p:spTree>
    <p:extLst>
      <p:ext uri="{BB962C8B-B14F-4D97-AF65-F5344CB8AC3E}">
        <p14:creationId xmlns:p14="http://schemas.microsoft.com/office/powerpoint/2010/main" val="16099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en-GB" b="1" dirty="0" smtClean="0"/>
              <a:t>Intra-alveolar pressure       </a:t>
            </a:r>
            <a:r>
              <a:rPr lang="en-GB" b="1" dirty="0" err="1" smtClean="0">
                <a:solidFill>
                  <a:srgbClr val="FF0000"/>
                </a:solidFill>
              </a:rPr>
              <a:t>P</a:t>
            </a:r>
            <a:r>
              <a:rPr lang="en-GB" b="1" baseline="-25000" dirty="0" err="1" smtClean="0">
                <a:solidFill>
                  <a:srgbClr val="FF0000"/>
                </a:solidFill>
              </a:rPr>
              <a:t>alv</a:t>
            </a:r>
            <a:r>
              <a:rPr lang="en-GB" b="1" dirty="0" smtClean="0">
                <a:solidFill>
                  <a:srgbClr val="FF0000"/>
                </a:solidFill>
              </a:rPr>
              <a:t/>
            </a:r>
            <a:br>
              <a:rPr lang="en-GB" b="1" dirty="0" smtClean="0">
                <a:solidFill>
                  <a:srgbClr val="FF0000"/>
                </a:solidFill>
              </a:rPr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GB" b="1" dirty="0" smtClean="0"/>
              <a:t>The pressure inside the alveoli</a:t>
            </a:r>
          </a:p>
          <a:p>
            <a:pPr eaLnBrk="1" hangingPunct="1">
              <a:defRPr/>
            </a:pPr>
            <a:endParaRPr lang="en-GB" b="1" dirty="0" smtClean="0"/>
          </a:p>
          <a:p>
            <a:pPr eaLnBrk="1" hangingPunct="1">
              <a:defRPr/>
            </a:pPr>
            <a:r>
              <a:rPr lang="en-GB" dirty="0" smtClean="0"/>
              <a:t>During </a:t>
            </a:r>
            <a:r>
              <a:rPr lang="en-GB" b="1" dirty="0" smtClean="0"/>
              <a:t>inspiration</a:t>
            </a:r>
            <a:r>
              <a:rPr lang="en-GB" dirty="0" smtClean="0"/>
              <a:t> </a:t>
            </a:r>
            <a:r>
              <a:rPr lang="en-GB" sz="3600" dirty="0" smtClean="0"/>
              <a:t>    </a:t>
            </a:r>
            <a:r>
              <a:rPr lang="en-GB" sz="4000" b="1" dirty="0" err="1" smtClean="0">
                <a:solidFill>
                  <a:srgbClr val="FF0000"/>
                </a:solidFill>
              </a:rPr>
              <a:t>P</a:t>
            </a:r>
            <a:r>
              <a:rPr lang="en-GB" sz="4000" b="1" baseline="-25000" dirty="0" err="1" smtClean="0">
                <a:solidFill>
                  <a:srgbClr val="FF0000"/>
                </a:solidFill>
              </a:rPr>
              <a:t>alv</a:t>
            </a:r>
            <a:r>
              <a:rPr lang="en-GB" sz="3600" baseline="-25000" dirty="0" smtClean="0"/>
              <a:t> </a:t>
            </a:r>
            <a:r>
              <a:rPr lang="en-GB" sz="3600" dirty="0" smtClean="0"/>
              <a:t>&lt; </a:t>
            </a:r>
            <a:r>
              <a:rPr lang="en-GB" sz="3600" b="1" dirty="0" err="1" smtClean="0">
                <a:solidFill>
                  <a:srgbClr val="0000FF"/>
                </a:solidFill>
              </a:rPr>
              <a:t>P</a:t>
            </a:r>
            <a:r>
              <a:rPr lang="en-GB" sz="3600" b="1" baseline="-25000" dirty="0" err="1" smtClean="0">
                <a:solidFill>
                  <a:srgbClr val="0000FF"/>
                </a:solidFill>
              </a:rPr>
              <a:t>atm</a:t>
            </a:r>
            <a:endParaRPr lang="en-GB" sz="3600" b="1" baseline="-25000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During </a:t>
            </a:r>
            <a:r>
              <a:rPr lang="en-GB" b="1" dirty="0" smtClean="0"/>
              <a:t>expiration</a:t>
            </a:r>
            <a:r>
              <a:rPr lang="en-GB" dirty="0" smtClean="0"/>
              <a:t>      </a:t>
            </a:r>
            <a:r>
              <a:rPr lang="en-GB" sz="3600" b="1" dirty="0" err="1" smtClean="0">
                <a:solidFill>
                  <a:srgbClr val="FF0000"/>
                </a:solidFill>
              </a:rPr>
              <a:t>P</a:t>
            </a:r>
            <a:r>
              <a:rPr lang="en-GB" sz="3600" b="1" baseline="-25000" dirty="0" err="1" smtClean="0">
                <a:solidFill>
                  <a:srgbClr val="FF0000"/>
                </a:solidFill>
              </a:rPr>
              <a:t>alv</a:t>
            </a:r>
            <a:r>
              <a:rPr lang="en-GB" sz="3600" baseline="-25000" dirty="0" smtClean="0"/>
              <a:t> </a:t>
            </a:r>
            <a:r>
              <a:rPr lang="en-GB" sz="3600" dirty="0" smtClean="0"/>
              <a:t>&gt; </a:t>
            </a:r>
            <a:r>
              <a:rPr lang="en-GB" sz="3600" b="1" dirty="0" err="1" smtClean="0">
                <a:solidFill>
                  <a:srgbClr val="0000FF"/>
                </a:solidFill>
              </a:rPr>
              <a:t>P</a:t>
            </a:r>
            <a:r>
              <a:rPr lang="en-GB" sz="3600" b="1" baseline="-25000" dirty="0" err="1" smtClean="0">
                <a:solidFill>
                  <a:srgbClr val="0000FF"/>
                </a:solidFill>
              </a:rPr>
              <a:t>atm</a:t>
            </a:r>
            <a:endParaRPr lang="en-GB" sz="3600" b="1" baseline="-25000" dirty="0" smtClean="0">
              <a:solidFill>
                <a:srgbClr val="0000FF"/>
              </a:solidFill>
            </a:endParaRP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At </a:t>
            </a:r>
            <a:r>
              <a:rPr lang="en-GB" b="1" dirty="0" smtClean="0"/>
              <a:t>rest</a:t>
            </a:r>
            <a:r>
              <a:rPr lang="en-GB" dirty="0" smtClean="0"/>
              <a:t>		       </a:t>
            </a:r>
            <a:r>
              <a:rPr lang="en-GB" sz="3600" b="1" dirty="0" err="1" smtClean="0">
                <a:solidFill>
                  <a:srgbClr val="FF0000"/>
                </a:solidFill>
              </a:rPr>
              <a:t>P</a:t>
            </a:r>
            <a:r>
              <a:rPr lang="en-GB" sz="3600" b="1" baseline="-25000" dirty="0" err="1" smtClean="0">
                <a:solidFill>
                  <a:srgbClr val="FF0000"/>
                </a:solidFill>
              </a:rPr>
              <a:t>alv</a:t>
            </a:r>
            <a:r>
              <a:rPr lang="en-GB" sz="3600" baseline="-25000" dirty="0" smtClean="0"/>
              <a:t> </a:t>
            </a:r>
            <a:r>
              <a:rPr lang="en-GB" sz="3600" dirty="0" smtClean="0"/>
              <a:t>= </a:t>
            </a:r>
            <a:r>
              <a:rPr lang="en-GB" sz="3600" b="1" dirty="0" err="1" smtClean="0">
                <a:solidFill>
                  <a:srgbClr val="0000FF"/>
                </a:solidFill>
              </a:rPr>
              <a:t>P</a:t>
            </a:r>
            <a:r>
              <a:rPr lang="en-GB" sz="3600" b="1" baseline="-25000" dirty="0" err="1" smtClean="0">
                <a:solidFill>
                  <a:srgbClr val="0000FF"/>
                </a:solidFill>
              </a:rPr>
              <a:t>atm</a:t>
            </a:r>
            <a:endParaRPr lang="en-GB" sz="3600" b="1" baseline="-25000" dirty="0" smtClean="0">
              <a:solidFill>
                <a:srgbClr val="0000FF"/>
              </a:solidFill>
            </a:endParaRP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r>
              <a:rPr lang="en-GB" dirty="0" smtClean="0"/>
              <a:t>   When it is equal to atmospheric pressure it is considered to be  </a:t>
            </a:r>
            <a:r>
              <a:rPr lang="en-GB" b="1" dirty="0" smtClean="0"/>
              <a:t>0 </a:t>
            </a:r>
            <a:r>
              <a:rPr lang="en-GB" dirty="0" smtClean="0"/>
              <a:t> 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59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838200" y="244475"/>
            <a:ext cx="10515600" cy="1325563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n-GB" b="1" dirty="0" smtClean="0">
                <a:latin typeface="+mn-lt"/>
              </a:rPr>
              <a:t/>
            </a:r>
            <a:br>
              <a:rPr lang="en-GB" b="1" dirty="0" smtClean="0">
                <a:latin typeface="+mn-lt"/>
              </a:rPr>
            </a:br>
            <a:r>
              <a:rPr lang="en-GB" b="1" dirty="0" smtClean="0"/>
              <a:t>Intra-pleural pressure     </a:t>
            </a:r>
            <a:r>
              <a:rPr lang="en-GB" b="1" dirty="0" err="1" smtClean="0">
                <a:solidFill>
                  <a:srgbClr val="00B050"/>
                </a:solidFill>
              </a:rPr>
              <a:t>P</a:t>
            </a:r>
            <a:r>
              <a:rPr lang="en-GB" b="1" baseline="-25000" dirty="0" err="1" smtClean="0">
                <a:solidFill>
                  <a:srgbClr val="00B050"/>
                </a:solidFill>
              </a:rPr>
              <a:t>pl</a:t>
            </a:r>
            <a:r>
              <a:rPr lang="en-GB" b="1" dirty="0">
                <a:solidFill>
                  <a:srgbClr val="00B050"/>
                </a:solidFill>
              </a:rPr>
              <a:t/>
            </a:r>
            <a:br>
              <a:rPr lang="en-GB" b="1" dirty="0">
                <a:solidFill>
                  <a:srgbClr val="00B050"/>
                </a:solidFill>
              </a:rPr>
            </a:br>
            <a:r>
              <a:rPr lang="en-GB" b="1" dirty="0" smtClean="0"/>
              <a:t/>
            </a:r>
            <a:br>
              <a:rPr lang="en-GB" b="1" dirty="0" smtClean="0"/>
            </a:br>
            <a:endParaRPr lang="en-GB" b="1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838200" y="138747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In quiet inspiration, </a:t>
            </a:r>
            <a:r>
              <a:rPr lang="en-US" altLang="en-US" sz="4000" b="1" dirty="0" err="1" smtClean="0">
                <a:solidFill>
                  <a:srgbClr val="00B050"/>
                </a:solidFill>
              </a:rPr>
              <a:t>P</a:t>
            </a:r>
            <a:r>
              <a:rPr lang="en-US" altLang="en-US" sz="4000" b="1" baseline="-25000" dirty="0" err="1" smtClean="0">
                <a:solidFill>
                  <a:srgbClr val="00B050"/>
                </a:solidFill>
              </a:rPr>
              <a:t>pl</a:t>
            </a:r>
            <a:r>
              <a:rPr lang="en-US" altLang="en-US" dirty="0" smtClean="0"/>
              <a:t> changes from </a:t>
            </a:r>
            <a:r>
              <a:rPr lang="en-US" altLang="en-US" dirty="0" smtClean="0">
                <a:solidFill>
                  <a:srgbClr val="00B050"/>
                </a:solidFill>
              </a:rPr>
              <a:t>-2.5 to -6 mmHg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In deep inspiration, </a:t>
            </a:r>
            <a:r>
              <a:rPr lang="en-US" altLang="en-US" sz="4000" b="1" dirty="0" err="1" smtClean="0">
                <a:solidFill>
                  <a:srgbClr val="00B050"/>
                </a:solidFill>
              </a:rPr>
              <a:t>P</a:t>
            </a:r>
            <a:r>
              <a:rPr lang="en-US" altLang="en-US" sz="4000" b="1" baseline="-25000" dirty="0" err="1" smtClean="0">
                <a:solidFill>
                  <a:srgbClr val="00B050"/>
                </a:solidFill>
              </a:rPr>
              <a:t>pl</a:t>
            </a:r>
            <a:r>
              <a:rPr lang="en-US" altLang="en-US" sz="4400" b="1" baseline="-25000" dirty="0" smtClean="0">
                <a:solidFill>
                  <a:srgbClr val="00B050"/>
                </a:solidFill>
              </a:rPr>
              <a:t>  </a:t>
            </a:r>
            <a:r>
              <a:rPr lang="en-US" altLang="en-US" dirty="0" smtClean="0"/>
              <a:t>reduces as much as -30mmHg 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sz="3600" b="1" dirty="0" err="1" smtClean="0">
                <a:solidFill>
                  <a:srgbClr val="00B050"/>
                </a:solidFill>
              </a:rPr>
              <a:t>P</a:t>
            </a:r>
            <a:r>
              <a:rPr lang="en-US" altLang="en-US" sz="3600" b="1" baseline="-25000" dirty="0" err="1" smtClean="0">
                <a:solidFill>
                  <a:srgbClr val="00B050"/>
                </a:solidFill>
              </a:rPr>
              <a:t>pl</a:t>
            </a:r>
            <a:r>
              <a:rPr lang="en-US" altLang="en-US" sz="3600" b="1" baseline="-25000" dirty="0" smtClean="0">
                <a:solidFill>
                  <a:srgbClr val="00B050"/>
                </a:solidFill>
              </a:rPr>
              <a:t> </a:t>
            </a:r>
            <a:r>
              <a:rPr lang="en-US" altLang="en-US" dirty="0" smtClean="0"/>
              <a:t>= intra esophageal pressure </a:t>
            </a:r>
          </a:p>
          <a:p>
            <a:pPr eaLnBrk="1" hangingPunct="1"/>
            <a:endParaRPr lang="en-GB" altLang="en-US" dirty="0" smtClean="0"/>
          </a:p>
          <a:p>
            <a:pPr eaLnBrk="1" hangingPunct="1"/>
            <a:r>
              <a:rPr lang="en-GB" altLang="en-US" dirty="0" smtClean="0"/>
              <a:t>is </a:t>
            </a:r>
            <a:r>
              <a:rPr lang="en-GB" altLang="en-US" b="1" dirty="0" smtClean="0">
                <a:solidFill>
                  <a:srgbClr val="FF0000"/>
                </a:solidFill>
              </a:rPr>
              <a:t>always</a:t>
            </a:r>
            <a:r>
              <a:rPr lang="en-GB" altLang="en-US" dirty="0" smtClean="0">
                <a:solidFill>
                  <a:srgbClr val="FF0000"/>
                </a:solidFill>
              </a:rPr>
              <a:t> </a:t>
            </a:r>
            <a:r>
              <a:rPr lang="en-GB" altLang="en-US" b="1" dirty="0" smtClean="0">
                <a:solidFill>
                  <a:srgbClr val="FF0000"/>
                </a:solidFill>
              </a:rPr>
              <a:t>negative</a:t>
            </a:r>
            <a:r>
              <a:rPr lang="en-GB" altLang="en-US" dirty="0" smtClean="0">
                <a:solidFill>
                  <a:srgbClr val="FF0000"/>
                </a:solidFill>
              </a:rPr>
              <a:t> (that is, less than atmospheric pressure) </a:t>
            </a:r>
            <a:r>
              <a:rPr lang="en-GB" altLang="en-US" dirty="0" smtClean="0"/>
              <a:t>during normal breathing</a:t>
            </a:r>
          </a:p>
          <a:p>
            <a:pPr eaLnBrk="1" hangingPunct="1"/>
            <a:r>
              <a:rPr lang="en-GB" altLang="en-US" dirty="0" smtClean="0"/>
              <a:t>Kept negative by </a:t>
            </a:r>
            <a:r>
              <a:rPr lang="en-GB" altLang="en-US" b="1" dirty="0" smtClean="0"/>
              <a:t>elastic forces</a:t>
            </a:r>
            <a:r>
              <a:rPr lang="en-GB" altLang="en-US" dirty="0" smtClean="0"/>
              <a:t> of </a:t>
            </a:r>
            <a:r>
              <a:rPr lang="en-GB" altLang="en-US" b="1" dirty="0" smtClean="0"/>
              <a:t>chest wall</a:t>
            </a:r>
            <a:r>
              <a:rPr lang="en-GB" altLang="en-US" dirty="0" smtClean="0"/>
              <a:t> and </a:t>
            </a:r>
            <a:r>
              <a:rPr lang="en-GB" altLang="en-US" b="1" dirty="0" smtClean="0"/>
              <a:t>lungs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495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404</Words>
  <Application>Microsoft Office PowerPoint</Application>
  <PresentationFormat>Widescreen</PresentationFormat>
  <Paragraphs>157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Symbol</vt:lpstr>
      <vt:lpstr>Wingdings</vt:lpstr>
      <vt:lpstr>Office Theme</vt:lpstr>
      <vt:lpstr>Ventilation</vt:lpstr>
      <vt:lpstr>Ventilation</vt:lpstr>
      <vt:lpstr>Breathing</vt:lpstr>
      <vt:lpstr>Breathing</vt:lpstr>
      <vt:lpstr>PowerPoint Presentation</vt:lpstr>
      <vt:lpstr>PowerPoint Presentation</vt:lpstr>
      <vt:lpstr>The different pressures involved in breathing</vt:lpstr>
      <vt:lpstr>Intra-alveolar pressure       Palv </vt:lpstr>
      <vt:lpstr> Intra-pleural pressure     Ppl  </vt:lpstr>
      <vt:lpstr>PowerPoint Presentation</vt:lpstr>
      <vt:lpstr>Transmural Pressures</vt:lpstr>
      <vt:lpstr>PowerPoint Presentation</vt:lpstr>
      <vt:lpstr>Ventilation</vt:lpstr>
      <vt:lpstr>BULK 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DIFFUSION</vt:lpstr>
      <vt:lpstr>PowerPoint Presentation</vt:lpstr>
      <vt:lpstr>PowerPoint Presentation</vt:lpstr>
      <vt:lpstr>In summary</vt:lpstr>
      <vt:lpstr>Objectives: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Ventilation</dc:title>
  <dc:creator>Admin</dc:creator>
  <cp:lastModifiedBy>Tania Warnakulasuriya</cp:lastModifiedBy>
  <cp:revision>13</cp:revision>
  <dcterms:created xsi:type="dcterms:W3CDTF">2017-01-17T03:42:24Z</dcterms:created>
  <dcterms:modified xsi:type="dcterms:W3CDTF">2017-12-03T19:34:19Z</dcterms:modified>
</cp:coreProperties>
</file>