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03F4-DCB9-4F81-8DAA-32E8206C21F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DB1E7-3AC7-48C6-BDA0-AA1553589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0B803-D406-42F5-9C73-CB0A65254D7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5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2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6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4EEE-E963-49D8-8A17-60794DAB473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F3EDF-B0E1-4904-8846-81842C4A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Ventilation and perfusion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Tania </a:t>
            </a:r>
            <a:r>
              <a:rPr lang="en-US" dirty="0" err="1" smtClean="0"/>
              <a:t>Warnakulasuriya</a:t>
            </a:r>
            <a:endParaRPr lang="en-US" dirty="0" smtClean="0"/>
          </a:p>
          <a:p>
            <a:r>
              <a:rPr lang="en-US" dirty="0" smtClean="0"/>
              <a:t>Department of Physiology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9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the normal lung…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0772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APEX has zone 2 BLOOD FLOW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apex has more ventilation than perfusion</a:t>
            </a:r>
          </a:p>
          <a:p>
            <a:pPr lvl="1" eaLnBrk="1" hangingPunct="1"/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alv</a:t>
            </a:r>
            <a:r>
              <a:rPr lang="en-US" altLang="en-US" dirty="0" smtClean="0"/>
              <a:t> &gt;&gt;&gt; 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pc</a:t>
            </a:r>
            <a:endParaRPr lang="en-US" altLang="en-US" sz="2800" baseline="-25000" dirty="0"/>
          </a:p>
          <a:p>
            <a:pPr lvl="1" eaLnBrk="1" hangingPunct="1"/>
            <a:r>
              <a:rPr lang="en-US" altLang="en-US" dirty="0" smtClean="0"/>
              <a:t>therefore relatively less perfusion at apex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in systole; </a:t>
            </a:r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pc</a:t>
            </a:r>
            <a:r>
              <a:rPr lang="en-US" altLang="en-US" dirty="0" smtClean="0"/>
              <a:t>=10 mmHg </a:t>
            </a:r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alv</a:t>
            </a:r>
            <a:r>
              <a:rPr lang="en-US" altLang="en-US" dirty="0" smtClean="0"/>
              <a:t>=0 mmHg; blood flow present</a:t>
            </a:r>
          </a:p>
          <a:p>
            <a:pPr lvl="1" eaLnBrk="1" hangingPunct="1"/>
            <a:r>
              <a:rPr lang="en-US" altLang="en-US" dirty="0" smtClean="0"/>
              <a:t>in diastole; </a:t>
            </a:r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pc</a:t>
            </a:r>
            <a:r>
              <a:rPr lang="en-US" altLang="en-US" dirty="0" smtClean="0"/>
              <a:t>=-7 mmHg </a:t>
            </a:r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alv</a:t>
            </a:r>
            <a:r>
              <a:rPr lang="en-US" altLang="en-US" dirty="0" smtClean="0"/>
              <a:t>=0 mmHg; no blood flow</a:t>
            </a:r>
          </a:p>
          <a:p>
            <a:pPr lvl="1" eaLnBrk="1" hangingPunct="1">
              <a:lnSpc>
                <a:spcPct val="140000"/>
              </a:lnSpc>
            </a:pPr>
            <a:endParaRPr lang="en-US" altLang="en-US" dirty="0" smtClean="0">
              <a:solidFill>
                <a:srgbClr val="3366FF"/>
              </a:solidFill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04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562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/>
              <a:t>Towards base of lung, it becomes zone 3 BLOOD FLOW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hydrostatic pressure in capillaries increases with gravity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800"/>
              <a:t>P</a:t>
            </a:r>
            <a:r>
              <a:rPr lang="en-US" altLang="en-US" sz="2800" baseline="-25000"/>
              <a:t>pc</a:t>
            </a:r>
            <a:r>
              <a:rPr lang="en-US" altLang="en-US" sz="2800"/>
              <a:t>&gt; P</a:t>
            </a:r>
            <a:r>
              <a:rPr lang="en-US" altLang="en-US" sz="2800" baseline="-25000"/>
              <a:t>alv</a:t>
            </a:r>
            <a:r>
              <a:rPr lang="en-US" altLang="en-US" baseline="-25000" smtClean="0"/>
              <a:t> </a:t>
            </a:r>
            <a:r>
              <a:rPr lang="en-US" altLang="en-US" smtClean="0"/>
              <a:t>in both systole and diastole; continuous blood flow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lnSpc>
                <a:spcPct val="140000"/>
              </a:lnSpc>
            </a:pPr>
            <a:r>
              <a:rPr lang="en-US" altLang="en-US" smtClean="0"/>
              <a:t>therefore relatively more perfusion at base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60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85800"/>
            <a:ext cx="82296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800"/>
              <a:t>Situations where there is continuous  blood flow at any time of the cardiac cycle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200276"/>
            <a:ext cx="8229600" cy="43529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FF"/>
                </a:solidFill>
              </a:rPr>
              <a:t>When a person is lying down</a:t>
            </a:r>
            <a:r>
              <a:rPr lang="en-US" altLang="en-US" smtClean="0"/>
              <a:t> effect of gravity is removed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0000FF"/>
                </a:solidFill>
              </a:rPr>
              <a:t>In exercise,</a:t>
            </a:r>
            <a:r>
              <a:rPr lang="en-US" altLang="en-US" smtClean="0"/>
              <a:t> blood flow increases to all parts of the lungs</a:t>
            </a:r>
          </a:p>
        </p:txBody>
      </p:sp>
    </p:spTree>
    <p:extLst>
      <p:ext uri="{BB962C8B-B14F-4D97-AF65-F5344CB8AC3E}">
        <p14:creationId xmlns:p14="http://schemas.microsoft.com/office/powerpoint/2010/main" val="115474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Ventilation /perfusion ratio (V</a:t>
            </a:r>
            <a:r>
              <a:rPr lang="en-US" altLang="en-US" baseline="-25000" smtClean="0"/>
              <a:t>A</a:t>
            </a:r>
            <a:r>
              <a:rPr lang="en-US" altLang="en-US" smtClean="0"/>
              <a:t>/Q ratio)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153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There is gradual increase in both ventilation (V</a:t>
            </a:r>
            <a:r>
              <a:rPr lang="en-US" baseline="-25000" dirty="0" smtClean="0"/>
              <a:t>A</a:t>
            </a:r>
            <a:r>
              <a:rPr lang="en-US" dirty="0" smtClean="0"/>
              <a:t>) and perfusion (Q) from apex to </a:t>
            </a:r>
            <a:r>
              <a:rPr lang="en-US" dirty="0" smtClean="0"/>
              <a:t>base of lung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Since blood is denser than air and due to effect of gravity, increase in perfusion is more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Therefore V</a:t>
            </a:r>
            <a:r>
              <a:rPr lang="en-US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dirty="0" smtClean="0"/>
              <a:t>/Q ratio decreases from apex to base</a:t>
            </a:r>
          </a:p>
        </p:txBody>
      </p:sp>
    </p:spTree>
    <p:extLst>
      <p:ext uri="{BB962C8B-B14F-4D97-AF65-F5344CB8AC3E}">
        <p14:creationId xmlns:p14="http://schemas.microsoft.com/office/powerpoint/2010/main" val="23885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16_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r="8749"/>
          <a:stretch>
            <a:fillRect/>
          </a:stretch>
        </p:blipFill>
        <p:spPr bwMode="auto">
          <a:xfrm>
            <a:off x="3429000" y="914400"/>
            <a:ext cx="5410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8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Ideally </a:t>
            </a:r>
            <a:r>
              <a:rPr lang="en-GB" altLang="en-US" smtClean="0"/>
              <a:t>V/Q ratio = 1</a:t>
            </a:r>
            <a:br>
              <a:rPr lang="en-GB" altLang="en-US" smtClean="0"/>
            </a:br>
            <a:endParaRPr lang="en-US" altLang="en-US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Optimal ventilation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Optimal perfusion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Optimal V</a:t>
            </a:r>
            <a:r>
              <a:rPr lang="en-GB" altLang="en-US" baseline="-25000" smtClean="0"/>
              <a:t>A</a:t>
            </a:r>
            <a:r>
              <a:rPr lang="en-US" altLang="en-US" smtClean="0"/>
              <a:t> : Q matching</a:t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289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In the normal lungs at rest</a:t>
            </a:r>
            <a:endParaRPr lang="en-US" altLang="en-US" sz="36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600200"/>
            <a:ext cx="72390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i="1" smtClean="0"/>
              <a:t>Alveolar ventilation (V</a:t>
            </a:r>
            <a:r>
              <a:rPr lang="en-GB" altLang="en-US" i="1" baseline="-25000" smtClean="0"/>
              <a:t>A</a:t>
            </a:r>
            <a:r>
              <a:rPr lang="en-GB" altLang="en-US" i="1" smtClean="0"/>
              <a:t>) </a:t>
            </a:r>
          </a:p>
          <a:p>
            <a:pPr eaLnBrk="1" hangingPunct="1">
              <a:buFontTx/>
              <a:buNone/>
            </a:pPr>
            <a:r>
              <a:rPr lang="en-GB" altLang="en-US" smtClean="0"/>
              <a:t>= 4 L/min</a:t>
            </a:r>
          </a:p>
          <a:p>
            <a:pPr eaLnBrk="1" hangingPunct="1">
              <a:buFontTx/>
              <a:buNone/>
            </a:pPr>
            <a:endParaRPr lang="en-GB" altLang="en-US" smtClean="0"/>
          </a:p>
          <a:p>
            <a:pPr eaLnBrk="1" hangingPunct="1">
              <a:buFontTx/>
              <a:buNone/>
            </a:pPr>
            <a:r>
              <a:rPr lang="en-GB" altLang="en-US" smtClean="0"/>
              <a:t>Pulmonary blood flow (Q) </a:t>
            </a:r>
          </a:p>
          <a:p>
            <a:pPr eaLnBrk="1" hangingPunct="1">
              <a:buFontTx/>
              <a:buNone/>
            </a:pPr>
            <a:r>
              <a:rPr lang="en-GB" altLang="en-US" smtClean="0"/>
              <a:t>= 5 L/min</a:t>
            </a:r>
          </a:p>
          <a:p>
            <a:pPr eaLnBrk="1" hangingPunct="1">
              <a:buFontTx/>
              <a:buNone/>
            </a:pPr>
            <a:endParaRPr lang="en-GB" altLang="en-US" smtClean="0"/>
          </a:p>
          <a:p>
            <a:pPr eaLnBrk="1" hangingPunct="1">
              <a:buFontTx/>
              <a:buNone/>
            </a:pPr>
            <a:r>
              <a:rPr lang="en-GB" altLang="en-US" smtClean="0"/>
              <a:t>V</a:t>
            </a:r>
            <a:r>
              <a:rPr lang="en-GB" altLang="en-US" baseline="-25000" smtClean="0"/>
              <a:t>A</a:t>
            </a:r>
            <a:r>
              <a:rPr lang="en-GB" altLang="en-US" smtClean="0"/>
              <a:t>/Q ratio = 0.8</a:t>
            </a:r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67267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200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There are small variations in </a:t>
            </a:r>
            <a:r>
              <a:rPr lang="en-US" altLang="en-US"/>
              <a:t>V</a:t>
            </a:r>
            <a:r>
              <a:rPr lang="en-US" altLang="en-US" baseline="-25000"/>
              <a:t>A</a:t>
            </a:r>
            <a:r>
              <a:rPr lang="en-US" altLang="en-US"/>
              <a:t>/Q</a:t>
            </a:r>
            <a:r>
              <a:rPr lang="en-US" altLang="en-US" smtClean="0"/>
              <a:t> ratios in a healthy person due to effect of gravity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respiratory disease, the variations in </a:t>
            </a:r>
            <a:r>
              <a:rPr lang="en-US" altLang="en-US"/>
              <a:t>V</a:t>
            </a:r>
            <a:r>
              <a:rPr lang="en-US" altLang="en-US" baseline="-25000"/>
              <a:t>A</a:t>
            </a:r>
            <a:r>
              <a:rPr lang="en-US" altLang="en-US"/>
              <a:t>/Q</a:t>
            </a:r>
            <a:r>
              <a:rPr lang="en-US" altLang="en-US" smtClean="0"/>
              <a:t> ratios can become significantly larger</a:t>
            </a:r>
          </a:p>
        </p:txBody>
      </p:sp>
    </p:spTree>
    <p:extLst>
      <p:ext uri="{BB962C8B-B14F-4D97-AF65-F5344CB8AC3E}">
        <p14:creationId xmlns:p14="http://schemas.microsoft.com/office/powerpoint/2010/main" val="29109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alveoli have more ventilation than perfusion (increased </a:t>
            </a:r>
            <a:r>
              <a:rPr lang="en-US" altLang="en-US"/>
              <a:t>V</a:t>
            </a:r>
            <a:r>
              <a:rPr lang="en-US" altLang="en-US" baseline="-25000"/>
              <a:t>A</a:t>
            </a:r>
            <a:r>
              <a:rPr lang="en-US" altLang="en-US"/>
              <a:t>/Q</a:t>
            </a:r>
            <a:r>
              <a:rPr lang="en-US" altLang="en-US" smtClean="0"/>
              <a:t> ratio)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z="2800"/>
              <a:t> </a:t>
            </a:r>
          </a:p>
          <a:p>
            <a:pPr lvl="1"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smtClean="0"/>
              <a:t>Some have more perfusion than ventilation  (decreased </a:t>
            </a:r>
            <a:r>
              <a:rPr lang="en-US" altLang="en-US"/>
              <a:t>V</a:t>
            </a:r>
            <a:r>
              <a:rPr lang="en-US" altLang="en-US" baseline="-25000"/>
              <a:t>A</a:t>
            </a:r>
            <a:r>
              <a:rPr lang="en-US" altLang="en-US"/>
              <a:t>/Q</a:t>
            </a:r>
            <a:r>
              <a:rPr lang="en-US" altLang="en-US" smtClean="0"/>
              <a:t> ratio)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0" y="2057400"/>
            <a:ext cx="3352800" cy="1981200"/>
            <a:chOff x="3360" y="1296"/>
            <a:chExt cx="2112" cy="1248"/>
          </a:xfrm>
        </p:grpSpPr>
        <p:sp>
          <p:nvSpPr>
            <p:cNvPr id="23557" name="Line 4"/>
            <p:cNvSpPr>
              <a:spLocks noChangeShapeType="1"/>
            </p:cNvSpPr>
            <p:nvPr/>
          </p:nvSpPr>
          <p:spPr bwMode="auto">
            <a:xfrm flipH="1" flipV="1">
              <a:off x="4032" y="1296"/>
              <a:ext cx="1104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Line 5"/>
            <p:cNvSpPr>
              <a:spLocks noChangeShapeType="1"/>
            </p:cNvSpPr>
            <p:nvPr/>
          </p:nvSpPr>
          <p:spPr bwMode="auto">
            <a:xfrm flipH="1">
              <a:off x="4368" y="2160"/>
              <a:ext cx="816" cy="38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AutoShape 6"/>
            <p:cNvSpPr>
              <a:spLocks noChangeArrowheads="1"/>
            </p:cNvSpPr>
            <p:nvPr/>
          </p:nvSpPr>
          <p:spPr bwMode="auto">
            <a:xfrm>
              <a:off x="3360" y="1440"/>
              <a:ext cx="2112" cy="912"/>
            </a:xfrm>
            <a:prstGeom prst="wedgeEllipseCallout">
              <a:avLst>
                <a:gd name="adj1" fmla="val 27616"/>
                <a:gd name="adj2" fmla="val 42130"/>
              </a:avLst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  <a:latin typeface="Calibri Light" panose="020F0302020204030204" pitchFamily="34" charset="0"/>
                </a:rPr>
                <a:t>Ventilation perfusion mismatch</a:t>
              </a:r>
            </a:p>
          </p:txBody>
        </p:sp>
      </p:grpSp>
      <p:sp>
        <p:nvSpPr>
          <p:cNvPr id="2355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are these variations?</a:t>
            </a:r>
          </a:p>
        </p:txBody>
      </p:sp>
    </p:spTree>
    <p:extLst>
      <p:ext uri="{BB962C8B-B14F-4D97-AF65-F5344CB8AC3E}">
        <p14:creationId xmlns:p14="http://schemas.microsoft.com/office/powerpoint/2010/main" val="30485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438401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Now let’s look at examples of </a:t>
            </a:r>
            <a:br>
              <a:rPr lang="en-US" altLang="en-US" smtClean="0"/>
            </a:br>
            <a:r>
              <a:rPr lang="en-US" altLang="en-US" smtClean="0"/>
              <a:t>Ventilation-perfusion mismatch</a:t>
            </a:r>
          </a:p>
        </p:txBody>
      </p:sp>
    </p:spTree>
    <p:extLst>
      <p:ext uri="{BB962C8B-B14F-4D97-AF65-F5344CB8AC3E}">
        <p14:creationId xmlns:p14="http://schemas.microsoft.com/office/powerpoint/2010/main" val="20596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458200" cy="1139825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solidFill>
                  <a:srgbClr val="990033"/>
                </a:solidFill>
              </a:rPr>
              <a:t>At the end of the lecture the student should be able to,</a:t>
            </a:r>
            <a:br>
              <a:rPr lang="en-US" altLang="en-US" sz="2800">
                <a:solidFill>
                  <a:srgbClr val="990033"/>
                </a:solidFill>
              </a:rPr>
            </a:br>
            <a:endParaRPr lang="en-US" altLang="en-US" sz="2800">
              <a:solidFill>
                <a:srgbClr val="990033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453072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altLang="en-US" smtClean="0"/>
              <a:t>describe regional ventilation of lungs 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endParaRPr lang="en-US" altLang="en-US" smtClean="0"/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altLang="en-US" smtClean="0"/>
              <a:t>describe regional blood flow in the lungs and the lung “zones” that exist in the upright, human lung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endParaRPr lang="en-US" altLang="en-US" smtClean="0"/>
          </a:p>
          <a:p>
            <a:pPr marL="457200" indent="-457200">
              <a:buFontTx/>
              <a:buAutoNum type="arabicPeriod"/>
            </a:pPr>
            <a:r>
              <a:rPr lang="en-US" altLang="en-US" smtClean="0"/>
              <a:t>explain ventilation-perfusion relationships in different parts of the lung</a:t>
            </a:r>
          </a:p>
          <a:p>
            <a:pPr marL="457200" indent="-457200">
              <a:buFontTx/>
              <a:buAutoNum type="arabicPeriod"/>
            </a:pPr>
            <a:endParaRPr lang="en-US" altLang="en-US" smtClean="0"/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altLang="en-US" smtClean="0"/>
              <a:t>give examples of ventilation-perfusion mismatch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endParaRPr lang="en-US" altLang="en-US" smtClean="0"/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altLang="en-US" smtClean="0"/>
              <a:t>explain “physiological dead space”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altLang="en-US" smtClean="0"/>
              <a:t>explain “physiological shunt”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endParaRPr lang="en-US" altLang="en-US" smtClean="0"/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endParaRPr lang="en-US" altLang="en-US" smtClean="0"/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endParaRPr lang="en-US" altLang="en-US" smtClean="0"/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31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Poorly ventilated alveoli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Well perfused with blood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PaO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drops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PaCO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rises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E.g. asthma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536576"/>
            <a:ext cx="8229600" cy="1139825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GB" altLang="en-US" dirty="0" smtClean="0"/>
              <a:t>Decrease in V</a:t>
            </a:r>
            <a:r>
              <a:rPr lang="en-GB" altLang="en-US" baseline="-25000" dirty="0" smtClean="0"/>
              <a:t>A</a:t>
            </a:r>
            <a:r>
              <a:rPr lang="en-GB" altLang="en-US" dirty="0" smtClean="0"/>
              <a:t>/Q ratio </a:t>
            </a:r>
            <a:br>
              <a:rPr lang="en-GB" altLang="en-US" dirty="0" smtClean="0"/>
            </a:br>
            <a:endParaRPr lang="en-US" altLang="en-US" dirty="0" smtClean="0"/>
          </a:p>
        </p:txBody>
      </p:sp>
      <p:sp>
        <p:nvSpPr>
          <p:cNvPr id="4" name="Flowchart: Stored Data 3"/>
          <p:cNvSpPr/>
          <p:nvPr/>
        </p:nvSpPr>
        <p:spPr>
          <a:xfrm rot="16200000">
            <a:off x="8229601" y="2667001"/>
            <a:ext cx="914400" cy="61277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0" y="3200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an 5"/>
          <p:cNvSpPr/>
          <p:nvPr/>
        </p:nvSpPr>
        <p:spPr>
          <a:xfrm rot="16200000">
            <a:off x="8458200" y="3962400"/>
            <a:ext cx="609600" cy="1524000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7810500" y="2476500"/>
            <a:ext cx="167640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810500" y="2476500"/>
            <a:ext cx="167640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no </a:t>
            </a:r>
            <a:r>
              <a:rPr lang="en-US" altLang="en-US" dirty="0" smtClean="0">
                <a:solidFill>
                  <a:srgbClr val="0000FF"/>
                </a:solidFill>
              </a:rPr>
              <a:t>ventilation; </a:t>
            </a:r>
            <a:r>
              <a:rPr lang="en-US" altLang="en-US" dirty="0">
                <a:solidFill>
                  <a:srgbClr val="0000FF"/>
                </a:solidFill>
              </a:rPr>
              <a:t>V=zero; </a:t>
            </a:r>
            <a:r>
              <a:rPr lang="en-US" altLang="en-US" dirty="0" smtClean="0"/>
              <a:t>V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/Q ratio=0</a:t>
            </a: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</a:t>
            </a:r>
            <a:r>
              <a:rPr lang="en-US" altLang="en-US" baseline="-25000" dirty="0" smtClean="0"/>
              <a:t>2 </a:t>
            </a:r>
            <a:r>
              <a:rPr lang="en-US" altLang="en-US" dirty="0" smtClean="0"/>
              <a:t>and CO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concentrations in pulmonary veins are similar to blood entering the pulmonary arteries; (</a:t>
            </a:r>
            <a:r>
              <a:rPr lang="en-US" altLang="en-US" dirty="0" smtClean="0">
                <a:solidFill>
                  <a:srgbClr val="990099"/>
                </a:solidFill>
              </a:rPr>
              <a:t>mixed venous blood</a:t>
            </a:r>
            <a:r>
              <a:rPr lang="en-US" altLang="en-US" dirty="0" smtClean="0"/>
              <a:t>)</a:t>
            </a:r>
          </a:p>
          <a:p>
            <a:pPr lvl="1" eaLnBrk="1" hangingPunct="1"/>
            <a:endParaRPr lang="en-US" altLang="en-US" sz="2800" dirty="0"/>
          </a:p>
          <a:p>
            <a:pPr eaLnBrk="1" hangingPunct="1"/>
            <a:r>
              <a:rPr lang="en-US" altLang="en-US" dirty="0" smtClean="0"/>
              <a:t>Equivalent to a right-to-left shunt</a:t>
            </a:r>
          </a:p>
          <a:p>
            <a:pPr lvl="1" eaLnBrk="1" hangingPunct="1"/>
            <a:endParaRPr lang="en-US" altLang="en-US" sz="2800" dirty="0"/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ALVEOLAR SHUNT</a:t>
            </a:r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8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Well ventilated alveoli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Poorly perfused with blood (high V/Q ratio) 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More available O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in alveoli = “wasted ventilation”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O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P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CO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equals values of inspired gas 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r>
              <a:rPr lang="en-US" altLang="en-US" dirty="0"/>
              <a:t>PaO2 </a:t>
            </a:r>
            <a:r>
              <a:rPr lang="en-US" altLang="en-US" dirty="0" smtClean="0"/>
              <a:t>drops, PaCO2 rises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E.g. pulmonary embolism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534400" cy="1139825"/>
          </a:xfrm>
          <a:noFill/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altLang="en-US" dirty="0" smtClean="0"/>
              <a:t>Increase in V</a:t>
            </a:r>
            <a:r>
              <a:rPr lang="en-US" altLang="en-US" baseline="-25000" dirty="0" smtClean="0"/>
              <a:t>A</a:t>
            </a:r>
            <a:r>
              <a:rPr lang="en-US" altLang="en-US" dirty="0" smtClean="0"/>
              <a:t> /Q ratio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" name="Flowchart: Stored Data 3"/>
          <p:cNvSpPr/>
          <p:nvPr/>
        </p:nvSpPr>
        <p:spPr>
          <a:xfrm rot="16200000">
            <a:off x="8229601" y="1524001"/>
            <a:ext cx="914400" cy="61277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29600" y="2057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an 5"/>
          <p:cNvSpPr/>
          <p:nvPr/>
        </p:nvSpPr>
        <p:spPr>
          <a:xfrm rot="16200000">
            <a:off x="8458200" y="2819400"/>
            <a:ext cx="609600" cy="1524000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8229600" y="2971800"/>
            <a:ext cx="99060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3400" y="3048000"/>
            <a:ext cx="10668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7" name="Rectangle 1"/>
          <p:cNvSpPr>
            <a:spLocks noChangeArrowheads="1"/>
          </p:cNvSpPr>
          <p:nvPr/>
        </p:nvSpPr>
        <p:spPr bwMode="auto">
          <a:xfrm>
            <a:off x="6199188" y="6121400"/>
            <a:ext cx="431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00FF"/>
                </a:solidFill>
                <a:latin typeface="Calibri Light" panose="020F0302020204030204" pitchFamily="34" charset="0"/>
              </a:rPr>
              <a:t>Physiological dead space</a:t>
            </a:r>
          </a:p>
        </p:txBody>
      </p:sp>
    </p:spTree>
    <p:extLst>
      <p:ext uri="{BB962C8B-B14F-4D97-AF65-F5344CB8AC3E}">
        <p14:creationId xmlns:p14="http://schemas.microsoft.com/office/powerpoint/2010/main" val="13833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4" grpId="0" animBg="1"/>
      <p:bldP spid="5" grpId="0" animBg="1"/>
      <p:bldP spid="6" grpId="0" animBg="1"/>
      <p:bldP spid="327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686800" cy="45307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GB" dirty="0" smtClean="0"/>
              <a:t>Is </a:t>
            </a:r>
            <a:r>
              <a:rPr lang="en-GB" dirty="0"/>
              <a:t>the volume of air in the lungs that does not participate in gas </a:t>
            </a:r>
            <a:r>
              <a:rPr lang="en-GB" dirty="0" smtClean="0"/>
              <a:t>exchange</a:t>
            </a:r>
          </a:p>
          <a:p>
            <a:pPr eaLnBrk="1" hangingPunct="1">
              <a:defRPr/>
            </a:pPr>
            <a:r>
              <a:rPr lang="en-GB" dirty="0" smtClean="0"/>
              <a:t>2 components</a:t>
            </a:r>
            <a:r>
              <a:rPr lang="en-GB" dirty="0"/>
              <a:t>: </a:t>
            </a:r>
            <a:endParaRPr lang="en-GB" dirty="0" smtClean="0"/>
          </a:p>
          <a:p>
            <a:pPr eaLnBrk="1" hangingPunct="1">
              <a:defRPr/>
            </a:pPr>
            <a:endParaRPr lang="en-GB" dirty="0"/>
          </a:p>
          <a:p>
            <a:pPr lvl="1" eaLnBrk="1" hangingPunct="1">
              <a:defRPr/>
            </a:pPr>
            <a:r>
              <a:rPr lang="en-GB" b="1" dirty="0" smtClean="0"/>
              <a:t>anatomical </a:t>
            </a:r>
            <a:r>
              <a:rPr lang="en-GB" b="1" dirty="0"/>
              <a:t>dead space,</a:t>
            </a:r>
            <a:r>
              <a:rPr lang="en-GB" dirty="0"/>
              <a:t> which is the volume of conducting </a:t>
            </a:r>
            <a:r>
              <a:rPr lang="en-GB" dirty="0" smtClean="0"/>
              <a:t>airways</a:t>
            </a:r>
          </a:p>
          <a:p>
            <a:pPr lvl="1" eaLnBrk="1" hangingPunct="1">
              <a:defRPr/>
            </a:pPr>
            <a:r>
              <a:rPr lang="en-GB" b="1" dirty="0" smtClean="0"/>
              <a:t>functional </a:t>
            </a:r>
            <a:r>
              <a:rPr lang="en-GB" b="1" dirty="0"/>
              <a:t>dead space</a:t>
            </a:r>
            <a:r>
              <a:rPr lang="en-GB" dirty="0"/>
              <a:t>, which is made up of alveoli that do not participate in gas exchange (i.e., alveoli that are ventilated, but are not perfused by pulmonary capillary blood</a:t>
            </a:r>
            <a:r>
              <a:rPr lang="en-GB" dirty="0" smtClean="0"/>
              <a:t>)</a:t>
            </a:r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In healthy people, </a:t>
            </a:r>
          </a:p>
          <a:p>
            <a:pPr marL="0" indent="0"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 physiological dead space = anatomical dead space</a:t>
            </a:r>
            <a:endParaRPr lang="en-US" dirty="0" smtClean="0"/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3505200" y="533400"/>
            <a:ext cx="5162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3200">
                <a:solidFill>
                  <a:srgbClr val="A50021"/>
                </a:solidFill>
                <a:latin typeface="Calibri Light" panose="020F0302020204030204" pitchFamily="34" charset="0"/>
                <a:sym typeface="Symbol" panose="05050102010706020507" pitchFamily="18" charset="2"/>
              </a:rPr>
              <a:t>Physiological dead space</a:t>
            </a:r>
          </a:p>
        </p:txBody>
      </p:sp>
    </p:spTree>
    <p:extLst>
      <p:ext uri="{BB962C8B-B14F-4D97-AF65-F5344CB8AC3E}">
        <p14:creationId xmlns:p14="http://schemas.microsoft.com/office/powerpoint/2010/main" val="31865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resp3"/>
          <p:cNvPicPr>
            <a:picLocks noChangeAspect="1" noChangeArrowheads="1"/>
          </p:cNvPicPr>
          <p:nvPr/>
        </p:nvPicPr>
        <p:blipFill>
          <a:blip r:embed="rId2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t="10931" r="10182" b="22093"/>
          <a:stretch>
            <a:fillRect/>
          </a:stretch>
        </p:blipFill>
        <p:spPr bwMode="auto">
          <a:xfrm>
            <a:off x="2528047" y="259977"/>
            <a:ext cx="6750424" cy="47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0235" y="5405718"/>
            <a:ext cx="1023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Po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in an </a:t>
            </a:r>
            <a:r>
              <a:rPr lang="en-US" sz="2400" dirty="0" err="1" smtClean="0"/>
              <a:t>aveous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changes that occur in lung to minimize V/Q mismatch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4582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In an</a:t>
            </a:r>
            <a:r>
              <a:rPr lang="en-US" altLang="en-US" smtClean="0">
                <a:solidFill>
                  <a:srgbClr val="FF0000"/>
                </a:solidFill>
              </a:rPr>
              <a:t> underventilated area</a:t>
            </a:r>
            <a:r>
              <a:rPr lang="en-US" altLang="en-US" smtClean="0"/>
              <a:t>, resulting in hypoxia, hypercapnoea and increased H</a:t>
            </a:r>
            <a:r>
              <a:rPr lang="en-US" altLang="en-US" baseline="30000" smtClean="0"/>
              <a:t>+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there is </a:t>
            </a:r>
            <a:r>
              <a:rPr lang="en-US" altLang="en-US" smtClean="0">
                <a:solidFill>
                  <a:srgbClr val="FF0000"/>
                </a:solidFill>
              </a:rPr>
              <a:t>vasoconstriction</a:t>
            </a:r>
            <a:r>
              <a:rPr lang="en-US" altLang="en-US" smtClean="0"/>
              <a:t> that shunts blood away from hypoxic area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In an</a:t>
            </a:r>
            <a:r>
              <a:rPr lang="en-US" altLang="en-US" smtClean="0">
                <a:solidFill>
                  <a:srgbClr val="6600FF"/>
                </a:solidFill>
              </a:rPr>
              <a:t> underperfused area</a:t>
            </a:r>
            <a:r>
              <a:rPr lang="en-US" altLang="en-US" smtClean="0"/>
              <a:t>, resulting in low CO</a:t>
            </a:r>
            <a:r>
              <a:rPr lang="en-US" altLang="en-US" baseline="-25000" smtClean="0"/>
              <a:t>2</a:t>
            </a:r>
            <a:r>
              <a:rPr lang="en-US" altLang="en-US" smtClean="0"/>
              <a:t> levels;</a:t>
            </a:r>
          </a:p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336600"/>
                </a:solidFill>
              </a:rPr>
              <a:t>	</a:t>
            </a:r>
            <a:r>
              <a:rPr lang="en-US" altLang="en-US" smtClean="0">
                <a:solidFill>
                  <a:srgbClr val="6600FF"/>
                </a:solidFill>
              </a:rPr>
              <a:t>bronchoconstriction</a:t>
            </a:r>
            <a:r>
              <a:rPr lang="en-US" altLang="en-US" smtClean="0"/>
              <a:t> shifts ventilation away from poorly perfused area </a:t>
            </a:r>
          </a:p>
        </p:txBody>
      </p:sp>
    </p:spTree>
    <p:extLst>
      <p:ext uri="{BB962C8B-B14F-4D97-AF65-F5344CB8AC3E}">
        <p14:creationId xmlns:p14="http://schemas.microsoft.com/office/powerpoint/2010/main" val="26848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Respiratory Quotient </a:t>
            </a:r>
            <a:br>
              <a:rPr lang="en-GB" altLang="en-US" smtClean="0"/>
            </a:b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85888"/>
            <a:ext cx="8382000" cy="4953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Internal respiration is the gas exchange between the systemic  capillaries and the tissue cells</a:t>
            </a:r>
          </a:p>
          <a:p>
            <a:pPr>
              <a:defRPr/>
            </a:pPr>
            <a:r>
              <a:rPr lang="en-GB" dirty="0" smtClean="0"/>
              <a:t>The ratio between the volume of oxygen consumed and the     volume of carbon dioxide produced is called the respiratory     quotient (RQ)</a:t>
            </a:r>
          </a:p>
          <a:p>
            <a:pPr>
              <a:defRPr/>
            </a:pPr>
            <a:r>
              <a:rPr lang="en-GB" dirty="0" smtClean="0"/>
              <a:t>Normally, the tissues consume about 250 mL of oxygen each  minute and produce about 200 mL of carbon dioxide</a:t>
            </a:r>
          </a:p>
          <a:p>
            <a:pPr>
              <a:defRPr/>
            </a:pPr>
            <a:endParaRPr lang="en-GB" dirty="0"/>
          </a:p>
          <a:p>
            <a:pPr marL="0" indent="0">
              <a:buNone/>
              <a:defRPr/>
            </a:pPr>
            <a:r>
              <a:rPr lang="en-GB" dirty="0" smtClean="0"/>
              <a:t>Calculation </a:t>
            </a:r>
          </a:p>
          <a:p>
            <a:pPr>
              <a:defRPr/>
            </a:pPr>
            <a:r>
              <a:rPr lang="en-GB" dirty="0" smtClean="0"/>
              <a:t>RQ 	=  CO</a:t>
            </a:r>
            <a:r>
              <a:rPr lang="en-GB" baseline="-25000" dirty="0" smtClean="0"/>
              <a:t>2</a:t>
            </a:r>
            <a:r>
              <a:rPr lang="en-GB" dirty="0" smtClean="0"/>
              <a:t> produced /  O</a:t>
            </a:r>
            <a:r>
              <a:rPr lang="en-GB" baseline="-25000" dirty="0" smtClean="0"/>
              <a:t>2</a:t>
            </a:r>
            <a:r>
              <a:rPr lang="en-GB" dirty="0" smtClean="0"/>
              <a:t> consumed  	= 200 mL/min / 250 mL/min</a:t>
            </a:r>
          </a:p>
          <a:p>
            <a:pPr marL="0" indent="0">
              <a:buNone/>
              <a:defRPr/>
            </a:pPr>
            <a:r>
              <a:rPr lang="en-GB" dirty="0" smtClean="0"/>
              <a:t>	= 200 / 250</a:t>
            </a:r>
          </a:p>
          <a:p>
            <a:pPr marL="0" indent="0">
              <a:buNone/>
              <a:defRPr/>
            </a:pPr>
            <a:r>
              <a:rPr lang="en-GB" dirty="0" smtClean="0"/>
              <a:t> 	= 0.8 </a:t>
            </a:r>
          </a:p>
          <a:p>
            <a:pPr marL="0" indent="0">
              <a:buNone/>
              <a:defRPr/>
            </a:pPr>
            <a:r>
              <a:rPr lang="en-GB" dirty="0" smtClean="0"/>
              <a:t> 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3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0193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altLang="en-US" smtClean="0"/>
              <a:t>Respiratory Exchange Ratio </a:t>
            </a:r>
            <a:br>
              <a:rPr lang="en-GB" altLang="en-US" smtClean="0"/>
            </a:br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188" y="12192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E</a:t>
            </a:r>
            <a:r>
              <a:rPr lang="en-GB" dirty="0" smtClean="0"/>
              <a:t>xternal respiration is the gas exchange between the     pulmonary capillaries and the alveoli</a:t>
            </a:r>
          </a:p>
          <a:p>
            <a:pPr>
              <a:defRPr/>
            </a:pPr>
            <a:r>
              <a:rPr lang="en-GB" dirty="0" smtClean="0"/>
              <a:t>The gas exchange is between the body and the external environment</a:t>
            </a:r>
          </a:p>
          <a:p>
            <a:pPr>
              <a:defRPr/>
            </a:pPr>
            <a:r>
              <a:rPr lang="en-GB" dirty="0" smtClean="0"/>
              <a:t>The quantity of oxygen and carbon dioxide exchanged during 1 minute is called the respiratory exchange ratio (RR/ RER) 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 smtClean="0"/>
              <a:t>Calculation is the same as for the RQ: </a:t>
            </a:r>
          </a:p>
          <a:p>
            <a:pPr>
              <a:defRPr/>
            </a:pPr>
            <a:r>
              <a:rPr lang="en-GB" dirty="0" smtClean="0"/>
              <a:t>RQ	=  CO</a:t>
            </a:r>
            <a:r>
              <a:rPr lang="en-GB" baseline="-25000" dirty="0" smtClean="0"/>
              <a:t>2</a:t>
            </a:r>
            <a:r>
              <a:rPr lang="en-GB" dirty="0" smtClean="0"/>
              <a:t> produced /  O</a:t>
            </a:r>
            <a:r>
              <a:rPr lang="en-GB" baseline="-25000" dirty="0" smtClean="0"/>
              <a:t>2</a:t>
            </a:r>
            <a:r>
              <a:rPr lang="en-GB" dirty="0" smtClean="0"/>
              <a:t> consumed  	= 200 mL/min / 250 mL/min</a:t>
            </a:r>
          </a:p>
          <a:p>
            <a:pPr marL="0" indent="0">
              <a:buNone/>
              <a:defRPr/>
            </a:pPr>
            <a:r>
              <a:rPr lang="en-GB" dirty="0" smtClean="0"/>
              <a:t>	= 200 / 250</a:t>
            </a:r>
          </a:p>
          <a:p>
            <a:pPr marL="0" indent="0">
              <a:buNone/>
              <a:defRPr/>
            </a:pPr>
            <a:r>
              <a:rPr lang="en-GB" dirty="0" smtClean="0"/>
              <a:t> 	= 0.8 </a:t>
            </a:r>
          </a:p>
          <a:p>
            <a:pPr>
              <a:defRPr/>
            </a:pPr>
            <a:r>
              <a:rPr lang="en-GB" dirty="0" smtClean="0"/>
              <a:t>Under normal conditions, the RER equals the RQ.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1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– In the lung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/>
              <a:t>Blood flow and ventilation both increase from apex to 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BUT V</a:t>
            </a:r>
            <a:r>
              <a:rPr lang="en-US" altLang="en-US" baseline="-25000" smtClean="0"/>
              <a:t>A</a:t>
            </a:r>
            <a:r>
              <a:rPr lang="en-US" altLang="en-US" smtClean="0"/>
              <a:t> &gt;&gt; Q is higher in the apex than the 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Therefore </a:t>
            </a:r>
            <a:r>
              <a:rPr lang="en-US" altLang="en-US" smtClean="0">
                <a:solidFill>
                  <a:srgbClr val="FF0000"/>
                </a:solidFill>
              </a:rPr>
              <a:t>V</a:t>
            </a:r>
            <a:r>
              <a:rPr lang="en-US" altLang="en-US" baseline="-25000" smtClean="0">
                <a:solidFill>
                  <a:srgbClr val="FF0000"/>
                </a:solidFill>
              </a:rPr>
              <a:t>A</a:t>
            </a:r>
            <a:r>
              <a:rPr lang="en-US" altLang="en-US" smtClean="0">
                <a:solidFill>
                  <a:srgbClr val="FF0000"/>
                </a:solidFill>
              </a:rPr>
              <a:t>/Q ratio decreases from apex to base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b="1"/>
              <a:t>Ideally </a:t>
            </a:r>
            <a:r>
              <a:rPr lang="en-GB" altLang="en-US" sz="2600" b="1"/>
              <a:t>V</a:t>
            </a:r>
            <a:r>
              <a:rPr lang="en-GB" altLang="en-US" sz="2600" b="1" baseline="-25000"/>
              <a:t>A</a:t>
            </a:r>
            <a:r>
              <a:rPr lang="en-GB" altLang="en-US" sz="2600" b="1"/>
              <a:t>/Q ratio = 1; </a:t>
            </a:r>
            <a:r>
              <a:rPr lang="en-US" altLang="en-US" sz="2600" b="1"/>
              <a:t>Optimum V : Q matching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mtClean="0"/>
              <a:t>BUT For the </a:t>
            </a:r>
            <a:r>
              <a:rPr lang="en-GB" altLang="en-US" smtClean="0">
                <a:solidFill>
                  <a:srgbClr val="FF0000"/>
                </a:solidFill>
              </a:rPr>
              <a:t>whole lung at rest, V</a:t>
            </a:r>
            <a:r>
              <a:rPr lang="en-GB" altLang="en-US" baseline="-25000" smtClean="0">
                <a:solidFill>
                  <a:srgbClr val="FF0000"/>
                </a:solidFill>
              </a:rPr>
              <a:t>A</a:t>
            </a:r>
            <a:r>
              <a:rPr lang="en-GB" altLang="en-US" smtClean="0">
                <a:solidFill>
                  <a:srgbClr val="FF0000"/>
                </a:solidFill>
              </a:rPr>
              <a:t>/Q ratio = 0.8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Due to ventilation perfusion mismatch in different parts of the lungs</a:t>
            </a:r>
          </a:p>
        </p:txBody>
      </p:sp>
    </p:spTree>
    <p:extLst>
      <p:ext uri="{BB962C8B-B14F-4D97-AF65-F5344CB8AC3E}">
        <p14:creationId xmlns:p14="http://schemas.microsoft.com/office/powerpoint/2010/main" val="52459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contd.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915400" cy="4530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examples of ventilation-perfusion mismatch</a:t>
            </a:r>
          </a:p>
          <a:p>
            <a:pPr lvl="1" eaLnBrk="1" hangingPunct="1">
              <a:defRPr/>
            </a:pPr>
            <a:r>
              <a:rPr lang="en-US" sz="2800" dirty="0">
                <a:sym typeface="Symbol" panose="05050102010706020507" pitchFamily="18" charset="2"/>
              </a:rPr>
              <a:t></a:t>
            </a:r>
            <a:r>
              <a:rPr lang="en-US" sz="2800" dirty="0"/>
              <a:t> V</a:t>
            </a:r>
            <a:r>
              <a:rPr lang="en-US" sz="2800" baseline="-25000" dirty="0"/>
              <a:t>A</a:t>
            </a:r>
            <a:r>
              <a:rPr lang="en-US" sz="2800" dirty="0"/>
              <a:t>/Q ratio</a:t>
            </a:r>
            <a:r>
              <a:rPr lang="en-US" dirty="0" smtClean="0"/>
              <a:t> 	</a:t>
            </a:r>
          </a:p>
          <a:p>
            <a:pPr lvl="1" eaLnBrk="1" hangingPunct="1">
              <a:defRPr/>
            </a:pPr>
            <a:r>
              <a:rPr lang="en-US" sz="2800" dirty="0"/>
              <a:t>V</a:t>
            </a:r>
            <a:r>
              <a:rPr lang="en-US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800" dirty="0"/>
              <a:t>/Q ratio=0</a:t>
            </a:r>
            <a:r>
              <a:rPr lang="en-US" dirty="0" smtClean="0"/>
              <a:t>	</a:t>
            </a:r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sz="2800" dirty="0">
                <a:sym typeface="Symbol" panose="05050102010706020507" pitchFamily="18" charset="2"/>
              </a:rPr>
              <a:t></a:t>
            </a:r>
            <a:r>
              <a:rPr lang="en-US" sz="2800" dirty="0"/>
              <a:t> V</a:t>
            </a:r>
            <a:r>
              <a:rPr lang="en-US" sz="2800" baseline="-25000" dirty="0"/>
              <a:t>A</a:t>
            </a:r>
            <a:r>
              <a:rPr lang="en-US" sz="2800" dirty="0"/>
              <a:t>/Q ratio</a:t>
            </a:r>
            <a:r>
              <a:rPr lang="en-US" dirty="0" smtClean="0"/>
              <a:t>	</a:t>
            </a:r>
          </a:p>
          <a:p>
            <a:pPr lvl="1" eaLnBrk="1" hangingPunct="1">
              <a:defRPr/>
            </a:pPr>
            <a:r>
              <a:rPr lang="en-US" sz="2800" dirty="0"/>
              <a:t>V</a:t>
            </a:r>
            <a:r>
              <a:rPr lang="en-US" sz="2800" baseline="-25000" dirty="0"/>
              <a:t>A</a:t>
            </a:r>
            <a:r>
              <a:rPr lang="en-US" sz="2800" dirty="0"/>
              <a:t>/Q ratio=</a:t>
            </a:r>
            <a:r>
              <a:rPr lang="en-US" sz="3200" dirty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	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“physiological shunt” – venous admixture, regional V</a:t>
            </a:r>
            <a:r>
              <a:rPr lang="en-US" baseline="-25000" dirty="0" smtClean="0"/>
              <a:t>A</a:t>
            </a:r>
            <a:r>
              <a:rPr lang="en-US" dirty="0" smtClean="0"/>
              <a:t>/Q mismatch ; PaO</a:t>
            </a:r>
            <a:r>
              <a:rPr lang="en-US" baseline="-25000" dirty="0" smtClean="0"/>
              <a:t>2 </a:t>
            </a:r>
            <a:r>
              <a:rPr lang="en-US" dirty="0" smtClean="0"/>
              <a:t>&lt; P</a:t>
            </a:r>
            <a:r>
              <a:rPr lang="en-US" baseline="-25000" dirty="0" smtClean="0"/>
              <a:t>A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V</a:t>
            </a:r>
            <a:r>
              <a:rPr lang="en-US" baseline="-25000" dirty="0" smtClean="0"/>
              <a:t>A</a:t>
            </a:r>
            <a:r>
              <a:rPr lang="en-US" dirty="0" smtClean="0"/>
              <a:t>/Q mismatch affects O</a:t>
            </a:r>
            <a:r>
              <a:rPr lang="en-US" baseline="-25000" dirty="0" smtClean="0"/>
              <a:t>2</a:t>
            </a:r>
            <a:r>
              <a:rPr lang="en-US" dirty="0" smtClean="0"/>
              <a:t> uptake more than CO</a:t>
            </a:r>
            <a:r>
              <a:rPr lang="en-US" baseline="-25000" dirty="0" smtClean="0"/>
              <a:t>2</a:t>
            </a:r>
            <a:r>
              <a:rPr lang="en-US" dirty="0" smtClean="0"/>
              <a:t> removal – next lecture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1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Regional ventilation in the lungs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Ventilation of all parts of the lung are not uniform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Affected by </a:t>
            </a:r>
          </a:p>
          <a:p>
            <a:pPr lvl="1" eaLnBrk="1" hangingPunct="1"/>
            <a:r>
              <a:rPr lang="en-US" altLang="en-US" sz="2800"/>
              <a:t>gravity</a:t>
            </a:r>
          </a:p>
          <a:p>
            <a:pPr lvl="1" eaLnBrk="1" hangingPunct="1"/>
            <a:r>
              <a:rPr lang="en-US" altLang="en-US" sz="2800"/>
              <a:t>smooth muscle control of airway diameter</a:t>
            </a:r>
          </a:p>
          <a:p>
            <a:pPr lvl="1" eaLnBrk="1" hangingPunct="1"/>
            <a:r>
              <a:rPr lang="en-US" altLang="en-US" sz="2800"/>
              <a:t>age </a:t>
            </a:r>
          </a:p>
          <a:p>
            <a:pPr lvl="1" eaLnBrk="1" hangingPunct="1"/>
            <a:r>
              <a:rPr lang="en-US" altLang="en-US" sz="2800"/>
              <a:t>diseases etc.</a:t>
            </a:r>
          </a:p>
        </p:txBody>
      </p:sp>
    </p:spTree>
    <p:extLst>
      <p:ext uri="{BB962C8B-B14F-4D97-AF65-F5344CB8AC3E}">
        <p14:creationId xmlns:p14="http://schemas.microsoft.com/office/powerpoint/2010/main" val="40026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 of gravity on ventilation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</a:t>
            </a:r>
            <a:r>
              <a:rPr lang="en-US" altLang="en-US" dirty="0"/>
              <a:t>inspiration,</a:t>
            </a:r>
          </a:p>
          <a:p>
            <a:pPr lvl="1" eaLnBrk="1" hangingPunct="1"/>
            <a:r>
              <a:rPr lang="en-US" altLang="en-US" sz="2800" dirty="0"/>
              <a:t>ventilation at base of lung is more than at </a:t>
            </a:r>
            <a:r>
              <a:rPr lang="en-US" altLang="en-US" sz="2800" dirty="0" smtClean="0"/>
              <a:t>apex</a:t>
            </a:r>
          </a:p>
          <a:p>
            <a:pPr lvl="1" eaLnBrk="1" hangingPunct="1"/>
            <a:endParaRPr lang="en-US" altLang="en-US" sz="2800" dirty="0"/>
          </a:p>
          <a:p>
            <a:r>
              <a:rPr lang="en-US" altLang="en-US" dirty="0"/>
              <a:t>At end expiration,</a:t>
            </a:r>
          </a:p>
          <a:p>
            <a:pPr lvl="1"/>
            <a:r>
              <a:rPr lang="en-US" altLang="en-US" sz="2800" dirty="0"/>
              <a:t>ventilation at apex is more than at base</a:t>
            </a:r>
          </a:p>
          <a:p>
            <a:pPr lvl="1"/>
            <a:r>
              <a:rPr lang="en-US" altLang="en-US" sz="2800" dirty="0"/>
              <a:t>base is more ‘crushed’ – due to weight of overlying lung</a:t>
            </a:r>
          </a:p>
          <a:p>
            <a:pPr marL="457200" lvl="1" indent="0" eaLnBrk="1" hangingPunct="1">
              <a:buNone/>
            </a:pPr>
            <a:endParaRPr lang="en-US" altLang="en-US" sz="2800" dirty="0"/>
          </a:p>
          <a:p>
            <a:pPr marL="457200" lvl="1" indent="0" eaLnBrk="1" hangingPunct="1">
              <a:buNone/>
            </a:pPr>
            <a:r>
              <a:rPr lang="en-US" altLang="en-US" sz="2800" dirty="0" smtClean="0"/>
              <a:t>Overall</a:t>
            </a:r>
          </a:p>
          <a:p>
            <a:pPr marL="457200" lvl="1" indent="0">
              <a:buNone/>
            </a:pPr>
            <a:r>
              <a:rPr lang="en-US" altLang="en-US" sz="2800" dirty="0"/>
              <a:t>ventilation at base of lung is more than at apex</a:t>
            </a:r>
          </a:p>
          <a:p>
            <a:pPr marL="457200" lvl="1" indent="0" eaLnBrk="1" hangingPunct="1">
              <a:buNone/>
            </a:pPr>
            <a:endParaRPr lang="en-US" altLang="en-US" sz="2800" dirty="0"/>
          </a:p>
          <a:p>
            <a:pPr lvl="1"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04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Regional blood flow in the lungs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600200"/>
            <a:ext cx="4648200" cy="4953000"/>
          </a:xfrm>
        </p:spPr>
        <p:txBody>
          <a:bodyPr/>
          <a:lstStyle/>
          <a:p>
            <a:pPr eaLnBrk="1" hangingPunct="1"/>
            <a:r>
              <a:rPr lang="en-US" altLang="en-US"/>
              <a:t>The distribution of pulmonary blood flow is also not uniform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More blood flow to the base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Effect of gravity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7000" y="1676400"/>
            <a:ext cx="4191000" cy="3962400"/>
          </a:xfrm>
          <a:noFill/>
        </p:spPr>
      </p:pic>
    </p:spTree>
    <p:extLst>
      <p:ext uri="{BB962C8B-B14F-4D97-AF65-F5344CB8AC3E}">
        <p14:creationId xmlns:p14="http://schemas.microsoft.com/office/powerpoint/2010/main" val="15649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Pulmonary blood flow according to the area</a:t>
            </a: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/>
          <a:stretch>
            <a:fillRect/>
          </a:stretch>
        </p:blipFill>
        <p:spPr bwMode="auto">
          <a:xfrm>
            <a:off x="1524000" y="12954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8305800" y="3630614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Apices of lungs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8305800" y="5222876"/>
            <a:ext cx="190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Lower areas of lungs</a:t>
            </a:r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8283575" y="2116139"/>
            <a:ext cx="190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Zone 1 is not found in normal healthy lungs</a:t>
            </a:r>
          </a:p>
        </p:txBody>
      </p:sp>
    </p:spTree>
    <p:extLst>
      <p:ext uri="{BB962C8B-B14F-4D97-AF65-F5344CB8AC3E}">
        <p14:creationId xmlns:p14="http://schemas.microsoft.com/office/powerpoint/2010/main" val="288950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82000" cy="1524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Zone 1 FLOW</a:t>
            </a:r>
          </a:p>
          <a:p>
            <a:pPr lvl="1" eaLnBrk="1" hangingPunct="1"/>
            <a:r>
              <a:rPr lang="en-US" altLang="en-US" dirty="0" smtClean="0"/>
              <a:t>No blood flow at any time of the cardiac cycle</a:t>
            </a:r>
          </a:p>
          <a:p>
            <a:pPr lvl="1" eaLnBrk="1" hangingPunct="1"/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alv</a:t>
            </a:r>
            <a:r>
              <a:rPr lang="en-US" altLang="en-US" dirty="0" smtClean="0"/>
              <a:t> &gt; </a:t>
            </a:r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pc</a:t>
            </a:r>
            <a:r>
              <a:rPr lang="en-US" altLang="en-US" dirty="0" smtClean="0"/>
              <a:t> : pulmonary vessels closed; no blood flow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743200"/>
            <a:ext cx="3352800" cy="2292350"/>
            <a:chOff x="1104" y="1968"/>
            <a:chExt cx="2112" cy="144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168" y="1968"/>
              <a:ext cx="48" cy="1344"/>
            </a:xfrm>
            <a:prstGeom prst="can">
              <a:avLst>
                <a:gd name="adj" fmla="val 70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1613" y="2444"/>
              <a:ext cx="47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200">
                  <a:latin typeface="Comic Sans MS" panose="030F0702030302020204" pitchFamily="66" charset="0"/>
                </a:rPr>
                <a:t>P</a:t>
              </a:r>
              <a:r>
                <a:rPr lang="en-US" altLang="en-US" sz="3200" baseline="-25000">
                  <a:latin typeface="Comic Sans MS" panose="030F0702030302020204" pitchFamily="66" charset="0"/>
                </a:rPr>
                <a:t>alv</a:t>
              </a:r>
              <a:endParaRPr lang="en-US" altLang="en-US" sz="3200">
                <a:latin typeface="Comic Sans MS" panose="030F0702030302020204" pitchFamily="66" charset="0"/>
              </a:endParaRPr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1104" y="1980"/>
              <a:ext cx="2112" cy="1432"/>
            </a:xfrm>
            <a:custGeom>
              <a:avLst/>
              <a:gdLst>
                <a:gd name="T0" fmla="*/ 187 w 2149"/>
                <a:gd name="T1" fmla="*/ 53 h 1924"/>
                <a:gd name="T2" fmla="*/ 235 w 2149"/>
                <a:gd name="T3" fmla="*/ 42 h 1924"/>
                <a:gd name="T4" fmla="*/ 282 w 2149"/>
                <a:gd name="T5" fmla="*/ 33 h 1924"/>
                <a:gd name="T6" fmla="*/ 290 w 2149"/>
                <a:gd name="T7" fmla="*/ 31 h 1924"/>
                <a:gd name="T8" fmla="*/ 321 w 2149"/>
                <a:gd name="T9" fmla="*/ 26 h 1924"/>
                <a:gd name="T10" fmla="*/ 329 w 2149"/>
                <a:gd name="T11" fmla="*/ 23 h 1924"/>
                <a:gd name="T12" fmla="*/ 401 w 2149"/>
                <a:gd name="T13" fmla="*/ 19 h 1924"/>
                <a:gd name="T14" fmla="*/ 457 w 2149"/>
                <a:gd name="T15" fmla="*/ 15 h 1924"/>
                <a:gd name="T16" fmla="*/ 480 w 2149"/>
                <a:gd name="T17" fmla="*/ 14 h 1924"/>
                <a:gd name="T18" fmla="*/ 513 w 2149"/>
                <a:gd name="T19" fmla="*/ 12 h 1924"/>
                <a:gd name="T20" fmla="*/ 559 w 2149"/>
                <a:gd name="T21" fmla="*/ 9 h 1924"/>
                <a:gd name="T22" fmla="*/ 615 w 2149"/>
                <a:gd name="T23" fmla="*/ 7 h 1924"/>
                <a:gd name="T24" fmla="*/ 1021 w 2149"/>
                <a:gd name="T25" fmla="*/ 5 h 1924"/>
                <a:gd name="T26" fmla="*/ 1197 w 2149"/>
                <a:gd name="T27" fmla="*/ 0 h 1924"/>
                <a:gd name="T28" fmla="*/ 1395 w 2149"/>
                <a:gd name="T29" fmla="*/ 1 h 1924"/>
                <a:gd name="T30" fmla="*/ 1578 w 2149"/>
                <a:gd name="T31" fmla="*/ 7 h 1924"/>
                <a:gd name="T32" fmla="*/ 1643 w 2149"/>
                <a:gd name="T33" fmla="*/ 10 h 1924"/>
                <a:gd name="T34" fmla="*/ 1713 w 2149"/>
                <a:gd name="T35" fmla="*/ 16 h 1924"/>
                <a:gd name="T36" fmla="*/ 1761 w 2149"/>
                <a:gd name="T37" fmla="*/ 20 h 1924"/>
                <a:gd name="T38" fmla="*/ 1794 w 2149"/>
                <a:gd name="T39" fmla="*/ 25 h 1924"/>
                <a:gd name="T40" fmla="*/ 1825 w 2149"/>
                <a:gd name="T41" fmla="*/ 29 h 1924"/>
                <a:gd name="T42" fmla="*/ 1833 w 2149"/>
                <a:gd name="T43" fmla="*/ 33 h 1924"/>
                <a:gd name="T44" fmla="*/ 1849 w 2149"/>
                <a:gd name="T45" fmla="*/ 36 h 1924"/>
                <a:gd name="T46" fmla="*/ 1841 w 2149"/>
                <a:gd name="T47" fmla="*/ 60 h 1924"/>
                <a:gd name="T48" fmla="*/ 1849 w 2149"/>
                <a:gd name="T49" fmla="*/ 98 h 1924"/>
                <a:gd name="T50" fmla="*/ 1745 w 2149"/>
                <a:gd name="T51" fmla="*/ 148 h 1924"/>
                <a:gd name="T52" fmla="*/ 1540 w 2149"/>
                <a:gd name="T53" fmla="*/ 168 h 1924"/>
                <a:gd name="T54" fmla="*/ 1419 w 2149"/>
                <a:gd name="T55" fmla="*/ 177 h 1924"/>
                <a:gd name="T56" fmla="*/ 1300 w 2149"/>
                <a:gd name="T57" fmla="*/ 179 h 1924"/>
                <a:gd name="T58" fmla="*/ 1197 w 2149"/>
                <a:gd name="T59" fmla="*/ 176 h 1924"/>
                <a:gd name="T60" fmla="*/ 1125 w 2149"/>
                <a:gd name="T61" fmla="*/ 173 h 1924"/>
                <a:gd name="T62" fmla="*/ 569 w 2149"/>
                <a:gd name="T63" fmla="*/ 162 h 1924"/>
                <a:gd name="T64" fmla="*/ 298 w 2149"/>
                <a:gd name="T65" fmla="*/ 159 h 1924"/>
                <a:gd name="T66" fmla="*/ 209 w 2149"/>
                <a:gd name="T67" fmla="*/ 157 h 1924"/>
                <a:gd name="T68" fmla="*/ 115 w 2149"/>
                <a:gd name="T69" fmla="*/ 150 h 1924"/>
                <a:gd name="T70" fmla="*/ 59 w 2149"/>
                <a:gd name="T71" fmla="*/ 141 h 1924"/>
                <a:gd name="T72" fmla="*/ 22 w 2149"/>
                <a:gd name="T73" fmla="*/ 123 h 1924"/>
                <a:gd name="T74" fmla="*/ 3 w 2149"/>
                <a:gd name="T75" fmla="*/ 115 h 1924"/>
                <a:gd name="T76" fmla="*/ 32 w 2149"/>
                <a:gd name="T77" fmla="*/ 98 h 1924"/>
                <a:gd name="T78" fmla="*/ 69 w 2149"/>
                <a:gd name="T79" fmla="*/ 89 h 1924"/>
                <a:gd name="T80" fmla="*/ 88 w 2149"/>
                <a:gd name="T81" fmla="*/ 86 h 1924"/>
                <a:gd name="T82" fmla="*/ 125 w 2149"/>
                <a:gd name="T83" fmla="*/ 81 h 1924"/>
                <a:gd name="T84" fmla="*/ 138 w 2149"/>
                <a:gd name="T85" fmla="*/ 78 h 1924"/>
                <a:gd name="T86" fmla="*/ 162 w 2149"/>
                <a:gd name="T87" fmla="*/ 62 h 1924"/>
                <a:gd name="T88" fmla="*/ 187 w 2149"/>
                <a:gd name="T89" fmla="*/ 53 h 19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149"/>
                <a:gd name="T136" fmla="*/ 0 h 1924"/>
                <a:gd name="T137" fmla="*/ 2149 w 2149"/>
                <a:gd name="T138" fmla="*/ 1924 h 192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149" h="1924">
                  <a:moveTo>
                    <a:pt x="214" y="558"/>
                  </a:moveTo>
                  <a:cubicBezTo>
                    <a:pt x="237" y="523"/>
                    <a:pt x="239" y="486"/>
                    <a:pt x="269" y="457"/>
                  </a:cubicBezTo>
                  <a:cubicBezTo>
                    <a:pt x="281" y="421"/>
                    <a:pt x="305" y="392"/>
                    <a:pt x="323" y="357"/>
                  </a:cubicBezTo>
                  <a:cubicBezTo>
                    <a:pt x="327" y="348"/>
                    <a:pt x="328" y="338"/>
                    <a:pt x="333" y="329"/>
                  </a:cubicBezTo>
                  <a:cubicBezTo>
                    <a:pt x="344" y="310"/>
                    <a:pt x="362" y="295"/>
                    <a:pt x="369" y="274"/>
                  </a:cubicBezTo>
                  <a:cubicBezTo>
                    <a:pt x="372" y="265"/>
                    <a:pt x="371" y="254"/>
                    <a:pt x="378" y="247"/>
                  </a:cubicBezTo>
                  <a:cubicBezTo>
                    <a:pt x="411" y="214"/>
                    <a:pt x="425" y="212"/>
                    <a:pt x="461" y="201"/>
                  </a:cubicBezTo>
                  <a:cubicBezTo>
                    <a:pt x="483" y="186"/>
                    <a:pt x="502" y="168"/>
                    <a:pt x="525" y="155"/>
                  </a:cubicBezTo>
                  <a:cubicBezTo>
                    <a:pt x="533" y="150"/>
                    <a:pt x="543" y="150"/>
                    <a:pt x="552" y="146"/>
                  </a:cubicBezTo>
                  <a:cubicBezTo>
                    <a:pt x="565" y="141"/>
                    <a:pt x="577" y="135"/>
                    <a:pt x="589" y="128"/>
                  </a:cubicBezTo>
                  <a:cubicBezTo>
                    <a:pt x="608" y="117"/>
                    <a:pt x="622" y="96"/>
                    <a:pt x="643" y="91"/>
                  </a:cubicBezTo>
                  <a:cubicBezTo>
                    <a:pt x="689" y="80"/>
                    <a:pt x="668" y="86"/>
                    <a:pt x="707" y="73"/>
                  </a:cubicBezTo>
                  <a:cubicBezTo>
                    <a:pt x="866" y="81"/>
                    <a:pt x="1018" y="85"/>
                    <a:pt x="1174" y="55"/>
                  </a:cubicBezTo>
                  <a:cubicBezTo>
                    <a:pt x="1238" y="29"/>
                    <a:pt x="1307" y="11"/>
                    <a:pt x="1375" y="0"/>
                  </a:cubicBezTo>
                  <a:cubicBezTo>
                    <a:pt x="1451" y="3"/>
                    <a:pt x="1527" y="4"/>
                    <a:pt x="1603" y="9"/>
                  </a:cubicBezTo>
                  <a:cubicBezTo>
                    <a:pt x="1669" y="13"/>
                    <a:pt x="1752" y="58"/>
                    <a:pt x="1814" y="82"/>
                  </a:cubicBezTo>
                  <a:cubicBezTo>
                    <a:pt x="1859" y="129"/>
                    <a:pt x="1794" y="69"/>
                    <a:pt x="1887" y="110"/>
                  </a:cubicBezTo>
                  <a:cubicBezTo>
                    <a:pt x="1917" y="123"/>
                    <a:pt x="1940" y="150"/>
                    <a:pt x="1969" y="165"/>
                  </a:cubicBezTo>
                  <a:cubicBezTo>
                    <a:pt x="2014" y="233"/>
                    <a:pt x="1953" y="150"/>
                    <a:pt x="2024" y="210"/>
                  </a:cubicBezTo>
                  <a:cubicBezTo>
                    <a:pt x="2039" y="223"/>
                    <a:pt x="2047" y="242"/>
                    <a:pt x="2061" y="256"/>
                  </a:cubicBezTo>
                  <a:cubicBezTo>
                    <a:pt x="2089" y="340"/>
                    <a:pt x="2043" y="215"/>
                    <a:pt x="2097" y="311"/>
                  </a:cubicBezTo>
                  <a:cubicBezTo>
                    <a:pt x="2103" y="322"/>
                    <a:pt x="2101" y="336"/>
                    <a:pt x="2106" y="347"/>
                  </a:cubicBezTo>
                  <a:cubicBezTo>
                    <a:pt x="2111" y="357"/>
                    <a:pt x="2119" y="366"/>
                    <a:pt x="2125" y="375"/>
                  </a:cubicBezTo>
                  <a:cubicBezTo>
                    <a:pt x="2143" y="467"/>
                    <a:pt x="2149" y="548"/>
                    <a:pt x="2115" y="640"/>
                  </a:cubicBezTo>
                  <a:cubicBezTo>
                    <a:pt x="2101" y="771"/>
                    <a:pt x="2107" y="902"/>
                    <a:pt x="2125" y="1033"/>
                  </a:cubicBezTo>
                  <a:cubicBezTo>
                    <a:pt x="2117" y="1248"/>
                    <a:pt x="2130" y="1403"/>
                    <a:pt x="2006" y="1573"/>
                  </a:cubicBezTo>
                  <a:cubicBezTo>
                    <a:pt x="1985" y="1657"/>
                    <a:pt x="1845" y="1762"/>
                    <a:pt x="1768" y="1792"/>
                  </a:cubicBezTo>
                  <a:cubicBezTo>
                    <a:pt x="1724" y="1827"/>
                    <a:pt x="1681" y="1858"/>
                    <a:pt x="1631" y="1883"/>
                  </a:cubicBezTo>
                  <a:cubicBezTo>
                    <a:pt x="1592" y="1924"/>
                    <a:pt x="1545" y="1909"/>
                    <a:pt x="1494" y="1902"/>
                  </a:cubicBezTo>
                  <a:cubicBezTo>
                    <a:pt x="1455" y="1889"/>
                    <a:pt x="1413" y="1888"/>
                    <a:pt x="1375" y="1874"/>
                  </a:cubicBezTo>
                  <a:cubicBezTo>
                    <a:pt x="1289" y="1842"/>
                    <a:pt x="1390" y="1866"/>
                    <a:pt x="1293" y="1847"/>
                  </a:cubicBezTo>
                  <a:cubicBezTo>
                    <a:pt x="1103" y="1725"/>
                    <a:pt x="871" y="1735"/>
                    <a:pt x="653" y="1728"/>
                  </a:cubicBezTo>
                  <a:cubicBezTo>
                    <a:pt x="548" y="1717"/>
                    <a:pt x="446" y="1704"/>
                    <a:pt x="342" y="1691"/>
                  </a:cubicBezTo>
                  <a:cubicBezTo>
                    <a:pt x="309" y="1680"/>
                    <a:pt x="273" y="1677"/>
                    <a:pt x="241" y="1664"/>
                  </a:cubicBezTo>
                  <a:cubicBezTo>
                    <a:pt x="200" y="1648"/>
                    <a:pt x="167" y="1614"/>
                    <a:pt x="131" y="1591"/>
                  </a:cubicBezTo>
                  <a:cubicBezTo>
                    <a:pt x="108" y="1560"/>
                    <a:pt x="94" y="1526"/>
                    <a:pt x="67" y="1499"/>
                  </a:cubicBezTo>
                  <a:cubicBezTo>
                    <a:pt x="46" y="1437"/>
                    <a:pt x="34" y="1371"/>
                    <a:pt x="22" y="1307"/>
                  </a:cubicBezTo>
                  <a:cubicBezTo>
                    <a:pt x="16" y="1277"/>
                    <a:pt x="3" y="1216"/>
                    <a:pt x="3" y="1216"/>
                  </a:cubicBezTo>
                  <a:cubicBezTo>
                    <a:pt x="15" y="1058"/>
                    <a:pt x="0" y="1124"/>
                    <a:pt x="40" y="1033"/>
                  </a:cubicBezTo>
                  <a:cubicBezTo>
                    <a:pt x="59" y="990"/>
                    <a:pt x="52" y="977"/>
                    <a:pt x="77" y="942"/>
                  </a:cubicBezTo>
                  <a:cubicBezTo>
                    <a:pt x="85" y="931"/>
                    <a:pt x="96" y="924"/>
                    <a:pt x="104" y="914"/>
                  </a:cubicBezTo>
                  <a:cubicBezTo>
                    <a:pt x="117" y="897"/>
                    <a:pt x="129" y="877"/>
                    <a:pt x="141" y="859"/>
                  </a:cubicBezTo>
                  <a:cubicBezTo>
                    <a:pt x="147" y="850"/>
                    <a:pt x="159" y="832"/>
                    <a:pt x="159" y="832"/>
                  </a:cubicBezTo>
                  <a:cubicBezTo>
                    <a:pt x="168" y="775"/>
                    <a:pt x="174" y="714"/>
                    <a:pt x="186" y="658"/>
                  </a:cubicBezTo>
                  <a:cubicBezTo>
                    <a:pt x="194" y="622"/>
                    <a:pt x="214" y="595"/>
                    <a:pt x="214" y="55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2209800" y="5638801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2514600" y="5410200"/>
            <a:ext cx="5181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</a:rPr>
              <a:t>e.g. positive pressure ventilation </a:t>
            </a:r>
            <a:r>
              <a:rPr lang="en-US" altLang="en-US">
                <a:latin typeface="Calibri Light" panose="020F0302020204030204" pitchFamily="34" charset="0"/>
                <a:sym typeface="Symbol" panose="05050102010706020507" pitchFamily="18" charset="2"/>
              </a:rPr>
              <a:t> </a:t>
            </a:r>
            <a:r>
              <a:rPr lang="en-US" altLang="en-US">
                <a:latin typeface="Calibri Light" panose="020F0302020204030204" pitchFamily="34" charset="0"/>
              </a:rPr>
              <a:t>Palv</a:t>
            </a:r>
            <a:r>
              <a:rPr lang="en-US" altLang="en-US" sz="1800">
                <a:latin typeface="Calibri Light" panose="020F0302020204030204" pitchFamily="34" charset="0"/>
              </a:rPr>
              <a:t> </a:t>
            </a:r>
            <a:endParaRPr lang="en-US" altLang="en-US" sz="2000">
              <a:latin typeface="Calibri Light" panose="020F03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alibri Light" panose="020F03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</a:rPr>
              <a:t>e.g. severe blood loss                  </a:t>
            </a:r>
            <a:r>
              <a:rPr lang="en-US" altLang="en-US">
                <a:latin typeface="Calibri Light" panose="020F0302020204030204" pitchFamily="34" charset="0"/>
                <a:sym typeface="Symbol" panose="05050102010706020507" pitchFamily="18" charset="2"/>
              </a:rPr>
              <a:t> </a:t>
            </a:r>
            <a:r>
              <a:rPr lang="en-US" altLang="en-US">
                <a:latin typeface="Calibri Light" panose="020F0302020204030204" pitchFamily="34" charset="0"/>
              </a:rPr>
              <a:t> Ppc</a:t>
            </a:r>
          </a:p>
        </p:txBody>
      </p:sp>
    </p:spTree>
    <p:extLst>
      <p:ext uri="{BB962C8B-B14F-4D97-AF65-F5344CB8AC3E}">
        <p14:creationId xmlns:p14="http://schemas.microsoft.com/office/powerpoint/2010/main" val="34742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/>
      <p:bldP spid="1454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7400" y="609600"/>
            <a:ext cx="8077200" cy="10668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Zone 2 FLOW</a:t>
            </a:r>
          </a:p>
          <a:p>
            <a:pPr lvl="1" eaLnBrk="1" hangingPunct="1"/>
            <a:r>
              <a:rPr lang="en-US" altLang="en-US" smtClean="0"/>
              <a:t>intermittent blood flow throughout cardiac cycle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209800" y="3581400"/>
            <a:ext cx="3182938" cy="2133600"/>
            <a:chOff x="432" y="2256"/>
            <a:chExt cx="2005" cy="1344"/>
          </a:xfrm>
        </p:grpSpPr>
        <p:sp>
          <p:nvSpPr>
            <p:cNvPr id="13322" name="Freeform 4"/>
            <p:cNvSpPr>
              <a:spLocks/>
            </p:cNvSpPr>
            <p:nvPr/>
          </p:nvSpPr>
          <p:spPr bwMode="auto">
            <a:xfrm>
              <a:off x="432" y="2266"/>
              <a:ext cx="1453" cy="1253"/>
            </a:xfrm>
            <a:custGeom>
              <a:avLst/>
              <a:gdLst>
                <a:gd name="T0" fmla="*/ 9 w 2149"/>
                <a:gd name="T1" fmla="*/ 18 h 1924"/>
                <a:gd name="T2" fmla="*/ 12 w 2149"/>
                <a:gd name="T3" fmla="*/ 15 h 1924"/>
                <a:gd name="T4" fmla="*/ 14 w 2149"/>
                <a:gd name="T5" fmla="*/ 12 h 1924"/>
                <a:gd name="T6" fmla="*/ 15 w 2149"/>
                <a:gd name="T7" fmla="*/ 10 h 1924"/>
                <a:gd name="T8" fmla="*/ 16 w 2149"/>
                <a:gd name="T9" fmla="*/ 9 h 1924"/>
                <a:gd name="T10" fmla="*/ 16 w 2149"/>
                <a:gd name="T11" fmla="*/ 8 h 1924"/>
                <a:gd name="T12" fmla="*/ 20 w 2149"/>
                <a:gd name="T13" fmla="*/ 7 h 1924"/>
                <a:gd name="T14" fmla="*/ 23 w 2149"/>
                <a:gd name="T15" fmla="*/ 5 h 1924"/>
                <a:gd name="T16" fmla="*/ 24 w 2149"/>
                <a:gd name="T17" fmla="*/ 5 h 1924"/>
                <a:gd name="T18" fmla="*/ 26 w 2149"/>
                <a:gd name="T19" fmla="*/ 5 h 1924"/>
                <a:gd name="T20" fmla="*/ 28 w 2149"/>
                <a:gd name="T21" fmla="*/ 3 h 1924"/>
                <a:gd name="T22" fmla="*/ 30 w 2149"/>
                <a:gd name="T23" fmla="*/ 2 h 1924"/>
                <a:gd name="T24" fmla="*/ 51 w 2149"/>
                <a:gd name="T25" fmla="*/ 2 h 1924"/>
                <a:gd name="T26" fmla="*/ 60 w 2149"/>
                <a:gd name="T27" fmla="*/ 0 h 1924"/>
                <a:gd name="T28" fmla="*/ 70 w 2149"/>
                <a:gd name="T29" fmla="*/ 1 h 1924"/>
                <a:gd name="T30" fmla="*/ 79 w 2149"/>
                <a:gd name="T31" fmla="*/ 3 h 1924"/>
                <a:gd name="T32" fmla="*/ 82 w 2149"/>
                <a:gd name="T33" fmla="*/ 3 h 1924"/>
                <a:gd name="T34" fmla="*/ 87 w 2149"/>
                <a:gd name="T35" fmla="*/ 5 h 1924"/>
                <a:gd name="T36" fmla="*/ 88 w 2149"/>
                <a:gd name="T37" fmla="*/ 7 h 1924"/>
                <a:gd name="T38" fmla="*/ 90 w 2149"/>
                <a:gd name="T39" fmla="*/ 8 h 1924"/>
                <a:gd name="T40" fmla="*/ 91 w 2149"/>
                <a:gd name="T41" fmla="*/ 10 h 1924"/>
                <a:gd name="T42" fmla="*/ 92 w 2149"/>
                <a:gd name="T43" fmla="*/ 12 h 1924"/>
                <a:gd name="T44" fmla="*/ 93 w 2149"/>
                <a:gd name="T45" fmla="*/ 12 h 1924"/>
                <a:gd name="T46" fmla="*/ 93 w 2149"/>
                <a:gd name="T47" fmla="*/ 21 h 1924"/>
                <a:gd name="T48" fmla="*/ 93 w 2149"/>
                <a:gd name="T49" fmla="*/ 33 h 1924"/>
                <a:gd name="T50" fmla="*/ 87 w 2149"/>
                <a:gd name="T51" fmla="*/ 51 h 1924"/>
                <a:gd name="T52" fmla="*/ 77 w 2149"/>
                <a:gd name="T53" fmla="*/ 58 h 1924"/>
                <a:gd name="T54" fmla="*/ 71 w 2149"/>
                <a:gd name="T55" fmla="*/ 61 h 1924"/>
                <a:gd name="T56" fmla="*/ 66 w 2149"/>
                <a:gd name="T57" fmla="*/ 61 h 1924"/>
                <a:gd name="T58" fmla="*/ 60 w 2149"/>
                <a:gd name="T59" fmla="*/ 61 h 1924"/>
                <a:gd name="T60" fmla="*/ 57 w 2149"/>
                <a:gd name="T61" fmla="*/ 60 h 1924"/>
                <a:gd name="T62" fmla="*/ 29 w 2149"/>
                <a:gd name="T63" fmla="*/ 56 h 1924"/>
                <a:gd name="T64" fmla="*/ 15 w 2149"/>
                <a:gd name="T65" fmla="*/ 55 h 1924"/>
                <a:gd name="T66" fmla="*/ 11 w 2149"/>
                <a:gd name="T67" fmla="*/ 54 h 1924"/>
                <a:gd name="T68" fmla="*/ 6 w 2149"/>
                <a:gd name="T69" fmla="*/ 51 h 1924"/>
                <a:gd name="T70" fmla="*/ 3 w 2149"/>
                <a:gd name="T71" fmla="*/ 49 h 1924"/>
                <a:gd name="T72" fmla="*/ 1 w 2149"/>
                <a:gd name="T73" fmla="*/ 42 h 1924"/>
                <a:gd name="T74" fmla="*/ 1 w 2149"/>
                <a:gd name="T75" fmla="*/ 40 h 1924"/>
                <a:gd name="T76" fmla="*/ 1 w 2149"/>
                <a:gd name="T77" fmla="*/ 33 h 1924"/>
                <a:gd name="T78" fmla="*/ 3 w 2149"/>
                <a:gd name="T79" fmla="*/ 31 h 1924"/>
                <a:gd name="T80" fmla="*/ 5 w 2149"/>
                <a:gd name="T81" fmla="*/ 30 h 1924"/>
                <a:gd name="T82" fmla="*/ 6 w 2149"/>
                <a:gd name="T83" fmla="*/ 27 h 1924"/>
                <a:gd name="T84" fmla="*/ 7 w 2149"/>
                <a:gd name="T85" fmla="*/ 27 h 1924"/>
                <a:gd name="T86" fmla="*/ 8 w 2149"/>
                <a:gd name="T87" fmla="*/ 21 h 1924"/>
                <a:gd name="T88" fmla="*/ 9 w 2149"/>
                <a:gd name="T89" fmla="*/ 18 h 19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149"/>
                <a:gd name="T136" fmla="*/ 0 h 1924"/>
                <a:gd name="T137" fmla="*/ 2149 w 2149"/>
                <a:gd name="T138" fmla="*/ 1924 h 192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149" h="1924">
                  <a:moveTo>
                    <a:pt x="214" y="558"/>
                  </a:moveTo>
                  <a:cubicBezTo>
                    <a:pt x="237" y="523"/>
                    <a:pt x="239" y="486"/>
                    <a:pt x="269" y="457"/>
                  </a:cubicBezTo>
                  <a:cubicBezTo>
                    <a:pt x="281" y="421"/>
                    <a:pt x="305" y="392"/>
                    <a:pt x="323" y="357"/>
                  </a:cubicBezTo>
                  <a:cubicBezTo>
                    <a:pt x="327" y="348"/>
                    <a:pt x="328" y="338"/>
                    <a:pt x="333" y="329"/>
                  </a:cubicBezTo>
                  <a:cubicBezTo>
                    <a:pt x="344" y="310"/>
                    <a:pt x="362" y="295"/>
                    <a:pt x="369" y="274"/>
                  </a:cubicBezTo>
                  <a:cubicBezTo>
                    <a:pt x="372" y="265"/>
                    <a:pt x="371" y="254"/>
                    <a:pt x="378" y="247"/>
                  </a:cubicBezTo>
                  <a:cubicBezTo>
                    <a:pt x="411" y="214"/>
                    <a:pt x="425" y="212"/>
                    <a:pt x="461" y="201"/>
                  </a:cubicBezTo>
                  <a:cubicBezTo>
                    <a:pt x="483" y="186"/>
                    <a:pt x="502" y="168"/>
                    <a:pt x="525" y="155"/>
                  </a:cubicBezTo>
                  <a:cubicBezTo>
                    <a:pt x="533" y="150"/>
                    <a:pt x="543" y="150"/>
                    <a:pt x="552" y="146"/>
                  </a:cubicBezTo>
                  <a:cubicBezTo>
                    <a:pt x="565" y="141"/>
                    <a:pt x="577" y="135"/>
                    <a:pt x="589" y="128"/>
                  </a:cubicBezTo>
                  <a:cubicBezTo>
                    <a:pt x="608" y="117"/>
                    <a:pt x="622" y="96"/>
                    <a:pt x="643" y="91"/>
                  </a:cubicBezTo>
                  <a:cubicBezTo>
                    <a:pt x="689" y="80"/>
                    <a:pt x="668" y="86"/>
                    <a:pt x="707" y="73"/>
                  </a:cubicBezTo>
                  <a:cubicBezTo>
                    <a:pt x="866" y="81"/>
                    <a:pt x="1018" y="85"/>
                    <a:pt x="1174" y="55"/>
                  </a:cubicBezTo>
                  <a:cubicBezTo>
                    <a:pt x="1238" y="29"/>
                    <a:pt x="1307" y="11"/>
                    <a:pt x="1375" y="0"/>
                  </a:cubicBezTo>
                  <a:cubicBezTo>
                    <a:pt x="1451" y="3"/>
                    <a:pt x="1527" y="4"/>
                    <a:pt x="1603" y="9"/>
                  </a:cubicBezTo>
                  <a:cubicBezTo>
                    <a:pt x="1669" y="13"/>
                    <a:pt x="1752" y="58"/>
                    <a:pt x="1814" y="82"/>
                  </a:cubicBezTo>
                  <a:cubicBezTo>
                    <a:pt x="1859" y="129"/>
                    <a:pt x="1794" y="69"/>
                    <a:pt x="1887" y="110"/>
                  </a:cubicBezTo>
                  <a:cubicBezTo>
                    <a:pt x="1917" y="123"/>
                    <a:pt x="1940" y="150"/>
                    <a:pt x="1969" y="165"/>
                  </a:cubicBezTo>
                  <a:cubicBezTo>
                    <a:pt x="2014" y="233"/>
                    <a:pt x="1953" y="150"/>
                    <a:pt x="2024" y="210"/>
                  </a:cubicBezTo>
                  <a:cubicBezTo>
                    <a:pt x="2039" y="223"/>
                    <a:pt x="2047" y="242"/>
                    <a:pt x="2061" y="256"/>
                  </a:cubicBezTo>
                  <a:cubicBezTo>
                    <a:pt x="2089" y="340"/>
                    <a:pt x="2043" y="215"/>
                    <a:pt x="2097" y="311"/>
                  </a:cubicBezTo>
                  <a:cubicBezTo>
                    <a:pt x="2103" y="322"/>
                    <a:pt x="2101" y="336"/>
                    <a:pt x="2106" y="347"/>
                  </a:cubicBezTo>
                  <a:cubicBezTo>
                    <a:pt x="2111" y="357"/>
                    <a:pt x="2119" y="366"/>
                    <a:pt x="2125" y="375"/>
                  </a:cubicBezTo>
                  <a:cubicBezTo>
                    <a:pt x="2143" y="467"/>
                    <a:pt x="2149" y="548"/>
                    <a:pt x="2115" y="640"/>
                  </a:cubicBezTo>
                  <a:cubicBezTo>
                    <a:pt x="2101" y="771"/>
                    <a:pt x="2107" y="902"/>
                    <a:pt x="2125" y="1033"/>
                  </a:cubicBezTo>
                  <a:cubicBezTo>
                    <a:pt x="2117" y="1248"/>
                    <a:pt x="2130" y="1403"/>
                    <a:pt x="2006" y="1573"/>
                  </a:cubicBezTo>
                  <a:cubicBezTo>
                    <a:pt x="1985" y="1657"/>
                    <a:pt x="1845" y="1762"/>
                    <a:pt x="1768" y="1792"/>
                  </a:cubicBezTo>
                  <a:cubicBezTo>
                    <a:pt x="1724" y="1827"/>
                    <a:pt x="1681" y="1858"/>
                    <a:pt x="1631" y="1883"/>
                  </a:cubicBezTo>
                  <a:cubicBezTo>
                    <a:pt x="1592" y="1924"/>
                    <a:pt x="1545" y="1909"/>
                    <a:pt x="1494" y="1902"/>
                  </a:cubicBezTo>
                  <a:cubicBezTo>
                    <a:pt x="1455" y="1889"/>
                    <a:pt x="1413" y="1888"/>
                    <a:pt x="1375" y="1874"/>
                  </a:cubicBezTo>
                  <a:cubicBezTo>
                    <a:pt x="1289" y="1842"/>
                    <a:pt x="1390" y="1866"/>
                    <a:pt x="1293" y="1847"/>
                  </a:cubicBezTo>
                  <a:cubicBezTo>
                    <a:pt x="1103" y="1725"/>
                    <a:pt x="871" y="1735"/>
                    <a:pt x="653" y="1728"/>
                  </a:cubicBezTo>
                  <a:cubicBezTo>
                    <a:pt x="548" y="1717"/>
                    <a:pt x="446" y="1704"/>
                    <a:pt x="342" y="1691"/>
                  </a:cubicBezTo>
                  <a:cubicBezTo>
                    <a:pt x="309" y="1680"/>
                    <a:pt x="273" y="1677"/>
                    <a:pt x="241" y="1664"/>
                  </a:cubicBezTo>
                  <a:cubicBezTo>
                    <a:pt x="200" y="1648"/>
                    <a:pt x="167" y="1614"/>
                    <a:pt x="131" y="1591"/>
                  </a:cubicBezTo>
                  <a:cubicBezTo>
                    <a:pt x="108" y="1560"/>
                    <a:pt x="94" y="1526"/>
                    <a:pt x="67" y="1499"/>
                  </a:cubicBezTo>
                  <a:cubicBezTo>
                    <a:pt x="46" y="1437"/>
                    <a:pt x="34" y="1371"/>
                    <a:pt x="22" y="1307"/>
                  </a:cubicBezTo>
                  <a:cubicBezTo>
                    <a:pt x="16" y="1277"/>
                    <a:pt x="3" y="1216"/>
                    <a:pt x="3" y="1216"/>
                  </a:cubicBezTo>
                  <a:cubicBezTo>
                    <a:pt x="15" y="1058"/>
                    <a:pt x="0" y="1124"/>
                    <a:pt x="40" y="1033"/>
                  </a:cubicBezTo>
                  <a:cubicBezTo>
                    <a:pt x="59" y="990"/>
                    <a:pt x="52" y="977"/>
                    <a:pt x="77" y="942"/>
                  </a:cubicBezTo>
                  <a:cubicBezTo>
                    <a:pt x="85" y="931"/>
                    <a:pt x="96" y="924"/>
                    <a:pt x="104" y="914"/>
                  </a:cubicBezTo>
                  <a:cubicBezTo>
                    <a:pt x="117" y="897"/>
                    <a:pt x="129" y="877"/>
                    <a:pt x="141" y="859"/>
                  </a:cubicBezTo>
                  <a:cubicBezTo>
                    <a:pt x="147" y="850"/>
                    <a:pt x="159" y="832"/>
                    <a:pt x="159" y="832"/>
                  </a:cubicBezTo>
                  <a:cubicBezTo>
                    <a:pt x="168" y="775"/>
                    <a:pt x="174" y="714"/>
                    <a:pt x="186" y="658"/>
                  </a:cubicBezTo>
                  <a:cubicBezTo>
                    <a:pt x="194" y="622"/>
                    <a:pt x="214" y="595"/>
                    <a:pt x="214" y="55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AutoShape 5"/>
            <p:cNvSpPr>
              <a:spLocks noChangeArrowheads="1"/>
            </p:cNvSpPr>
            <p:nvPr/>
          </p:nvSpPr>
          <p:spPr bwMode="auto">
            <a:xfrm>
              <a:off x="1885" y="2256"/>
              <a:ext cx="552" cy="1344"/>
            </a:xfrm>
            <a:prstGeom prst="can">
              <a:avLst>
                <a:gd name="adj" fmla="val 6087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7086600" y="3505200"/>
            <a:ext cx="2362200" cy="2057400"/>
            <a:chOff x="1104" y="1968"/>
            <a:chExt cx="2112" cy="1444"/>
          </a:xfrm>
        </p:grpSpPr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3168" y="1968"/>
              <a:ext cx="48" cy="1344"/>
            </a:xfrm>
            <a:prstGeom prst="can">
              <a:avLst>
                <a:gd name="adj" fmla="val 70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1615" y="2444"/>
              <a:ext cx="667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200">
                  <a:latin typeface="Comic Sans MS" panose="030F0702030302020204" pitchFamily="66" charset="0"/>
                </a:rPr>
                <a:t>P</a:t>
              </a:r>
              <a:r>
                <a:rPr lang="en-US" altLang="en-US" sz="3200" baseline="-25000">
                  <a:latin typeface="Comic Sans MS" panose="030F0702030302020204" pitchFamily="66" charset="0"/>
                </a:rPr>
                <a:t>alv</a:t>
              </a:r>
              <a:endParaRPr lang="en-US" altLang="en-US" sz="3200">
                <a:latin typeface="Comic Sans MS" panose="030F0702030302020204" pitchFamily="66" charset="0"/>
              </a:endParaRPr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1104" y="1980"/>
              <a:ext cx="2112" cy="1432"/>
            </a:xfrm>
            <a:custGeom>
              <a:avLst/>
              <a:gdLst>
                <a:gd name="T0" fmla="*/ 187 w 2149"/>
                <a:gd name="T1" fmla="*/ 53 h 1924"/>
                <a:gd name="T2" fmla="*/ 235 w 2149"/>
                <a:gd name="T3" fmla="*/ 42 h 1924"/>
                <a:gd name="T4" fmla="*/ 282 w 2149"/>
                <a:gd name="T5" fmla="*/ 33 h 1924"/>
                <a:gd name="T6" fmla="*/ 290 w 2149"/>
                <a:gd name="T7" fmla="*/ 31 h 1924"/>
                <a:gd name="T8" fmla="*/ 321 w 2149"/>
                <a:gd name="T9" fmla="*/ 26 h 1924"/>
                <a:gd name="T10" fmla="*/ 329 w 2149"/>
                <a:gd name="T11" fmla="*/ 23 h 1924"/>
                <a:gd name="T12" fmla="*/ 401 w 2149"/>
                <a:gd name="T13" fmla="*/ 19 h 1924"/>
                <a:gd name="T14" fmla="*/ 457 w 2149"/>
                <a:gd name="T15" fmla="*/ 15 h 1924"/>
                <a:gd name="T16" fmla="*/ 480 w 2149"/>
                <a:gd name="T17" fmla="*/ 14 h 1924"/>
                <a:gd name="T18" fmla="*/ 513 w 2149"/>
                <a:gd name="T19" fmla="*/ 12 h 1924"/>
                <a:gd name="T20" fmla="*/ 559 w 2149"/>
                <a:gd name="T21" fmla="*/ 9 h 1924"/>
                <a:gd name="T22" fmla="*/ 615 w 2149"/>
                <a:gd name="T23" fmla="*/ 7 h 1924"/>
                <a:gd name="T24" fmla="*/ 1021 w 2149"/>
                <a:gd name="T25" fmla="*/ 5 h 1924"/>
                <a:gd name="T26" fmla="*/ 1197 w 2149"/>
                <a:gd name="T27" fmla="*/ 0 h 1924"/>
                <a:gd name="T28" fmla="*/ 1395 w 2149"/>
                <a:gd name="T29" fmla="*/ 1 h 1924"/>
                <a:gd name="T30" fmla="*/ 1578 w 2149"/>
                <a:gd name="T31" fmla="*/ 7 h 1924"/>
                <a:gd name="T32" fmla="*/ 1643 w 2149"/>
                <a:gd name="T33" fmla="*/ 10 h 1924"/>
                <a:gd name="T34" fmla="*/ 1713 w 2149"/>
                <a:gd name="T35" fmla="*/ 16 h 1924"/>
                <a:gd name="T36" fmla="*/ 1761 w 2149"/>
                <a:gd name="T37" fmla="*/ 20 h 1924"/>
                <a:gd name="T38" fmla="*/ 1794 w 2149"/>
                <a:gd name="T39" fmla="*/ 25 h 1924"/>
                <a:gd name="T40" fmla="*/ 1825 w 2149"/>
                <a:gd name="T41" fmla="*/ 29 h 1924"/>
                <a:gd name="T42" fmla="*/ 1833 w 2149"/>
                <a:gd name="T43" fmla="*/ 33 h 1924"/>
                <a:gd name="T44" fmla="*/ 1849 w 2149"/>
                <a:gd name="T45" fmla="*/ 36 h 1924"/>
                <a:gd name="T46" fmla="*/ 1841 w 2149"/>
                <a:gd name="T47" fmla="*/ 60 h 1924"/>
                <a:gd name="T48" fmla="*/ 1849 w 2149"/>
                <a:gd name="T49" fmla="*/ 98 h 1924"/>
                <a:gd name="T50" fmla="*/ 1745 w 2149"/>
                <a:gd name="T51" fmla="*/ 148 h 1924"/>
                <a:gd name="T52" fmla="*/ 1540 w 2149"/>
                <a:gd name="T53" fmla="*/ 168 h 1924"/>
                <a:gd name="T54" fmla="*/ 1419 w 2149"/>
                <a:gd name="T55" fmla="*/ 177 h 1924"/>
                <a:gd name="T56" fmla="*/ 1300 w 2149"/>
                <a:gd name="T57" fmla="*/ 179 h 1924"/>
                <a:gd name="T58" fmla="*/ 1197 w 2149"/>
                <a:gd name="T59" fmla="*/ 176 h 1924"/>
                <a:gd name="T60" fmla="*/ 1125 w 2149"/>
                <a:gd name="T61" fmla="*/ 173 h 1924"/>
                <a:gd name="T62" fmla="*/ 569 w 2149"/>
                <a:gd name="T63" fmla="*/ 162 h 1924"/>
                <a:gd name="T64" fmla="*/ 298 w 2149"/>
                <a:gd name="T65" fmla="*/ 159 h 1924"/>
                <a:gd name="T66" fmla="*/ 209 w 2149"/>
                <a:gd name="T67" fmla="*/ 157 h 1924"/>
                <a:gd name="T68" fmla="*/ 115 w 2149"/>
                <a:gd name="T69" fmla="*/ 150 h 1924"/>
                <a:gd name="T70" fmla="*/ 59 w 2149"/>
                <a:gd name="T71" fmla="*/ 141 h 1924"/>
                <a:gd name="T72" fmla="*/ 22 w 2149"/>
                <a:gd name="T73" fmla="*/ 123 h 1924"/>
                <a:gd name="T74" fmla="*/ 3 w 2149"/>
                <a:gd name="T75" fmla="*/ 115 h 1924"/>
                <a:gd name="T76" fmla="*/ 32 w 2149"/>
                <a:gd name="T77" fmla="*/ 98 h 1924"/>
                <a:gd name="T78" fmla="*/ 69 w 2149"/>
                <a:gd name="T79" fmla="*/ 89 h 1924"/>
                <a:gd name="T80" fmla="*/ 88 w 2149"/>
                <a:gd name="T81" fmla="*/ 86 h 1924"/>
                <a:gd name="T82" fmla="*/ 125 w 2149"/>
                <a:gd name="T83" fmla="*/ 81 h 1924"/>
                <a:gd name="T84" fmla="*/ 138 w 2149"/>
                <a:gd name="T85" fmla="*/ 78 h 1924"/>
                <a:gd name="T86" fmla="*/ 162 w 2149"/>
                <a:gd name="T87" fmla="*/ 62 h 1924"/>
                <a:gd name="T88" fmla="*/ 187 w 2149"/>
                <a:gd name="T89" fmla="*/ 53 h 19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149"/>
                <a:gd name="T136" fmla="*/ 0 h 1924"/>
                <a:gd name="T137" fmla="*/ 2149 w 2149"/>
                <a:gd name="T138" fmla="*/ 1924 h 192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149" h="1924">
                  <a:moveTo>
                    <a:pt x="214" y="558"/>
                  </a:moveTo>
                  <a:cubicBezTo>
                    <a:pt x="237" y="523"/>
                    <a:pt x="239" y="486"/>
                    <a:pt x="269" y="457"/>
                  </a:cubicBezTo>
                  <a:cubicBezTo>
                    <a:pt x="281" y="421"/>
                    <a:pt x="305" y="392"/>
                    <a:pt x="323" y="357"/>
                  </a:cubicBezTo>
                  <a:cubicBezTo>
                    <a:pt x="327" y="348"/>
                    <a:pt x="328" y="338"/>
                    <a:pt x="333" y="329"/>
                  </a:cubicBezTo>
                  <a:cubicBezTo>
                    <a:pt x="344" y="310"/>
                    <a:pt x="362" y="295"/>
                    <a:pt x="369" y="274"/>
                  </a:cubicBezTo>
                  <a:cubicBezTo>
                    <a:pt x="372" y="265"/>
                    <a:pt x="371" y="254"/>
                    <a:pt x="378" y="247"/>
                  </a:cubicBezTo>
                  <a:cubicBezTo>
                    <a:pt x="411" y="214"/>
                    <a:pt x="425" y="212"/>
                    <a:pt x="461" y="201"/>
                  </a:cubicBezTo>
                  <a:cubicBezTo>
                    <a:pt x="483" y="186"/>
                    <a:pt x="502" y="168"/>
                    <a:pt x="525" y="155"/>
                  </a:cubicBezTo>
                  <a:cubicBezTo>
                    <a:pt x="533" y="150"/>
                    <a:pt x="543" y="150"/>
                    <a:pt x="552" y="146"/>
                  </a:cubicBezTo>
                  <a:cubicBezTo>
                    <a:pt x="565" y="141"/>
                    <a:pt x="577" y="135"/>
                    <a:pt x="589" y="128"/>
                  </a:cubicBezTo>
                  <a:cubicBezTo>
                    <a:pt x="608" y="117"/>
                    <a:pt x="622" y="96"/>
                    <a:pt x="643" y="91"/>
                  </a:cubicBezTo>
                  <a:cubicBezTo>
                    <a:pt x="689" y="80"/>
                    <a:pt x="668" y="86"/>
                    <a:pt x="707" y="73"/>
                  </a:cubicBezTo>
                  <a:cubicBezTo>
                    <a:pt x="866" y="81"/>
                    <a:pt x="1018" y="85"/>
                    <a:pt x="1174" y="55"/>
                  </a:cubicBezTo>
                  <a:cubicBezTo>
                    <a:pt x="1238" y="29"/>
                    <a:pt x="1307" y="11"/>
                    <a:pt x="1375" y="0"/>
                  </a:cubicBezTo>
                  <a:cubicBezTo>
                    <a:pt x="1451" y="3"/>
                    <a:pt x="1527" y="4"/>
                    <a:pt x="1603" y="9"/>
                  </a:cubicBezTo>
                  <a:cubicBezTo>
                    <a:pt x="1669" y="13"/>
                    <a:pt x="1752" y="58"/>
                    <a:pt x="1814" y="82"/>
                  </a:cubicBezTo>
                  <a:cubicBezTo>
                    <a:pt x="1859" y="129"/>
                    <a:pt x="1794" y="69"/>
                    <a:pt x="1887" y="110"/>
                  </a:cubicBezTo>
                  <a:cubicBezTo>
                    <a:pt x="1917" y="123"/>
                    <a:pt x="1940" y="150"/>
                    <a:pt x="1969" y="165"/>
                  </a:cubicBezTo>
                  <a:cubicBezTo>
                    <a:pt x="2014" y="233"/>
                    <a:pt x="1953" y="150"/>
                    <a:pt x="2024" y="210"/>
                  </a:cubicBezTo>
                  <a:cubicBezTo>
                    <a:pt x="2039" y="223"/>
                    <a:pt x="2047" y="242"/>
                    <a:pt x="2061" y="256"/>
                  </a:cubicBezTo>
                  <a:cubicBezTo>
                    <a:pt x="2089" y="340"/>
                    <a:pt x="2043" y="215"/>
                    <a:pt x="2097" y="311"/>
                  </a:cubicBezTo>
                  <a:cubicBezTo>
                    <a:pt x="2103" y="322"/>
                    <a:pt x="2101" y="336"/>
                    <a:pt x="2106" y="347"/>
                  </a:cubicBezTo>
                  <a:cubicBezTo>
                    <a:pt x="2111" y="357"/>
                    <a:pt x="2119" y="366"/>
                    <a:pt x="2125" y="375"/>
                  </a:cubicBezTo>
                  <a:cubicBezTo>
                    <a:pt x="2143" y="467"/>
                    <a:pt x="2149" y="548"/>
                    <a:pt x="2115" y="640"/>
                  </a:cubicBezTo>
                  <a:cubicBezTo>
                    <a:pt x="2101" y="771"/>
                    <a:pt x="2107" y="902"/>
                    <a:pt x="2125" y="1033"/>
                  </a:cubicBezTo>
                  <a:cubicBezTo>
                    <a:pt x="2117" y="1248"/>
                    <a:pt x="2130" y="1403"/>
                    <a:pt x="2006" y="1573"/>
                  </a:cubicBezTo>
                  <a:cubicBezTo>
                    <a:pt x="1985" y="1657"/>
                    <a:pt x="1845" y="1762"/>
                    <a:pt x="1768" y="1792"/>
                  </a:cubicBezTo>
                  <a:cubicBezTo>
                    <a:pt x="1724" y="1827"/>
                    <a:pt x="1681" y="1858"/>
                    <a:pt x="1631" y="1883"/>
                  </a:cubicBezTo>
                  <a:cubicBezTo>
                    <a:pt x="1592" y="1924"/>
                    <a:pt x="1545" y="1909"/>
                    <a:pt x="1494" y="1902"/>
                  </a:cubicBezTo>
                  <a:cubicBezTo>
                    <a:pt x="1455" y="1889"/>
                    <a:pt x="1413" y="1888"/>
                    <a:pt x="1375" y="1874"/>
                  </a:cubicBezTo>
                  <a:cubicBezTo>
                    <a:pt x="1289" y="1842"/>
                    <a:pt x="1390" y="1866"/>
                    <a:pt x="1293" y="1847"/>
                  </a:cubicBezTo>
                  <a:cubicBezTo>
                    <a:pt x="1103" y="1725"/>
                    <a:pt x="871" y="1735"/>
                    <a:pt x="653" y="1728"/>
                  </a:cubicBezTo>
                  <a:cubicBezTo>
                    <a:pt x="548" y="1717"/>
                    <a:pt x="446" y="1704"/>
                    <a:pt x="342" y="1691"/>
                  </a:cubicBezTo>
                  <a:cubicBezTo>
                    <a:pt x="309" y="1680"/>
                    <a:pt x="273" y="1677"/>
                    <a:pt x="241" y="1664"/>
                  </a:cubicBezTo>
                  <a:cubicBezTo>
                    <a:pt x="200" y="1648"/>
                    <a:pt x="167" y="1614"/>
                    <a:pt x="131" y="1591"/>
                  </a:cubicBezTo>
                  <a:cubicBezTo>
                    <a:pt x="108" y="1560"/>
                    <a:pt x="94" y="1526"/>
                    <a:pt x="67" y="1499"/>
                  </a:cubicBezTo>
                  <a:cubicBezTo>
                    <a:pt x="46" y="1437"/>
                    <a:pt x="34" y="1371"/>
                    <a:pt x="22" y="1307"/>
                  </a:cubicBezTo>
                  <a:cubicBezTo>
                    <a:pt x="16" y="1277"/>
                    <a:pt x="3" y="1216"/>
                    <a:pt x="3" y="1216"/>
                  </a:cubicBezTo>
                  <a:cubicBezTo>
                    <a:pt x="15" y="1058"/>
                    <a:pt x="0" y="1124"/>
                    <a:pt x="40" y="1033"/>
                  </a:cubicBezTo>
                  <a:cubicBezTo>
                    <a:pt x="59" y="990"/>
                    <a:pt x="52" y="977"/>
                    <a:pt x="77" y="942"/>
                  </a:cubicBezTo>
                  <a:cubicBezTo>
                    <a:pt x="85" y="931"/>
                    <a:pt x="96" y="924"/>
                    <a:pt x="104" y="914"/>
                  </a:cubicBezTo>
                  <a:cubicBezTo>
                    <a:pt x="117" y="897"/>
                    <a:pt x="129" y="877"/>
                    <a:pt x="141" y="859"/>
                  </a:cubicBezTo>
                  <a:cubicBezTo>
                    <a:pt x="147" y="850"/>
                    <a:pt x="159" y="832"/>
                    <a:pt x="159" y="832"/>
                  </a:cubicBezTo>
                  <a:cubicBezTo>
                    <a:pt x="168" y="775"/>
                    <a:pt x="174" y="714"/>
                    <a:pt x="186" y="658"/>
                  </a:cubicBezTo>
                  <a:cubicBezTo>
                    <a:pt x="194" y="622"/>
                    <a:pt x="214" y="595"/>
                    <a:pt x="214" y="55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1905000" y="2133600"/>
            <a:ext cx="388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</a:rPr>
              <a:t>when </a:t>
            </a:r>
            <a:r>
              <a:rPr lang="en-US" altLang="en-US">
                <a:latin typeface="Calibri Light" panose="020F0302020204030204" pitchFamily="34" charset="0"/>
              </a:rPr>
              <a:t>Ppc &gt; Palv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</a:rPr>
              <a:t>pulmonary vessels open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</a:rPr>
              <a:t>blood flow present</a:t>
            </a: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6248400" y="2209800"/>
            <a:ext cx="388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</a:rPr>
              <a:t>when </a:t>
            </a:r>
            <a:r>
              <a:rPr lang="en-US" altLang="en-US">
                <a:latin typeface="Calibri Light" panose="020F0302020204030204" pitchFamily="34" charset="0"/>
              </a:rPr>
              <a:t>Palv &gt; Ppc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</a:rPr>
              <a:t>pulmonary vessels close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alibri Light" panose="020F0302020204030204" pitchFamily="34" charset="0"/>
              </a:rPr>
              <a:t>no blood flow</a:t>
            </a:r>
          </a:p>
        </p:txBody>
      </p:sp>
    </p:spTree>
    <p:extLst>
      <p:ext uri="{BB962C8B-B14F-4D97-AF65-F5344CB8AC3E}">
        <p14:creationId xmlns:p14="http://schemas.microsoft.com/office/powerpoint/2010/main" val="30669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09600"/>
            <a:ext cx="8077200" cy="24384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Zone 3 FLOW</a:t>
            </a:r>
          </a:p>
          <a:p>
            <a:pPr lvl="1" eaLnBrk="1" hangingPunct="1"/>
            <a:r>
              <a:rPr lang="en-US" altLang="en-US" smtClean="0"/>
              <a:t>Continuous blood flow throughout cardiac cycle</a:t>
            </a:r>
          </a:p>
          <a:p>
            <a:pPr lvl="1" eaLnBrk="1" hangingPunct="1"/>
            <a:r>
              <a:rPr lang="en-US" altLang="en-US" smtClean="0"/>
              <a:t>P</a:t>
            </a:r>
            <a:r>
              <a:rPr lang="en-US" altLang="en-US" baseline="-25000" smtClean="0"/>
              <a:t>pc</a:t>
            </a:r>
            <a:r>
              <a:rPr lang="en-US" altLang="en-US" smtClean="0"/>
              <a:t>&gt; P</a:t>
            </a:r>
            <a:r>
              <a:rPr lang="en-US" altLang="en-US" baseline="-25000" smtClean="0"/>
              <a:t>alv</a:t>
            </a:r>
            <a:r>
              <a:rPr lang="en-US" altLang="en-US" smtClean="0"/>
              <a:t> : pulmonary vessels open; blood flow continuous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3886200" y="3657600"/>
            <a:ext cx="3182938" cy="2133600"/>
            <a:chOff x="432" y="2256"/>
            <a:chExt cx="2005" cy="1344"/>
          </a:xfrm>
        </p:grpSpPr>
        <p:sp>
          <p:nvSpPr>
            <p:cNvPr id="14340" name="Freeform 4"/>
            <p:cNvSpPr>
              <a:spLocks/>
            </p:cNvSpPr>
            <p:nvPr/>
          </p:nvSpPr>
          <p:spPr bwMode="auto">
            <a:xfrm>
              <a:off x="432" y="2266"/>
              <a:ext cx="1453" cy="1253"/>
            </a:xfrm>
            <a:custGeom>
              <a:avLst/>
              <a:gdLst>
                <a:gd name="T0" fmla="*/ 9 w 2149"/>
                <a:gd name="T1" fmla="*/ 18 h 1924"/>
                <a:gd name="T2" fmla="*/ 12 w 2149"/>
                <a:gd name="T3" fmla="*/ 15 h 1924"/>
                <a:gd name="T4" fmla="*/ 14 w 2149"/>
                <a:gd name="T5" fmla="*/ 12 h 1924"/>
                <a:gd name="T6" fmla="*/ 15 w 2149"/>
                <a:gd name="T7" fmla="*/ 10 h 1924"/>
                <a:gd name="T8" fmla="*/ 16 w 2149"/>
                <a:gd name="T9" fmla="*/ 9 h 1924"/>
                <a:gd name="T10" fmla="*/ 16 w 2149"/>
                <a:gd name="T11" fmla="*/ 8 h 1924"/>
                <a:gd name="T12" fmla="*/ 20 w 2149"/>
                <a:gd name="T13" fmla="*/ 7 h 1924"/>
                <a:gd name="T14" fmla="*/ 23 w 2149"/>
                <a:gd name="T15" fmla="*/ 5 h 1924"/>
                <a:gd name="T16" fmla="*/ 24 w 2149"/>
                <a:gd name="T17" fmla="*/ 5 h 1924"/>
                <a:gd name="T18" fmla="*/ 26 w 2149"/>
                <a:gd name="T19" fmla="*/ 5 h 1924"/>
                <a:gd name="T20" fmla="*/ 28 w 2149"/>
                <a:gd name="T21" fmla="*/ 3 h 1924"/>
                <a:gd name="T22" fmla="*/ 30 w 2149"/>
                <a:gd name="T23" fmla="*/ 2 h 1924"/>
                <a:gd name="T24" fmla="*/ 51 w 2149"/>
                <a:gd name="T25" fmla="*/ 2 h 1924"/>
                <a:gd name="T26" fmla="*/ 60 w 2149"/>
                <a:gd name="T27" fmla="*/ 0 h 1924"/>
                <a:gd name="T28" fmla="*/ 70 w 2149"/>
                <a:gd name="T29" fmla="*/ 1 h 1924"/>
                <a:gd name="T30" fmla="*/ 79 w 2149"/>
                <a:gd name="T31" fmla="*/ 3 h 1924"/>
                <a:gd name="T32" fmla="*/ 82 w 2149"/>
                <a:gd name="T33" fmla="*/ 3 h 1924"/>
                <a:gd name="T34" fmla="*/ 87 w 2149"/>
                <a:gd name="T35" fmla="*/ 5 h 1924"/>
                <a:gd name="T36" fmla="*/ 88 w 2149"/>
                <a:gd name="T37" fmla="*/ 7 h 1924"/>
                <a:gd name="T38" fmla="*/ 90 w 2149"/>
                <a:gd name="T39" fmla="*/ 8 h 1924"/>
                <a:gd name="T40" fmla="*/ 91 w 2149"/>
                <a:gd name="T41" fmla="*/ 10 h 1924"/>
                <a:gd name="T42" fmla="*/ 92 w 2149"/>
                <a:gd name="T43" fmla="*/ 12 h 1924"/>
                <a:gd name="T44" fmla="*/ 93 w 2149"/>
                <a:gd name="T45" fmla="*/ 12 h 1924"/>
                <a:gd name="T46" fmla="*/ 93 w 2149"/>
                <a:gd name="T47" fmla="*/ 21 h 1924"/>
                <a:gd name="T48" fmla="*/ 93 w 2149"/>
                <a:gd name="T49" fmla="*/ 33 h 1924"/>
                <a:gd name="T50" fmla="*/ 87 w 2149"/>
                <a:gd name="T51" fmla="*/ 51 h 1924"/>
                <a:gd name="T52" fmla="*/ 77 w 2149"/>
                <a:gd name="T53" fmla="*/ 58 h 1924"/>
                <a:gd name="T54" fmla="*/ 71 w 2149"/>
                <a:gd name="T55" fmla="*/ 61 h 1924"/>
                <a:gd name="T56" fmla="*/ 66 w 2149"/>
                <a:gd name="T57" fmla="*/ 61 h 1924"/>
                <a:gd name="T58" fmla="*/ 60 w 2149"/>
                <a:gd name="T59" fmla="*/ 61 h 1924"/>
                <a:gd name="T60" fmla="*/ 57 w 2149"/>
                <a:gd name="T61" fmla="*/ 60 h 1924"/>
                <a:gd name="T62" fmla="*/ 29 w 2149"/>
                <a:gd name="T63" fmla="*/ 56 h 1924"/>
                <a:gd name="T64" fmla="*/ 15 w 2149"/>
                <a:gd name="T65" fmla="*/ 55 h 1924"/>
                <a:gd name="T66" fmla="*/ 11 w 2149"/>
                <a:gd name="T67" fmla="*/ 54 h 1924"/>
                <a:gd name="T68" fmla="*/ 6 w 2149"/>
                <a:gd name="T69" fmla="*/ 51 h 1924"/>
                <a:gd name="T70" fmla="*/ 3 w 2149"/>
                <a:gd name="T71" fmla="*/ 49 h 1924"/>
                <a:gd name="T72" fmla="*/ 1 w 2149"/>
                <a:gd name="T73" fmla="*/ 42 h 1924"/>
                <a:gd name="T74" fmla="*/ 1 w 2149"/>
                <a:gd name="T75" fmla="*/ 40 h 1924"/>
                <a:gd name="T76" fmla="*/ 1 w 2149"/>
                <a:gd name="T77" fmla="*/ 33 h 1924"/>
                <a:gd name="T78" fmla="*/ 3 w 2149"/>
                <a:gd name="T79" fmla="*/ 31 h 1924"/>
                <a:gd name="T80" fmla="*/ 5 w 2149"/>
                <a:gd name="T81" fmla="*/ 30 h 1924"/>
                <a:gd name="T82" fmla="*/ 6 w 2149"/>
                <a:gd name="T83" fmla="*/ 27 h 1924"/>
                <a:gd name="T84" fmla="*/ 7 w 2149"/>
                <a:gd name="T85" fmla="*/ 27 h 1924"/>
                <a:gd name="T86" fmla="*/ 8 w 2149"/>
                <a:gd name="T87" fmla="*/ 21 h 1924"/>
                <a:gd name="T88" fmla="*/ 9 w 2149"/>
                <a:gd name="T89" fmla="*/ 18 h 19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149"/>
                <a:gd name="T136" fmla="*/ 0 h 1924"/>
                <a:gd name="T137" fmla="*/ 2149 w 2149"/>
                <a:gd name="T138" fmla="*/ 1924 h 192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149" h="1924">
                  <a:moveTo>
                    <a:pt x="214" y="558"/>
                  </a:moveTo>
                  <a:cubicBezTo>
                    <a:pt x="237" y="523"/>
                    <a:pt x="239" y="486"/>
                    <a:pt x="269" y="457"/>
                  </a:cubicBezTo>
                  <a:cubicBezTo>
                    <a:pt x="281" y="421"/>
                    <a:pt x="305" y="392"/>
                    <a:pt x="323" y="357"/>
                  </a:cubicBezTo>
                  <a:cubicBezTo>
                    <a:pt x="327" y="348"/>
                    <a:pt x="328" y="338"/>
                    <a:pt x="333" y="329"/>
                  </a:cubicBezTo>
                  <a:cubicBezTo>
                    <a:pt x="344" y="310"/>
                    <a:pt x="362" y="295"/>
                    <a:pt x="369" y="274"/>
                  </a:cubicBezTo>
                  <a:cubicBezTo>
                    <a:pt x="372" y="265"/>
                    <a:pt x="371" y="254"/>
                    <a:pt x="378" y="247"/>
                  </a:cubicBezTo>
                  <a:cubicBezTo>
                    <a:pt x="411" y="214"/>
                    <a:pt x="425" y="212"/>
                    <a:pt x="461" y="201"/>
                  </a:cubicBezTo>
                  <a:cubicBezTo>
                    <a:pt x="483" y="186"/>
                    <a:pt x="502" y="168"/>
                    <a:pt x="525" y="155"/>
                  </a:cubicBezTo>
                  <a:cubicBezTo>
                    <a:pt x="533" y="150"/>
                    <a:pt x="543" y="150"/>
                    <a:pt x="552" y="146"/>
                  </a:cubicBezTo>
                  <a:cubicBezTo>
                    <a:pt x="565" y="141"/>
                    <a:pt x="577" y="135"/>
                    <a:pt x="589" y="128"/>
                  </a:cubicBezTo>
                  <a:cubicBezTo>
                    <a:pt x="608" y="117"/>
                    <a:pt x="622" y="96"/>
                    <a:pt x="643" y="91"/>
                  </a:cubicBezTo>
                  <a:cubicBezTo>
                    <a:pt x="689" y="80"/>
                    <a:pt x="668" y="86"/>
                    <a:pt x="707" y="73"/>
                  </a:cubicBezTo>
                  <a:cubicBezTo>
                    <a:pt x="866" y="81"/>
                    <a:pt x="1018" y="85"/>
                    <a:pt x="1174" y="55"/>
                  </a:cubicBezTo>
                  <a:cubicBezTo>
                    <a:pt x="1238" y="29"/>
                    <a:pt x="1307" y="11"/>
                    <a:pt x="1375" y="0"/>
                  </a:cubicBezTo>
                  <a:cubicBezTo>
                    <a:pt x="1451" y="3"/>
                    <a:pt x="1527" y="4"/>
                    <a:pt x="1603" y="9"/>
                  </a:cubicBezTo>
                  <a:cubicBezTo>
                    <a:pt x="1669" y="13"/>
                    <a:pt x="1752" y="58"/>
                    <a:pt x="1814" y="82"/>
                  </a:cubicBezTo>
                  <a:cubicBezTo>
                    <a:pt x="1859" y="129"/>
                    <a:pt x="1794" y="69"/>
                    <a:pt x="1887" y="110"/>
                  </a:cubicBezTo>
                  <a:cubicBezTo>
                    <a:pt x="1917" y="123"/>
                    <a:pt x="1940" y="150"/>
                    <a:pt x="1969" y="165"/>
                  </a:cubicBezTo>
                  <a:cubicBezTo>
                    <a:pt x="2014" y="233"/>
                    <a:pt x="1953" y="150"/>
                    <a:pt x="2024" y="210"/>
                  </a:cubicBezTo>
                  <a:cubicBezTo>
                    <a:pt x="2039" y="223"/>
                    <a:pt x="2047" y="242"/>
                    <a:pt x="2061" y="256"/>
                  </a:cubicBezTo>
                  <a:cubicBezTo>
                    <a:pt x="2089" y="340"/>
                    <a:pt x="2043" y="215"/>
                    <a:pt x="2097" y="311"/>
                  </a:cubicBezTo>
                  <a:cubicBezTo>
                    <a:pt x="2103" y="322"/>
                    <a:pt x="2101" y="336"/>
                    <a:pt x="2106" y="347"/>
                  </a:cubicBezTo>
                  <a:cubicBezTo>
                    <a:pt x="2111" y="357"/>
                    <a:pt x="2119" y="366"/>
                    <a:pt x="2125" y="375"/>
                  </a:cubicBezTo>
                  <a:cubicBezTo>
                    <a:pt x="2143" y="467"/>
                    <a:pt x="2149" y="548"/>
                    <a:pt x="2115" y="640"/>
                  </a:cubicBezTo>
                  <a:cubicBezTo>
                    <a:pt x="2101" y="771"/>
                    <a:pt x="2107" y="902"/>
                    <a:pt x="2125" y="1033"/>
                  </a:cubicBezTo>
                  <a:cubicBezTo>
                    <a:pt x="2117" y="1248"/>
                    <a:pt x="2130" y="1403"/>
                    <a:pt x="2006" y="1573"/>
                  </a:cubicBezTo>
                  <a:cubicBezTo>
                    <a:pt x="1985" y="1657"/>
                    <a:pt x="1845" y="1762"/>
                    <a:pt x="1768" y="1792"/>
                  </a:cubicBezTo>
                  <a:cubicBezTo>
                    <a:pt x="1724" y="1827"/>
                    <a:pt x="1681" y="1858"/>
                    <a:pt x="1631" y="1883"/>
                  </a:cubicBezTo>
                  <a:cubicBezTo>
                    <a:pt x="1592" y="1924"/>
                    <a:pt x="1545" y="1909"/>
                    <a:pt x="1494" y="1902"/>
                  </a:cubicBezTo>
                  <a:cubicBezTo>
                    <a:pt x="1455" y="1889"/>
                    <a:pt x="1413" y="1888"/>
                    <a:pt x="1375" y="1874"/>
                  </a:cubicBezTo>
                  <a:cubicBezTo>
                    <a:pt x="1289" y="1842"/>
                    <a:pt x="1390" y="1866"/>
                    <a:pt x="1293" y="1847"/>
                  </a:cubicBezTo>
                  <a:cubicBezTo>
                    <a:pt x="1103" y="1725"/>
                    <a:pt x="871" y="1735"/>
                    <a:pt x="653" y="1728"/>
                  </a:cubicBezTo>
                  <a:cubicBezTo>
                    <a:pt x="548" y="1717"/>
                    <a:pt x="446" y="1704"/>
                    <a:pt x="342" y="1691"/>
                  </a:cubicBezTo>
                  <a:cubicBezTo>
                    <a:pt x="309" y="1680"/>
                    <a:pt x="273" y="1677"/>
                    <a:pt x="241" y="1664"/>
                  </a:cubicBezTo>
                  <a:cubicBezTo>
                    <a:pt x="200" y="1648"/>
                    <a:pt x="167" y="1614"/>
                    <a:pt x="131" y="1591"/>
                  </a:cubicBezTo>
                  <a:cubicBezTo>
                    <a:pt x="108" y="1560"/>
                    <a:pt x="94" y="1526"/>
                    <a:pt x="67" y="1499"/>
                  </a:cubicBezTo>
                  <a:cubicBezTo>
                    <a:pt x="46" y="1437"/>
                    <a:pt x="34" y="1371"/>
                    <a:pt x="22" y="1307"/>
                  </a:cubicBezTo>
                  <a:cubicBezTo>
                    <a:pt x="16" y="1277"/>
                    <a:pt x="3" y="1216"/>
                    <a:pt x="3" y="1216"/>
                  </a:cubicBezTo>
                  <a:cubicBezTo>
                    <a:pt x="15" y="1058"/>
                    <a:pt x="0" y="1124"/>
                    <a:pt x="40" y="1033"/>
                  </a:cubicBezTo>
                  <a:cubicBezTo>
                    <a:pt x="59" y="990"/>
                    <a:pt x="52" y="977"/>
                    <a:pt x="77" y="942"/>
                  </a:cubicBezTo>
                  <a:cubicBezTo>
                    <a:pt x="85" y="931"/>
                    <a:pt x="96" y="924"/>
                    <a:pt x="104" y="914"/>
                  </a:cubicBezTo>
                  <a:cubicBezTo>
                    <a:pt x="117" y="897"/>
                    <a:pt x="129" y="877"/>
                    <a:pt x="141" y="859"/>
                  </a:cubicBezTo>
                  <a:cubicBezTo>
                    <a:pt x="147" y="850"/>
                    <a:pt x="159" y="832"/>
                    <a:pt x="159" y="832"/>
                  </a:cubicBezTo>
                  <a:cubicBezTo>
                    <a:pt x="168" y="775"/>
                    <a:pt x="174" y="714"/>
                    <a:pt x="186" y="658"/>
                  </a:cubicBezTo>
                  <a:cubicBezTo>
                    <a:pt x="194" y="622"/>
                    <a:pt x="214" y="595"/>
                    <a:pt x="214" y="55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1885" y="2256"/>
              <a:ext cx="552" cy="1344"/>
            </a:xfrm>
            <a:prstGeom prst="can">
              <a:avLst>
                <a:gd name="adj" fmla="val 6087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810</Words>
  <Application>Microsoft Office PowerPoint</Application>
  <PresentationFormat>Widescreen</PresentationFormat>
  <Paragraphs>196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Ventilation and perfusion</vt:lpstr>
      <vt:lpstr>At the end of the lecture the student should be able to, </vt:lpstr>
      <vt:lpstr>Regional ventilation in the lungs</vt:lpstr>
      <vt:lpstr>Effect of gravity on ventilation</vt:lpstr>
      <vt:lpstr>Regional blood flow in the lungs</vt:lpstr>
      <vt:lpstr>Pulmonary blood flow according to the area</vt:lpstr>
      <vt:lpstr>PowerPoint Presentation</vt:lpstr>
      <vt:lpstr>PowerPoint Presentation</vt:lpstr>
      <vt:lpstr>PowerPoint Presentation</vt:lpstr>
      <vt:lpstr>In the normal lung…</vt:lpstr>
      <vt:lpstr>PowerPoint Presentation</vt:lpstr>
      <vt:lpstr>Situations where there is continuous  blood flow at any time of the cardiac cycle </vt:lpstr>
      <vt:lpstr>Ventilation /perfusion ratio (VA/Q ratio)</vt:lpstr>
      <vt:lpstr>PowerPoint Presentation</vt:lpstr>
      <vt:lpstr>Ideally V/Q ratio = 1 </vt:lpstr>
      <vt:lpstr>In the normal lungs at rest</vt:lpstr>
      <vt:lpstr>PowerPoint Presentation</vt:lpstr>
      <vt:lpstr>What are these variations?</vt:lpstr>
      <vt:lpstr>Now let’s look at examples of  Ventilation-perfusion mismatch</vt:lpstr>
      <vt:lpstr>Decrease in VA/Q ratio  </vt:lpstr>
      <vt:lpstr>no ventilation; V=zero; VA/Q ratio=0</vt:lpstr>
      <vt:lpstr>Increase in VA /Q ratio </vt:lpstr>
      <vt:lpstr>PowerPoint Presentation</vt:lpstr>
      <vt:lpstr>PowerPoint Presentation</vt:lpstr>
      <vt:lpstr>Local changes that occur in lung to minimize V/Q mismatch</vt:lpstr>
      <vt:lpstr>Respiratory Quotient  </vt:lpstr>
      <vt:lpstr>Respiratory Exchange Ratio  </vt:lpstr>
      <vt:lpstr>Summary – In the lung</vt:lpstr>
      <vt:lpstr>Summary contd.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Ventilation and perfusion</dc:title>
  <dc:creator>Admin</dc:creator>
  <cp:lastModifiedBy>Tania Warnakulasuriya</cp:lastModifiedBy>
  <cp:revision>9</cp:revision>
  <dcterms:created xsi:type="dcterms:W3CDTF">2018-10-25T05:45:48Z</dcterms:created>
  <dcterms:modified xsi:type="dcterms:W3CDTF">2018-10-30T21:26:52Z</dcterms:modified>
</cp:coreProperties>
</file>