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9" r:id="rId20"/>
    <p:sldId id="274" r:id="rId21"/>
    <p:sldId id="275" r:id="rId22"/>
    <p:sldId id="280" r:id="rId23"/>
    <p:sldId id="281" r:id="rId24"/>
    <p:sldId id="283" r:id="rId25"/>
    <p:sldId id="282" r:id="rId26"/>
    <p:sldId id="284" r:id="rId27"/>
    <p:sldId id="285" r:id="rId28"/>
    <p:sldId id="286" r:id="rId29"/>
    <p:sldId id="288" r:id="rId30"/>
    <p:sldId id="289" r:id="rId31"/>
    <p:sldId id="287" r:id="rId32"/>
    <p:sldId id="292" r:id="rId33"/>
    <p:sldId id="290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C0D8"/>
    <a:srgbClr val="DBF3FB"/>
    <a:srgbClr val="DD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506AF-1192-4C7E-8631-4E978EC16E83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40B0A-BB47-4814-8A20-F8D864EC6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2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53AE029-C164-4352-B05A-20005876E23C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48980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F88AF28-CB19-485E-B53F-03B48EF5E6CB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304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8FC047-6CDD-40B9-867C-A240356CFD23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99387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0E50CED-8ECF-410A-94BF-E82180EE3BB5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21794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F7FAA73-88E1-4BF7-8CF3-566585C34716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4063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019-FB6B-4715-A23E-F5C53361B5A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6788-E41E-4425-9994-47FCB03B3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1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019-FB6B-4715-A23E-F5C53361B5A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6788-E41E-4425-9994-47FCB03B3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1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019-FB6B-4715-A23E-F5C53361B5A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6788-E41E-4425-9994-47FCB03B3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18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62E1A-C145-4032-842E-4768625CA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8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847417" y="1981200"/>
            <a:ext cx="5080000" cy="4114800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5FD5F-25E2-4027-92F9-41F8AA8BA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9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019-FB6B-4715-A23E-F5C53361B5A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6788-E41E-4425-9994-47FCB03B3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019-FB6B-4715-A23E-F5C53361B5A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6788-E41E-4425-9994-47FCB03B3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8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019-FB6B-4715-A23E-F5C53361B5A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6788-E41E-4425-9994-47FCB03B3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2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019-FB6B-4715-A23E-F5C53361B5A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6788-E41E-4425-9994-47FCB03B3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2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019-FB6B-4715-A23E-F5C53361B5A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6788-E41E-4425-9994-47FCB03B3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6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019-FB6B-4715-A23E-F5C53361B5A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6788-E41E-4425-9994-47FCB03B3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0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019-FB6B-4715-A23E-F5C53361B5A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6788-E41E-4425-9994-47FCB03B3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5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5019-FB6B-4715-A23E-F5C53361B5A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6788-E41E-4425-9994-47FCB03B3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3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5019-FB6B-4715-A23E-F5C53361B5A2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D6788-E41E-4425-9994-47FCB03B3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2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http://web.carteret.edu/keoughp/LFreshwater/CPAP/PFT/PFT_files/course_files/desj04-conc03_files/desj04-conc0302.jpg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http://web.carteret.edu/keoughp/LFreshwater/CPAP/PFT/PFT_files/course_files/desj04-conc03_files/desj04-conc0301.jpg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all" dirty="0" smtClean="0"/>
              <a:t>Lung volumes and capacities</a:t>
            </a:r>
            <a:endParaRPr lang="en-US" cap="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5440" y="387635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Dr. D T D </a:t>
            </a:r>
            <a:r>
              <a:rPr lang="en-US" dirty="0" err="1" smtClean="0"/>
              <a:t>Warnakulasuriya</a:t>
            </a:r>
            <a:endParaRPr lang="en-US" dirty="0" smtClean="0"/>
          </a:p>
          <a:p>
            <a:r>
              <a:rPr lang="en-US" dirty="0" smtClean="0"/>
              <a:t>Department of Physiology</a:t>
            </a:r>
          </a:p>
          <a:p>
            <a:r>
              <a:rPr lang="en-US" dirty="0" smtClean="0"/>
              <a:t>Faculty of Medicine</a:t>
            </a:r>
          </a:p>
          <a:p>
            <a:r>
              <a:rPr lang="en-US" dirty="0" smtClean="0"/>
              <a:t>University of </a:t>
            </a:r>
            <a:r>
              <a:rPr lang="en-US" dirty="0" err="1" smtClean="0"/>
              <a:t>Kelaniya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97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Lung capacities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13514" cy="406572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b="1" dirty="0" smtClean="0">
                <a:solidFill>
                  <a:srgbClr val="0000FF"/>
                </a:solidFill>
              </a:rPr>
              <a:t>Total lung capacity</a:t>
            </a:r>
            <a:r>
              <a:rPr lang="en-US" altLang="en-US" dirty="0" smtClean="0">
                <a:solidFill>
                  <a:srgbClr val="0000FF"/>
                </a:solidFill>
              </a:rPr>
              <a:t> </a:t>
            </a:r>
            <a:r>
              <a:rPr lang="en-US" altLang="en-US" dirty="0"/>
              <a:t>(VC+RV)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Total lung volume </a:t>
            </a:r>
            <a:endParaRPr lang="en-US" altLang="en-US" dirty="0" smtClean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 smtClean="0"/>
              <a:t>~</a:t>
            </a:r>
            <a:r>
              <a:rPr lang="en-US" altLang="en-US" dirty="0"/>
              <a:t> </a:t>
            </a:r>
            <a:r>
              <a:rPr lang="en-US" altLang="en-US" dirty="0" smtClean="0"/>
              <a:t>5L</a:t>
            </a:r>
            <a:endParaRPr lang="en-US" altLang="en-US" dirty="0" smtClean="0"/>
          </a:p>
          <a:p>
            <a:endParaRPr lang="en-US" dirty="0" smtClean="0"/>
          </a:p>
          <a:p>
            <a:pPr>
              <a:lnSpc>
                <a:spcPct val="80000"/>
              </a:lnSpc>
            </a:pPr>
            <a:r>
              <a:rPr lang="en-US" altLang="en-US" b="1" dirty="0" smtClean="0">
                <a:solidFill>
                  <a:srgbClr val="FF0000"/>
                </a:solidFill>
              </a:rPr>
              <a:t>Vital capacity </a:t>
            </a:r>
            <a:r>
              <a:rPr lang="en-US" altLang="en-US" b="1" dirty="0"/>
              <a:t>(</a:t>
            </a:r>
            <a:r>
              <a:rPr lang="en-US" altLang="en-US" dirty="0"/>
              <a:t>IRV+TV+ERV)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The </a:t>
            </a:r>
            <a:r>
              <a:rPr lang="en-US" altLang="en-US" dirty="0" smtClean="0"/>
              <a:t>largest amount of air that can be expired  after a maximal inspiratory </a:t>
            </a:r>
            <a:r>
              <a:rPr lang="en-US" altLang="en-US" dirty="0" smtClean="0"/>
              <a:t>effort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 smtClean="0"/>
              <a:t>(</a:t>
            </a:r>
            <a:r>
              <a:rPr lang="en-US" altLang="en-US" dirty="0"/>
              <a:t>FVC- forced vital capacity</a:t>
            </a:r>
            <a:r>
              <a:rPr lang="en-US" altLang="en-US" dirty="0" smtClean="0"/>
              <a:t>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 smtClean="0"/>
              <a:t>~3.5L</a:t>
            </a:r>
            <a:endParaRPr lang="en-US" altLang="en-US" dirty="0"/>
          </a:p>
          <a:p>
            <a:pPr lvl="1">
              <a:lnSpc>
                <a:spcPct val="80000"/>
              </a:lnSpc>
            </a:pPr>
            <a:endParaRPr lang="en-US" altLang="en-US" b="1" dirty="0" smtClean="0">
              <a:solidFill>
                <a:srgbClr val="0000FF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4781550" cy="3524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1690688"/>
            <a:ext cx="435429" cy="3524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TLC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44491" y="1690687"/>
            <a:ext cx="444137" cy="28029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VC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98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640080"/>
            <a:ext cx="5394960" cy="5747657"/>
          </a:xfrm>
        </p:spPr>
        <p:txBody>
          <a:bodyPr/>
          <a:lstStyle/>
          <a:p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Inspiratory capacity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en-US" dirty="0"/>
              <a:t>(TV+IRV)</a:t>
            </a:r>
          </a:p>
          <a:p>
            <a:pPr lvl="1"/>
            <a:r>
              <a:rPr lang="en-US" altLang="en-US" dirty="0" smtClean="0"/>
              <a:t>Amount of air that can be inspired </a:t>
            </a:r>
            <a:r>
              <a:rPr lang="en-US" altLang="en-US" dirty="0" smtClean="0"/>
              <a:t>from end expiratory level</a:t>
            </a:r>
          </a:p>
          <a:p>
            <a:pPr marL="457200" lvl="1" indent="0">
              <a:buNone/>
            </a:pPr>
            <a:r>
              <a:rPr lang="en-US" altLang="en-US" dirty="0" smtClean="0"/>
              <a:t>~2.5L</a:t>
            </a:r>
            <a:endParaRPr lang="en-US" altLang="en-US" dirty="0" smtClean="0"/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Functional residual capacity </a:t>
            </a:r>
            <a:r>
              <a:rPr lang="en-US" altLang="en-US" dirty="0"/>
              <a:t>(FRC=ERV+RV)</a:t>
            </a:r>
          </a:p>
          <a:p>
            <a:pPr lvl="1"/>
            <a:r>
              <a:rPr lang="en-US" altLang="en-US" dirty="0" smtClean="0"/>
              <a:t>Amount of air in the lungs at the end of quiet </a:t>
            </a:r>
            <a:r>
              <a:rPr lang="en-US" altLang="en-US" dirty="0" smtClean="0"/>
              <a:t>expiration</a:t>
            </a:r>
          </a:p>
          <a:p>
            <a:pPr marL="457200" lvl="1" indent="0">
              <a:buNone/>
            </a:pPr>
            <a:r>
              <a:rPr lang="en-US" altLang="en-US" dirty="0"/>
              <a:t>~2.5L</a:t>
            </a:r>
          </a:p>
          <a:p>
            <a:pPr marL="457200" lvl="1" indent="0">
              <a:buNone/>
            </a:pPr>
            <a:endParaRPr lang="en-US" alt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577"/>
          <a:stretch/>
        </p:blipFill>
        <p:spPr>
          <a:xfrm>
            <a:off x="7014754" y="640080"/>
            <a:ext cx="3893276" cy="35242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27817" y="640080"/>
            <a:ext cx="404949" cy="20639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27817" y="2704011"/>
            <a:ext cx="404949" cy="14603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FRC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78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317480" cy="3334205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altLang="en-US" sz="3200" dirty="0" smtClean="0">
                <a:solidFill>
                  <a:srgbClr val="FF0000"/>
                </a:solidFill>
              </a:rPr>
              <a:t>Respiratory (Anatomical) dead space </a:t>
            </a:r>
          </a:p>
          <a:p>
            <a:pPr marL="990600" lvl="1" indent="-533400"/>
            <a:r>
              <a:rPr lang="en-US" altLang="en-US" sz="2800" dirty="0" smtClean="0"/>
              <a:t>The volume of air in the conducting zone of the air ways that does not take part in gaseous exchange (excludes alveoli and gas exchanging portions)</a:t>
            </a:r>
          </a:p>
          <a:p>
            <a:pPr marL="990600" lvl="1" indent="-533400"/>
            <a:r>
              <a:rPr lang="en-US" altLang="en-US" sz="2800" dirty="0" smtClean="0"/>
              <a:t>2mL/kg (=150mL)</a:t>
            </a:r>
          </a:p>
          <a:p>
            <a:pPr marL="990600" lvl="1" indent="-533400"/>
            <a:r>
              <a:rPr lang="en-US" altLang="en-US" sz="2800" dirty="0" smtClean="0"/>
              <a:t>Is expired first during expiration</a:t>
            </a:r>
          </a:p>
          <a:p>
            <a:pPr marL="990600" lvl="1" indent="-533400"/>
            <a:r>
              <a:rPr lang="en-US" altLang="en-US" sz="2800" dirty="0" smtClean="0"/>
              <a:t>Measured by nitrogen breath washout test (REFER)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005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 breath wash out test</a:t>
            </a:r>
            <a:endParaRPr lang="en-US" dirty="0"/>
          </a:p>
        </p:txBody>
      </p:sp>
      <p:pic>
        <p:nvPicPr>
          <p:cNvPr id="4" name="Picture 2" descr="http://www.uptomed.ir/Digimed.ir/ganong-review-of-medical-physiology/Ganong_Review_of_Medical_Physiology/VII.%20Respiratory%20Physiology/35.%20Pulmonary%20Function_files/loadBinary_005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92" y="2277813"/>
            <a:ext cx="7676446" cy="377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24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Physiological dead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 smtClean="0"/>
              <a:t>Anatomical dead space + “functional dead space”</a:t>
            </a:r>
          </a:p>
          <a:p>
            <a:pPr lvl="1"/>
            <a:r>
              <a:rPr lang="en-US" altLang="en-US" dirty="0" smtClean="0"/>
              <a:t>Due to non/ poor ventilation or non/ poor perfusion of alveoli</a:t>
            </a:r>
          </a:p>
          <a:p>
            <a:pPr lvl="1"/>
            <a:r>
              <a:rPr lang="en-US" altLang="en-US" dirty="0" smtClean="0"/>
              <a:t>In a normal person,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Anatomical </a:t>
            </a:r>
            <a:r>
              <a:rPr lang="en-US" altLang="en-US" dirty="0" smtClean="0"/>
              <a:t>dead space = physiological dead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Respiratory minute volume (pulmonary ventilation)</a:t>
            </a:r>
          </a:p>
          <a:p>
            <a:pPr>
              <a:lnSpc>
                <a:spcPct val="120000"/>
              </a:lnSpc>
              <a:buNone/>
            </a:pPr>
            <a:r>
              <a:rPr lang="en-US" altLang="en-US" dirty="0"/>
              <a:t>The amount of air inspired per minute</a:t>
            </a:r>
          </a:p>
          <a:p>
            <a:pPr>
              <a:lnSpc>
                <a:spcPct val="120000"/>
              </a:lnSpc>
              <a:buNone/>
            </a:pPr>
            <a:r>
              <a:rPr lang="en-US" altLang="en-US" dirty="0"/>
              <a:t>= TV X respiratory rate</a:t>
            </a:r>
          </a:p>
          <a:p>
            <a:pPr>
              <a:lnSpc>
                <a:spcPct val="120000"/>
              </a:lnSpc>
              <a:buNone/>
            </a:pPr>
            <a:endParaRPr lang="en-US" altLang="en-US" b="1" dirty="0">
              <a:solidFill>
                <a:srgbClr val="0033CC"/>
              </a:solidFill>
            </a:endParaRPr>
          </a:p>
          <a:p>
            <a:pPr>
              <a:lnSpc>
                <a:spcPct val="120000"/>
              </a:lnSpc>
              <a:buNone/>
            </a:pPr>
            <a:endParaRPr lang="en-US" altLang="en-US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Alveolar ventilation</a:t>
            </a:r>
          </a:p>
          <a:p>
            <a:pPr>
              <a:lnSpc>
                <a:spcPct val="120000"/>
              </a:lnSpc>
              <a:buNone/>
            </a:pPr>
            <a:r>
              <a:rPr lang="en-US" altLang="en-US" dirty="0"/>
              <a:t>The amount of air that takes part in gas exchange</a:t>
            </a:r>
          </a:p>
          <a:p>
            <a:pPr>
              <a:buNone/>
            </a:pPr>
            <a:r>
              <a:rPr lang="en-US" altLang="en-US" dirty="0"/>
              <a:t>= (TV-respiratory dead space) X respiratory rate</a:t>
            </a:r>
          </a:p>
          <a:p>
            <a:pPr>
              <a:buNone/>
            </a:pPr>
            <a:endParaRPr lang="en-US" altLang="en-US" b="1" dirty="0">
              <a:solidFill>
                <a:srgbClr val="0033CC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79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voluntary ventilation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 smtClean="0"/>
              <a:t>The largest volume of air that can be moved in and out of the lungs in 1 minute by voluntary effort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Measured over 15 seconds and then prorated to a minute</a:t>
            </a:r>
          </a:p>
          <a:p>
            <a:endParaRPr lang="en-GB" altLang="en-US" dirty="0" smtClean="0"/>
          </a:p>
          <a:p>
            <a:r>
              <a:rPr lang="en-GB" altLang="en-US" dirty="0" smtClean="0"/>
              <a:t>140-180 L/min for a healthy adult male</a:t>
            </a:r>
          </a:p>
          <a:p>
            <a:endParaRPr lang="en-GB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3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lung volume and capacities in disease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7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Times New Roman" panose="02020603050405020304" pitchFamily="18" charset="0"/>
                <a:cs typeface="Arial" panose="020B0604020202020204" pitchFamily="34" charset="0"/>
              </a:rPr>
              <a:t>In restrictive lung disorders: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 smtClean="0">
                <a:ea typeface="Times New Roman" panose="02020603050405020304" pitchFamily="18" charset="0"/>
                <a:cs typeface="Arial" panose="020B0604020202020204" pitchFamily="34" charset="0"/>
              </a:rPr>
              <a:t>Tidal </a:t>
            </a:r>
            <a:r>
              <a:rPr lang="en-US" altLang="en-US" dirty="0">
                <a:ea typeface="Times New Roman" panose="02020603050405020304" pitchFamily="18" charset="0"/>
                <a:cs typeface="Arial" panose="020B0604020202020204" pitchFamily="34" charset="0"/>
              </a:rPr>
              <a:t>volume (V</a:t>
            </a:r>
            <a:r>
              <a:rPr lang="en-US" altLang="en-US" baseline="-30000" dirty="0"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lang="en-US" altLang="en-US" dirty="0">
                <a:ea typeface="Times New Roman" panose="02020603050405020304" pitchFamily="18" charset="0"/>
                <a:cs typeface="Arial" panose="020B0604020202020204" pitchFamily="34" charset="0"/>
              </a:rPr>
              <a:t>), residual volume (RV</a:t>
            </a:r>
            <a:r>
              <a:rPr lang="en-US" altLang="en-US" dirty="0" smtClean="0">
                <a:ea typeface="Times New Roman" panose="02020603050405020304" pitchFamily="18" charset="0"/>
                <a:cs typeface="Arial" panose="020B0604020202020204" pitchFamily="34" charset="0"/>
              </a:rPr>
              <a:t>), Vital </a:t>
            </a:r>
            <a:r>
              <a:rPr lang="en-US" altLang="en-US" dirty="0">
                <a:ea typeface="Times New Roman" panose="02020603050405020304" pitchFamily="18" charset="0"/>
                <a:cs typeface="Arial" panose="020B0604020202020204" pitchFamily="34" charset="0"/>
              </a:rPr>
              <a:t>capacity (VC), inspiratory capacity (IC</a:t>
            </a:r>
            <a:r>
              <a:rPr lang="en-US" altLang="en-US" dirty="0" smtClean="0">
                <a:ea typeface="Times New Roman" panose="02020603050405020304" pitchFamily="18" charset="0"/>
                <a:cs typeface="Arial" panose="020B0604020202020204" pitchFamily="34" charset="0"/>
              </a:rPr>
              <a:t>), </a:t>
            </a:r>
            <a:r>
              <a:rPr lang="en-US" altLang="en-US" dirty="0">
                <a:ea typeface="Times New Roman" panose="02020603050405020304" pitchFamily="18" charset="0"/>
                <a:cs typeface="Arial" panose="020B0604020202020204" pitchFamily="34" charset="0"/>
              </a:rPr>
              <a:t>functional residual capacity (FRC), </a:t>
            </a:r>
            <a:r>
              <a:rPr lang="en-US" altLang="en-US" dirty="0" smtClean="0">
                <a:ea typeface="Times New Roman" panose="02020603050405020304" pitchFamily="18" charset="0"/>
                <a:cs typeface="Arial" panose="020B0604020202020204" pitchFamily="34" charset="0"/>
              </a:rPr>
              <a:t>and </a:t>
            </a:r>
            <a:r>
              <a:rPr lang="en-US" altLang="en-US" dirty="0">
                <a:ea typeface="Times New Roman" panose="02020603050405020304" pitchFamily="18" charset="0"/>
                <a:cs typeface="Arial" panose="020B0604020202020204" pitchFamily="34" charset="0"/>
              </a:rPr>
              <a:t>total lung capacity (TLC) are all decreased</a:t>
            </a:r>
          </a:p>
          <a:p>
            <a:r>
              <a:rPr lang="en-US" altLang="en-US" dirty="0">
                <a:ea typeface="Times New Roman" panose="02020603050405020304" pitchFamily="18" charset="0"/>
                <a:cs typeface="Arial" panose="020B0604020202020204" pitchFamily="34" charset="0"/>
              </a:rPr>
              <a:t>Restrictive lung disorders include pulmonary fibrosis, adult respiratory distress syndrome, and pulmonary </a:t>
            </a:r>
            <a:r>
              <a:rPr lang="en-US" altLang="en-US" dirty="0" err="1">
                <a:ea typeface="Times New Roman" panose="02020603050405020304" pitchFamily="18" charset="0"/>
                <a:cs typeface="Arial" panose="020B0604020202020204" pitchFamily="34" charset="0"/>
              </a:rPr>
              <a:t>oedema</a:t>
            </a:r>
            <a:endParaRPr lang="en-US" altLang="en-US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926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" descr="http://web.carteret.edu/keoughp/LFreshwater/CPAP/PFT/PFT_files/course_files/desj04-conc03_files/desj04-conc0302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81000"/>
            <a:ext cx="85344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59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en-US" sz="2400" b="1" dirty="0" smtClean="0"/>
              <a:t>At the end of this lecture, the student should be able to</a:t>
            </a:r>
          </a:p>
          <a:p>
            <a:endParaRPr lang="en-US" altLang="en-US" sz="2400" dirty="0" smtClean="0"/>
          </a:p>
          <a:p>
            <a:pPr lvl="1"/>
            <a:r>
              <a:rPr lang="en-US" altLang="en-US" dirty="0"/>
              <a:t>describe lung volumes and capacities in a normal individual</a:t>
            </a:r>
          </a:p>
          <a:p>
            <a:endParaRPr lang="en-US" altLang="en-US" sz="2400" dirty="0" smtClean="0"/>
          </a:p>
          <a:p>
            <a:pPr lvl="1"/>
            <a:r>
              <a:rPr lang="en-US" altLang="en-US" dirty="0"/>
              <a:t>describe the change in lung volumes and capacities in patients with restrictive and obstructive lung disease</a:t>
            </a:r>
          </a:p>
          <a:p>
            <a:endParaRPr lang="en-US" altLang="en-US" sz="2400" dirty="0" smtClean="0"/>
          </a:p>
          <a:p>
            <a:pPr lvl="1"/>
            <a:r>
              <a:rPr lang="en-US" altLang="en-US" dirty="0"/>
              <a:t>calculate the following</a:t>
            </a:r>
          </a:p>
          <a:p>
            <a:pPr lvl="2"/>
            <a:r>
              <a:rPr lang="en-US" altLang="en-US" dirty="0" smtClean="0"/>
              <a:t>Total pulmonary ventilation/ Respiratory minute volume</a:t>
            </a:r>
          </a:p>
          <a:p>
            <a:pPr lvl="2"/>
            <a:r>
              <a:rPr lang="en-US" altLang="en-US" dirty="0" smtClean="0"/>
              <a:t>Alveolar ventilation</a:t>
            </a:r>
          </a:p>
          <a:p>
            <a:pPr lvl="2"/>
            <a:r>
              <a:rPr lang="en-US" altLang="en-US" dirty="0" smtClean="0"/>
              <a:t>Dead space volume</a:t>
            </a:r>
          </a:p>
          <a:p>
            <a:pPr lvl="2"/>
            <a:endParaRPr lang="en-US" altLang="en-US" dirty="0" smtClean="0"/>
          </a:p>
          <a:p>
            <a:pPr lvl="1"/>
            <a:r>
              <a:rPr lang="en-US" altLang="en-US" dirty="0"/>
              <a:t>understand principles and techniques of investigating lung volumes and capacities</a:t>
            </a:r>
          </a:p>
          <a:p>
            <a:pPr lvl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1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cs typeface="Times New Roman" panose="02020603050405020304" pitchFamily="18" charset="0"/>
              </a:rPr>
              <a:t>In obstructive lung disorders: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•"/>
            </a:pPr>
            <a:r>
              <a:rPr lang="en-US" altLang="en-US" dirty="0" smtClean="0">
                <a:cs typeface="Times New Roman" panose="02020603050405020304" pitchFamily="18" charset="0"/>
              </a:rPr>
              <a:t>Increase in :   Residual </a:t>
            </a:r>
            <a:r>
              <a:rPr lang="en-US" altLang="en-US" dirty="0">
                <a:cs typeface="Times New Roman" panose="02020603050405020304" pitchFamily="18" charset="0"/>
              </a:rPr>
              <a:t>volume (RV</a:t>
            </a:r>
            <a:r>
              <a:rPr lang="en-US" altLang="en-US" dirty="0" smtClean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cs typeface="Times New Roman" panose="02020603050405020304" pitchFamily="18" charset="0"/>
              </a:rPr>
              <a:t>	   Functional </a:t>
            </a:r>
            <a:r>
              <a:rPr lang="en-US" altLang="en-US" dirty="0">
                <a:cs typeface="Times New Roman" panose="02020603050405020304" pitchFamily="18" charset="0"/>
              </a:rPr>
              <a:t>residual capacity (FRC</a:t>
            </a:r>
            <a:r>
              <a:rPr lang="en-US" altLang="en-US" dirty="0" smtClean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cs typeface="Times New Roman" panose="02020603050405020304" pitchFamily="18" charset="0"/>
              </a:rPr>
              <a:t>	   Residual </a:t>
            </a:r>
            <a:r>
              <a:rPr lang="en-US" altLang="en-US" dirty="0">
                <a:cs typeface="Times New Roman" panose="02020603050405020304" pitchFamily="18" charset="0"/>
              </a:rPr>
              <a:t>volume/total lung capacity (RV/TLC) </a:t>
            </a:r>
            <a:r>
              <a:rPr lang="en-US" altLang="en-US" dirty="0" smtClean="0">
                <a:cs typeface="Times New Roman" panose="02020603050405020304" pitchFamily="18" charset="0"/>
              </a:rPr>
              <a:t>ratio</a:t>
            </a:r>
            <a:endParaRPr lang="en-US" altLang="en-US" dirty="0"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dirty="0" smtClean="0">
                <a:cs typeface="Times New Roman" panose="02020603050405020304" pitchFamily="18" charset="0"/>
              </a:rPr>
              <a:t>Decrease in : Inspiratory </a:t>
            </a:r>
            <a:r>
              <a:rPr lang="en-US" altLang="en-US" dirty="0">
                <a:cs typeface="Times New Roman" panose="02020603050405020304" pitchFamily="18" charset="0"/>
              </a:rPr>
              <a:t>reserve volume (IRV</a:t>
            </a:r>
            <a:r>
              <a:rPr lang="en-US" altLang="en-US" dirty="0" smtClean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cs typeface="Times New Roman" panose="02020603050405020304" pitchFamily="18" charset="0"/>
              </a:rPr>
              <a:t>	  Expiratory </a:t>
            </a:r>
            <a:r>
              <a:rPr lang="en-US" altLang="en-US" dirty="0">
                <a:cs typeface="Times New Roman" panose="02020603050405020304" pitchFamily="18" charset="0"/>
              </a:rPr>
              <a:t>reserve volume (ERV) </a:t>
            </a:r>
            <a:endParaRPr lang="en-US" altLang="en-US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</a:t>
            </a:r>
            <a:r>
              <a:rPr lang="en-US" altLang="en-US" dirty="0" smtClean="0">
                <a:cs typeface="Times New Roman" panose="02020603050405020304" pitchFamily="18" charset="0"/>
              </a:rPr>
              <a:t>	  Inspiratory </a:t>
            </a:r>
            <a:r>
              <a:rPr lang="en-US" altLang="en-US" dirty="0">
                <a:cs typeface="Times New Roman" panose="02020603050405020304" pitchFamily="18" charset="0"/>
              </a:rPr>
              <a:t>capacity (IC</a:t>
            </a:r>
            <a:r>
              <a:rPr lang="en-US" altLang="en-US" dirty="0" smtClean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	</a:t>
            </a:r>
            <a:r>
              <a:rPr lang="en-US" altLang="en-US" dirty="0" smtClean="0">
                <a:cs typeface="Times New Roman" panose="02020603050405020304" pitchFamily="18" charset="0"/>
              </a:rPr>
              <a:t>  Vital </a:t>
            </a:r>
            <a:r>
              <a:rPr lang="en-US" altLang="en-US" dirty="0">
                <a:cs typeface="Times New Roman" panose="02020603050405020304" pitchFamily="18" charset="0"/>
              </a:rPr>
              <a:t>capacity (VC</a:t>
            </a:r>
            <a:r>
              <a:rPr lang="en-US" altLang="en-US" dirty="0" smtClean="0"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r>
              <a:rPr lang="en-US" altLang="en-US" dirty="0" smtClean="0">
                <a:cs typeface="Times New Roman" panose="02020603050405020304" pitchFamily="18" charset="0"/>
              </a:rPr>
              <a:t>Obstructive </a:t>
            </a:r>
            <a:r>
              <a:rPr lang="en-US" altLang="en-US" dirty="0">
                <a:cs typeface="Times New Roman" panose="02020603050405020304" pitchFamily="18" charset="0"/>
              </a:rPr>
              <a:t>lung disorders include asthma and COPDs, such as emphysema and chronic bronchitis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90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http://web.carteret.edu/keoughp/LFreshwater/CPAP/PFT/PFT_files/course_files/desj04-conc03_files/desj04-conc0301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9012238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40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Tests of ventilatory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Peak expiratory </a:t>
            </a:r>
            <a:r>
              <a:rPr lang="en-US" altLang="en-US" dirty="0" err="1" smtClean="0"/>
              <a:t>flowmetry</a:t>
            </a:r>
            <a:endParaRPr lang="en-US" altLang="en-US" dirty="0"/>
          </a:p>
          <a:p>
            <a:pPr marL="457200" indent="-457200">
              <a:buFontTx/>
              <a:buAutoNum type="arabicPeriod"/>
            </a:pPr>
            <a:endParaRPr lang="en-US" altLang="en-US" dirty="0"/>
          </a:p>
          <a:p>
            <a:pPr marL="457200" indent="-457200">
              <a:buFontTx/>
              <a:buAutoNum type="arabicPeriod"/>
            </a:pPr>
            <a:r>
              <a:rPr lang="en-US" altLang="en-US" dirty="0"/>
              <a:t>Spirometry </a:t>
            </a:r>
          </a:p>
          <a:p>
            <a:pPr marL="457200" indent="-457200">
              <a:buFontTx/>
              <a:buAutoNum type="arabicPeriod"/>
            </a:pPr>
            <a:endParaRPr lang="en-US" altLang="en-US" dirty="0"/>
          </a:p>
          <a:p>
            <a:pPr marL="457200" indent="-457200">
              <a:buFontTx/>
              <a:buAutoNum type="arabicPeriod"/>
            </a:pPr>
            <a:r>
              <a:rPr lang="en-US" altLang="en-US" dirty="0" smtClean="0"/>
              <a:t>Helium </a:t>
            </a:r>
            <a:r>
              <a:rPr lang="en-US" altLang="en-US" dirty="0"/>
              <a:t>dilution </a:t>
            </a:r>
            <a:r>
              <a:rPr lang="en-US" altLang="en-US" dirty="0" smtClean="0"/>
              <a:t>method</a:t>
            </a:r>
          </a:p>
          <a:p>
            <a:pPr marL="457200" indent="-457200">
              <a:buFontTx/>
              <a:buAutoNum type="arabicPeriod"/>
            </a:pPr>
            <a:endParaRPr lang="en-US" altLang="en-US" dirty="0"/>
          </a:p>
          <a:p>
            <a:pPr marL="457200" indent="-457200">
              <a:buFontTx/>
              <a:buAutoNum type="arabicPeriod"/>
            </a:pPr>
            <a:r>
              <a:rPr lang="en-US" altLang="en-US" dirty="0" smtClean="0"/>
              <a:t>Total </a:t>
            </a:r>
            <a:r>
              <a:rPr lang="en-US" altLang="en-US" dirty="0"/>
              <a:t>body plethysmography</a:t>
            </a:r>
          </a:p>
          <a:p>
            <a:pPr marL="457200" indent="-457200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09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Peak expiratory flow 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39149" cy="3882844"/>
          </a:xfrm>
        </p:spPr>
        <p:txBody>
          <a:bodyPr/>
          <a:lstStyle/>
          <a:p>
            <a:r>
              <a:rPr lang="en-US" dirty="0" smtClean="0"/>
              <a:t>Peak expiratory flow rate</a:t>
            </a:r>
          </a:p>
          <a:p>
            <a:endParaRPr lang="en-US" dirty="0" smtClean="0"/>
          </a:p>
          <a:p>
            <a:r>
              <a:rPr lang="en-US" altLang="en-US" dirty="0"/>
              <a:t>Measures airflow obstruction in large airways</a:t>
            </a:r>
          </a:p>
          <a:p>
            <a:endParaRPr lang="en-US" altLang="en-US" dirty="0"/>
          </a:p>
          <a:p>
            <a:r>
              <a:rPr lang="en-US" altLang="en-US" dirty="0"/>
              <a:t>Effective in diagnosis and monitoring of obstructive airways diseases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349" y="1385797"/>
            <a:ext cx="3173140" cy="317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505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 of Measuring PEFR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Stand </a:t>
            </a:r>
            <a:r>
              <a:rPr lang="en-US" altLang="en-US" dirty="0"/>
              <a:t>straight, take a deep breath, fill your chest and ‘BLAST’ out the air</a:t>
            </a:r>
          </a:p>
          <a:p>
            <a:endParaRPr lang="en-US" altLang="en-US" dirty="0"/>
          </a:p>
          <a:p>
            <a:r>
              <a:rPr lang="en-US" altLang="en-US" dirty="0"/>
              <a:t>Select best of 3 blows</a:t>
            </a:r>
          </a:p>
          <a:p>
            <a:endParaRPr lang="en-US" altLang="en-US" dirty="0"/>
          </a:p>
          <a:p>
            <a:r>
              <a:rPr lang="en-US" altLang="en-US" dirty="0"/>
              <a:t>Output is the </a:t>
            </a:r>
            <a:r>
              <a:rPr lang="en-US" altLang="en-US" b="1" dirty="0"/>
              <a:t>peak expiratory flow rate</a:t>
            </a:r>
            <a:r>
              <a:rPr lang="en-US" altLang="en-US" dirty="0"/>
              <a:t>  (</a:t>
            </a:r>
            <a:r>
              <a:rPr lang="en-US" altLang="en-US" b="1" dirty="0"/>
              <a:t>PEFR) </a:t>
            </a:r>
            <a:r>
              <a:rPr lang="en-US" altLang="en-US" dirty="0"/>
              <a:t>(maximum speed of expiration) </a:t>
            </a:r>
          </a:p>
          <a:p>
            <a:endParaRPr lang="en-US" altLang="en-US" dirty="0"/>
          </a:p>
          <a:p>
            <a:r>
              <a:rPr lang="en-US" altLang="en-US" dirty="0"/>
              <a:t>Compared against </a:t>
            </a:r>
            <a:r>
              <a:rPr lang="en-US" altLang="en-US" dirty="0" smtClean="0"/>
              <a:t>nomogram 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11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Peak expiratory flow metry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336" y="3832997"/>
            <a:ext cx="3149019" cy="28421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8056"/>
            <a:ext cx="3474476" cy="2602503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543800" y="1878056"/>
            <a:ext cx="3810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10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 predicted PEFR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u="sng" dirty="0" smtClean="0"/>
              <a:t>Patient’s </a:t>
            </a:r>
            <a:r>
              <a:rPr lang="en-US" u="sng" dirty="0"/>
              <a:t>value  </a:t>
            </a:r>
            <a:r>
              <a:rPr lang="en-US" dirty="0"/>
              <a:t>x 100</a:t>
            </a:r>
          </a:p>
          <a:p>
            <a:pPr marL="0" indent="0"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Expected value</a:t>
            </a:r>
          </a:p>
          <a:p>
            <a:pPr marL="0" indent="0">
              <a:buNone/>
              <a:defRPr/>
            </a:pPr>
            <a:endParaRPr lang="en-US" dirty="0"/>
          </a:p>
          <a:p>
            <a:r>
              <a:rPr lang="en-US" altLang="en-US" dirty="0"/>
              <a:t>≥ 70% - normal</a:t>
            </a:r>
          </a:p>
          <a:p>
            <a:endParaRPr lang="en-US" sz="4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64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Spirometry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947263" cy="4418421"/>
          </a:xfrm>
        </p:spPr>
        <p:txBody>
          <a:bodyPr/>
          <a:lstStyle/>
          <a:p>
            <a:r>
              <a:rPr lang="en-US" dirty="0"/>
              <a:t>Spirometer measures the air-flow in and out of lungs</a:t>
            </a:r>
          </a:p>
          <a:p>
            <a:r>
              <a:rPr lang="en-US" dirty="0"/>
              <a:t>Subject takes a deep breath, fixes mouth over mouthpiece and breathes out as fast as and as far as he can</a:t>
            </a:r>
          </a:p>
          <a:p>
            <a:r>
              <a:rPr lang="en-US" dirty="0"/>
              <a:t>Measurements vary with </a:t>
            </a:r>
            <a:r>
              <a:rPr lang="en-US" dirty="0" err="1"/>
              <a:t>age,sex</a:t>
            </a:r>
            <a:r>
              <a:rPr lang="en-US" dirty="0"/>
              <a:t> and height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295" y="1825624"/>
            <a:ext cx="3351233" cy="345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65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Forced expiratory </a:t>
            </a:r>
            <a:r>
              <a:rPr lang="en-US" altLang="en-US" b="1" dirty="0" err="1"/>
              <a:t>manoeuvre</a:t>
            </a:r>
            <a:r>
              <a:rPr lang="en-US" altLang="en-US" b="1" dirty="0"/>
              <a:t/>
            </a:r>
            <a:br>
              <a:rPr lang="en-US" alt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2400" dirty="0"/>
          </a:p>
          <a:p>
            <a:r>
              <a:rPr lang="en-US" altLang="en-US" dirty="0"/>
              <a:t>Technique</a:t>
            </a:r>
          </a:p>
          <a:p>
            <a:pPr lvl="1"/>
            <a:r>
              <a:rPr lang="en-US" altLang="en-US" dirty="0"/>
              <a:t>Stand/ sit straight </a:t>
            </a:r>
          </a:p>
          <a:p>
            <a:pPr lvl="1"/>
            <a:r>
              <a:rPr lang="en-US" altLang="en-US" dirty="0"/>
              <a:t>Take a full deep breath and fill your chest</a:t>
            </a:r>
          </a:p>
          <a:p>
            <a:pPr lvl="1"/>
            <a:r>
              <a:rPr lang="en-US" altLang="en-US" dirty="0"/>
              <a:t>Hold mouthpiece between lips to create a good seal</a:t>
            </a:r>
          </a:p>
          <a:p>
            <a:pPr lvl="1"/>
            <a:r>
              <a:rPr lang="en-US" altLang="en-US" dirty="0"/>
              <a:t>Blow as fast and hard  and long as possible until no breath is left</a:t>
            </a:r>
          </a:p>
          <a:p>
            <a:endParaRPr lang="en-US" altLang="en-US" dirty="0"/>
          </a:p>
          <a:p>
            <a:r>
              <a:rPr lang="en-US" altLang="en-US" dirty="0"/>
              <a:t>Output: volume-time curve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30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spiro1"/>
          <p:cNvPicPr>
            <a:picLocks noChangeAspect="1" noChangeArrowheads="1"/>
          </p:cNvPicPr>
          <p:nvPr/>
        </p:nvPicPr>
        <p:blipFill>
          <a:blip r:embed="rId3">
            <a:lum bright="-30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7" t="1282" r="3947" b="5128"/>
          <a:stretch>
            <a:fillRect/>
          </a:stretch>
        </p:blipFill>
        <p:spPr bwMode="auto">
          <a:xfrm>
            <a:off x="1668463" y="0"/>
            <a:ext cx="533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Freeform 3"/>
          <p:cNvSpPr>
            <a:spLocks/>
          </p:cNvSpPr>
          <p:nvPr/>
        </p:nvSpPr>
        <p:spPr bwMode="auto">
          <a:xfrm>
            <a:off x="2395538" y="776289"/>
            <a:ext cx="4227512" cy="3335337"/>
          </a:xfrm>
          <a:custGeom>
            <a:avLst/>
            <a:gdLst>
              <a:gd name="T0" fmla="*/ 2147483646 w 2663"/>
              <a:gd name="T1" fmla="*/ 2147483646 h 2101"/>
              <a:gd name="T2" fmla="*/ 2147483646 w 2663"/>
              <a:gd name="T3" fmla="*/ 2147483646 h 2101"/>
              <a:gd name="T4" fmla="*/ 2147483646 w 2663"/>
              <a:gd name="T5" fmla="*/ 2147483646 h 2101"/>
              <a:gd name="T6" fmla="*/ 2147483646 w 2663"/>
              <a:gd name="T7" fmla="*/ 2147483646 h 2101"/>
              <a:gd name="T8" fmla="*/ 2147483646 w 2663"/>
              <a:gd name="T9" fmla="*/ 2147483646 h 2101"/>
              <a:gd name="T10" fmla="*/ 2147483646 w 2663"/>
              <a:gd name="T11" fmla="*/ 2147483646 h 2101"/>
              <a:gd name="T12" fmla="*/ 2147483646 w 2663"/>
              <a:gd name="T13" fmla="*/ 2147483646 h 2101"/>
              <a:gd name="T14" fmla="*/ 2147483646 w 2663"/>
              <a:gd name="T15" fmla="*/ 2147483646 h 2101"/>
              <a:gd name="T16" fmla="*/ 2147483646 w 2663"/>
              <a:gd name="T17" fmla="*/ 2147483646 h 2101"/>
              <a:gd name="T18" fmla="*/ 2147483646 w 2663"/>
              <a:gd name="T19" fmla="*/ 2147483646 h 2101"/>
              <a:gd name="T20" fmla="*/ 2147483646 w 2663"/>
              <a:gd name="T21" fmla="*/ 2147483646 h 2101"/>
              <a:gd name="T22" fmla="*/ 2147483646 w 2663"/>
              <a:gd name="T23" fmla="*/ 2147483646 h 2101"/>
              <a:gd name="T24" fmla="*/ 2147483646 w 2663"/>
              <a:gd name="T25" fmla="*/ 2147483646 h 2101"/>
              <a:gd name="T26" fmla="*/ 2147483646 w 2663"/>
              <a:gd name="T27" fmla="*/ 2147483646 h 2101"/>
              <a:gd name="T28" fmla="*/ 2147483646 w 2663"/>
              <a:gd name="T29" fmla="*/ 2147483646 h 2101"/>
              <a:gd name="T30" fmla="*/ 2147483646 w 2663"/>
              <a:gd name="T31" fmla="*/ 2147483646 h 2101"/>
              <a:gd name="T32" fmla="*/ 2147483646 w 2663"/>
              <a:gd name="T33" fmla="*/ 2147483646 h 2101"/>
              <a:gd name="T34" fmla="*/ 2147483646 w 2663"/>
              <a:gd name="T35" fmla="*/ 2147483646 h 2101"/>
              <a:gd name="T36" fmla="*/ 2147483646 w 2663"/>
              <a:gd name="T37" fmla="*/ 2147483646 h 2101"/>
              <a:gd name="T38" fmla="*/ 2147483646 w 2663"/>
              <a:gd name="T39" fmla="*/ 2147483646 h 2101"/>
              <a:gd name="T40" fmla="*/ 2147483646 w 2663"/>
              <a:gd name="T41" fmla="*/ 2147483646 h 2101"/>
              <a:gd name="T42" fmla="*/ 2147483646 w 2663"/>
              <a:gd name="T43" fmla="*/ 2147483646 h 2101"/>
              <a:gd name="T44" fmla="*/ 2147483646 w 2663"/>
              <a:gd name="T45" fmla="*/ 2147483646 h 2101"/>
              <a:gd name="T46" fmla="*/ 2147483646 w 2663"/>
              <a:gd name="T47" fmla="*/ 2147483646 h 2101"/>
              <a:gd name="T48" fmla="*/ 2147483646 w 2663"/>
              <a:gd name="T49" fmla="*/ 2147483646 h 2101"/>
              <a:gd name="T50" fmla="*/ 2147483646 w 2663"/>
              <a:gd name="T51" fmla="*/ 2147483646 h 2101"/>
              <a:gd name="T52" fmla="*/ 2147483646 w 2663"/>
              <a:gd name="T53" fmla="*/ 2147483646 h 2101"/>
              <a:gd name="T54" fmla="*/ 2147483646 w 2663"/>
              <a:gd name="T55" fmla="*/ 2147483646 h 2101"/>
              <a:gd name="T56" fmla="*/ 2147483646 w 2663"/>
              <a:gd name="T57" fmla="*/ 2147483646 h 2101"/>
              <a:gd name="T58" fmla="*/ 2147483646 w 2663"/>
              <a:gd name="T59" fmla="*/ 2147483646 h 2101"/>
              <a:gd name="T60" fmla="*/ 2147483646 w 2663"/>
              <a:gd name="T61" fmla="*/ 2147483646 h 2101"/>
              <a:gd name="T62" fmla="*/ 2147483646 w 2663"/>
              <a:gd name="T63" fmla="*/ 2147483646 h 2101"/>
              <a:gd name="T64" fmla="*/ 2147483646 w 2663"/>
              <a:gd name="T65" fmla="*/ 2147483646 h 2101"/>
              <a:gd name="T66" fmla="*/ 2147483646 w 2663"/>
              <a:gd name="T67" fmla="*/ 2147483646 h 2101"/>
              <a:gd name="T68" fmla="*/ 2147483646 w 2663"/>
              <a:gd name="T69" fmla="*/ 2147483646 h 2101"/>
              <a:gd name="T70" fmla="*/ 2147483646 w 2663"/>
              <a:gd name="T71" fmla="*/ 2147483646 h 2101"/>
              <a:gd name="T72" fmla="*/ 2147483646 w 2663"/>
              <a:gd name="T73" fmla="*/ 2147483646 h 2101"/>
              <a:gd name="T74" fmla="*/ 2147483646 w 2663"/>
              <a:gd name="T75" fmla="*/ 2147483646 h 2101"/>
              <a:gd name="T76" fmla="*/ 2147483646 w 2663"/>
              <a:gd name="T77" fmla="*/ 2147483646 h 2101"/>
              <a:gd name="T78" fmla="*/ 2147483646 w 2663"/>
              <a:gd name="T79" fmla="*/ 2147483646 h 2101"/>
              <a:gd name="T80" fmla="*/ 2147483646 w 2663"/>
              <a:gd name="T81" fmla="*/ 2147483646 h 2101"/>
              <a:gd name="T82" fmla="*/ 2147483646 w 2663"/>
              <a:gd name="T83" fmla="*/ 2147483646 h 2101"/>
              <a:gd name="T84" fmla="*/ 2147483646 w 2663"/>
              <a:gd name="T85" fmla="*/ 2147483646 h 2101"/>
              <a:gd name="T86" fmla="*/ 2147483646 w 2663"/>
              <a:gd name="T87" fmla="*/ 2147483646 h 2101"/>
              <a:gd name="T88" fmla="*/ 2147483646 w 2663"/>
              <a:gd name="T89" fmla="*/ 2147483646 h 2101"/>
              <a:gd name="T90" fmla="*/ 2147483646 w 2663"/>
              <a:gd name="T91" fmla="*/ 2147483646 h 2101"/>
              <a:gd name="T92" fmla="*/ 2147483646 w 2663"/>
              <a:gd name="T93" fmla="*/ 2147483646 h 2101"/>
              <a:gd name="T94" fmla="*/ 2147483646 w 2663"/>
              <a:gd name="T95" fmla="*/ 2147483646 h 2101"/>
              <a:gd name="T96" fmla="*/ 2147483646 w 2663"/>
              <a:gd name="T97" fmla="*/ 2147483646 h 2101"/>
              <a:gd name="T98" fmla="*/ 2147483646 w 2663"/>
              <a:gd name="T99" fmla="*/ 2147483646 h 2101"/>
              <a:gd name="T100" fmla="*/ 2147483646 w 2663"/>
              <a:gd name="T101" fmla="*/ 2147483646 h 2101"/>
              <a:gd name="T102" fmla="*/ 2147483646 w 2663"/>
              <a:gd name="T103" fmla="*/ 2147483646 h 210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2663"/>
              <a:gd name="T157" fmla="*/ 0 h 2101"/>
              <a:gd name="T158" fmla="*/ 2663 w 2663"/>
              <a:gd name="T159" fmla="*/ 2101 h 210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2663" h="2101">
                <a:moveTo>
                  <a:pt x="3" y="2061"/>
                </a:moveTo>
                <a:cubicBezTo>
                  <a:pt x="11" y="2008"/>
                  <a:pt x="25" y="1958"/>
                  <a:pt x="41" y="1907"/>
                </a:cubicBezTo>
                <a:cubicBezTo>
                  <a:pt x="44" y="1869"/>
                  <a:pt x="45" y="1830"/>
                  <a:pt x="49" y="1792"/>
                </a:cubicBezTo>
                <a:cubicBezTo>
                  <a:pt x="58" y="1707"/>
                  <a:pt x="102" y="1620"/>
                  <a:pt x="126" y="1539"/>
                </a:cubicBezTo>
                <a:cubicBezTo>
                  <a:pt x="137" y="1503"/>
                  <a:pt x="147" y="1457"/>
                  <a:pt x="164" y="1423"/>
                </a:cubicBezTo>
                <a:cubicBezTo>
                  <a:pt x="185" y="1381"/>
                  <a:pt x="175" y="1420"/>
                  <a:pt x="195" y="1370"/>
                </a:cubicBezTo>
                <a:cubicBezTo>
                  <a:pt x="226" y="1292"/>
                  <a:pt x="225" y="1202"/>
                  <a:pt x="272" y="1131"/>
                </a:cubicBezTo>
                <a:cubicBezTo>
                  <a:pt x="295" y="1055"/>
                  <a:pt x="341" y="950"/>
                  <a:pt x="394" y="893"/>
                </a:cubicBezTo>
                <a:cubicBezTo>
                  <a:pt x="406" y="858"/>
                  <a:pt x="423" y="828"/>
                  <a:pt x="448" y="801"/>
                </a:cubicBezTo>
                <a:cubicBezTo>
                  <a:pt x="495" y="665"/>
                  <a:pt x="668" y="604"/>
                  <a:pt x="794" y="579"/>
                </a:cubicBezTo>
                <a:cubicBezTo>
                  <a:pt x="838" y="570"/>
                  <a:pt x="881" y="553"/>
                  <a:pt x="924" y="540"/>
                </a:cubicBezTo>
                <a:cubicBezTo>
                  <a:pt x="1029" y="509"/>
                  <a:pt x="1138" y="489"/>
                  <a:pt x="1247" y="479"/>
                </a:cubicBezTo>
                <a:cubicBezTo>
                  <a:pt x="1270" y="477"/>
                  <a:pt x="1293" y="473"/>
                  <a:pt x="1316" y="471"/>
                </a:cubicBezTo>
                <a:cubicBezTo>
                  <a:pt x="1367" y="467"/>
                  <a:pt x="1419" y="466"/>
                  <a:pt x="1470" y="463"/>
                </a:cubicBezTo>
                <a:cubicBezTo>
                  <a:pt x="1501" y="456"/>
                  <a:pt x="1532" y="450"/>
                  <a:pt x="1562" y="440"/>
                </a:cubicBezTo>
                <a:cubicBezTo>
                  <a:pt x="1576" y="418"/>
                  <a:pt x="1596" y="402"/>
                  <a:pt x="1608" y="379"/>
                </a:cubicBezTo>
                <a:cubicBezTo>
                  <a:pt x="1612" y="372"/>
                  <a:pt x="1610" y="362"/>
                  <a:pt x="1616" y="356"/>
                </a:cubicBezTo>
                <a:cubicBezTo>
                  <a:pt x="1663" y="309"/>
                  <a:pt x="1737" y="287"/>
                  <a:pt x="1792" y="256"/>
                </a:cubicBezTo>
                <a:cubicBezTo>
                  <a:pt x="1859" y="218"/>
                  <a:pt x="1918" y="186"/>
                  <a:pt x="1992" y="164"/>
                </a:cubicBezTo>
                <a:cubicBezTo>
                  <a:pt x="2018" y="156"/>
                  <a:pt x="2086" y="139"/>
                  <a:pt x="2107" y="125"/>
                </a:cubicBezTo>
                <a:cubicBezTo>
                  <a:pt x="2123" y="114"/>
                  <a:pt x="2133" y="105"/>
                  <a:pt x="2153" y="102"/>
                </a:cubicBezTo>
                <a:cubicBezTo>
                  <a:pt x="2176" y="98"/>
                  <a:pt x="2230" y="35"/>
                  <a:pt x="2253" y="33"/>
                </a:cubicBezTo>
                <a:cubicBezTo>
                  <a:pt x="2326" y="18"/>
                  <a:pt x="2358" y="40"/>
                  <a:pt x="2430" y="18"/>
                </a:cubicBezTo>
                <a:cubicBezTo>
                  <a:pt x="2448" y="0"/>
                  <a:pt x="2473" y="29"/>
                  <a:pt x="2491" y="10"/>
                </a:cubicBezTo>
                <a:cubicBezTo>
                  <a:pt x="2529" y="13"/>
                  <a:pt x="2569" y="6"/>
                  <a:pt x="2606" y="18"/>
                </a:cubicBezTo>
                <a:cubicBezTo>
                  <a:pt x="2616" y="21"/>
                  <a:pt x="2612" y="38"/>
                  <a:pt x="2614" y="49"/>
                </a:cubicBezTo>
                <a:cubicBezTo>
                  <a:pt x="2621" y="94"/>
                  <a:pt x="2622" y="136"/>
                  <a:pt x="2637" y="179"/>
                </a:cubicBezTo>
                <a:cubicBezTo>
                  <a:pt x="2653" y="330"/>
                  <a:pt x="2663" y="354"/>
                  <a:pt x="2645" y="525"/>
                </a:cubicBezTo>
                <a:cubicBezTo>
                  <a:pt x="2644" y="536"/>
                  <a:pt x="2600" y="554"/>
                  <a:pt x="2599" y="555"/>
                </a:cubicBezTo>
                <a:cubicBezTo>
                  <a:pt x="2553" y="582"/>
                  <a:pt x="2514" y="587"/>
                  <a:pt x="2460" y="594"/>
                </a:cubicBezTo>
                <a:cubicBezTo>
                  <a:pt x="2299" y="585"/>
                  <a:pt x="2136" y="560"/>
                  <a:pt x="1977" y="532"/>
                </a:cubicBezTo>
                <a:cubicBezTo>
                  <a:pt x="1882" y="535"/>
                  <a:pt x="1787" y="535"/>
                  <a:pt x="1692" y="540"/>
                </a:cubicBezTo>
                <a:cubicBezTo>
                  <a:pt x="1630" y="543"/>
                  <a:pt x="1568" y="572"/>
                  <a:pt x="1508" y="586"/>
                </a:cubicBezTo>
                <a:cubicBezTo>
                  <a:pt x="1462" y="618"/>
                  <a:pt x="1404" y="631"/>
                  <a:pt x="1354" y="655"/>
                </a:cubicBezTo>
                <a:cubicBezTo>
                  <a:pt x="1318" y="673"/>
                  <a:pt x="1299" y="704"/>
                  <a:pt x="1262" y="717"/>
                </a:cubicBezTo>
                <a:cubicBezTo>
                  <a:pt x="1219" y="751"/>
                  <a:pt x="1174" y="789"/>
                  <a:pt x="1139" y="832"/>
                </a:cubicBezTo>
                <a:cubicBezTo>
                  <a:pt x="1133" y="839"/>
                  <a:pt x="1130" y="849"/>
                  <a:pt x="1124" y="855"/>
                </a:cubicBezTo>
                <a:cubicBezTo>
                  <a:pt x="1085" y="894"/>
                  <a:pt x="1086" y="863"/>
                  <a:pt x="1047" y="924"/>
                </a:cubicBezTo>
                <a:cubicBezTo>
                  <a:pt x="1012" y="978"/>
                  <a:pt x="1032" y="960"/>
                  <a:pt x="994" y="986"/>
                </a:cubicBezTo>
                <a:cubicBezTo>
                  <a:pt x="961" y="1034"/>
                  <a:pt x="913" y="1083"/>
                  <a:pt x="863" y="1116"/>
                </a:cubicBezTo>
                <a:cubicBezTo>
                  <a:pt x="826" y="1173"/>
                  <a:pt x="761" y="1233"/>
                  <a:pt x="709" y="1277"/>
                </a:cubicBezTo>
                <a:cubicBezTo>
                  <a:pt x="676" y="1305"/>
                  <a:pt x="655" y="1347"/>
                  <a:pt x="625" y="1377"/>
                </a:cubicBezTo>
                <a:cubicBezTo>
                  <a:pt x="612" y="1415"/>
                  <a:pt x="579" y="1435"/>
                  <a:pt x="556" y="1469"/>
                </a:cubicBezTo>
                <a:cubicBezTo>
                  <a:pt x="523" y="1518"/>
                  <a:pt x="483" y="1567"/>
                  <a:pt x="433" y="1600"/>
                </a:cubicBezTo>
                <a:cubicBezTo>
                  <a:pt x="360" y="1709"/>
                  <a:pt x="441" y="1599"/>
                  <a:pt x="371" y="1669"/>
                </a:cubicBezTo>
                <a:cubicBezTo>
                  <a:pt x="342" y="1698"/>
                  <a:pt x="355" y="1696"/>
                  <a:pt x="333" y="1723"/>
                </a:cubicBezTo>
                <a:cubicBezTo>
                  <a:pt x="316" y="1744"/>
                  <a:pt x="295" y="1763"/>
                  <a:pt x="279" y="1784"/>
                </a:cubicBezTo>
                <a:cubicBezTo>
                  <a:pt x="248" y="1825"/>
                  <a:pt x="220" y="1868"/>
                  <a:pt x="187" y="1907"/>
                </a:cubicBezTo>
                <a:cubicBezTo>
                  <a:pt x="175" y="1921"/>
                  <a:pt x="159" y="1931"/>
                  <a:pt x="149" y="1946"/>
                </a:cubicBezTo>
                <a:cubicBezTo>
                  <a:pt x="128" y="1977"/>
                  <a:pt x="103" y="2010"/>
                  <a:pt x="72" y="2030"/>
                </a:cubicBezTo>
                <a:cubicBezTo>
                  <a:pt x="60" y="2064"/>
                  <a:pt x="44" y="2060"/>
                  <a:pt x="10" y="2068"/>
                </a:cubicBezTo>
                <a:cubicBezTo>
                  <a:pt x="0" y="2101"/>
                  <a:pt x="3" y="2099"/>
                  <a:pt x="3" y="2061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4189" y="1524000"/>
            <a:ext cx="844550" cy="2590800"/>
            <a:chOff x="2006" y="1344"/>
            <a:chExt cx="532" cy="1632"/>
          </a:xfrm>
        </p:grpSpPr>
        <p:sp>
          <p:nvSpPr>
            <p:cNvPr id="45066" name="Line 5"/>
            <p:cNvSpPr>
              <a:spLocks noChangeShapeType="1"/>
            </p:cNvSpPr>
            <p:nvPr/>
          </p:nvSpPr>
          <p:spPr bwMode="auto">
            <a:xfrm>
              <a:off x="2016" y="1344"/>
              <a:ext cx="0" cy="1632"/>
            </a:xfrm>
            <a:prstGeom prst="line">
              <a:avLst/>
            </a:prstGeom>
            <a:noFill/>
            <a:ln w="7620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7" name="Text Box 6"/>
            <p:cNvSpPr txBox="1">
              <a:spLocks noChangeArrowheads="1"/>
            </p:cNvSpPr>
            <p:nvPr/>
          </p:nvSpPr>
          <p:spPr bwMode="auto">
            <a:xfrm>
              <a:off x="2006" y="1870"/>
              <a:ext cx="5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dirty="0">
                  <a:solidFill>
                    <a:srgbClr val="009900"/>
                  </a:solidFill>
                  <a:latin typeface="+mj-lt"/>
                </a:rPr>
                <a:t>FEV</a:t>
              </a:r>
              <a:r>
                <a:rPr lang="en-US" altLang="en-US" sz="2800" baseline="-25000" dirty="0">
                  <a:solidFill>
                    <a:srgbClr val="009900"/>
                  </a:solidFill>
                  <a:latin typeface="+mj-lt"/>
                </a:rPr>
                <a:t>1</a:t>
              </a:r>
            </a:p>
          </p:txBody>
        </p:sp>
      </p:grpSp>
      <p:sp>
        <p:nvSpPr>
          <p:cNvPr id="45061" name="Rectangle 10"/>
          <p:cNvSpPr>
            <a:spLocks noChangeArrowheads="1"/>
          </p:cNvSpPr>
          <p:nvPr/>
        </p:nvSpPr>
        <p:spPr bwMode="auto">
          <a:xfrm>
            <a:off x="4106863" y="2743200"/>
            <a:ext cx="22860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2893" name="Rectangle 13"/>
          <p:cNvSpPr>
            <a:spLocks noGrp="1" noChangeArrowheads="1"/>
          </p:cNvSpPr>
          <p:nvPr>
            <p:ph type="body" sz="half" idx="2"/>
          </p:nvPr>
        </p:nvSpPr>
        <p:spPr>
          <a:xfrm>
            <a:off x="6553200" y="914400"/>
            <a:ext cx="41148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33CC"/>
                </a:solidFill>
              </a:rPr>
              <a:t>Forced Vital Capacity – FVC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Largest volume expired after a maximal inspiration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measure of pulmonary function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8000"/>
                </a:solidFill>
              </a:rPr>
              <a:t>Forced Expiratory Volume at 1</a:t>
            </a:r>
            <a:r>
              <a:rPr lang="en-US" altLang="en-US" sz="2400" baseline="30000">
                <a:solidFill>
                  <a:srgbClr val="008000"/>
                </a:solidFill>
              </a:rPr>
              <a:t>st</a:t>
            </a:r>
            <a:r>
              <a:rPr lang="en-US" altLang="en-US" sz="2400">
                <a:solidFill>
                  <a:srgbClr val="008000"/>
                </a:solidFill>
              </a:rPr>
              <a:t> second - FEV</a:t>
            </a:r>
            <a:r>
              <a:rPr lang="en-US" altLang="en-US" sz="2400" baseline="-25000">
                <a:solidFill>
                  <a:srgbClr val="008000"/>
                </a:solidFill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Fraction of vital capacity expired during 1</a:t>
            </a:r>
            <a:r>
              <a:rPr lang="en-US" altLang="en-US" baseline="30000"/>
              <a:t>st</a:t>
            </a:r>
            <a:r>
              <a:rPr lang="en-US" altLang="en-US"/>
              <a:t> second of a forced expiration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good measure of air flow limitation</a:t>
            </a:r>
            <a:endParaRPr lang="en-US" altLang="en-US">
              <a:solidFill>
                <a:srgbClr val="0033CC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707067" y="762000"/>
            <a:ext cx="892175" cy="3352800"/>
            <a:chOff x="4224" y="864"/>
            <a:chExt cx="562" cy="2112"/>
          </a:xfrm>
        </p:grpSpPr>
        <p:sp>
          <p:nvSpPr>
            <p:cNvPr id="45064" name="Line 8"/>
            <p:cNvSpPr>
              <a:spLocks noChangeShapeType="1"/>
            </p:cNvSpPr>
            <p:nvPr/>
          </p:nvSpPr>
          <p:spPr bwMode="auto">
            <a:xfrm>
              <a:off x="4224" y="864"/>
              <a:ext cx="0" cy="2112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5" name="Text Box 9"/>
            <p:cNvSpPr txBox="1">
              <a:spLocks noChangeArrowheads="1"/>
            </p:cNvSpPr>
            <p:nvPr/>
          </p:nvSpPr>
          <p:spPr bwMode="auto">
            <a:xfrm>
              <a:off x="4320" y="1584"/>
              <a:ext cx="46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dirty="0">
                  <a:solidFill>
                    <a:srgbClr val="0000FF"/>
                  </a:solidFill>
                  <a:latin typeface="+mj-lt"/>
                </a:rPr>
                <a:t>FVC</a:t>
              </a:r>
              <a:endParaRPr lang="en-US" altLang="en-US" sz="2800" baseline="-25000" dirty="0">
                <a:solidFill>
                  <a:srgbClr val="0000FF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3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Pulmonary Function Measurements</a:t>
            </a:r>
            <a:r>
              <a:rPr lang="en-US" altLang="en-US" dirty="0"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en-US" altLang="en-US" dirty="0"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82403" cy="4026535"/>
          </a:xfrm>
        </p:spPr>
        <p:txBody>
          <a:bodyPr/>
          <a:lstStyle/>
          <a:p>
            <a:r>
              <a:rPr lang="en-US" altLang="en-US" dirty="0" smtClean="0">
                <a:ea typeface="Times New Roman" panose="02020603050405020304" pitchFamily="18" charset="0"/>
                <a:cs typeface="Arial" panose="020B0604020202020204" pitchFamily="34" charset="0"/>
              </a:rPr>
              <a:t>The total amount of air that the lungs can accommodate is divided into four volumes and four capacities</a:t>
            </a:r>
          </a:p>
          <a:p>
            <a:endParaRPr lang="en-US" altLang="en-US" dirty="0" smtClean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altLang="en-US" dirty="0" smtClean="0">
                <a:ea typeface="Times New Roman" panose="02020603050405020304" pitchFamily="18" charset="0"/>
                <a:cs typeface="Arial" panose="020B0604020202020204" pitchFamily="34" charset="0"/>
              </a:rPr>
              <a:t>Lung volumes and capacities are recorded by techniques of spirometry and total body plethysmography</a:t>
            </a:r>
          </a:p>
          <a:p>
            <a:endParaRPr lang="en-US" altLang="en-US" dirty="0" smtClean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920603" y="1825625"/>
            <a:ext cx="5600837" cy="4216846"/>
            <a:chOff x="5920603" y="1825625"/>
            <a:chExt cx="5600837" cy="421684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0603" y="1825625"/>
              <a:ext cx="5600837" cy="421684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315201" y="2024743"/>
              <a:ext cx="150222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Maximum possible inspiration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19704" y="4972595"/>
              <a:ext cx="1502228" cy="461665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Maximum possible Expiration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3520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sz="half" idx="1"/>
          </p:nvPr>
        </p:nvSpPr>
        <p:spPr>
          <a:xfrm>
            <a:off x="2286000" y="381000"/>
            <a:ext cx="7848600" cy="2514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600" b="1"/>
              <a:t>FEV</a:t>
            </a:r>
            <a:r>
              <a:rPr lang="en-US" altLang="en-US" sz="3600" b="1" baseline="-25000"/>
              <a:t>1</a:t>
            </a:r>
            <a:r>
              <a:rPr lang="en-US" altLang="en-US" sz="3600" b="1"/>
              <a:t>/FVC ratio</a:t>
            </a:r>
            <a:r>
              <a:rPr lang="en-US" altLang="en-US" sz="3200" b="1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/>
          </a:p>
          <a:p>
            <a:pPr eaLnBrk="1" hangingPunct="1"/>
            <a:r>
              <a:rPr lang="en-US" altLang="en-US" sz="3200"/>
              <a:t>FEV</a:t>
            </a:r>
            <a:r>
              <a:rPr lang="en-US" altLang="en-US" sz="3200" baseline="-25000"/>
              <a:t>1 </a:t>
            </a:r>
            <a:r>
              <a:rPr lang="en-US" altLang="en-US" sz="3200"/>
              <a:t>expressed as a percentage of FVC</a:t>
            </a:r>
          </a:p>
          <a:p>
            <a:pPr eaLnBrk="1" hangingPunct="1"/>
            <a:r>
              <a:rPr lang="en-US" altLang="en-US" sz="3200"/>
              <a:t>Is an excellent measure of </a:t>
            </a:r>
            <a:r>
              <a:rPr lang="en-US" altLang="en-US" sz="3200">
                <a:solidFill>
                  <a:srgbClr val="0000FF"/>
                </a:solidFill>
              </a:rPr>
              <a:t>airflow limitation</a:t>
            </a:r>
          </a:p>
          <a:p>
            <a:pPr eaLnBrk="1" hangingPunct="1"/>
            <a:endParaRPr lang="en-US" altLang="en-US" sz="3600"/>
          </a:p>
        </p:txBody>
      </p:sp>
      <p:sp>
        <p:nvSpPr>
          <p:cNvPr id="124935" name="Rectangle 7"/>
          <p:cNvSpPr>
            <a:spLocks noGrp="1" noChangeArrowheads="1"/>
          </p:cNvSpPr>
          <p:nvPr>
            <p:ph sz="half" idx="2"/>
          </p:nvPr>
        </p:nvSpPr>
        <p:spPr>
          <a:xfrm>
            <a:off x="2362201" y="3352800"/>
            <a:ext cx="7802563" cy="2743200"/>
          </a:xfrm>
          <a:solidFill>
            <a:srgbClr val="FFCCFF"/>
          </a:solidFill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8000"/>
                </a:solidFill>
              </a:rPr>
              <a:t>In normal individuals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400" b="1">
              <a:solidFill>
                <a:srgbClr val="008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sz="3200"/>
              <a:t>FVC		&gt;70%</a:t>
            </a:r>
          </a:p>
          <a:p>
            <a:pPr lvl="1" eaLnBrk="1" hangingPunct="1">
              <a:buFontTx/>
              <a:buNone/>
            </a:pPr>
            <a:r>
              <a:rPr lang="en-US" altLang="en-US" sz="3200"/>
              <a:t>FEV</a:t>
            </a:r>
            <a:r>
              <a:rPr lang="en-US" altLang="en-US" sz="3200" baseline="-25000"/>
              <a:t>1		</a:t>
            </a:r>
            <a:r>
              <a:rPr lang="en-US" altLang="en-US" sz="3200"/>
              <a:t>&gt;70%</a:t>
            </a:r>
          </a:p>
          <a:p>
            <a:pPr lvl="1" eaLnBrk="1" hangingPunct="1">
              <a:buFontTx/>
              <a:buNone/>
            </a:pPr>
            <a:r>
              <a:rPr lang="en-US" altLang="en-US" sz="3200"/>
              <a:t>FEV</a:t>
            </a:r>
            <a:r>
              <a:rPr lang="en-US" altLang="en-US" sz="3200" baseline="-25000"/>
              <a:t>1</a:t>
            </a:r>
            <a:r>
              <a:rPr lang="en-US" altLang="en-US" sz="3200"/>
              <a:t>/FVC	&gt;70%</a:t>
            </a:r>
            <a:endParaRPr lang="en-US" altLang="en-US" sz="3200">
              <a:solidFill>
                <a:srgbClr val="0000FF"/>
              </a:solidFill>
            </a:endParaRPr>
          </a:p>
          <a:p>
            <a:pPr eaLnBrk="1" hangingPunct="1"/>
            <a:endParaRPr lang="en-US" altLang="en-US" sz="3200"/>
          </a:p>
        </p:txBody>
      </p:sp>
    </p:spTree>
    <p:extLst>
      <p:ext uri="{BB962C8B-B14F-4D97-AF65-F5344CB8AC3E}">
        <p14:creationId xmlns:p14="http://schemas.microsoft.com/office/powerpoint/2010/main" val="309690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Expiratory &amp; inspiratory </a:t>
            </a:r>
            <a:r>
              <a:rPr lang="en-US" altLang="en-US" b="1" dirty="0" err="1"/>
              <a:t>manouvre</a:t>
            </a:r>
            <a:r>
              <a:rPr lang="en-US" altLang="en-US" b="1" dirty="0"/>
              <a:t/>
            </a:r>
            <a:br>
              <a:rPr lang="en-US" alt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en-US" sz="2400" dirty="0"/>
          </a:p>
          <a:p>
            <a:r>
              <a:rPr lang="en-US" altLang="en-US" dirty="0"/>
              <a:t>Technique</a:t>
            </a:r>
          </a:p>
          <a:p>
            <a:pPr marL="742950" lvl="2" indent="-342900"/>
            <a:r>
              <a:rPr lang="en-US" altLang="en-US" sz="2800" dirty="0"/>
              <a:t>Stand/sit straight</a:t>
            </a:r>
          </a:p>
          <a:p>
            <a:pPr marL="742950" lvl="2" indent="-342900"/>
            <a:r>
              <a:rPr lang="en-US" altLang="en-US" sz="2800" dirty="0"/>
              <a:t>Hold mouthpiece between lips to create a good seal</a:t>
            </a:r>
          </a:p>
          <a:p>
            <a:pPr marL="742950" lvl="2" indent="-342900"/>
            <a:r>
              <a:rPr lang="en-US" altLang="en-US" sz="2800" dirty="0"/>
              <a:t>Breath in and out normally about 2-3 times</a:t>
            </a:r>
          </a:p>
          <a:p>
            <a:pPr marL="742950" lvl="2" indent="-342900"/>
            <a:r>
              <a:rPr lang="en-US" altLang="en-US" sz="2800" dirty="0"/>
              <a:t>Take a deep breath</a:t>
            </a:r>
          </a:p>
          <a:p>
            <a:pPr marL="742950" lvl="2" indent="-342900"/>
            <a:r>
              <a:rPr lang="en-US" altLang="en-US" sz="2800" dirty="0"/>
              <a:t>Breath out as fast and hard as possible until no breath is left</a:t>
            </a:r>
          </a:p>
          <a:p>
            <a:pPr marL="742950" lvl="2" indent="-342900"/>
            <a:r>
              <a:rPr lang="en-US" altLang="en-US" sz="2800" dirty="0"/>
              <a:t>Breath in rapidly to maximum capacity</a:t>
            </a:r>
          </a:p>
          <a:p>
            <a:pPr marL="742950" lvl="2" indent="-342900"/>
            <a:endParaRPr lang="en-US" altLang="en-US" sz="2800" dirty="0"/>
          </a:p>
          <a:p>
            <a:r>
              <a:rPr lang="en-US" altLang="en-US" dirty="0"/>
              <a:t>Output: flow-volume loop</a:t>
            </a:r>
            <a:endParaRPr lang="en-US" alt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79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" t="784" r="5092" b="39864"/>
          <a:stretch>
            <a:fillRect/>
          </a:stretch>
        </p:blipFill>
        <p:spPr bwMode="auto">
          <a:xfrm>
            <a:off x="1524000" y="1039814"/>
            <a:ext cx="9144000" cy="581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3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1143000"/>
          </a:xfrm>
        </p:spPr>
        <p:txBody>
          <a:bodyPr>
            <a:normAutofit fontScale="90000"/>
          </a:bodyPr>
          <a:lstStyle/>
          <a:p>
            <a:pPr marL="342900" indent="-342900">
              <a:defRPr/>
            </a:pPr>
            <a:r>
              <a:rPr lang="en-US" sz="2900" b="1"/>
              <a:t>Flow rate versus volume (flow volume loop)</a:t>
            </a:r>
            <a:br>
              <a:rPr lang="en-US" sz="2900" b="1"/>
            </a:br>
            <a:endParaRPr lang="en-US" sz="4900" b="1"/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6137275" y="2114551"/>
            <a:ext cx="1530350" cy="46196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FEF</a:t>
            </a:r>
            <a:r>
              <a:rPr lang="en-US" altLang="en-US" sz="2400" b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25-75% </a:t>
            </a:r>
            <a:endParaRPr lang="en-US" altLang="en-US" sz="2400" b="1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5881688" y="2714626"/>
            <a:ext cx="642938" cy="357187"/>
          </a:xfrm>
          <a:prstGeom prst="straightConnector1">
            <a:avLst/>
          </a:prstGeom>
          <a:ln cmpd="sng">
            <a:solidFill>
              <a:schemeClr val="tx1"/>
            </a:solidFill>
            <a:headEnd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6145213" y="1643064"/>
            <a:ext cx="3438762" cy="461665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Mid expiratory flow rate</a:t>
            </a:r>
            <a:endParaRPr lang="en-US" altLang="en-US" sz="24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53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5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Indicates whether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2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airway obstruction is </a:t>
            </a:r>
            <a:r>
              <a:rPr lang="en-US" altLang="en-US" dirty="0" smtClean="0">
                <a:solidFill>
                  <a:srgbClr val="FF0000"/>
                </a:solidFill>
                <a:latin typeface="Arial" panose="020B0604020202020204" pitchFamily="34" charset="0"/>
              </a:rPr>
              <a:t>present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en-US" altLang="en-US" dirty="0">
                <a:solidFill>
                  <a:srgbClr val="0000FF"/>
                </a:solidFill>
                <a:latin typeface="Arial" panose="020B0604020202020204" pitchFamily="34" charset="0"/>
              </a:rPr>
              <a:t> lung capacity is reduced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83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2438400" y="3048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tx2"/>
                </a:solidFill>
                <a:latin typeface="Arial" panose="020B0604020202020204" pitchFamily="34" charset="0"/>
              </a:rPr>
              <a:t>Obstructive airway disease</a:t>
            </a:r>
            <a:br>
              <a:rPr lang="en-US" altLang="en-US" sz="4400" b="1">
                <a:solidFill>
                  <a:schemeClr val="tx2"/>
                </a:solidFill>
                <a:latin typeface="Arial" panose="020B0604020202020204" pitchFamily="34" charset="0"/>
              </a:rPr>
            </a:br>
            <a:endParaRPr lang="en-GB" altLang="en-US" sz="4400" baseline="-25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1752600" y="1524000"/>
            <a:ext cx="8610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endParaRPr lang="en-US" altLang="en-US" sz="1000" b="1">
              <a:latin typeface="Comic Sans MS" panose="030F0702030302020204" pitchFamily="66" charset="0"/>
            </a:endParaRPr>
          </a:p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GB" altLang="en-US">
              <a:latin typeface="Comic Sans MS" panose="030F0702030302020204" pitchFamily="66" charset="0"/>
            </a:endParaRPr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447800" y="914400"/>
            <a:ext cx="5105400" cy="59436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 sz="2400"/>
              <a:t>Seen in narrowing of airways</a:t>
            </a:r>
          </a:p>
          <a:p>
            <a:pPr lvl="1" eaLnBrk="1" hangingPunct="1"/>
            <a:r>
              <a:rPr lang="en-US" altLang="en-US"/>
              <a:t>e.g. asthma, emphysema, chronic bronchitis</a:t>
            </a:r>
          </a:p>
          <a:p>
            <a:pPr lvl="1" eaLnBrk="1" hangingPunct="1"/>
            <a:r>
              <a:rPr lang="en-US" altLang="en-US"/>
              <a:t>Inspiration not much affected, fills to a normal maximum slowly</a:t>
            </a: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</a:rPr>
              <a:t>Expiration is severely affected</a:t>
            </a:r>
            <a:r>
              <a:rPr lang="en-US" altLang="en-US"/>
              <a:t>, </a:t>
            </a:r>
          </a:p>
          <a:p>
            <a:pPr lvl="1" eaLnBrk="1" hangingPunct="1"/>
            <a:r>
              <a:rPr lang="en-US" altLang="en-US"/>
              <a:t>as resistance of small airways increases, </a:t>
            </a:r>
          </a:p>
          <a:p>
            <a:pPr lvl="1" eaLnBrk="1" hangingPunct="1"/>
            <a:r>
              <a:rPr lang="en-US" altLang="en-US"/>
              <a:t>rate of flow decreases</a:t>
            </a:r>
          </a:p>
          <a:p>
            <a:pPr lvl="1" eaLnBrk="1" hangingPunct="1"/>
            <a:r>
              <a:rPr lang="en-US" altLang="en-US"/>
              <a:t>prolonged expiration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 sz="2400"/>
              <a:t>FEV</a:t>
            </a:r>
            <a:r>
              <a:rPr lang="en-US" altLang="en-US" sz="2400" baseline="-25000"/>
              <a:t>1</a:t>
            </a:r>
            <a:r>
              <a:rPr lang="en-US" altLang="en-US" sz="2400"/>
              <a:t>/FVC &lt;70%</a:t>
            </a:r>
          </a:p>
        </p:txBody>
      </p:sp>
      <p:grpSp>
        <p:nvGrpSpPr>
          <p:cNvPr id="52229" name="Group 13"/>
          <p:cNvGrpSpPr>
            <a:grpSpLocks/>
          </p:cNvGrpSpPr>
          <p:nvPr/>
        </p:nvGrpSpPr>
        <p:grpSpPr bwMode="auto">
          <a:xfrm>
            <a:off x="6324600" y="1143000"/>
            <a:ext cx="4876800" cy="5257800"/>
            <a:chOff x="3024" y="864"/>
            <a:chExt cx="2736" cy="2784"/>
          </a:xfrm>
        </p:grpSpPr>
        <p:grpSp>
          <p:nvGrpSpPr>
            <p:cNvPr id="52230" name="Group 12"/>
            <p:cNvGrpSpPr>
              <a:grpSpLocks/>
            </p:cNvGrpSpPr>
            <p:nvPr/>
          </p:nvGrpSpPr>
          <p:grpSpPr bwMode="auto">
            <a:xfrm>
              <a:off x="3024" y="864"/>
              <a:ext cx="2736" cy="2784"/>
              <a:chOff x="3024" y="864"/>
              <a:chExt cx="2736" cy="2784"/>
            </a:xfrm>
          </p:grpSpPr>
          <p:pic>
            <p:nvPicPr>
              <p:cNvPr id="52233" name="Picture 7" descr="spiro1"/>
              <p:cNvPicPr>
                <a:picLocks noChangeAspect="1" noChangeArrowheads="1"/>
              </p:cNvPicPr>
              <p:nvPr/>
            </p:nvPicPr>
            <p:blipFill>
              <a:blip r:embed="rId3">
                <a:lum bright="-30000" contrast="48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4" t="3999" r="1666" b="18666"/>
              <a:stretch>
                <a:fillRect/>
              </a:stretch>
            </p:blipFill>
            <p:spPr bwMode="auto">
              <a:xfrm>
                <a:off x="3024" y="864"/>
                <a:ext cx="2736" cy="2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234" name="Freeform 8"/>
              <p:cNvSpPr>
                <a:spLocks/>
              </p:cNvSpPr>
              <p:nvPr/>
            </p:nvSpPr>
            <p:spPr bwMode="auto">
              <a:xfrm>
                <a:off x="3383" y="1699"/>
                <a:ext cx="2078" cy="1513"/>
              </a:xfrm>
              <a:custGeom>
                <a:avLst/>
                <a:gdLst>
                  <a:gd name="T0" fmla="*/ 0 w 2632"/>
                  <a:gd name="T1" fmla="*/ 1148 h 1574"/>
                  <a:gd name="T2" fmla="*/ 20 w 2632"/>
                  <a:gd name="T3" fmla="*/ 877 h 1574"/>
                  <a:gd name="T4" fmla="*/ 46 w 2632"/>
                  <a:gd name="T5" fmla="*/ 554 h 1574"/>
                  <a:gd name="T6" fmla="*/ 28 w 2632"/>
                  <a:gd name="T7" fmla="*/ 709 h 1574"/>
                  <a:gd name="T8" fmla="*/ 67 w 2632"/>
                  <a:gd name="T9" fmla="*/ 329 h 1574"/>
                  <a:gd name="T10" fmla="*/ 107 w 2632"/>
                  <a:gd name="T11" fmla="*/ 138 h 1574"/>
                  <a:gd name="T12" fmla="*/ 171 w 2632"/>
                  <a:gd name="T13" fmla="*/ 20 h 1574"/>
                  <a:gd name="T14" fmla="*/ 239 w 2632"/>
                  <a:gd name="T15" fmla="*/ 14 h 1574"/>
                  <a:gd name="T16" fmla="*/ 318 w 2632"/>
                  <a:gd name="T17" fmla="*/ 14 h 1574"/>
                  <a:gd name="T18" fmla="*/ 398 w 2632"/>
                  <a:gd name="T19" fmla="*/ 13 h 157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632"/>
                  <a:gd name="T31" fmla="*/ 0 h 1574"/>
                  <a:gd name="T32" fmla="*/ 2632 w 2632"/>
                  <a:gd name="T33" fmla="*/ 1574 h 157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632" h="1574">
                    <a:moveTo>
                      <a:pt x="0" y="1574"/>
                    </a:moveTo>
                    <a:cubicBezTo>
                      <a:pt x="23" y="1512"/>
                      <a:pt x="85" y="1339"/>
                      <a:pt x="136" y="1203"/>
                    </a:cubicBezTo>
                    <a:cubicBezTo>
                      <a:pt x="187" y="1067"/>
                      <a:pt x="297" y="796"/>
                      <a:pt x="305" y="758"/>
                    </a:cubicBezTo>
                    <a:cubicBezTo>
                      <a:pt x="313" y="720"/>
                      <a:pt x="159" y="1024"/>
                      <a:pt x="182" y="973"/>
                    </a:cubicBezTo>
                    <a:cubicBezTo>
                      <a:pt x="205" y="922"/>
                      <a:pt x="357" y="582"/>
                      <a:pt x="444" y="451"/>
                    </a:cubicBezTo>
                    <a:cubicBezTo>
                      <a:pt x="531" y="320"/>
                      <a:pt x="591" y="260"/>
                      <a:pt x="705" y="190"/>
                    </a:cubicBezTo>
                    <a:cubicBezTo>
                      <a:pt x="819" y="120"/>
                      <a:pt x="981" y="56"/>
                      <a:pt x="1127" y="28"/>
                    </a:cubicBezTo>
                    <a:cubicBezTo>
                      <a:pt x="1273" y="0"/>
                      <a:pt x="1420" y="23"/>
                      <a:pt x="1584" y="22"/>
                    </a:cubicBezTo>
                    <a:cubicBezTo>
                      <a:pt x="1748" y="21"/>
                      <a:pt x="1937" y="22"/>
                      <a:pt x="2112" y="22"/>
                    </a:cubicBezTo>
                    <a:cubicBezTo>
                      <a:pt x="2287" y="22"/>
                      <a:pt x="2524" y="21"/>
                      <a:pt x="2632" y="21"/>
                    </a:cubicBezTo>
                  </a:path>
                </a:pathLst>
              </a:custGeom>
              <a:noFill/>
              <a:ln w="762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35" name="Freeform 9"/>
              <p:cNvSpPr>
                <a:spLocks/>
              </p:cNvSpPr>
              <p:nvPr/>
            </p:nvSpPr>
            <p:spPr bwMode="auto">
              <a:xfrm>
                <a:off x="3383" y="1239"/>
                <a:ext cx="2005" cy="1973"/>
              </a:xfrm>
              <a:custGeom>
                <a:avLst/>
                <a:gdLst>
                  <a:gd name="T0" fmla="*/ 0 w 2540"/>
                  <a:gd name="T1" fmla="*/ 1499 h 2052"/>
                  <a:gd name="T2" fmla="*/ 31 w 2540"/>
                  <a:gd name="T3" fmla="*/ 1318 h 2052"/>
                  <a:gd name="T4" fmla="*/ 97 w 2540"/>
                  <a:gd name="T5" fmla="*/ 942 h 2052"/>
                  <a:gd name="T6" fmla="*/ 190 w 2540"/>
                  <a:gd name="T7" fmla="*/ 516 h 2052"/>
                  <a:gd name="T8" fmla="*/ 188 w 2540"/>
                  <a:gd name="T9" fmla="*/ 518 h 2052"/>
                  <a:gd name="T10" fmla="*/ 285 w 2540"/>
                  <a:gd name="T11" fmla="*/ 212 h 2052"/>
                  <a:gd name="T12" fmla="*/ 383 w 2540"/>
                  <a:gd name="T13" fmla="*/ 0 h 20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40"/>
                  <a:gd name="T22" fmla="*/ 0 h 2052"/>
                  <a:gd name="T23" fmla="*/ 2540 w 2540"/>
                  <a:gd name="T24" fmla="*/ 2052 h 20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40" h="2052">
                    <a:moveTo>
                      <a:pt x="0" y="2052"/>
                    </a:moveTo>
                    <a:cubicBezTo>
                      <a:pt x="34" y="2011"/>
                      <a:pt x="98" y="1931"/>
                      <a:pt x="205" y="1804"/>
                    </a:cubicBezTo>
                    <a:cubicBezTo>
                      <a:pt x="312" y="1677"/>
                      <a:pt x="468" y="1473"/>
                      <a:pt x="643" y="1290"/>
                    </a:cubicBezTo>
                    <a:cubicBezTo>
                      <a:pt x="818" y="1107"/>
                      <a:pt x="1157" y="803"/>
                      <a:pt x="1258" y="706"/>
                    </a:cubicBezTo>
                    <a:cubicBezTo>
                      <a:pt x="1359" y="609"/>
                      <a:pt x="1143" y="777"/>
                      <a:pt x="1248" y="708"/>
                    </a:cubicBezTo>
                    <a:cubicBezTo>
                      <a:pt x="1353" y="639"/>
                      <a:pt x="1672" y="409"/>
                      <a:pt x="1887" y="291"/>
                    </a:cubicBezTo>
                    <a:cubicBezTo>
                      <a:pt x="2102" y="173"/>
                      <a:pt x="2404" y="61"/>
                      <a:pt x="2540" y="0"/>
                    </a:cubicBezTo>
                  </a:path>
                </a:pathLst>
              </a:cu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231" name="Rectangle 10"/>
            <p:cNvSpPr>
              <a:spLocks noChangeArrowheads="1"/>
            </p:cNvSpPr>
            <p:nvPr/>
          </p:nvSpPr>
          <p:spPr bwMode="auto">
            <a:xfrm>
              <a:off x="4308" y="2963"/>
              <a:ext cx="1080" cy="2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232" name="Line 11"/>
            <p:cNvSpPr>
              <a:spLocks noChangeShapeType="1"/>
            </p:cNvSpPr>
            <p:nvPr/>
          </p:nvSpPr>
          <p:spPr bwMode="auto">
            <a:xfrm>
              <a:off x="4368" y="2904"/>
              <a:ext cx="24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519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autoUpdateAnimBg="0"/>
      <p:bldP spid="126980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2514600" y="3810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4400" b="1">
                <a:solidFill>
                  <a:schemeClr val="tx2"/>
                </a:solidFill>
                <a:latin typeface="Arial" panose="020B0604020202020204" pitchFamily="34" charset="0"/>
              </a:rPr>
              <a:t>Restrictive airway disease</a:t>
            </a:r>
            <a:br>
              <a:rPr lang="en-US" altLang="en-US" sz="4400" b="1">
                <a:solidFill>
                  <a:schemeClr val="tx2"/>
                </a:solidFill>
                <a:latin typeface="Arial" panose="020B0604020202020204" pitchFamily="34" charset="0"/>
              </a:rPr>
            </a:br>
            <a:endParaRPr lang="en-GB" altLang="en-US" sz="4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1524000" y="914400"/>
            <a:ext cx="4800600" cy="594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 sz="2400">
                <a:latin typeface="Arial" panose="020B0604020202020204" pitchFamily="34" charset="0"/>
              </a:rPr>
              <a:t>Seen in restrictive lung diseases</a:t>
            </a:r>
          </a:p>
          <a:p>
            <a:pPr lvl="1" eaLnBrk="1" hangingPunct="1">
              <a:lnSpc>
                <a:spcPct val="125000"/>
              </a:lnSpc>
              <a:buFontTx/>
              <a:buChar char="–"/>
            </a:pPr>
            <a:r>
              <a:rPr lang="en-US" altLang="en-US" sz="2400">
                <a:latin typeface="Arial" panose="020B0604020202020204" pitchFamily="34" charset="0"/>
              </a:rPr>
              <a:t>e.g. Pulmonary fibrosis, respiratory muscle diseases</a:t>
            </a:r>
          </a:p>
          <a:p>
            <a:pPr eaLnBrk="1" hangingPunct="1">
              <a:lnSpc>
                <a:spcPct val="125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 sz="2400">
                <a:latin typeface="Arial" panose="020B0604020202020204" pitchFamily="34" charset="0"/>
              </a:rPr>
              <a:t>Both FVC and FEV</a:t>
            </a:r>
            <a:r>
              <a:rPr lang="en-US" altLang="en-US" sz="2400" baseline="-25000">
                <a:latin typeface="Arial" panose="020B0604020202020204" pitchFamily="34" charset="0"/>
              </a:rPr>
              <a:t>1</a:t>
            </a:r>
            <a:r>
              <a:rPr lang="en-US" altLang="en-US" sz="2400">
                <a:latin typeface="Arial" panose="020B0604020202020204" pitchFamily="34" charset="0"/>
              </a:rPr>
              <a:t> reduced (&lt;70%)</a:t>
            </a:r>
          </a:p>
          <a:p>
            <a:pPr eaLnBrk="1" hangingPunct="1">
              <a:lnSpc>
                <a:spcPct val="125000"/>
              </a:lnSpc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en-US" sz="2400">
                <a:latin typeface="Arial" panose="020B0604020202020204" pitchFamily="34" charset="0"/>
              </a:rPr>
              <a:t>FEV</a:t>
            </a:r>
            <a:r>
              <a:rPr lang="en-US" altLang="en-US" sz="2400" baseline="-25000">
                <a:latin typeface="Arial" panose="020B0604020202020204" pitchFamily="34" charset="0"/>
              </a:rPr>
              <a:t>1</a:t>
            </a:r>
            <a:r>
              <a:rPr lang="en-US" altLang="en-US" sz="2400">
                <a:latin typeface="Arial" panose="020B0604020202020204" pitchFamily="34" charset="0"/>
              </a:rPr>
              <a:t>/FVC &gt; 70%</a:t>
            </a:r>
            <a:endParaRPr lang="en-GB" altLang="en-US" sz="2400">
              <a:latin typeface="Arial" panose="020B0604020202020204" pitchFamily="34" charset="0"/>
            </a:endParaRPr>
          </a:p>
        </p:txBody>
      </p:sp>
      <p:grpSp>
        <p:nvGrpSpPr>
          <p:cNvPr id="54276" name="Group 13"/>
          <p:cNvGrpSpPr>
            <a:grpSpLocks/>
          </p:cNvGrpSpPr>
          <p:nvPr/>
        </p:nvGrpSpPr>
        <p:grpSpPr bwMode="auto">
          <a:xfrm>
            <a:off x="6172200" y="1295400"/>
            <a:ext cx="4495800" cy="5334000"/>
            <a:chOff x="2928" y="816"/>
            <a:chExt cx="2832" cy="3360"/>
          </a:xfrm>
        </p:grpSpPr>
        <p:pic>
          <p:nvPicPr>
            <p:cNvPr id="54277" name="Picture 4" descr="spiro1"/>
            <p:cNvPicPr>
              <a:picLocks noChangeAspect="1" noChangeArrowheads="1"/>
            </p:cNvPicPr>
            <p:nvPr/>
          </p:nvPicPr>
          <p:blipFill>
            <a:blip r:embed="rId3">
              <a:lum bright="-36000" contras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21" t="4347" r="5525" b="15942"/>
            <a:stretch>
              <a:fillRect/>
            </a:stretch>
          </p:blipFill>
          <p:spPr bwMode="auto">
            <a:xfrm>
              <a:off x="2928" y="816"/>
              <a:ext cx="2832" cy="336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278" name="Freeform 6"/>
            <p:cNvSpPr>
              <a:spLocks/>
            </p:cNvSpPr>
            <p:nvPr/>
          </p:nvSpPr>
          <p:spPr bwMode="auto">
            <a:xfrm>
              <a:off x="3126" y="1219"/>
              <a:ext cx="2461" cy="2570"/>
            </a:xfrm>
            <a:custGeom>
              <a:avLst/>
              <a:gdLst>
                <a:gd name="T0" fmla="*/ 0 w 2461"/>
                <a:gd name="T1" fmla="*/ 2570 h 2570"/>
                <a:gd name="T2" fmla="*/ 280 w 2461"/>
                <a:gd name="T3" fmla="*/ 2187 h 2570"/>
                <a:gd name="T4" fmla="*/ 615 w 2461"/>
                <a:gd name="T5" fmla="*/ 1633 h 2570"/>
                <a:gd name="T6" fmla="*/ 1101 w 2461"/>
                <a:gd name="T7" fmla="*/ 963 h 2570"/>
                <a:gd name="T8" fmla="*/ 1109 w 2461"/>
                <a:gd name="T9" fmla="*/ 958 h 2570"/>
                <a:gd name="T10" fmla="*/ 1696 w 2461"/>
                <a:gd name="T11" fmla="*/ 420 h 2570"/>
                <a:gd name="T12" fmla="*/ 2087 w 2461"/>
                <a:gd name="T13" fmla="*/ 163 h 2570"/>
                <a:gd name="T14" fmla="*/ 2461 w 2461"/>
                <a:gd name="T15" fmla="*/ 0 h 25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61"/>
                <a:gd name="T25" fmla="*/ 0 h 2570"/>
                <a:gd name="T26" fmla="*/ 2461 w 2461"/>
                <a:gd name="T27" fmla="*/ 2570 h 257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61" h="2570">
                  <a:moveTo>
                    <a:pt x="0" y="2570"/>
                  </a:moveTo>
                  <a:cubicBezTo>
                    <a:pt x="46" y="2506"/>
                    <a:pt x="177" y="2343"/>
                    <a:pt x="280" y="2187"/>
                  </a:cubicBezTo>
                  <a:cubicBezTo>
                    <a:pt x="383" y="2030"/>
                    <a:pt x="479" y="1837"/>
                    <a:pt x="615" y="1633"/>
                  </a:cubicBezTo>
                  <a:cubicBezTo>
                    <a:pt x="752" y="1429"/>
                    <a:pt x="1019" y="1075"/>
                    <a:pt x="1101" y="963"/>
                  </a:cubicBezTo>
                  <a:cubicBezTo>
                    <a:pt x="1182" y="851"/>
                    <a:pt x="1009" y="1048"/>
                    <a:pt x="1109" y="958"/>
                  </a:cubicBezTo>
                  <a:cubicBezTo>
                    <a:pt x="1209" y="867"/>
                    <a:pt x="1533" y="552"/>
                    <a:pt x="1696" y="420"/>
                  </a:cubicBezTo>
                  <a:cubicBezTo>
                    <a:pt x="1859" y="288"/>
                    <a:pt x="1960" y="233"/>
                    <a:pt x="2087" y="163"/>
                  </a:cubicBezTo>
                  <a:cubicBezTo>
                    <a:pt x="2214" y="93"/>
                    <a:pt x="2383" y="34"/>
                    <a:pt x="2461" y="0"/>
                  </a:cubicBezTo>
                </a:path>
              </a:pathLst>
            </a:cu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>
              <a:off x="4373" y="3405"/>
              <a:ext cx="23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0" name="Rectangle 8"/>
            <p:cNvSpPr>
              <a:spLocks noChangeArrowheads="1"/>
            </p:cNvSpPr>
            <p:nvPr/>
          </p:nvSpPr>
          <p:spPr bwMode="auto">
            <a:xfrm>
              <a:off x="4200" y="3117"/>
              <a:ext cx="1098" cy="1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4281" name="Freeform 5"/>
            <p:cNvSpPr>
              <a:spLocks/>
            </p:cNvSpPr>
            <p:nvPr/>
          </p:nvSpPr>
          <p:spPr bwMode="auto">
            <a:xfrm>
              <a:off x="3283" y="1783"/>
              <a:ext cx="2351" cy="1817"/>
            </a:xfrm>
            <a:custGeom>
              <a:avLst/>
              <a:gdLst>
                <a:gd name="T0" fmla="*/ 0 w 2351"/>
                <a:gd name="T1" fmla="*/ 1817 h 1817"/>
                <a:gd name="T2" fmla="*/ 82 w 2351"/>
                <a:gd name="T3" fmla="*/ 1482 h 1817"/>
                <a:gd name="T4" fmla="*/ 235 w 2351"/>
                <a:gd name="T5" fmla="*/ 926 h 1817"/>
                <a:gd name="T6" fmla="*/ 221 w 2351"/>
                <a:gd name="T7" fmla="*/ 943 h 1817"/>
                <a:gd name="T8" fmla="*/ 365 w 2351"/>
                <a:gd name="T9" fmla="*/ 588 h 1817"/>
                <a:gd name="T10" fmla="*/ 599 w 2351"/>
                <a:gd name="T11" fmla="*/ 216 h 1817"/>
                <a:gd name="T12" fmla="*/ 835 w 2351"/>
                <a:gd name="T13" fmla="*/ 79 h 1817"/>
                <a:gd name="T14" fmla="*/ 999 w 2351"/>
                <a:gd name="T15" fmla="*/ 41 h 1817"/>
                <a:gd name="T16" fmla="*/ 1398 w 2351"/>
                <a:gd name="T17" fmla="*/ 6 h 1817"/>
                <a:gd name="T18" fmla="*/ 1878 w 2351"/>
                <a:gd name="T19" fmla="*/ 6 h 1817"/>
                <a:gd name="T20" fmla="*/ 2351 w 2351"/>
                <a:gd name="T21" fmla="*/ 4 h 181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51"/>
                <a:gd name="T34" fmla="*/ 0 h 1817"/>
                <a:gd name="T35" fmla="*/ 2351 w 2351"/>
                <a:gd name="T36" fmla="*/ 1817 h 181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51" h="1817">
                  <a:moveTo>
                    <a:pt x="0" y="1817"/>
                  </a:moveTo>
                  <a:cubicBezTo>
                    <a:pt x="14" y="1760"/>
                    <a:pt x="43" y="1630"/>
                    <a:pt x="82" y="1482"/>
                  </a:cubicBezTo>
                  <a:cubicBezTo>
                    <a:pt x="121" y="1334"/>
                    <a:pt x="212" y="1016"/>
                    <a:pt x="235" y="926"/>
                  </a:cubicBezTo>
                  <a:cubicBezTo>
                    <a:pt x="258" y="836"/>
                    <a:pt x="199" y="999"/>
                    <a:pt x="221" y="943"/>
                  </a:cubicBezTo>
                  <a:cubicBezTo>
                    <a:pt x="243" y="887"/>
                    <a:pt x="302" y="709"/>
                    <a:pt x="365" y="588"/>
                  </a:cubicBezTo>
                  <a:cubicBezTo>
                    <a:pt x="428" y="467"/>
                    <a:pt x="521" y="301"/>
                    <a:pt x="599" y="216"/>
                  </a:cubicBezTo>
                  <a:cubicBezTo>
                    <a:pt x="677" y="131"/>
                    <a:pt x="768" y="108"/>
                    <a:pt x="835" y="79"/>
                  </a:cubicBezTo>
                  <a:cubicBezTo>
                    <a:pt x="902" y="50"/>
                    <a:pt x="905" y="53"/>
                    <a:pt x="999" y="41"/>
                  </a:cubicBezTo>
                  <a:cubicBezTo>
                    <a:pt x="1093" y="29"/>
                    <a:pt x="1252" y="12"/>
                    <a:pt x="1398" y="6"/>
                  </a:cubicBezTo>
                  <a:cubicBezTo>
                    <a:pt x="1544" y="0"/>
                    <a:pt x="1719" y="6"/>
                    <a:pt x="1878" y="6"/>
                  </a:cubicBezTo>
                  <a:cubicBezTo>
                    <a:pt x="2037" y="6"/>
                    <a:pt x="2253" y="4"/>
                    <a:pt x="2351" y="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853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spiro1"/>
          <p:cNvPicPr>
            <a:picLocks noChangeAspect="1" noChangeArrowheads="1"/>
          </p:cNvPicPr>
          <p:nvPr/>
        </p:nvPicPr>
        <p:blipFill>
          <a:blip r:embed="rId3">
            <a:lum bright="-54000" contrast="7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" t="3847" r="9210" b="17949"/>
          <a:stretch>
            <a:fillRect/>
          </a:stretch>
        </p:blipFill>
        <p:spPr bwMode="auto">
          <a:xfrm>
            <a:off x="2514600" y="69850"/>
            <a:ext cx="7315200" cy="686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6994526" y="29368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56324" name="Text Box 5"/>
          <p:cNvSpPr txBox="1">
            <a:spLocks noChangeArrowheads="1"/>
          </p:cNvSpPr>
          <p:nvPr/>
        </p:nvSpPr>
        <p:spPr bwMode="auto">
          <a:xfrm>
            <a:off x="5791201" y="3200401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56325" name="Text Box 6"/>
          <p:cNvSpPr txBox="1">
            <a:spLocks noChangeArrowheads="1"/>
          </p:cNvSpPr>
          <p:nvPr/>
        </p:nvSpPr>
        <p:spPr bwMode="auto">
          <a:xfrm>
            <a:off x="9296401" y="2209801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0" y="3505200"/>
            <a:ext cx="36576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66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37" y="0"/>
            <a:ext cx="9075761" cy="680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0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Lung volumes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Tidal volume (TV)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Residual volume (RV)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Inspiratory reserve volume (IRV)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dirty="0" smtClean="0"/>
              <a:t>Expiratory reserve volume (ERV)</a:t>
            </a:r>
          </a:p>
          <a:p>
            <a:pPr marL="609600" indent="-609600"/>
            <a:endParaRPr lang="en-US" altLang="en-US" dirty="0" smtClean="0"/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059249" y="483326"/>
            <a:ext cx="4294551" cy="4273824"/>
            <a:chOff x="7059249" y="483326"/>
            <a:chExt cx="4294551" cy="427382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-418" r="24029"/>
            <a:stretch/>
          </p:blipFill>
          <p:spPr>
            <a:xfrm>
              <a:off x="7059249" y="483326"/>
              <a:ext cx="4294551" cy="427382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455410" y="666206"/>
              <a:ext cx="1502228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Maximum possible inspiration</a:t>
              </a:r>
              <a:endParaRPr lang="en-US" sz="12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55410" y="3653246"/>
              <a:ext cx="1502228" cy="461665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Maximum possible Expiration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459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Tidal volume (TV)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463937" cy="4758055"/>
          </a:xfrm>
        </p:spPr>
        <p:txBody>
          <a:bodyPr/>
          <a:lstStyle/>
          <a:p>
            <a:pPr lvl="1"/>
            <a:r>
              <a:rPr lang="en-US" altLang="en-US" sz="2600" dirty="0" smtClean="0">
                <a:cs typeface="Times New Roman" panose="02020603050405020304" pitchFamily="18" charset="0"/>
              </a:rPr>
              <a:t>The volume of air that normally moves in and out of the lungs in one quiet breath </a:t>
            </a:r>
          </a:p>
          <a:p>
            <a:pPr lvl="1"/>
            <a:r>
              <a:rPr lang="en-US" altLang="en-US" sz="2600" dirty="0" smtClean="0"/>
              <a:t>The amount of air that moves into lungs with each inspiration (or the amount that moves out of lungs with each expiration)</a:t>
            </a:r>
          </a:p>
          <a:p>
            <a:pPr lvl="1"/>
            <a:r>
              <a:rPr lang="en-US" altLang="en-US" sz="2600" dirty="0">
                <a:sym typeface="Symbol" panose="05050102010706020507" pitchFamily="18" charset="2"/>
              </a:rPr>
              <a:t>~</a:t>
            </a:r>
            <a:r>
              <a:rPr lang="en-US" altLang="en-US" sz="2600" dirty="0" smtClean="0">
                <a:sym typeface="Symbol" panose="05050102010706020507" pitchFamily="18" charset="2"/>
              </a:rPr>
              <a:t> </a:t>
            </a:r>
            <a:r>
              <a:rPr lang="en-US" altLang="en-US" sz="2600" dirty="0" smtClean="0">
                <a:sym typeface="Symbol" panose="05050102010706020507" pitchFamily="18" charset="2"/>
              </a:rPr>
              <a:t>500 mL</a:t>
            </a:r>
            <a:endParaRPr lang="en-US" altLang="en-US" sz="2600" dirty="0" smtClean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072"/>
          <a:stretch/>
        </p:blipFill>
        <p:spPr>
          <a:xfrm>
            <a:off x="7813125" y="718624"/>
            <a:ext cx="3347934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4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35" y="663030"/>
            <a:ext cx="6163491" cy="5763895"/>
          </a:xfrm>
        </p:spPr>
        <p:txBody>
          <a:bodyPr/>
          <a:lstStyle/>
          <a:p>
            <a:r>
              <a:rPr lang="en-US" altLang="en-US" dirty="0" smtClean="0">
                <a:solidFill>
                  <a:srgbClr val="0000FF"/>
                </a:solidFill>
              </a:rPr>
              <a:t>Inspiratory reserve volume (IRV) </a:t>
            </a:r>
          </a:p>
          <a:p>
            <a:pPr marL="0" indent="0"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maximum volume of air that can be inhaled after a normal tidal volume inhalation </a:t>
            </a:r>
            <a:endParaRPr lang="en-US" altLang="en-US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en-US" sz="2800" dirty="0"/>
              <a:t>~</a:t>
            </a:r>
            <a:r>
              <a:rPr lang="en-US" altLang="en-US" sz="2800" dirty="0" smtClean="0"/>
              <a:t>2 L</a:t>
            </a:r>
            <a:endParaRPr lang="en-US" altLang="en-US" sz="2800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 smtClean="0">
                <a:solidFill>
                  <a:srgbClr val="FF0000"/>
                </a:solidFill>
              </a:rPr>
              <a:t>Expiratory </a:t>
            </a:r>
            <a:r>
              <a:rPr lang="en-US" altLang="en-US" dirty="0">
                <a:solidFill>
                  <a:srgbClr val="FF0000"/>
                </a:solidFill>
              </a:rPr>
              <a:t>reserve volume (ERV) </a:t>
            </a:r>
            <a:endParaRPr lang="en-US" altLang="en-US" dirty="0" smtClean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dirty="0" smtClean="0">
                <a:latin typeface="Arial" panose="020B06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en-US" dirty="0">
                <a:latin typeface="Arial" panose="020B0604020202020204" pitchFamily="34" charset="0"/>
                <a:cs typeface="Times New Roman" panose="02020603050405020304" pitchFamily="18" charset="0"/>
              </a:rPr>
              <a:t>maximum volume of air that can be exhaled after a normal tidal volume exhalation 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sz="2800" dirty="0" smtClean="0"/>
              <a:t>~1L</a:t>
            </a:r>
            <a:endParaRPr lang="en-US" alt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220" y="663030"/>
            <a:ext cx="3296110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FF"/>
                </a:solidFill>
              </a:rPr>
              <a:t>Residual volume (RV)</a:t>
            </a:r>
            <a:br>
              <a:rPr lang="en-US" altLang="en-US" dirty="0">
                <a:solidFill>
                  <a:srgbClr val="0000FF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6672943" cy="4614365"/>
          </a:xfrm>
        </p:spPr>
        <p:txBody>
          <a:bodyPr>
            <a:normAutofit fontScale="92500"/>
          </a:bodyPr>
          <a:lstStyle/>
          <a:p>
            <a:pPr marL="228600" lvl="1">
              <a:spcBef>
                <a:spcPts val="1000"/>
              </a:spcBef>
            </a:pPr>
            <a:r>
              <a:rPr lang="en-US" altLang="en-US" sz="2600" dirty="0" smtClean="0">
                <a:cs typeface="Times New Roman" panose="02020603050405020304" pitchFamily="18" charset="0"/>
              </a:rPr>
              <a:t>The amount of air remaining in the lungs after maximum </a:t>
            </a:r>
            <a:r>
              <a:rPr lang="en-US" altLang="en-US" sz="2600" dirty="0" smtClean="0">
                <a:cs typeface="Times New Roman" panose="02020603050405020304" pitchFamily="18" charset="0"/>
              </a:rPr>
              <a:t>exhalation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en-US" sz="2800" dirty="0" smtClean="0"/>
              <a:t>~1.3L</a:t>
            </a:r>
            <a:endParaRPr lang="en-US" altLang="en-US" sz="2800" dirty="0"/>
          </a:p>
          <a:p>
            <a:pPr marL="228600" lvl="1">
              <a:spcBef>
                <a:spcPts val="1000"/>
              </a:spcBef>
            </a:pPr>
            <a:endParaRPr lang="en-US" altLang="en-US" sz="2600" dirty="0" smtClean="0">
              <a:cs typeface="Times New Roman" panose="02020603050405020304" pitchFamily="18" charset="0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altLang="en-US" sz="26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Volume of air that cannot be exhaled</a:t>
            </a:r>
          </a:p>
          <a:p>
            <a:r>
              <a:rPr lang="en-US" altLang="en-US" dirty="0">
                <a:ea typeface="Times New Roman" panose="02020603050405020304" pitchFamily="18" charset="0"/>
                <a:cs typeface="Arial" panose="020B0604020202020204" pitchFamily="34" charset="0"/>
              </a:rPr>
              <a:t>Because the residual volume (RV) cannot be exhaled, the RV and the lung capacities that contain the RV are measured </a:t>
            </a:r>
            <a:r>
              <a:rPr lang="en-US" altLang="en-US" b="1" u="sng" dirty="0">
                <a:ea typeface="Times New Roman" panose="02020603050405020304" pitchFamily="18" charset="0"/>
                <a:cs typeface="Arial" panose="020B0604020202020204" pitchFamily="34" charset="0"/>
              </a:rPr>
              <a:t>indirectly</a:t>
            </a:r>
            <a:r>
              <a:rPr lang="en-US" altLang="en-US" dirty="0">
                <a:ea typeface="Times New Roman" panose="02020603050405020304" pitchFamily="18" charset="0"/>
                <a:cs typeface="Arial" panose="020B0604020202020204" pitchFamily="34" charset="0"/>
              </a:rPr>
              <a:t> by:</a:t>
            </a:r>
          </a:p>
          <a:p>
            <a:pPr lvl="1">
              <a:buFontTx/>
              <a:buChar char="•"/>
            </a:pPr>
            <a:r>
              <a:rPr lang="en-US" altLang="en-US" dirty="0" smtClean="0">
                <a:ea typeface="Times New Roman" panose="02020603050405020304" pitchFamily="18" charset="0"/>
                <a:cs typeface="Arial" panose="020B0604020202020204" pitchFamily="34" charset="0"/>
              </a:rPr>
              <a:t>Closed circuit helium dilution method</a:t>
            </a:r>
          </a:p>
          <a:p>
            <a:pPr lvl="1">
              <a:buFontTx/>
              <a:buChar char="•"/>
            </a:pPr>
            <a:r>
              <a:rPr lang="en-US" altLang="en-US" dirty="0" smtClean="0">
                <a:ea typeface="Times New Roman" panose="02020603050405020304" pitchFamily="18" charset="0"/>
                <a:cs typeface="Arial" panose="020B0604020202020204" pitchFamily="34" charset="0"/>
              </a:rPr>
              <a:t>Open circuit nitrogen washout method</a:t>
            </a:r>
          </a:p>
          <a:p>
            <a:pPr lvl="1">
              <a:buFontTx/>
              <a:buChar char="•"/>
            </a:pPr>
            <a:r>
              <a:rPr lang="en-US" altLang="en-US" dirty="0" smtClean="0">
                <a:ea typeface="Times New Roman" panose="02020603050405020304" pitchFamily="18" charset="0"/>
                <a:cs typeface="Arial" panose="020B0604020202020204" pitchFamily="34" charset="0"/>
              </a:rPr>
              <a:t>Body plethysmography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altLang="en-US" sz="26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051" y="1027906"/>
            <a:ext cx="3296110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8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021183" cy="11501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Helium dilution 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12" y="1941853"/>
            <a:ext cx="4838557" cy="2839153"/>
          </a:xfrm>
          <a:prstGeom prst="rect">
            <a:avLst/>
          </a:prstGeom>
        </p:spPr>
      </p:pic>
      <p:pic>
        <p:nvPicPr>
          <p:cNvPr id="5" name="Picture 2" descr="http://williamwinram.com/wordpress/wp-content/uploads/2009/08/checkinglungvolu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347" y="1656807"/>
            <a:ext cx="5390482" cy="431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6100354" y="365126"/>
            <a:ext cx="5708469" cy="895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 smtClean="0"/>
              <a:t>Total body plethysmography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63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1071</Words>
  <Application>Microsoft Office PowerPoint</Application>
  <PresentationFormat>Widescreen</PresentationFormat>
  <Paragraphs>213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Comic Sans MS</vt:lpstr>
      <vt:lpstr>Symbol</vt:lpstr>
      <vt:lpstr>Times New Roman</vt:lpstr>
      <vt:lpstr>Wingdings</vt:lpstr>
      <vt:lpstr>Office Theme</vt:lpstr>
      <vt:lpstr>Lung volumes and capacities</vt:lpstr>
      <vt:lpstr>Objectives</vt:lpstr>
      <vt:lpstr>Pulmonary Function Measurements </vt:lpstr>
      <vt:lpstr>PowerPoint Presentation</vt:lpstr>
      <vt:lpstr>Lung volumes</vt:lpstr>
      <vt:lpstr>Tidal volume (TV) </vt:lpstr>
      <vt:lpstr>PowerPoint Presentation</vt:lpstr>
      <vt:lpstr>Residual volume (RV) </vt:lpstr>
      <vt:lpstr>Helium dilution method</vt:lpstr>
      <vt:lpstr>Lung capacities</vt:lpstr>
      <vt:lpstr>PowerPoint Presentation</vt:lpstr>
      <vt:lpstr>Dead Space</vt:lpstr>
      <vt:lpstr>N2 breath wash out test</vt:lpstr>
      <vt:lpstr>Physiological dead space</vt:lpstr>
      <vt:lpstr>Important calculations</vt:lpstr>
      <vt:lpstr>Maximum voluntary ventilation</vt:lpstr>
      <vt:lpstr>Changes to lung volume and capacities in disease states</vt:lpstr>
      <vt:lpstr>In restrictive lung disorders:</vt:lpstr>
      <vt:lpstr>PowerPoint Presentation</vt:lpstr>
      <vt:lpstr>In obstructive lung disorders:</vt:lpstr>
      <vt:lpstr>PowerPoint Presentation</vt:lpstr>
      <vt:lpstr>Tests of ventilatory function</vt:lpstr>
      <vt:lpstr>Peak expiratory flow metry</vt:lpstr>
      <vt:lpstr>Technique of Measuring PEFR</vt:lpstr>
      <vt:lpstr>Peak expiratory flow metry</vt:lpstr>
      <vt:lpstr>% predicted PEFR  </vt:lpstr>
      <vt:lpstr>Spirometry </vt:lpstr>
      <vt:lpstr>Forced expiratory manoeuvre </vt:lpstr>
      <vt:lpstr>PowerPoint Presentation</vt:lpstr>
      <vt:lpstr>PowerPoint Presentation</vt:lpstr>
      <vt:lpstr>Expiratory &amp; inspiratory manouvre </vt:lpstr>
      <vt:lpstr>Flow rate versus volume (flow volume loop) </vt:lpstr>
      <vt:lpstr>Indicates whether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volumes and capacities</dc:title>
  <dc:creator>Admin</dc:creator>
  <cp:lastModifiedBy>Admin</cp:lastModifiedBy>
  <cp:revision>25</cp:revision>
  <dcterms:created xsi:type="dcterms:W3CDTF">2017-01-18T08:08:20Z</dcterms:created>
  <dcterms:modified xsi:type="dcterms:W3CDTF">2018-10-22T02:21:05Z</dcterms:modified>
</cp:coreProperties>
</file>