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7"/>
  </p:notesMasterIdLst>
  <p:sldIdLst>
    <p:sldId id="256" r:id="rId3"/>
    <p:sldId id="257" r:id="rId4"/>
    <p:sldId id="291" r:id="rId5"/>
    <p:sldId id="299" r:id="rId6"/>
    <p:sldId id="300" r:id="rId7"/>
    <p:sldId id="292" r:id="rId8"/>
    <p:sldId id="293" r:id="rId9"/>
    <p:sldId id="295" r:id="rId10"/>
    <p:sldId id="294" r:id="rId11"/>
    <p:sldId id="301" r:id="rId12"/>
    <p:sldId id="269" r:id="rId13"/>
    <p:sldId id="270" r:id="rId14"/>
    <p:sldId id="273" r:id="rId15"/>
    <p:sldId id="271" r:id="rId16"/>
    <p:sldId id="298" r:id="rId17"/>
    <p:sldId id="302" r:id="rId18"/>
    <p:sldId id="304" r:id="rId19"/>
    <p:sldId id="303" r:id="rId20"/>
    <p:sldId id="297" r:id="rId21"/>
    <p:sldId id="283" r:id="rId22"/>
    <p:sldId id="275" r:id="rId23"/>
    <p:sldId id="305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009900"/>
    <a:srgbClr val="006600"/>
    <a:srgbClr val="EAEAEA"/>
    <a:srgbClr val="3333FF"/>
    <a:srgbClr val="0000CC"/>
    <a:srgbClr val="66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120AC-DEA9-4DB6-8E7E-C2FEB6202309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0E03C-7361-4552-93C6-2DDE453F9D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Rate</a:t>
            </a:r>
            <a:r>
              <a:rPr lang="en-US" baseline="0" dirty="0" smtClean="0"/>
              <a:t> </a:t>
            </a:r>
            <a:r>
              <a:rPr lang="en-US" dirty="0" smtClean="0"/>
              <a:t>No T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0E03C-7361-4552-93C6-2DDE453F9D9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F940ED-FFBD-4716-9C75-07112E2B8BBC}" type="slidenum">
              <a:rPr lang="en-US">
                <a:latin typeface="Arial" pitchFamily="34" charset="0"/>
              </a:rPr>
              <a:pPr/>
              <a:t>9</a:t>
            </a:fld>
            <a:endParaRPr lang="en-US">
              <a:latin typeface="Arial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D181B4-E4B4-436A-9714-007A79C69101}" type="slidenum">
              <a:rPr lang="en-US">
                <a:latin typeface="Arial" pitchFamily="34" charset="0"/>
              </a:rPr>
              <a:pPr/>
              <a:t>17</a:t>
            </a:fld>
            <a:endParaRPr lang="en-US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FCBB7C-B33B-46E6-8B88-05B40E2052C4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49B490-F8C1-4491-9E8A-04C9ECA71D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FCBB7C-B33B-46E6-8B88-05B40E2052C4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49B490-F8C1-4491-9E8A-04C9ECA71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FCBB7C-B33B-46E6-8B88-05B40E2052C4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49B490-F8C1-4491-9E8A-04C9ECA71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BB7C-B33B-46E6-8B88-05B40E2052C4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B490-F8C1-4491-9E8A-04C9ECA71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BB7C-B33B-46E6-8B88-05B40E2052C4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B490-F8C1-4491-9E8A-04C9ECA71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BB7C-B33B-46E6-8B88-05B40E2052C4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B490-F8C1-4491-9E8A-04C9ECA71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BB7C-B33B-46E6-8B88-05B40E2052C4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B490-F8C1-4491-9E8A-04C9ECA71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BB7C-B33B-46E6-8B88-05B40E2052C4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B490-F8C1-4491-9E8A-04C9ECA71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BB7C-B33B-46E6-8B88-05B40E2052C4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B490-F8C1-4491-9E8A-04C9ECA71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BB7C-B33B-46E6-8B88-05B40E2052C4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B490-F8C1-4491-9E8A-04C9ECA71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BB7C-B33B-46E6-8B88-05B40E2052C4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B490-F8C1-4491-9E8A-04C9ECA71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FCBB7C-B33B-46E6-8B88-05B40E2052C4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49B490-F8C1-4491-9E8A-04C9ECA71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BB7C-B33B-46E6-8B88-05B40E2052C4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B490-F8C1-4491-9E8A-04C9ECA71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BB7C-B33B-46E6-8B88-05B40E2052C4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B490-F8C1-4491-9E8A-04C9ECA71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BB7C-B33B-46E6-8B88-05B40E2052C4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B490-F8C1-4491-9E8A-04C9ECA71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55578-2B56-4EC6-9394-82DBF9700632}" type="datetime1">
              <a:rPr lang="en-US"/>
              <a:pPr>
                <a:defRPr/>
              </a:pPr>
              <a:t>2/23/2015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B6101-9BF1-4A4B-9F5E-B45E9E5FC5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AE97D-A833-4BBF-AF04-1BC2E047838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FCBB7C-B33B-46E6-8B88-05B40E2052C4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49B490-F8C1-4491-9E8A-04C9ECA71D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FCBB7C-B33B-46E6-8B88-05B40E2052C4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49B490-F8C1-4491-9E8A-04C9ECA71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FCBB7C-B33B-46E6-8B88-05B40E2052C4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49B490-F8C1-4491-9E8A-04C9ECA71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FCBB7C-B33B-46E6-8B88-05B40E2052C4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49B490-F8C1-4491-9E8A-04C9ECA71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FCBB7C-B33B-46E6-8B88-05B40E2052C4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49B490-F8C1-4491-9E8A-04C9ECA71D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FCBB7C-B33B-46E6-8B88-05B40E2052C4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49B490-F8C1-4491-9E8A-04C9ECA71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FCBB7C-B33B-46E6-8B88-05B40E2052C4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49B490-F8C1-4491-9E8A-04C9ECA71D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2FCBB7C-B33B-46E6-8B88-05B40E2052C4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B49B490-F8C1-4491-9E8A-04C9ECA71D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CBB7C-B33B-46E6-8B88-05B40E2052C4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9B490-F8C1-4491-9E8A-04C9ECA71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7" r:id="rId12"/>
    <p:sldLayoutId id="2147483698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981200"/>
            <a:ext cx="7406640" cy="124358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  <a:effectLst/>
              </a:rPr>
              <a:t>Enzymes I</a:t>
            </a:r>
            <a:endParaRPr lang="en-US" sz="60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56069" y="5334000"/>
            <a:ext cx="3793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b="1" dirty="0"/>
              <a:t>Dr.  Wasanthi Subasinghe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60D641-FD0A-4CF3-AC4F-6A69FB58574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2233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Enzyme Specificity</a:t>
            </a:r>
          </a:p>
        </p:txBody>
      </p:sp>
      <p:sp>
        <p:nvSpPr>
          <p:cNvPr id="16388" name="Rectangle 3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8458200" cy="914400"/>
          </a:xfrm>
        </p:spPr>
        <p:txBody>
          <a:bodyPr>
            <a:noAutofit/>
          </a:bodyPr>
          <a:lstStyle/>
          <a:p>
            <a:pPr marL="0" indent="-342900" algn="just" eaLnBrk="1" hangingPunct="1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interact with </a:t>
            </a:r>
            <a:r>
              <a:rPr lang="en-US" sz="28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one or a few specific substrates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catalyze only one type of chemical reaction</a:t>
            </a:r>
          </a:p>
          <a:p>
            <a:pPr marL="0" indent="-342900" algn="just" eaLnBrk="1" hangingPunct="1">
              <a:buFont typeface="Wingdings 2" pitchFamily="18" charset="2"/>
              <a:buNone/>
            </a:pP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marL="0" indent="-342900" algn="just" eaLnBrk="1" hangingPunct="1">
              <a:buFont typeface="Wingdings 2" pitchFamily="18" charset="2"/>
              <a:buNone/>
            </a:pPr>
            <a:endParaRPr lang="en-US" sz="2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2743200"/>
            <a:ext cx="815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/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1. Substrate specificity</a:t>
            </a:r>
          </a:p>
          <a:p>
            <a:pPr marL="609600" indent="-6096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Act only on one substrate </a:t>
            </a:r>
            <a:r>
              <a:rPr lang="en-US" sz="24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(Absolute specificity)</a:t>
            </a:r>
            <a:r>
              <a:rPr lang="en-US" sz="2400" dirty="0" smtClean="0">
                <a:solidFill>
                  <a:srgbClr val="1E0EF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on few structurally similar substrate </a:t>
            </a:r>
            <a:r>
              <a:rPr lang="en-US" sz="24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(Relative specificity)</a:t>
            </a:r>
          </a:p>
          <a:p>
            <a:pPr marL="609600" indent="-609600"/>
            <a:endParaRPr lang="en-US" sz="2400" dirty="0" smtClean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09600" indent="-609600"/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Steriospecificity</a:t>
            </a:r>
            <a:endParaRPr lang="en-US" sz="2400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609600" indent="-6096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Act only on one isomers</a:t>
            </a:r>
          </a:p>
          <a:p>
            <a:pPr marL="609600" indent="-60960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/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3. Reaction specificity</a:t>
            </a:r>
          </a:p>
          <a:p>
            <a:pPr marL="609600" indent="-6096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They catalyze only one type of reaction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6993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Mechanism of Enzyme Action</a:t>
            </a:r>
          </a:p>
        </p:txBody>
      </p:sp>
      <p:sp>
        <p:nvSpPr>
          <p:cNvPr id="3077" name="Text Box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66800"/>
            <a:ext cx="8077200" cy="609600"/>
          </a:xfrm>
          <a:noFill/>
        </p:spPr>
        <p:txBody>
          <a:bodyPr/>
          <a:lstStyle/>
          <a:p>
            <a:pPr marL="342900" indent="-34290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b="1" dirty="0" smtClean="0">
                <a:solidFill>
                  <a:srgbClr val="FF0000"/>
                </a:solidFill>
                <a:latin typeface="Times New Roman" pitchFamily="18" charset="0"/>
                <a:ea typeface="굴림" pitchFamily="34" charset="-127"/>
                <a:cs typeface="Times New Roman" pitchFamily="18" charset="0"/>
              </a:rPr>
              <a:t>“Lock and Key” concept by Emil Fischer</a:t>
            </a:r>
          </a:p>
        </p:txBody>
      </p:sp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304800" y="3505200"/>
            <a:ext cx="3505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95000"/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Substrate binds at the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active site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En 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95000"/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Forms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En-substrate complex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95000"/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Substrate reacts to form product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95000"/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Product is released		</a:t>
            </a:r>
          </a:p>
        </p:txBody>
      </p:sp>
      <p:pic>
        <p:nvPicPr>
          <p:cNvPr id="9" name="Picture 3" descr="figure 8-09"/>
          <p:cNvPicPr>
            <a:picLocks noChangeAspect="1" noChangeArrowheads="1"/>
          </p:cNvPicPr>
          <p:nvPr/>
        </p:nvPicPr>
        <p:blipFill>
          <a:blip r:embed="rId2"/>
          <a:srcRect b="9207"/>
          <a:stretch>
            <a:fillRect/>
          </a:stretch>
        </p:blipFill>
        <p:spPr bwMode="auto">
          <a:xfrm>
            <a:off x="4114800" y="3276600"/>
            <a:ext cx="480290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1219200" y="1752600"/>
            <a:ext cx="6400800" cy="1066800"/>
            <a:chOff x="912" y="1152"/>
            <a:chExt cx="4032" cy="672"/>
          </a:xfrm>
        </p:grpSpPr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912" y="1296"/>
              <a:ext cx="40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200" b="1" dirty="0">
                  <a:latin typeface="Arial" pitchFamily="34" charset="0"/>
                </a:rPr>
                <a:t>E + S	       ES		E + P </a:t>
              </a: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776" y="144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H="1">
              <a:off x="1776" y="15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3120" y="148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872" y="115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latin typeface="Arial" pitchFamily="34" charset="0"/>
                </a:rPr>
                <a:t>k</a:t>
              </a:r>
              <a:r>
                <a:rPr lang="en-US" altLang="en-US" b="1" baseline="-25000">
                  <a:latin typeface="Arial" pitchFamily="34" charset="0"/>
                </a:rPr>
                <a:t>1</a:t>
              </a:r>
              <a:endParaRPr lang="en-US" altLang="en-US" b="1">
                <a:latin typeface="Arial" pitchFamily="34" charset="0"/>
              </a:endParaRP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3264" y="120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>
                  <a:latin typeface="Arial" pitchFamily="34" charset="0"/>
                </a:rPr>
                <a:t>k</a:t>
              </a:r>
              <a:r>
                <a:rPr lang="en-US" altLang="en-US" b="1" baseline="-25000">
                  <a:latin typeface="Arial" pitchFamily="34" charset="0"/>
                </a:rPr>
                <a:t>2</a:t>
              </a:r>
              <a:endParaRPr lang="en-US" altLang="en-US" b="1">
                <a:latin typeface="Arial" pitchFamily="34" charset="0"/>
              </a:endParaRP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872" y="1536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b="1" dirty="0">
                  <a:latin typeface="Arial" pitchFamily="34" charset="0"/>
                </a:rPr>
                <a:t>k</a:t>
              </a:r>
              <a:r>
                <a:rPr lang="en-US" altLang="en-US" b="1" baseline="-25000" dirty="0">
                  <a:latin typeface="Arial" pitchFamily="34" charset="0"/>
                </a:rPr>
                <a:t>-1</a:t>
              </a:r>
              <a:endParaRPr lang="en-US" altLang="en-US" b="1" dirty="0"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mtClean="0"/>
          </a:p>
        </p:txBody>
      </p:sp>
      <p:pic>
        <p:nvPicPr>
          <p:cNvPr id="19460" name="Picture 4" descr="2_20P"/>
          <p:cNvPicPr>
            <a:picLocks noChangeAspect="1" noChangeArrowheads="1"/>
          </p:cNvPicPr>
          <p:nvPr/>
        </p:nvPicPr>
        <p:blipFill>
          <a:blip r:embed="rId2"/>
          <a:srcRect b="5534"/>
          <a:stretch>
            <a:fillRect/>
          </a:stretch>
        </p:blipFill>
        <p:spPr bwMode="auto">
          <a:xfrm>
            <a:off x="0" y="0"/>
            <a:ext cx="91440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Induced Fit – Koshland (1963)</a:t>
            </a:r>
          </a:p>
        </p:txBody>
      </p:sp>
      <p:pic>
        <p:nvPicPr>
          <p:cNvPr id="23555" name="Picture 3" descr="figure 8-10"/>
          <p:cNvPicPr>
            <a:picLocks noChangeAspect="1" noChangeArrowheads="1"/>
          </p:cNvPicPr>
          <p:nvPr/>
        </p:nvPicPr>
        <p:blipFill>
          <a:blip r:embed="rId2"/>
          <a:srcRect b="7658"/>
          <a:stretch>
            <a:fillRect/>
          </a:stretch>
        </p:blipFill>
        <p:spPr bwMode="auto">
          <a:xfrm>
            <a:off x="990600" y="1730375"/>
            <a:ext cx="6931025" cy="459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63000" cy="84613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Factors affecting Reaction rate</a:t>
            </a:r>
          </a:p>
        </p:txBody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7772400" cy="3200400"/>
          </a:xfrm>
        </p:spPr>
        <p:txBody>
          <a:bodyPr/>
          <a:lstStyle/>
          <a:p>
            <a:pPr marL="342900" indent="-342900" eaLnBrk="1" hangingPunct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Substrate  concentration</a:t>
            </a:r>
          </a:p>
          <a:p>
            <a:pPr marL="342900" indent="-342900" eaLnBrk="1" hangingPunct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Enzyme concentration</a:t>
            </a:r>
          </a:p>
          <a:p>
            <a:pPr marL="342900" indent="-342900" eaLnBrk="1" hangingPunct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Temperature</a:t>
            </a:r>
          </a:p>
          <a:p>
            <a:pPr marL="342900" indent="-342900" eaLnBrk="1" hangingPunct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pH</a:t>
            </a:r>
          </a:p>
          <a:p>
            <a:pPr marL="342900" indent="-342900" eaLnBrk="1" hangingPunct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Type of electrolyte and their concentration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8269288" cy="1066800"/>
          </a:xfrm>
        </p:spPr>
        <p:txBody>
          <a:bodyPr>
            <a:normAutofit/>
          </a:bodyPr>
          <a:lstStyle/>
          <a:p>
            <a:pPr marL="0" indent="-342900" eaLnBrk="1" hangingPunct="1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Velocity of the reaction increases with the increase of the enzyme concentration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46138"/>
          </a:xfrm>
          <a:noFill/>
        </p:spPr>
        <p:txBody>
          <a:bodyPr lIns="91440" rIns="91440" bIns="45720">
            <a:normAutofit/>
          </a:bodyPr>
          <a:lstStyle/>
          <a:p>
            <a:pPr marL="762000" indent="-762000" eaLnBrk="1" hangingPunct="1"/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1. Effect of enzyme concentration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71600" y="2819400"/>
            <a:ext cx="5892800" cy="3228975"/>
            <a:chOff x="645" y="7740"/>
            <a:chExt cx="5182" cy="340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645" y="7740"/>
              <a:ext cx="5182" cy="3405"/>
              <a:chOff x="870" y="7740"/>
              <a:chExt cx="5182" cy="3405"/>
            </a:xfrm>
          </p:grpSpPr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 flipV="1">
                <a:off x="1500" y="7785"/>
                <a:ext cx="0" cy="280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>
                <a:off x="2175" y="7740"/>
                <a:ext cx="0" cy="286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 rot="5400000">
                <a:off x="4110" y="8640"/>
                <a:ext cx="0" cy="388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Text Box 11"/>
              <p:cNvSpPr txBox="1">
                <a:spLocks noChangeArrowheads="1"/>
              </p:cNvSpPr>
              <p:nvPr/>
            </p:nvSpPr>
            <p:spPr bwMode="auto">
              <a:xfrm>
                <a:off x="870" y="8580"/>
                <a:ext cx="1215" cy="72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fr-FR" b="1">
                    <a:latin typeface="Arial" pitchFamily="34" charset="0"/>
                  </a:rPr>
                  <a:t>Reaction velocity</a:t>
                </a:r>
                <a:endParaRPr lang="fr-FR">
                  <a:latin typeface="Arial" pitchFamily="34" charset="0"/>
                </a:endParaRPr>
              </a:p>
            </p:txBody>
          </p:sp>
          <p:sp>
            <p:nvSpPr>
              <p:cNvPr id="18" name="Line 12"/>
              <p:cNvSpPr>
                <a:spLocks noChangeShapeType="1"/>
              </p:cNvSpPr>
              <p:nvPr/>
            </p:nvSpPr>
            <p:spPr bwMode="auto">
              <a:xfrm>
                <a:off x="2160" y="10920"/>
                <a:ext cx="38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610" y="10695"/>
                <a:ext cx="2790" cy="45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fr-FR" b="1" dirty="0" smtClean="0">
                    <a:latin typeface="Arial" pitchFamily="34" charset="0"/>
                  </a:rPr>
                  <a:t>Enzyme concentration</a:t>
                </a:r>
                <a:endParaRPr lang="fr-FR" dirty="0">
                  <a:latin typeface="Arial" pitchFamily="34" charset="0"/>
                </a:endParaRPr>
              </a:p>
            </p:txBody>
          </p:sp>
        </p:grp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V="1">
              <a:off x="1950" y="7860"/>
              <a:ext cx="3450" cy="27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A43A6C-D7F3-4FC4-B805-A1BD443E20B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6627" name="Rectangle 2"/>
          <p:cNvSpPr>
            <a:spLocks noGrp="1"/>
          </p:cNvSpPr>
          <p:nvPr>
            <p:ph type="body" idx="1"/>
          </p:nvPr>
        </p:nvSpPr>
        <p:spPr>
          <a:xfrm>
            <a:off x="228600" y="4648200"/>
            <a:ext cx="8915400" cy="1981200"/>
          </a:xfrm>
        </p:spPr>
        <p:txBody>
          <a:bodyPr>
            <a:normAutofit/>
          </a:bodyPr>
          <a:lstStyle/>
          <a:p>
            <a:pPr marL="342900" indent="-342900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Rate increases until a peak velocity is reached at optimum T</a:t>
            </a:r>
          </a:p>
          <a:p>
            <a:pPr marL="342900" indent="-342900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Further elevation of the T decrease in velocity : T induced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denaturation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the enzyme.</a:t>
            </a:r>
          </a:p>
          <a:p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Most enzymes are fully denatured at 70°C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9938"/>
          </a:xfrm>
          <a:noFill/>
        </p:spPr>
        <p:txBody>
          <a:bodyPr lIns="91440" rIns="91440" bIns="45720"/>
          <a:lstStyle/>
          <a:p>
            <a:pPr marL="762000" indent="-762000" eaLnBrk="1" hangingPunct="1"/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2. Effect of Temperature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0488" y="1295400"/>
            <a:ext cx="48851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3. The effect of pH</a:t>
            </a:r>
            <a:r>
              <a:rPr lang="fr-FR" sz="36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476375" y="1600200"/>
            <a:ext cx="5989638" cy="4627563"/>
            <a:chOff x="1476375" y="1844675"/>
            <a:chExt cx="5989638" cy="4627563"/>
          </a:xfrm>
        </p:grpSpPr>
        <p:sp>
          <p:nvSpPr>
            <p:cNvPr id="20483" name="Line 61"/>
            <p:cNvSpPr>
              <a:spLocks noChangeShapeType="1"/>
            </p:cNvSpPr>
            <p:nvPr/>
          </p:nvSpPr>
          <p:spPr bwMode="auto">
            <a:xfrm flipH="1">
              <a:off x="3317875" y="1905000"/>
              <a:ext cx="0" cy="6191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4" name="Line 62"/>
            <p:cNvSpPr>
              <a:spLocks noChangeShapeType="1"/>
            </p:cNvSpPr>
            <p:nvPr/>
          </p:nvSpPr>
          <p:spPr bwMode="auto">
            <a:xfrm flipH="1">
              <a:off x="5384800" y="1917700"/>
              <a:ext cx="0" cy="6175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5" name="Text Box 63"/>
            <p:cNvSpPr txBox="1">
              <a:spLocks noChangeArrowheads="1"/>
            </p:cNvSpPr>
            <p:nvPr/>
          </p:nvSpPr>
          <p:spPr bwMode="auto">
            <a:xfrm>
              <a:off x="3149600" y="1844675"/>
              <a:ext cx="2389188" cy="4286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GB" b="1">
                  <a:latin typeface="Arial" pitchFamily="34" charset="0"/>
                </a:rPr>
                <a:t>Optimum pH values</a:t>
              </a:r>
              <a:endParaRPr lang="fr-FR"/>
            </a:p>
          </p:txBody>
        </p:sp>
        <p:grpSp>
          <p:nvGrpSpPr>
            <p:cNvPr id="2" name="Group 72"/>
            <p:cNvGrpSpPr>
              <a:grpSpLocks/>
            </p:cNvGrpSpPr>
            <p:nvPr/>
          </p:nvGrpSpPr>
          <p:grpSpPr bwMode="auto">
            <a:xfrm>
              <a:off x="1476375" y="2362200"/>
              <a:ext cx="5989638" cy="4110038"/>
              <a:chOff x="930" y="1502"/>
              <a:chExt cx="3773" cy="2589"/>
            </a:xfrm>
          </p:grpSpPr>
          <p:grpSp>
            <p:nvGrpSpPr>
              <p:cNvPr id="3" name="Group 64"/>
              <p:cNvGrpSpPr>
                <a:grpSpLocks/>
              </p:cNvGrpSpPr>
              <p:nvPr/>
            </p:nvGrpSpPr>
            <p:grpSpPr bwMode="auto">
              <a:xfrm>
                <a:off x="1747" y="1502"/>
                <a:ext cx="2265" cy="2136"/>
                <a:chOff x="1747" y="1502"/>
                <a:chExt cx="2265" cy="2136"/>
              </a:xfrm>
            </p:grpSpPr>
            <p:sp>
              <p:nvSpPr>
                <p:cNvPr id="20502" name="Line 47"/>
                <p:cNvSpPr>
                  <a:spLocks noChangeShapeType="1"/>
                </p:cNvSpPr>
                <p:nvPr/>
              </p:nvSpPr>
              <p:spPr bwMode="auto">
                <a:xfrm>
                  <a:off x="1747" y="1502"/>
                  <a:ext cx="0" cy="204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3" name="Line 48"/>
                <p:cNvSpPr>
                  <a:spLocks noChangeShapeType="1"/>
                </p:cNvSpPr>
                <p:nvPr/>
              </p:nvSpPr>
              <p:spPr bwMode="auto">
                <a:xfrm rot="5400000">
                  <a:off x="2882" y="2400"/>
                  <a:ext cx="0" cy="2261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4" name="Line 50"/>
                <p:cNvSpPr>
                  <a:spLocks noChangeShapeType="1"/>
                </p:cNvSpPr>
                <p:nvPr/>
              </p:nvSpPr>
              <p:spPr bwMode="auto">
                <a:xfrm>
                  <a:off x="1879" y="3534"/>
                  <a:ext cx="0" cy="10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5" name="Line 51"/>
                <p:cNvSpPr>
                  <a:spLocks noChangeShapeType="1"/>
                </p:cNvSpPr>
                <p:nvPr/>
              </p:nvSpPr>
              <p:spPr bwMode="auto">
                <a:xfrm>
                  <a:off x="2301" y="3526"/>
                  <a:ext cx="0" cy="10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6" name="Line 52"/>
                <p:cNvSpPr>
                  <a:spLocks noChangeShapeType="1"/>
                </p:cNvSpPr>
                <p:nvPr/>
              </p:nvSpPr>
              <p:spPr bwMode="auto">
                <a:xfrm>
                  <a:off x="2706" y="3526"/>
                  <a:ext cx="0" cy="10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7" name="Line 53"/>
                <p:cNvSpPr>
                  <a:spLocks noChangeShapeType="1"/>
                </p:cNvSpPr>
                <p:nvPr/>
              </p:nvSpPr>
              <p:spPr bwMode="auto">
                <a:xfrm>
                  <a:off x="3137" y="3526"/>
                  <a:ext cx="0" cy="10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8" name="Line 54"/>
                <p:cNvSpPr>
                  <a:spLocks noChangeShapeType="1"/>
                </p:cNvSpPr>
                <p:nvPr/>
              </p:nvSpPr>
              <p:spPr bwMode="auto">
                <a:xfrm>
                  <a:off x="3551" y="3534"/>
                  <a:ext cx="0" cy="10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09" name="Line 55"/>
                <p:cNvSpPr>
                  <a:spLocks noChangeShapeType="1"/>
                </p:cNvSpPr>
                <p:nvPr/>
              </p:nvSpPr>
              <p:spPr bwMode="auto">
                <a:xfrm>
                  <a:off x="3999" y="3534"/>
                  <a:ext cx="0" cy="10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489" name="Text Box 56"/>
              <p:cNvSpPr txBox="1">
                <a:spLocks noChangeArrowheads="1"/>
              </p:cNvSpPr>
              <p:nvPr/>
            </p:nvSpPr>
            <p:spPr bwMode="auto">
              <a:xfrm>
                <a:off x="930" y="2185"/>
                <a:ext cx="704" cy="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fr-FR" b="1">
                    <a:latin typeface="Arial" pitchFamily="34" charset="0"/>
                  </a:rPr>
                  <a:t>Enzyme activity</a:t>
                </a:r>
                <a:endParaRPr lang="fr-FR"/>
              </a:p>
            </p:txBody>
          </p:sp>
          <p:sp>
            <p:nvSpPr>
              <p:cNvPr id="20490" name="Freeform 57"/>
              <p:cNvSpPr>
                <a:spLocks/>
              </p:cNvSpPr>
              <p:nvPr/>
            </p:nvSpPr>
            <p:spPr bwMode="auto">
              <a:xfrm>
                <a:off x="1852" y="1597"/>
                <a:ext cx="2138" cy="1902"/>
              </a:xfrm>
              <a:custGeom>
                <a:avLst/>
                <a:gdLst>
                  <a:gd name="T0" fmla="*/ 0 w 3645"/>
                  <a:gd name="T1" fmla="*/ 270 h 3592"/>
                  <a:gd name="T2" fmla="*/ 105 w 3645"/>
                  <a:gd name="T3" fmla="*/ 120 h 3592"/>
                  <a:gd name="T4" fmla="*/ 270 w 3645"/>
                  <a:gd name="T5" fmla="*/ 30 h 3592"/>
                  <a:gd name="T6" fmla="*/ 465 w 3645"/>
                  <a:gd name="T7" fmla="*/ 30 h 3592"/>
                  <a:gd name="T8" fmla="*/ 750 w 3645"/>
                  <a:gd name="T9" fmla="*/ 210 h 3592"/>
                  <a:gd name="T10" fmla="*/ 1005 w 3645"/>
                  <a:gd name="T11" fmla="*/ 765 h 3592"/>
                  <a:gd name="T12" fmla="*/ 1410 w 3645"/>
                  <a:gd name="T13" fmla="*/ 1755 h 3592"/>
                  <a:gd name="T14" fmla="*/ 2025 w 3645"/>
                  <a:gd name="T15" fmla="*/ 3060 h 3592"/>
                  <a:gd name="T16" fmla="*/ 2918 w 3645"/>
                  <a:gd name="T17" fmla="*/ 3510 h 3592"/>
                  <a:gd name="T18" fmla="*/ 3488 w 3645"/>
                  <a:gd name="T19" fmla="*/ 3555 h 3592"/>
                  <a:gd name="T20" fmla="*/ 3645 w 3645"/>
                  <a:gd name="T21" fmla="*/ 3555 h 35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645"/>
                  <a:gd name="T34" fmla="*/ 0 h 3592"/>
                  <a:gd name="T35" fmla="*/ 3645 w 3645"/>
                  <a:gd name="T36" fmla="*/ 3592 h 359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645" h="3592">
                    <a:moveTo>
                      <a:pt x="0" y="270"/>
                    </a:moveTo>
                    <a:cubicBezTo>
                      <a:pt x="15" y="245"/>
                      <a:pt x="60" y="160"/>
                      <a:pt x="105" y="120"/>
                    </a:cubicBezTo>
                    <a:cubicBezTo>
                      <a:pt x="150" y="80"/>
                      <a:pt x="210" y="45"/>
                      <a:pt x="270" y="30"/>
                    </a:cubicBezTo>
                    <a:cubicBezTo>
                      <a:pt x="330" y="15"/>
                      <a:pt x="385" y="0"/>
                      <a:pt x="465" y="30"/>
                    </a:cubicBezTo>
                    <a:cubicBezTo>
                      <a:pt x="545" y="60"/>
                      <a:pt x="660" y="87"/>
                      <a:pt x="750" y="210"/>
                    </a:cubicBezTo>
                    <a:cubicBezTo>
                      <a:pt x="840" y="333"/>
                      <a:pt x="895" y="508"/>
                      <a:pt x="1005" y="765"/>
                    </a:cubicBezTo>
                    <a:cubicBezTo>
                      <a:pt x="1115" y="1022"/>
                      <a:pt x="1240" y="1373"/>
                      <a:pt x="1410" y="1755"/>
                    </a:cubicBezTo>
                    <a:cubicBezTo>
                      <a:pt x="1580" y="2137"/>
                      <a:pt x="1774" y="2767"/>
                      <a:pt x="2025" y="3060"/>
                    </a:cubicBezTo>
                    <a:cubicBezTo>
                      <a:pt x="2276" y="3353"/>
                      <a:pt x="2674" y="3428"/>
                      <a:pt x="2918" y="3510"/>
                    </a:cubicBezTo>
                    <a:cubicBezTo>
                      <a:pt x="3162" y="3592"/>
                      <a:pt x="3367" y="3548"/>
                      <a:pt x="3488" y="3555"/>
                    </a:cubicBezTo>
                    <a:cubicBezTo>
                      <a:pt x="3609" y="3562"/>
                      <a:pt x="3612" y="3555"/>
                      <a:pt x="3645" y="3555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1" name="Freeform 58"/>
              <p:cNvSpPr>
                <a:spLocks/>
              </p:cNvSpPr>
              <p:nvPr/>
            </p:nvSpPr>
            <p:spPr bwMode="auto">
              <a:xfrm>
                <a:off x="2257" y="1705"/>
                <a:ext cx="1760" cy="1750"/>
              </a:xfrm>
              <a:custGeom>
                <a:avLst/>
                <a:gdLst>
                  <a:gd name="T0" fmla="*/ 0 w 3000"/>
                  <a:gd name="T1" fmla="*/ 3290 h 3308"/>
                  <a:gd name="T2" fmla="*/ 240 w 3000"/>
                  <a:gd name="T3" fmla="*/ 3245 h 3308"/>
                  <a:gd name="T4" fmla="*/ 660 w 3000"/>
                  <a:gd name="T5" fmla="*/ 2915 h 3308"/>
                  <a:gd name="T6" fmla="*/ 1005 w 3000"/>
                  <a:gd name="T7" fmla="*/ 2315 h 3308"/>
                  <a:gd name="T8" fmla="*/ 1245 w 3000"/>
                  <a:gd name="T9" fmla="*/ 1565 h 3308"/>
                  <a:gd name="T10" fmla="*/ 1380 w 3000"/>
                  <a:gd name="T11" fmla="*/ 860 h 3308"/>
                  <a:gd name="T12" fmla="*/ 1530 w 3000"/>
                  <a:gd name="T13" fmla="*/ 260 h 3308"/>
                  <a:gd name="T14" fmla="*/ 1650 w 3000"/>
                  <a:gd name="T15" fmla="*/ 110 h 3308"/>
                  <a:gd name="T16" fmla="*/ 1905 w 3000"/>
                  <a:gd name="T17" fmla="*/ 5 h 3308"/>
                  <a:gd name="T18" fmla="*/ 2115 w 3000"/>
                  <a:gd name="T19" fmla="*/ 80 h 3308"/>
                  <a:gd name="T20" fmla="*/ 2325 w 3000"/>
                  <a:gd name="T21" fmla="*/ 275 h 3308"/>
                  <a:gd name="T22" fmla="*/ 2595 w 3000"/>
                  <a:gd name="T23" fmla="*/ 830 h 3308"/>
                  <a:gd name="T24" fmla="*/ 2820 w 3000"/>
                  <a:gd name="T25" fmla="*/ 1295 h 3308"/>
                  <a:gd name="T26" fmla="*/ 3000 w 3000"/>
                  <a:gd name="T27" fmla="*/ 1640 h 330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000"/>
                  <a:gd name="T43" fmla="*/ 0 h 3308"/>
                  <a:gd name="T44" fmla="*/ 3000 w 3000"/>
                  <a:gd name="T45" fmla="*/ 3308 h 330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000" h="3308">
                    <a:moveTo>
                      <a:pt x="0" y="3290"/>
                    </a:moveTo>
                    <a:cubicBezTo>
                      <a:pt x="65" y="3299"/>
                      <a:pt x="130" y="3308"/>
                      <a:pt x="240" y="3245"/>
                    </a:cubicBezTo>
                    <a:cubicBezTo>
                      <a:pt x="350" y="3182"/>
                      <a:pt x="533" y="3070"/>
                      <a:pt x="660" y="2915"/>
                    </a:cubicBezTo>
                    <a:cubicBezTo>
                      <a:pt x="787" y="2760"/>
                      <a:pt x="908" y="2540"/>
                      <a:pt x="1005" y="2315"/>
                    </a:cubicBezTo>
                    <a:cubicBezTo>
                      <a:pt x="1102" y="2090"/>
                      <a:pt x="1182" y="1808"/>
                      <a:pt x="1245" y="1565"/>
                    </a:cubicBezTo>
                    <a:cubicBezTo>
                      <a:pt x="1308" y="1322"/>
                      <a:pt x="1333" y="1077"/>
                      <a:pt x="1380" y="860"/>
                    </a:cubicBezTo>
                    <a:cubicBezTo>
                      <a:pt x="1427" y="643"/>
                      <a:pt x="1485" y="385"/>
                      <a:pt x="1530" y="260"/>
                    </a:cubicBezTo>
                    <a:cubicBezTo>
                      <a:pt x="1575" y="135"/>
                      <a:pt x="1588" y="152"/>
                      <a:pt x="1650" y="110"/>
                    </a:cubicBezTo>
                    <a:cubicBezTo>
                      <a:pt x="1712" y="68"/>
                      <a:pt x="1828" y="10"/>
                      <a:pt x="1905" y="5"/>
                    </a:cubicBezTo>
                    <a:cubicBezTo>
                      <a:pt x="1982" y="0"/>
                      <a:pt x="2045" y="35"/>
                      <a:pt x="2115" y="80"/>
                    </a:cubicBezTo>
                    <a:cubicBezTo>
                      <a:pt x="2185" y="125"/>
                      <a:pt x="2245" y="150"/>
                      <a:pt x="2325" y="275"/>
                    </a:cubicBezTo>
                    <a:cubicBezTo>
                      <a:pt x="2405" y="400"/>
                      <a:pt x="2513" y="660"/>
                      <a:pt x="2595" y="830"/>
                    </a:cubicBezTo>
                    <a:cubicBezTo>
                      <a:pt x="2677" y="1000"/>
                      <a:pt x="2753" y="1160"/>
                      <a:pt x="2820" y="1295"/>
                    </a:cubicBezTo>
                    <a:cubicBezTo>
                      <a:pt x="2887" y="1430"/>
                      <a:pt x="2962" y="1568"/>
                      <a:pt x="3000" y="1640"/>
                    </a:cubicBezTo>
                  </a:path>
                </a:pathLst>
              </a:custGeom>
              <a:noFill/>
              <a:ln w="254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92" name="Text Box 59"/>
              <p:cNvSpPr txBox="1">
                <a:spLocks noChangeArrowheads="1"/>
              </p:cNvSpPr>
              <p:nvPr/>
            </p:nvSpPr>
            <p:spPr bwMode="auto">
              <a:xfrm>
                <a:off x="4034" y="2407"/>
                <a:ext cx="669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 b="1">
                    <a:solidFill>
                      <a:srgbClr val="0000FF"/>
                    </a:solidFill>
                    <a:latin typeface="Arial" pitchFamily="34" charset="0"/>
                  </a:rPr>
                  <a:t>Trypsin</a:t>
                </a:r>
                <a:endParaRPr lang="fr-FR"/>
              </a:p>
            </p:txBody>
          </p:sp>
          <p:sp>
            <p:nvSpPr>
              <p:cNvPr id="20493" name="Text Box 60"/>
              <p:cNvSpPr txBox="1">
                <a:spLocks noChangeArrowheads="1"/>
              </p:cNvSpPr>
              <p:nvPr/>
            </p:nvSpPr>
            <p:spPr bwMode="auto">
              <a:xfrm>
                <a:off x="4017" y="3296"/>
                <a:ext cx="6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 b="1">
                    <a:solidFill>
                      <a:srgbClr val="FF0000"/>
                    </a:solidFill>
                    <a:latin typeface="Arial" pitchFamily="34" charset="0"/>
                  </a:rPr>
                  <a:t>Pepsin</a:t>
                </a:r>
                <a:endParaRPr lang="fr-FR"/>
              </a:p>
            </p:txBody>
          </p:sp>
          <p:grpSp>
            <p:nvGrpSpPr>
              <p:cNvPr id="4" name="Group 71"/>
              <p:cNvGrpSpPr>
                <a:grpSpLocks/>
              </p:cNvGrpSpPr>
              <p:nvPr/>
            </p:nvGrpSpPr>
            <p:grpSpPr bwMode="auto">
              <a:xfrm>
                <a:off x="1781" y="3648"/>
                <a:ext cx="2409" cy="443"/>
                <a:chOff x="1781" y="3648"/>
                <a:chExt cx="2409" cy="443"/>
              </a:xfrm>
            </p:grpSpPr>
            <p:sp>
              <p:nvSpPr>
                <p:cNvPr id="20495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742" y="3897"/>
                  <a:ext cx="595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fr-FR" b="1">
                      <a:latin typeface="Arial" pitchFamily="34" charset="0"/>
                    </a:rPr>
                    <a:t>pH</a:t>
                  </a:r>
                  <a:endParaRPr lang="fr-FR"/>
                </a:p>
              </p:txBody>
            </p:sp>
            <p:sp>
              <p:nvSpPr>
                <p:cNvPr id="20496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781" y="3661"/>
                  <a:ext cx="23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fr-FR" b="1">
                      <a:latin typeface="Arial" pitchFamily="34" charset="0"/>
                    </a:rPr>
                    <a:t>1</a:t>
                  </a:r>
                </a:p>
              </p:txBody>
            </p:sp>
            <p:sp>
              <p:nvSpPr>
                <p:cNvPr id="20497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2194" y="3658"/>
                  <a:ext cx="23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fr-FR" b="1">
                      <a:latin typeface="Arial" pitchFamily="34" charset="0"/>
                    </a:rPr>
                    <a:t>3</a:t>
                  </a:r>
                </a:p>
              </p:txBody>
            </p:sp>
            <p:sp>
              <p:nvSpPr>
                <p:cNvPr id="20498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589" y="3648"/>
                  <a:ext cx="23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fr-FR" b="1">
                      <a:latin typeface="Arial" pitchFamily="34" charset="0"/>
                    </a:rPr>
                    <a:t>5</a:t>
                  </a:r>
                </a:p>
              </p:txBody>
            </p:sp>
            <p:sp>
              <p:nvSpPr>
                <p:cNvPr id="20499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017" y="3665"/>
                  <a:ext cx="23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fr-FR" b="1">
                      <a:latin typeface="Arial" pitchFamily="34" charset="0"/>
                    </a:rPr>
                    <a:t>7</a:t>
                  </a:r>
                </a:p>
              </p:txBody>
            </p:sp>
            <p:sp>
              <p:nvSpPr>
                <p:cNvPr id="20500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443" y="3656"/>
                  <a:ext cx="23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fr-FR" b="1">
                      <a:latin typeface="Arial" pitchFamily="34" charset="0"/>
                    </a:rPr>
                    <a:t>9</a:t>
                  </a:r>
                </a:p>
              </p:txBody>
            </p:sp>
            <p:sp>
              <p:nvSpPr>
                <p:cNvPr id="20501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792" y="3653"/>
                  <a:ext cx="39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fr-FR" b="1">
                      <a:latin typeface="Arial" pitchFamily="34" charset="0"/>
                    </a:rPr>
                    <a:t>11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9F028-826B-4100-8E6F-6616FB4CFFBF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7651" name="Rectangle 2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8458200" cy="3810000"/>
          </a:xfrm>
        </p:spPr>
        <p:txBody>
          <a:bodyPr>
            <a:noAutofit/>
          </a:bodyPr>
          <a:lstStyle/>
          <a:p>
            <a:pPr marL="365760" indent="-365760" eaLnBrk="1" hangingPunct="1">
              <a:spcBef>
                <a:spcPts val="0"/>
              </a:spcBef>
            </a:pPr>
            <a:r>
              <a:rPr lang="en-US" sz="2800" dirty="0" smtClean="0">
                <a:solidFill>
                  <a:srgbClr val="1E0EF2"/>
                </a:solidFill>
                <a:latin typeface="Times New Roman" pitchFamily="18" charset="0"/>
                <a:cs typeface="Times New Roman" pitchFamily="18" charset="0"/>
              </a:rPr>
              <a:t>Effect of pH on ionization of active site</a:t>
            </a:r>
          </a:p>
          <a:p>
            <a:pPr marL="365760" indent="-365760">
              <a:spcBef>
                <a:spcPts val="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- alter the charge distribution along the entire enzyme thus change the conformation of it. </a:t>
            </a:r>
          </a:p>
          <a:p>
            <a:pPr marL="365760" indent="-365760">
              <a:spcBef>
                <a:spcPts val="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- So active site would be alter. </a:t>
            </a:r>
          </a:p>
          <a:p>
            <a:pPr marL="365760" indent="-365760">
              <a:spcBef>
                <a:spcPts val="0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- Ever enzyme has an optimum pH in which the reaction velocity is optimum.</a:t>
            </a:r>
          </a:p>
          <a:p>
            <a:pPr marL="365760" indent="-365760">
              <a:spcBef>
                <a:spcPts val="0"/>
              </a:spcBef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365760" eaLnBrk="1" hangingPunct="1">
              <a:spcBef>
                <a:spcPts val="0"/>
              </a:spcBef>
              <a:buSzPct val="105000"/>
            </a:pPr>
            <a:r>
              <a:rPr lang="en-US" sz="2800" dirty="0" smtClean="0">
                <a:solidFill>
                  <a:srgbClr val="1E0EF2"/>
                </a:solidFill>
                <a:latin typeface="Times New Roman" pitchFamily="18" charset="0"/>
                <a:cs typeface="Times New Roman" pitchFamily="18" charset="0"/>
              </a:rPr>
              <a:t>Effect of pH on </a:t>
            </a:r>
            <a:r>
              <a:rPr lang="en-US" sz="2800" dirty="0" err="1" smtClean="0">
                <a:solidFill>
                  <a:srgbClr val="1E0EF2"/>
                </a:solidFill>
                <a:latin typeface="Times New Roman" pitchFamily="18" charset="0"/>
                <a:cs typeface="Times New Roman" pitchFamily="18" charset="0"/>
              </a:rPr>
              <a:t>denaturation</a:t>
            </a:r>
            <a:r>
              <a:rPr lang="en-US" sz="2800" dirty="0" smtClean="0">
                <a:solidFill>
                  <a:srgbClr val="1E0EF2"/>
                </a:solidFill>
                <a:latin typeface="Times New Roman" pitchFamily="18" charset="0"/>
                <a:cs typeface="Times New Roman" pitchFamily="18" charset="0"/>
              </a:rPr>
              <a:t> of enzyme</a:t>
            </a:r>
          </a:p>
          <a:p>
            <a:pPr marL="365760" indent="-365760">
              <a:spcBef>
                <a:spcPts val="0"/>
              </a:spcBef>
              <a:buSzPct val="105000"/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- extreme pH can lead to denature of  the enzyme</a:t>
            </a:r>
          </a:p>
          <a:p>
            <a:pPr marL="365760" indent="-365760" eaLnBrk="1" hangingPunct="1">
              <a:spcBef>
                <a:spcPts val="0"/>
              </a:spcBef>
              <a:buSzTx/>
            </a:pPr>
            <a:endParaRPr lang="en-US" sz="2800" dirty="0" smtClean="0">
              <a:solidFill>
                <a:srgbClr val="1E0EF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869238" cy="846138"/>
          </a:xfrm>
          <a:noFill/>
        </p:spPr>
        <p:txBody>
          <a:bodyPr lIns="91440" rIns="91440" bIns="45720">
            <a:normAutofit/>
          </a:bodyPr>
          <a:lstStyle/>
          <a:p>
            <a:pPr marL="762000" indent="-762000" eaLnBrk="1" hangingPunct="1"/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Effect of 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marL="762000" indent="-762000" eaLnBrk="1" hangingPunct="1"/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4. Effect of substrate concentration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52600" y="1524000"/>
            <a:ext cx="5181600" cy="4267200"/>
            <a:chOff x="381000" y="2362200"/>
            <a:chExt cx="4890868" cy="3810000"/>
          </a:xfrm>
        </p:grpSpPr>
        <p:pic>
          <p:nvPicPr>
            <p:cNvPr id="6" name="Picture 4" descr="figure 8-12"/>
            <p:cNvPicPr>
              <a:picLocks noChangeAspect="1" noChangeArrowheads="1"/>
            </p:cNvPicPr>
            <p:nvPr/>
          </p:nvPicPr>
          <p:blipFill>
            <a:blip r:embed="rId2"/>
            <a:srcRect t="15401" b="7211"/>
            <a:stretch>
              <a:fillRect/>
            </a:stretch>
          </p:blipFill>
          <p:spPr bwMode="auto">
            <a:xfrm>
              <a:off x="381000" y="2438400"/>
              <a:ext cx="4876800" cy="3733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 descr="figure 8-12"/>
            <p:cNvPicPr>
              <a:picLocks noChangeAspect="1" noChangeArrowheads="1"/>
            </p:cNvPicPr>
            <p:nvPr/>
          </p:nvPicPr>
          <p:blipFill>
            <a:blip r:embed="rId2"/>
            <a:srcRect l="10649" t="3742" b="85786"/>
            <a:stretch>
              <a:fillRect/>
            </a:stretch>
          </p:blipFill>
          <p:spPr bwMode="auto">
            <a:xfrm>
              <a:off x="914400" y="2438400"/>
              <a:ext cx="4357468" cy="505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figure 8-12"/>
            <p:cNvPicPr>
              <a:picLocks noChangeAspect="1" noChangeArrowheads="1"/>
            </p:cNvPicPr>
            <p:nvPr/>
          </p:nvPicPr>
          <p:blipFill>
            <a:blip r:embed="rId2"/>
            <a:srcRect l="10649" t="3742" r="75288" b="78886"/>
            <a:stretch>
              <a:fillRect/>
            </a:stretch>
          </p:blipFill>
          <p:spPr bwMode="auto">
            <a:xfrm>
              <a:off x="914400" y="2362200"/>
              <a:ext cx="6858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Rectangle 9"/>
          <p:cNvSpPr/>
          <p:nvPr/>
        </p:nvSpPr>
        <p:spPr>
          <a:xfrm>
            <a:off x="1143000" y="5953780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Michaelis-Menton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Plot:  hyperbolic  shape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36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029200"/>
          </a:xfrm>
        </p:spPr>
        <p:txBody>
          <a:bodyPr>
            <a:normAutofit lnSpcReduction="10000"/>
          </a:bodyPr>
          <a:lstStyle/>
          <a:p>
            <a:pPr marL="342900" indent="-342900" eaLnBrk="1" hangingPunct="1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At the end of this lecture you should be able to,</a:t>
            </a:r>
          </a:p>
          <a:p>
            <a:pPr marL="342900" indent="-342900" eaLnBrk="1" hangingPunct="1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Define  enzyme [En] 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Explain the general properties of En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List 6 classes of En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Illustrate the mechanism of  En activity and specificity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Explain  the factors affecting the En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Define  the term K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600" baseline="-25000" dirty="0" err="1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and indicate their biochemical significances</a:t>
            </a:r>
          </a:p>
          <a:p>
            <a:pPr marL="342900" indent="-342900" eaLnBrk="1" hangingPunct="1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marL="762000" indent="-762000"/>
            <a:r>
              <a:rPr lang="en-US" sz="3600" dirty="0" err="1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Michaelis-Menton</a:t>
            </a:r>
            <a:r>
              <a:rPr lang="en-US" sz="36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kinetics</a:t>
            </a:r>
            <a:endParaRPr lang="en-US" sz="3600" b="1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990600"/>
            <a:ext cx="6117971" cy="1246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3"/>
          <p:cNvSpPr txBox="1">
            <a:spLocks/>
          </p:cNvSpPr>
          <p:nvPr/>
        </p:nvSpPr>
        <p:spPr>
          <a:xfrm>
            <a:off x="533400" y="2514600"/>
            <a:ext cx="83820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maximal velocity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 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Rate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reaction increases with substrate until 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</a:t>
            </a:r>
            <a:r>
              <a:rPr kumimoji="0" lang="en-US" sz="2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max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is reached due to saturation of active site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depends 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1. Time required for product to be released 			2. How many enzyme  molecules are present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400" i="1" baseline="-25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248400" y="3429000"/>
            <a:ext cx="2286000" cy="1106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00" b="1">
                <a:solidFill>
                  <a:srgbClr val="FF0000"/>
                </a:solidFill>
                <a:latin typeface="Arial" charset="0"/>
              </a:rPr>
              <a:t>	V</a:t>
            </a:r>
            <a:r>
              <a:rPr lang="en-US" altLang="en-US" sz="2200" b="1" baseline="-25000">
                <a:solidFill>
                  <a:srgbClr val="FF0000"/>
                </a:solidFill>
                <a:latin typeface="Arial" charset="0"/>
              </a:rPr>
              <a:t>max</a:t>
            </a:r>
            <a:r>
              <a:rPr lang="en-US" altLang="en-US" sz="2200" b="1">
                <a:solidFill>
                  <a:srgbClr val="FF0000"/>
                </a:solidFill>
                <a:latin typeface="Arial" charset="0"/>
              </a:rPr>
              <a:t>[S]      v</a:t>
            </a:r>
            <a:r>
              <a:rPr lang="en-US" altLang="en-US" sz="2200" b="1" baseline="-25000">
                <a:solidFill>
                  <a:srgbClr val="FF0000"/>
                </a:solidFill>
                <a:latin typeface="Arial" charset="0"/>
              </a:rPr>
              <a:t>o</a:t>
            </a:r>
            <a:r>
              <a:rPr lang="en-US" altLang="en-US" sz="2200" b="1">
                <a:solidFill>
                  <a:srgbClr val="FF0000"/>
                </a:solidFill>
                <a:latin typeface="Arial" charset="0"/>
              </a:rPr>
              <a:t>  =    -----------  	K</a:t>
            </a:r>
            <a:r>
              <a:rPr lang="en-US" altLang="en-US" sz="2200" b="1" baseline="-25000">
                <a:solidFill>
                  <a:srgbClr val="FF0000"/>
                </a:solidFill>
                <a:latin typeface="Arial" charset="0"/>
              </a:rPr>
              <a:t>M</a:t>
            </a:r>
            <a:r>
              <a:rPr lang="en-US" altLang="en-US" sz="2200" b="1">
                <a:solidFill>
                  <a:srgbClr val="FF0000"/>
                </a:solidFill>
                <a:latin typeface="Arial" charset="0"/>
              </a:rPr>
              <a:t> + [S]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38200" y="2133600"/>
            <a:ext cx="4495800" cy="3581400"/>
            <a:chOff x="381000" y="2362200"/>
            <a:chExt cx="4890868" cy="3810000"/>
          </a:xfrm>
        </p:grpSpPr>
        <p:pic>
          <p:nvPicPr>
            <p:cNvPr id="9" name="Picture 4" descr="figure 8-12"/>
            <p:cNvPicPr>
              <a:picLocks noChangeAspect="1" noChangeArrowheads="1"/>
            </p:cNvPicPr>
            <p:nvPr/>
          </p:nvPicPr>
          <p:blipFill>
            <a:blip r:embed="rId2"/>
            <a:srcRect t="15401" b="7211"/>
            <a:stretch>
              <a:fillRect/>
            </a:stretch>
          </p:blipFill>
          <p:spPr bwMode="auto">
            <a:xfrm>
              <a:off x="381000" y="2438400"/>
              <a:ext cx="4876800" cy="3733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9" descr="figure 8-12"/>
            <p:cNvPicPr>
              <a:picLocks noChangeAspect="1" noChangeArrowheads="1"/>
            </p:cNvPicPr>
            <p:nvPr/>
          </p:nvPicPr>
          <p:blipFill>
            <a:blip r:embed="rId2"/>
            <a:srcRect l="10649" t="3742" b="85786"/>
            <a:stretch>
              <a:fillRect/>
            </a:stretch>
          </p:blipFill>
          <p:spPr bwMode="auto">
            <a:xfrm>
              <a:off x="914400" y="2438400"/>
              <a:ext cx="4357468" cy="505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0" descr="figure 8-12"/>
            <p:cNvPicPr>
              <a:picLocks noChangeAspect="1" noChangeArrowheads="1"/>
            </p:cNvPicPr>
            <p:nvPr/>
          </p:nvPicPr>
          <p:blipFill>
            <a:blip r:embed="rId2"/>
            <a:srcRect l="10649" t="3742" r="75288" b="78886"/>
            <a:stretch>
              <a:fillRect/>
            </a:stretch>
          </p:blipFill>
          <p:spPr bwMode="auto">
            <a:xfrm>
              <a:off x="914400" y="2362200"/>
              <a:ext cx="6858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Rectangle 12"/>
          <p:cNvSpPr/>
          <p:nvPr/>
        </p:nvSpPr>
        <p:spPr>
          <a:xfrm>
            <a:off x="304800" y="38100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="1" i="1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b="1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Michaelis</a:t>
            </a:r>
            <a:r>
              <a:rPr 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Constant):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Substrate concentration at which the initial velocity is half the maximal velocity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943600" y="1676400"/>
            <a:ext cx="29718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sz="2400" b="1" u="sng" dirty="0" smtClean="0">
                <a:solidFill>
                  <a:srgbClr val="1E0EF2"/>
                </a:solidFill>
                <a:latin typeface="Times New Roman" pitchFamily="18" charset="0"/>
                <a:cs typeface="Times New Roman" pitchFamily="18" charset="0"/>
              </a:rPr>
              <a:t>@ High [S]</a:t>
            </a:r>
            <a:r>
              <a:rPr lang="en-US" sz="2400" dirty="0" smtClean="0">
                <a:solidFill>
                  <a:srgbClr val="1E0EF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0" hangingPunct="0">
              <a:spcBef>
                <a:spcPts val="6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 independent of [S] 	</a:t>
            </a:r>
          </a:p>
          <a:p>
            <a:pPr eaLnBrk="0" hangingPunct="0">
              <a:spcBef>
                <a:spcPts val="6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zero order reaction</a:t>
            </a:r>
          </a:p>
          <a:p>
            <a:pPr eaLnBrk="0" hangingPunct="0">
              <a:spcBef>
                <a:spcPts val="600"/>
              </a:spcBef>
            </a:pPr>
            <a:endParaRPr lang="en-US" sz="2400" b="1" u="sng" dirty="0" smtClean="0">
              <a:solidFill>
                <a:srgbClr val="1E0EF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sz="2400" b="1" u="sng" dirty="0" smtClean="0">
                <a:solidFill>
                  <a:srgbClr val="1E0EF2"/>
                </a:solidFill>
                <a:latin typeface="Times New Roman" pitchFamily="18" charset="0"/>
                <a:cs typeface="Times New Roman" pitchFamily="18" charset="0"/>
              </a:rPr>
              <a:t>@ Low </a:t>
            </a:r>
            <a:r>
              <a:rPr lang="en-US" sz="2400" b="1" u="sng" dirty="0">
                <a:solidFill>
                  <a:srgbClr val="1E0EF2"/>
                </a:solidFill>
                <a:latin typeface="Times New Roman" pitchFamily="18" charset="0"/>
                <a:cs typeface="Times New Roman" pitchFamily="18" charset="0"/>
              </a:rPr>
              <a:t>[S] </a:t>
            </a:r>
            <a:endParaRPr lang="en-US" sz="2400" b="1" u="sng" dirty="0" smtClean="0">
              <a:solidFill>
                <a:srgbClr val="1E0EF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∞  [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S]</a:t>
            </a:r>
          </a:p>
          <a:p>
            <a:pPr eaLnBrk="0" hangingPunct="0">
              <a:spcBef>
                <a:spcPts val="6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order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reaction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533400" y="1600200"/>
            <a:ext cx="4495800" cy="3581400"/>
            <a:chOff x="381000" y="2362200"/>
            <a:chExt cx="4890868" cy="3810000"/>
          </a:xfrm>
        </p:grpSpPr>
        <p:pic>
          <p:nvPicPr>
            <p:cNvPr id="9" name="Picture 4" descr="figure 8-12"/>
            <p:cNvPicPr>
              <a:picLocks noChangeAspect="1" noChangeArrowheads="1"/>
            </p:cNvPicPr>
            <p:nvPr/>
          </p:nvPicPr>
          <p:blipFill>
            <a:blip r:embed="rId2"/>
            <a:srcRect t="15401" b="7211"/>
            <a:stretch>
              <a:fillRect/>
            </a:stretch>
          </p:blipFill>
          <p:spPr bwMode="auto">
            <a:xfrm>
              <a:off x="381000" y="2438400"/>
              <a:ext cx="4876800" cy="3733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9" descr="figure 8-12"/>
            <p:cNvPicPr>
              <a:picLocks noChangeAspect="1" noChangeArrowheads="1"/>
            </p:cNvPicPr>
            <p:nvPr/>
          </p:nvPicPr>
          <p:blipFill>
            <a:blip r:embed="rId2"/>
            <a:srcRect l="10649" t="3742" b="85786"/>
            <a:stretch>
              <a:fillRect/>
            </a:stretch>
          </p:blipFill>
          <p:spPr bwMode="auto">
            <a:xfrm>
              <a:off x="914400" y="2438400"/>
              <a:ext cx="4357468" cy="505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0" descr="figure 8-12"/>
            <p:cNvPicPr>
              <a:picLocks noChangeAspect="1" noChangeArrowheads="1"/>
            </p:cNvPicPr>
            <p:nvPr/>
          </p:nvPicPr>
          <p:blipFill>
            <a:blip r:embed="rId2"/>
            <a:srcRect l="10649" t="3742" r="75288" b="78886"/>
            <a:stretch>
              <a:fillRect/>
            </a:stretch>
          </p:blipFill>
          <p:spPr bwMode="auto">
            <a:xfrm>
              <a:off x="914400" y="2362200"/>
              <a:ext cx="6858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Rectangle 11"/>
          <p:cNvSpPr/>
          <p:nvPr/>
        </p:nvSpPr>
        <p:spPr>
          <a:xfrm>
            <a:off x="0" y="101025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Effect of substrate concentration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15400" cy="1143000"/>
          </a:xfrm>
        </p:spPr>
        <p:txBody>
          <a:bodyPr>
            <a:normAutofit fontScale="90000"/>
          </a:bodyPr>
          <a:lstStyle/>
          <a:p>
            <a:pPr>
              <a:spcBef>
                <a:spcPts val="1200"/>
              </a:spcBef>
            </a:pPr>
            <a:r>
              <a:rPr lang="en-US" sz="4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Determining </a:t>
            </a:r>
            <a:r>
              <a:rPr lang="en-US" sz="4000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4000" b="1" i="1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40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4000" b="1" i="1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4000" b="1" i="1" baseline="-250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4000" b="1" i="1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i="1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000" b="1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914400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Lineweaver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-Burke Plot 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double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reciprocal plot</a:t>
            </a:r>
          </a:p>
        </p:txBody>
      </p:sp>
      <p:pic>
        <p:nvPicPr>
          <p:cNvPr id="32772" name="Picture 4" descr="figure 8-13"/>
          <p:cNvPicPr>
            <a:picLocks noChangeAspect="1" noChangeArrowheads="1"/>
          </p:cNvPicPr>
          <p:nvPr/>
        </p:nvPicPr>
        <p:blipFill>
          <a:blip r:embed="rId2"/>
          <a:srcRect b="8916"/>
          <a:stretch>
            <a:fillRect/>
          </a:stretch>
        </p:blipFill>
        <p:spPr bwMode="auto">
          <a:xfrm>
            <a:off x="685800" y="1905000"/>
            <a:ext cx="4953000" cy="378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8825" y="3810000"/>
            <a:ext cx="33051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613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Biochemical Significance of </a:t>
            </a:r>
            <a:r>
              <a:rPr lang="en-US" sz="3600" b="1" i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600" b="1" i="1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382000" cy="5181600"/>
          </a:xfrm>
        </p:spPr>
        <p:txBody>
          <a:bodyPr>
            <a:normAutofit/>
          </a:bodyPr>
          <a:lstStyle/>
          <a:p>
            <a:pPr marL="609600" indent="-609600" eaLnBrk="1" hangingPunct="1">
              <a:spcBef>
                <a:spcPts val="0"/>
              </a:spcBef>
              <a:buFont typeface="Wingdings 2" pitchFamily="18" charset="2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varies with pH, temperature and structure of substrate but independent from enzyme concentration</a:t>
            </a:r>
          </a:p>
          <a:p>
            <a:pPr marL="609600" indent="-609600" eaLnBrk="1" hangingPunct="1">
              <a:spcBef>
                <a:spcPts val="0"/>
              </a:spcBef>
              <a:buFont typeface="Wingdings 2" pitchFamily="18" charset="2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spcBef>
                <a:spcPts val="0"/>
              </a:spcBef>
              <a:buFont typeface="Wingdings 2" pitchFamily="18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	Reflect the affinity of enzyme for a substrate</a:t>
            </a:r>
          </a:p>
          <a:p>
            <a:pPr marL="990600" lvl="1" indent="-533400" eaLnBrk="1" hangingPunct="1">
              <a:spcBef>
                <a:spcPts val="0"/>
              </a:spcBef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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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substrate affinity</a:t>
            </a:r>
          </a:p>
          <a:p>
            <a:pPr marL="990600" lvl="1" indent="-533400" eaLnBrk="1" hangingPunct="1">
              <a:spcBef>
                <a:spcPts val="0"/>
              </a:spcBef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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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substrate affinity</a:t>
            </a:r>
          </a:p>
          <a:p>
            <a:pPr marL="990600" lvl="1" indent="-533400" eaLnBrk="1" hangingPunct="1">
              <a:spcBef>
                <a:spcPts val="0"/>
              </a:spcBef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	An enzyme react on two different substrate has two K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values. But the enzyme would prefer the substrate  with low K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value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1E0EF2"/>
                </a:solidFill>
                <a:latin typeface="Times New Roman" pitchFamily="18" charset="0"/>
                <a:cs typeface="Times New Roman" pitchFamily="18" charset="0"/>
              </a:rPr>
              <a:t>	   e.g. </a:t>
            </a:r>
            <a:r>
              <a:rPr lang="en-US" sz="2400" dirty="0" err="1" smtClean="0">
                <a:solidFill>
                  <a:srgbClr val="1E0EF2"/>
                </a:solidFill>
                <a:latin typeface="Times New Roman" pitchFamily="18" charset="0"/>
                <a:cs typeface="Times New Roman" pitchFamily="18" charset="0"/>
              </a:rPr>
              <a:t>Hexokinase</a:t>
            </a:r>
            <a:endParaRPr lang="en-US" sz="2400" dirty="0" smtClean="0">
              <a:solidFill>
                <a:srgbClr val="1E0EF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	 	 Glucose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Glucose -6-P     1x10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-5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 Mannose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Mannose -6-P   1x10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-3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 smtClean="0"/>
              <a:t>4.	If two enzymes catalyze the same reaction then the enzyme with the low K</a:t>
            </a:r>
            <a:r>
              <a:rPr lang="en-US" sz="2400" baseline="-25000" dirty="0" smtClean="0"/>
              <a:t>M</a:t>
            </a:r>
            <a:r>
              <a:rPr lang="en-US" sz="2400" dirty="0" smtClean="0"/>
              <a:t> value would be more efficient than the other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90600" lvl="1" indent="-533400" eaLnBrk="1" hangingPunct="1">
              <a:spcBef>
                <a:spcPts val="0"/>
              </a:spcBef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What are enzymes?</a:t>
            </a:r>
            <a:endParaRPr lang="en-US" sz="36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3581400"/>
            <a:ext cx="495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Almost all enzymes are proteins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Exception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RNA catalysts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ribozymes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		 antibody catalysts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abzymes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219200"/>
            <a:ext cx="8839200" cy="1307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2800" b="1" u="sng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protein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catalysts that </a:t>
            </a:r>
            <a:r>
              <a:rPr lang="en-US" sz="2800" b="1" u="sng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increase the rate of reactions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without themselves </a:t>
            </a:r>
            <a:r>
              <a:rPr lang="en-US" sz="2800" b="1" u="sng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being changed</a:t>
            </a:r>
            <a:r>
              <a:rPr lang="en-US" sz="2800" b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 in the overall process.</a:t>
            </a:r>
            <a:endParaRPr lang="en-US" sz="2800" b="1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2" name="Picture 2" descr="http://upload.wikimedia.org/wikipedia/commons/a/ae/GLO1_Homo_sapiens_small_fast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3124200"/>
            <a:ext cx="2857500" cy="2476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93038" cy="922338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Naming enzymes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4953000"/>
          </a:xfrm>
          <a:noFill/>
        </p:spPr>
        <p:txBody>
          <a:bodyPr>
            <a:normAutofit/>
          </a:bodyPr>
          <a:lstStyle/>
          <a:p>
            <a:pPr marL="514350" indent="-514350" eaLnBrk="1" hangingPunct="1">
              <a:buFont typeface="Wingdings 2" pitchFamily="18" charset="2"/>
              <a:buAutoNum type="arabicPeriod"/>
            </a:pPr>
            <a:r>
              <a:rPr 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Recommended Name</a:t>
            </a:r>
          </a:p>
          <a:p>
            <a:pPr lvl="1" indent="-342900"/>
            <a:r>
              <a:rPr lang="en-US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Substrate + End in suffix  “</a:t>
            </a:r>
            <a:r>
              <a:rPr lang="en-US" i="1" dirty="0" err="1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ase</a:t>
            </a:r>
            <a:r>
              <a:rPr lang="en-US" i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lvl="2" indent="-34290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Sucrase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react on sucrose</a:t>
            </a:r>
          </a:p>
          <a:p>
            <a:pPr lvl="2" indent="-34290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Lipase  - reacts on lipid</a:t>
            </a:r>
          </a:p>
          <a:p>
            <a:pPr lvl="2" indent="-34290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+ End in suffix  “</a:t>
            </a:r>
            <a:r>
              <a:rPr lang="en-US" i="1" dirty="0" err="1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ase</a:t>
            </a:r>
            <a:r>
              <a:rPr lang="en-US" i="1" dirty="0" smtClean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lvl="1">
              <a:buNone/>
            </a:pP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Oxidase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catalyzes oxidation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Hydrolase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catalyzes hydrolysis</a:t>
            </a:r>
          </a:p>
          <a:p>
            <a:pPr marL="342900" indent="-342900" eaLnBrk="1" hangingPunct="1">
              <a:buFont typeface="Wingdings 2" pitchFamily="18" charset="2"/>
              <a:buNone/>
            </a:pPr>
            <a:endParaRPr lang="en-US" sz="2400" b="1" dirty="0" smtClean="0">
              <a:solidFill>
                <a:srgbClr val="125BEC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buFont typeface="Wingdings 2" pitchFamily="18" charset="2"/>
              <a:buNone/>
            </a:pPr>
            <a:r>
              <a:rPr lang="en-US" sz="2400" b="1" dirty="0" smtClean="0">
                <a:solidFill>
                  <a:srgbClr val="125BEC"/>
                </a:solidFill>
                <a:latin typeface="Times New Roman" pitchFamily="18" charset="0"/>
                <a:cs typeface="Times New Roman" pitchFamily="18" charset="0"/>
              </a:rPr>
              <a:t>Exception :pepsin, </a:t>
            </a:r>
            <a:r>
              <a:rPr lang="en-US" sz="2400" b="1" dirty="0" err="1" smtClean="0">
                <a:solidFill>
                  <a:srgbClr val="125BEC"/>
                </a:solidFill>
                <a:latin typeface="Times New Roman" pitchFamily="18" charset="0"/>
                <a:cs typeface="Times New Roman" pitchFamily="18" charset="0"/>
              </a:rPr>
              <a:t>trypsin</a:t>
            </a:r>
            <a:endParaRPr lang="en-US" sz="2400" b="1" dirty="0" smtClean="0">
              <a:solidFill>
                <a:srgbClr val="125BE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noFill/>
          <a:ln/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classification </a:t>
            </a:r>
            <a:r>
              <a:rPr lang="en-US" sz="36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of enzymes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676400"/>
          <a:ext cx="8382000" cy="5212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637033"/>
                <a:gridCol w="5744967"/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Class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Type of reaction catalyzed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Oxidoreductases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catalyze a redox reaction</a:t>
                      </a:r>
                      <a:endParaRPr lang="en-US" sz="24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Transferases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endParaRPr lang="en-US" sz="24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transfer a functional group with C, N or P 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Hydrolases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catalyze hydrolysis 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rxns</a:t>
                      </a:r>
                      <a:endParaRPr lang="en-US" sz="24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Lyases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Addition or removal of C-C, C-S and C-N bonds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Isomerases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rearrange to form isomers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Ligases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Formation of C-C,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C-N, C-O or C-S bonds coupled to ATP cleavage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https://encrypted-tbn0.gstatic.com/images?q=tbn:ANd9GcSrcdZuwVbVEZIyHrV4qB1Uqbm3rv5dILGZZZXNVi6nlfA5KyzTJ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371600"/>
            <a:ext cx="6400800" cy="4259444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How does En increase rate of a reaction?</a:t>
            </a:r>
            <a:endParaRPr lang="en-US" sz="36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5554" y="1676400"/>
            <a:ext cx="6694971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How does En increase rate of a reaction?</a:t>
            </a:r>
            <a:endParaRPr lang="en-US" sz="36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fr-FR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Enzyme structure</a:t>
            </a:r>
            <a:endParaRPr lang="en-US" sz="36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4286" r="2641" b="14286"/>
          <a:stretch>
            <a:fillRect/>
          </a:stretch>
        </p:blipFill>
        <p:spPr bwMode="auto">
          <a:xfrm>
            <a:off x="457200" y="1447800"/>
            <a:ext cx="8077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/>
          <a:srcRect l="1949" r="3635"/>
          <a:stretch>
            <a:fillRect/>
          </a:stretch>
        </p:blipFill>
        <p:spPr bwMode="auto">
          <a:xfrm>
            <a:off x="304800" y="3543300"/>
            <a:ext cx="85344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fr-FR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The active site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990601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Active site: a small region of the enzyme molecule at which the substrate binds and participate in catalysis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2133600"/>
            <a:ext cx="2895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365760">
              <a:buFont typeface="Arial" pitchFamily="34" charset="0"/>
              <a:buChar char="•"/>
            </a:pP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Shape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fr-FR" sz="2400" b="1" dirty="0" err="1" smtClean="0">
                <a:latin typeface="Times New Roman" pitchFamily="18" charset="0"/>
                <a:cs typeface="Times New Roman" pitchFamily="18" charset="0"/>
              </a:rPr>
              <a:t>chemical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 err="1" smtClean="0">
                <a:latin typeface="Times New Roman" pitchFamily="18" charset="0"/>
                <a:cs typeface="Times New Roman" pitchFamily="18" charset="0"/>
              </a:rPr>
              <a:t>environment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inside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the active site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permits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chemical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reaction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proceed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more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easily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42" name="Picture 2" descr="http://www.blobs.org/science/genetics/int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5298" y="2286000"/>
            <a:ext cx="1628702" cy="3810000"/>
          </a:xfrm>
          <a:prstGeom prst="rect">
            <a:avLst/>
          </a:prstGeom>
          <a:noFill/>
        </p:spPr>
      </p:pic>
      <p:pic>
        <p:nvPicPr>
          <p:cNvPr id="9" name="Picture 4" descr="http://www.blobs.org/science/genetics/active2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>
            <a:off x="5424601" y="2804999"/>
            <a:ext cx="4009797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869</TotalTime>
  <Words>524</Words>
  <Application>Microsoft Office PowerPoint</Application>
  <PresentationFormat>On-screen Show (4:3)</PresentationFormat>
  <Paragraphs>145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Solstice</vt:lpstr>
      <vt:lpstr>Office Theme</vt:lpstr>
      <vt:lpstr>Enzymes I</vt:lpstr>
      <vt:lpstr>Objectives</vt:lpstr>
      <vt:lpstr>What are enzymes?</vt:lpstr>
      <vt:lpstr>Naming enzymes</vt:lpstr>
      <vt:lpstr>classification of enzymes</vt:lpstr>
      <vt:lpstr>How does En increase rate of a reaction?</vt:lpstr>
      <vt:lpstr>How does En increase rate of a reaction?</vt:lpstr>
      <vt:lpstr>Enzyme structure</vt:lpstr>
      <vt:lpstr>The active site</vt:lpstr>
      <vt:lpstr>Enzyme Specificity</vt:lpstr>
      <vt:lpstr>Mechanism of Enzyme Action</vt:lpstr>
      <vt:lpstr>Slide 12</vt:lpstr>
      <vt:lpstr>Induced Fit – Koshland (1963)</vt:lpstr>
      <vt:lpstr>Factors affecting Reaction rate</vt:lpstr>
      <vt:lpstr>1. Effect of enzyme concentration</vt:lpstr>
      <vt:lpstr>2. Effect of Temperature</vt:lpstr>
      <vt:lpstr>3. The effect of pH </vt:lpstr>
      <vt:lpstr> Effect of pH</vt:lpstr>
      <vt:lpstr>4. Effect of substrate concentration</vt:lpstr>
      <vt:lpstr>Michaelis-Menton kinetics</vt:lpstr>
      <vt:lpstr>Slide 21</vt:lpstr>
      <vt:lpstr>Slide 22</vt:lpstr>
      <vt:lpstr>Determining KM and Vmax </vt:lpstr>
      <vt:lpstr>Biochemical Significance of KM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Jayanthi</dc:creator>
  <cp:lastModifiedBy>soft</cp:lastModifiedBy>
  <cp:revision>77</cp:revision>
  <dcterms:created xsi:type="dcterms:W3CDTF">2013-04-21T15:26:06Z</dcterms:created>
  <dcterms:modified xsi:type="dcterms:W3CDTF">2015-02-23T03:11:31Z</dcterms:modified>
</cp:coreProperties>
</file>