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4"/>
  </p:notesMasterIdLst>
  <p:sldIdLst>
    <p:sldId id="256" r:id="rId3"/>
    <p:sldId id="257" r:id="rId4"/>
    <p:sldId id="302" r:id="rId5"/>
    <p:sldId id="303" r:id="rId6"/>
    <p:sldId id="304" r:id="rId7"/>
    <p:sldId id="305" r:id="rId8"/>
    <p:sldId id="311" r:id="rId9"/>
    <p:sldId id="310" r:id="rId10"/>
    <p:sldId id="307" r:id="rId11"/>
    <p:sldId id="325" r:id="rId12"/>
    <p:sldId id="308" r:id="rId13"/>
    <p:sldId id="312" r:id="rId14"/>
    <p:sldId id="313" r:id="rId15"/>
    <p:sldId id="314" r:id="rId16"/>
    <p:sldId id="316" r:id="rId17"/>
    <p:sldId id="317" r:id="rId18"/>
    <p:sldId id="322" r:id="rId19"/>
    <p:sldId id="320" r:id="rId20"/>
    <p:sldId id="324" r:id="rId21"/>
    <p:sldId id="326" r:id="rId22"/>
    <p:sldId id="32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FF"/>
    <a:srgbClr val="33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F145C-CF48-4D37-BC88-7710911ADD34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F2F49-FE5D-4E47-81AC-29BF605CC0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4FB023-E53C-45F6-B869-BF78B6EA21B5}" type="slidenum">
              <a:rPr lang="en-US"/>
              <a:pPr/>
              <a:t>9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08013" y="280988"/>
            <a:ext cx="5618162" cy="4213225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1150" y="4773613"/>
            <a:ext cx="6211888" cy="3592512"/>
          </a:xfrm>
          <a:noFill/>
          <a:ln/>
        </p:spPr>
        <p:txBody>
          <a:bodyPr/>
          <a:lstStyle/>
          <a:p>
            <a:pPr marL="0" marR="0" indent="0" algn="l" defTabSz="762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Tetrahydrofolate</a:t>
            </a:r>
            <a:r>
              <a:rPr lang="en-US" dirty="0" smtClean="0"/>
              <a:t> needs for biosynthesis of  </a:t>
            </a:r>
            <a:r>
              <a:rPr lang="en-US" dirty="0" err="1" smtClean="0"/>
              <a:t>pyrimidine</a:t>
            </a:r>
            <a:r>
              <a:rPr lang="en-US" dirty="0" smtClean="0"/>
              <a:t> nucleotides, </a:t>
            </a:r>
            <a:r>
              <a:rPr lang="en-US" sz="1200" dirty="0" err="1" smtClean="0">
                <a:solidFill>
                  <a:srgbClr val="FF33CC"/>
                </a:solidFill>
              </a:rPr>
              <a:t>Dihydrofolate</a:t>
            </a:r>
            <a:r>
              <a:rPr lang="en-US" sz="1200" dirty="0" smtClean="0">
                <a:solidFill>
                  <a:srgbClr val="FF33CC"/>
                </a:solidFill>
              </a:rPr>
              <a:t> reductase</a:t>
            </a:r>
          </a:p>
          <a:p>
            <a:pPr marL="0" marR="0" indent="0" algn="l" defTabSz="762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defTabSz="762000" eaLnBrk="1" hangingPunct="1"/>
            <a:endParaRPr lang="zh-TW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Ferrochelatase</a:t>
            </a:r>
            <a:r>
              <a:rPr lang="en-US" dirty="0" smtClean="0"/>
              <a:t> (Heme</a:t>
            </a:r>
            <a:r>
              <a:rPr lang="en-US" baseline="0" dirty="0" smtClean="0"/>
              <a:t> synthesis en) inhibited by lead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F2F49-FE5D-4E47-81AC-29BF605CC02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2C1046-3BCC-4301-B8F2-1F0B25EE5BDD}" type="slidenum">
              <a:rPr lang="en-US"/>
              <a:pPr/>
              <a:t>17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PFK1 inhibited by citrate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Phosphorylation</a:t>
            </a:r>
            <a:r>
              <a:rPr lang="en-US" baseline="0" dirty="0" smtClean="0"/>
              <a:t> : Protein </a:t>
            </a:r>
            <a:r>
              <a:rPr lang="en-US" baseline="0" dirty="0" err="1" smtClean="0"/>
              <a:t>kinases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Dephosphorylation</a:t>
            </a:r>
            <a:r>
              <a:rPr lang="en-US" baseline="0" dirty="0" smtClean="0"/>
              <a:t>: Protein </a:t>
            </a:r>
            <a:r>
              <a:rPr lang="en-US" baseline="0" dirty="0" err="1" smtClean="0"/>
              <a:t>phosphatase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F2F49-FE5D-4E47-81AC-29BF605CC02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E13961-4C34-4B97-83AA-CAA9363D9D1F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5F415-A2EB-4827-AF26-DA411DA8BC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E13961-4C34-4B97-83AA-CAA9363D9D1F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5F415-A2EB-4827-AF26-DA411DA8BC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E13961-4C34-4B97-83AA-CAA9363D9D1F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5F415-A2EB-4827-AF26-DA411DA8BC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3961-4C34-4B97-83AA-CAA9363D9D1F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F415-A2EB-4827-AF26-DA411DA8BC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3961-4C34-4B97-83AA-CAA9363D9D1F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F415-A2EB-4827-AF26-DA411DA8BC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3961-4C34-4B97-83AA-CAA9363D9D1F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F415-A2EB-4827-AF26-DA411DA8BC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3961-4C34-4B97-83AA-CAA9363D9D1F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F415-A2EB-4827-AF26-DA411DA8BC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3961-4C34-4B97-83AA-CAA9363D9D1F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F415-A2EB-4827-AF26-DA411DA8BC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3961-4C34-4B97-83AA-CAA9363D9D1F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F415-A2EB-4827-AF26-DA411DA8BC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3961-4C34-4B97-83AA-CAA9363D9D1F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F415-A2EB-4827-AF26-DA411DA8BC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3961-4C34-4B97-83AA-CAA9363D9D1F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F415-A2EB-4827-AF26-DA411DA8BC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E13961-4C34-4B97-83AA-CAA9363D9D1F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5F415-A2EB-4827-AF26-DA411DA8BC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3961-4C34-4B97-83AA-CAA9363D9D1F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F415-A2EB-4827-AF26-DA411DA8BC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3961-4C34-4B97-83AA-CAA9363D9D1F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F415-A2EB-4827-AF26-DA411DA8BC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3961-4C34-4B97-83AA-CAA9363D9D1F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F415-A2EB-4827-AF26-DA411DA8BC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35163"/>
            <a:ext cx="4038600" cy="43894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35163"/>
            <a:ext cx="4038600" cy="43894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9C550-88A1-4156-97EC-3EB82B9B0CD5}" type="datetime1">
              <a:rPr lang="en-US"/>
              <a:pPr>
                <a:defRPr/>
              </a:pPr>
              <a:t>3/2/2015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3F27D-D864-41BF-AD25-76505F264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35163"/>
            <a:ext cx="4038600" cy="43894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35163"/>
            <a:ext cx="4038600" cy="43894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40641-A60C-48A6-BFF8-67C79B44ED94}" type="datetime1">
              <a:rPr lang="en-US"/>
              <a:pPr>
                <a:defRPr/>
              </a:pPr>
              <a:t>3/2/2015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0F136-1D49-474F-AC6E-39B1F4C9EC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E13961-4C34-4B97-83AA-CAA9363D9D1F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5F415-A2EB-4827-AF26-DA411DA8BC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E13961-4C34-4B97-83AA-CAA9363D9D1F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5F415-A2EB-4827-AF26-DA411DA8BC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E13961-4C34-4B97-83AA-CAA9363D9D1F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5F415-A2EB-4827-AF26-DA411DA8BC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E13961-4C34-4B97-83AA-CAA9363D9D1F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5F415-A2EB-4827-AF26-DA411DA8BC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E13961-4C34-4B97-83AA-CAA9363D9D1F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5F415-A2EB-4827-AF26-DA411DA8BC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E13961-4C34-4B97-83AA-CAA9363D9D1F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5F415-A2EB-4827-AF26-DA411DA8BC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E13961-4C34-4B97-83AA-CAA9363D9D1F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95F415-A2EB-4827-AF26-DA411DA8BC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6E13961-4C34-4B97-83AA-CAA9363D9D1F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F95F415-A2EB-4827-AF26-DA411DA8BC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13961-4C34-4B97-83AA-CAA9363D9D1F}" type="datetimeFigureOut">
              <a:rPr lang="en-US" smtClean="0"/>
              <a:pPr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5F415-A2EB-4827-AF26-DA411DA8BC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47800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  <a:effectLst/>
              </a:rPr>
              <a:t>Enzymes II</a:t>
            </a:r>
            <a:endParaRPr lang="en-US" sz="6000" dirty="0"/>
          </a:p>
        </p:txBody>
      </p:sp>
      <p:sp>
        <p:nvSpPr>
          <p:cNvPr id="4" name="Rectangle 3"/>
          <p:cNvSpPr/>
          <p:nvPr/>
        </p:nvSpPr>
        <p:spPr>
          <a:xfrm>
            <a:off x="5029200" y="5791200"/>
            <a:ext cx="3793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b="1" dirty="0"/>
              <a:t>Dr.  Wasanthi Subasinghe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/>
          <a:srcRect t="3099" r="8955" b="2178"/>
          <a:stretch>
            <a:fillRect/>
          </a:stretch>
        </p:blipFill>
        <p:spPr bwMode="auto">
          <a:xfrm>
            <a:off x="228600" y="76200"/>
            <a:ext cx="46482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562600" y="1752600"/>
            <a:ext cx="3124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rgbClr val="3333FF"/>
                </a:solidFill>
              </a:rPr>
              <a:t>Hydroxymethylglutaryl-CoA</a:t>
            </a:r>
            <a:r>
              <a:rPr lang="en-US" sz="2800" b="1" dirty="0" smtClean="0">
                <a:solidFill>
                  <a:srgbClr val="3333FF"/>
                </a:solidFill>
              </a:rPr>
              <a:t> reductase : 1</a:t>
            </a:r>
            <a:r>
              <a:rPr lang="en-US" sz="2800" b="1" baseline="30000" dirty="0" smtClean="0">
                <a:solidFill>
                  <a:srgbClr val="3333FF"/>
                </a:solidFill>
              </a:rPr>
              <a:t>st</a:t>
            </a:r>
            <a:r>
              <a:rPr lang="en-US" sz="2800" b="1" dirty="0" smtClean="0">
                <a:solidFill>
                  <a:srgbClr val="3333FF"/>
                </a:solidFill>
              </a:rPr>
              <a:t> </a:t>
            </a:r>
            <a:r>
              <a:rPr lang="en-US" sz="2800" b="1" dirty="0" err="1" smtClean="0">
                <a:solidFill>
                  <a:srgbClr val="3333FF"/>
                </a:solidFill>
              </a:rPr>
              <a:t>commited</a:t>
            </a:r>
            <a:r>
              <a:rPr lang="en-US" sz="2800" b="1" dirty="0" smtClean="0">
                <a:solidFill>
                  <a:srgbClr val="3333FF"/>
                </a:solidFill>
              </a:rPr>
              <a:t> step of cholesterol synthesis : Inhibit de novo synthesis</a:t>
            </a:r>
            <a:endParaRPr lang="en-US" sz="2800" b="1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4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286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2. Noncompetitive Inhibition</a:t>
            </a:r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609600" y="1447800"/>
            <a:ext cx="7924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90000"/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Inhibitor binds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site other than active site.</a:t>
            </a:r>
          </a:p>
          <a:p>
            <a:pPr marL="342900" indent="-342900">
              <a:spcBef>
                <a:spcPct val="20000"/>
              </a:spcBef>
              <a:buSzPct val="90000"/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 Structural resemble to substrate</a:t>
            </a:r>
          </a:p>
          <a:p>
            <a:pPr marL="342900" indent="-342900">
              <a:spcBef>
                <a:spcPct val="20000"/>
              </a:spcBef>
              <a:buSzPct val="90000"/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Affect on catalytic activity of the enzyme</a:t>
            </a:r>
          </a:p>
          <a:p>
            <a:pPr marL="342900" indent="-342900">
              <a:spcBef>
                <a:spcPct val="20000"/>
              </a:spcBef>
              <a:buSzPct val="90000"/>
              <a:buFontTx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1143000" y="3505200"/>
            <a:ext cx="1447800" cy="2655332"/>
            <a:chOff x="5867400" y="3048000"/>
            <a:chExt cx="1981200" cy="3264932"/>
          </a:xfrm>
        </p:grpSpPr>
        <p:pic>
          <p:nvPicPr>
            <p:cNvPr id="7" name="Picture 2" descr="http://www.tutorialz360.com/wp-content/uploads/2012/11/inhibitors.jpg"/>
            <p:cNvPicPr>
              <a:picLocks noChangeAspect="1" noChangeArrowheads="1"/>
            </p:cNvPicPr>
            <p:nvPr/>
          </p:nvPicPr>
          <p:blipFill>
            <a:blip r:embed="rId3"/>
            <a:srcRect l="63055" t="-3274" r="-2088" b="26738"/>
            <a:stretch>
              <a:fillRect/>
            </a:stretch>
          </p:blipFill>
          <p:spPr bwMode="auto">
            <a:xfrm>
              <a:off x="5867400" y="3048000"/>
              <a:ext cx="1981200" cy="2971800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6324600" y="5943600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Inhibitor</a:t>
              </a:r>
              <a:endParaRPr lang="en-US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76800" y="3429000"/>
            <a:ext cx="3489756" cy="2362200"/>
            <a:chOff x="4786577" y="3810000"/>
            <a:chExt cx="3168650" cy="2140744"/>
          </a:xfrm>
        </p:grpSpPr>
        <p:graphicFrame>
          <p:nvGraphicFramePr>
            <p:cNvPr id="60419" name="Object 3"/>
            <p:cNvGraphicFramePr>
              <a:graphicFrameLocks noChangeAspect="1"/>
            </p:cNvGraphicFramePr>
            <p:nvPr/>
          </p:nvGraphicFramePr>
          <p:xfrm>
            <a:off x="4786577" y="3810000"/>
            <a:ext cx="3168650" cy="2084387"/>
          </p:xfrm>
          <a:graphic>
            <a:graphicData uri="http://schemas.openxmlformats.org/presentationml/2006/ole">
              <p:oleObj spid="_x0000_s60419" name="Photo Editor Photo" r:id="rId4" imgW="1935238" imgH="1272650" progId="">
                <p:embed/>
              </p:oleObj>
            </a:graphicData>
          </a:graphic>
        </p:graphicFrame>
        <p:sp>
          <p:nvSpPr>
            <p:cNvPr id="13" name="Rectangle 12"/>
            <p:cNvSpPr/>
            <p:nvPr/>
          </p:nvSpPr>
          <p:spPr>
            <a:xfrm>
              <a:off x="5616840" y="5329238"/>
              <a:ext cx="761074" cy="6215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0" y="914400"/>
            <a:ext cx="7162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 sz="2400" b="1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When inhibitor concentration is increased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685800" y="5181600"/>
            <a:ext cx="8153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ko-KR" sz="2400" b="1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1. </a:t>
            </a:r>
            <a:r>
              <a:rPr lang="en-US" altLang="ko-KR" sz="2400" b="1" dirty="0" err="1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V</a:t>
            </a:r>
            <a:r>
              <a:rPr lang="en-US" altLang="ko-KR" sz="2400" b="1" baseline="-25000" dirty="0" err="1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max</a:t>
            </a:r>
            <a:r>
              <a:rPr lang="en-US" altLang="ko-KR" sz="2400" b="1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→ </a:t>
            </a:r>
            <a:r>
              <a:rPr lang="en-US" altLang="ko-KR" sz="2400" b="1" dirty="0" smtClean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decrease : Characteristic</a:t>
            </a:r>
            <a:endParaRPr lang="en-US" altLang="ko-KR" sz="2400" b="1" dirty="0">
              <a:solidFill>
                <a:srgbClr val="FF0000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ko-KR" sz="24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2. K</a:t>
            </a:r>
            <a:r>
              <a:rPr lang="en-US" altLang="ko-KR" sz="2400" baseline="-250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m</a:t>
            </a:r>
            <a:r>
              <a:rPr lang="en-US" altLang="ko-KR" sz="24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→ No </a:t>
            </a:r>
            <a:r>
              <a:rPr lang="en-US" altLang="ko-KR" sz="24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change</a:t>
            </a:r>
          </a:p>
        </p:txBody>
      </p:sp>
      <p:sp>
        <p:nvSpPr>
          <p:cNvPr id="24" name="Rectangle 4"/>
          <p:cNvSpPr txBox="1">
            <a:spLocks/>
          </p:cNvSpPr>
          <p:nvPr/>
        </p:nvSpPr>
        <p:spPr>
          <a:xfrm>
            <a:off x="0" y="228600"/>
            <a:ext cx="9144000" cy="628650"/>
          </a:xfrm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2. Noncompetitive Inhibition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6498" name="Picture 2" descr="http://www.mymcat.com/w/images/c/cd/Noncompetitive_inhibitor_graph.jpg"/>
          <p:cNvPicPr>
            <a:picLocks noChangeAspect="1" noChangeArrowheads="1"/>
          </p:cNvPicPr>
          <p:nvPr/>
        </p:nvPicPr>
        <p:blipFill>
          <a:blip r:embed="rId3"/>
          <a:srcRect t="4776" r="3378" b="11648"/>
          <a:stretch>
            <a:fillRect/>
          </a:stretch>
        </p:blipFill>
        <p:spPr bwMode="auto">
          <a:xfrm>
            <a:off x="76200" y="1676400"/>
            <a:ext cx="8830491" cy="297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Enzyme Regulation</a:t>
            </a:r>
            <a:endParaRPr lang="en-US" sz="36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1600200"/>
            <a:ext cx="8153400" cy="4114800"/>
          </a:xfrm>
          <a:prstGeom prst="rect">
            <a:avLst/>
          </a:prstGeom>
        </p:spPr>
        <p:txBody>
          <a:bodyPr/>
          <a:lstStyle/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buFontTx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[S] (substrate level regulation)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buFontTx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pH, salt (various ions)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buFontTx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Inhibitors (presence and concentration)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buFontTx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Allosteric modification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buFontTx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Covalent modification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buFontTx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Induction and suppression of enzyme synthesis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buFontTx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Production of enzyme as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Zymogen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form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SzPct val="90000"/>
              <a:buFontTx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Compartmentalization of enzymes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buFontTx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93038" cy="6937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1. Allosteric Regulation</a:t>
            </a:r>
          </a:p>
        </p:txBody>
      </p:sp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304800" y="1143000"/>
            <a:ext cx="8382000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Enzymes that undergoes allosteric regulation are called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allosteric enzymes or regulatory enzymes </a:t>
            </a:r>
            <a:endParaRPr lang="en-US" sz="28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760" indent="-365760" eaLnBrk="0" hangingPunct="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Generally are multi-subunit, large enzyme complexes.</a:t>
            </a:r>
          </a:p>
          <a:p>
            <a:pPr marL="365760" indent="-365760" eaLnBrk="0" hangingPunct="0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Regulation is brought about by non- covalent changes in enzyme molecule</a:t>
            </a:r>
          </a:p>
          <a:p>
            <a:pPr eaLnBrk="0" hangingPunct="0">
              <a:spcBef>
                <a:spcPct val="50000"/>
              </a:spcBef>
            </a:pPr>
            <a:endParaRPr lang="en-US" sz="2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2"/>
          <p:cNvSpPr>
            <a:spLocks noGrp="1"/>
          </p:cNvSpPr>
          <p:nvPr>
            <p:ph type="body" sz="half" idx="1"/>
          </p:nvPr>
        </p:nvSpPr>
        <p:spPr>
          <a:xfrm>
            <a:off x="609600" y="4114800"/>
            <a:ext cx="4191000" cy="22098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533400" indent="-533400" eaLnBrk="1" hangingPunct="1">
              <a:buFont typeface="Wingdings 2" pitchFamily="18" charset="2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Contains two sites</a:t>
            </a:r>
          </a:p>
          <a:p>
            <a:pPr marL="533400" indent="-533400" eaLnBrk="1" hangingPunct="1">
              <a:buFont typeface="Wingdings 2" pitchFamily="18" charset="2"/>
              <a:buNone/>
            </a:pP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1. Allosteric site</a:t>
            </a:r>
          </a:p>
          <a:p>
            <a:pPr marL="533400" indent="-533400" eaLnBrk="1" hangingPunct="1">
              <a:buFont typeface="Wingdings 2" pitchFamily="18" charset="2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-modulator binding site</a:t>
            </a:r>
          </a:p>
          <a:p>
            <a:pPr marL="533400" indent="-533400" eaLnBrk="1" hangingPunct="1">
              <a:buFont typeface="Wingdings 2" pitchFamily="18" charset="2"/>
              <a:buNone/>
            </a:pP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2. Active site</a:t>
            </a:r>
          </a:p>
          <a:p>
            <a:pPr marL="533400" indent="-533400" eaLnBrk="1" hangingPunct="1">
              <a:buFont typeface="Wingdings 2" pitchFamily="18" charset="2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-substrate binding site 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572000" y="3849960"/>
            <a:ext cx="3505200" cy="2550840"/>
            <a:chOff x="6019800" y="4307160"/>
            <a:chExt cx="2810691" cy="2017440"/>
          </a:xfrm>
        </p:grpSpPr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6019800" y="4343400"/>
              <a:ext cx="1165225" cy="7096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fr-FR" sz="2000" b="1" dirty="0">
                  <a:solidFill>
                    <a:srgbClr val="008000"/>
                  </a:solidFill>
                </a:rPr>
                <a:t>Active site</a:t>
              </a:r>
              <a:endParaRPr lang="en-GB" sz="2000" b="1" dirty="0">
                <a:solidFill>
                  <a:srgbClr val="008000"/>
                </a:solidFill>
              </a:endParaRPr>
            </a:p>
          </p:txBody>
        </p:sp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7734800" y="5243513"/>
              <a:ext cx="1095691" cy="1081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fr-FR" sz="2000" b="1" dirty="0" smtClean="0">
                  <a:solidFill>
                    <a:srgbClr val="CC3300"/>
                  </a:solidFill>
                </a:rPr>
                <a:t>allosteric </a:t>
              </a:r>
              <a:r>
                <a:rPr lang="fr-FR" sz="2000" b="1" dirty="0">
                  <a:solidFill>
                    <a:srgbClr val="CC3300"/>
                  </a:solidFill>
                </a:rPr>
                <a:t>site</a:t>
              </a:r>
              <a:endParaRPr lang="en-GB" sz="2000" b="1" dirty="0">
                <a:solidFill>
                  <a:srgbClr val="CC3300"/>
                </a:solidFill>
              </a:endParaRPr>
            </a:p>
          </p:txBody>
        </p:sp>
        <p:sp>
          <p:nvSpPr>
            <p:cNvPr id="15" name="AutoShape 22"/>
            <p:cNvSpPr>
              <a:spLocks noChangeArrowheads="1"/>
            </p:cNvSpPr>
            <p:nvPr/>
          </p:nvSpPr>
          <p:spPr bwMode="auto">
            <a:xfrm rot="809124">
              <a:off x="7440613" y="5331097"/>
              <a:ext cx="327025" cy="466725"/>
            </a:xfrm>
            <a:prstGeom prst="plus">
              <a:avLst>
                <a:gd name="adj" fmla="val 25000"/>
              </a:avLst>
            </a:prstGeom>
            <a:solidFill>
              <a:srgbClr val="FF66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23"/>
            <p:cNvSpPr>
              <a:spLocks/>
            </p:cNvSpPr>
            <p:nvPr/>
          </p:nvSpPr>
          <p:spPr bwMode="auto">
            <a:xfrm>
              <a:off x="6962325" y="4708797"/>
              <a:ext cx="363538" cy="511175"/>
            </a:xfrm>
            <a:custGeom>
              <a:avLst/>
              <a:gdLst/>
              <a:ahLst/>
              <a:cxnLst>
                <a:cxn ang="0">
                  <a:pos x="693" y="177"/>
                </a:cxn>
                <a:cxn ang="0">
                  <a:pos x="1193" y="217"/>
                </a:cxn>
                <a:cxn ang="0">
                  <a:pos x="1453" y="357"/>
                </a:cxn>
                <a:cxn ang="0">
                  <a:pos x="1293" y="597"/>
                </a:cxn>
                <a:cxn ang="0">
                  <a:pos x="1413" y="717"/>
                </a:cxn>
                <a:cxn ang="0">
                  <a:pos x="1693" y="837"/>
                </a:cxn>
                <a:cxn ang="0">
                  <a:pos x="1373" y="957"/>
                </a:cxn>
                <a:cxn ang="0">
                  <a:pos x="1173" y="1137"/>
                </a:cxn>
                <a:cxn ang="0">
                  <a:pos x="1493" y="1337"/>
                </a:cxn>
                <a:cxn ang="0">
                  <a:pos x="1873" y="1417"/>
                </a:cxn>
                <a:cxn ang="0">
                  <a:pos x="1713" y="1577"/>
                </a:cxn>
                <a:cxn ang="0">
                  <a:pos x="1473" y="1577"/>
                </a:cxn>
                <a:cxn ang="0">
                  <a:pos x="1153" y="1577"/>
                </a:cxn>
                <a:cxn ang="0">
                  <a:pos x="793" y="1577"/>
                </a:cxn>
                <a:cxn ang="0">
                  <a:pos x="573" y="1577"/>
                </a:cxn>
                <a:cxn ang="0">
                  <a:pos x="253" y="1477"/>
                </a:cxn>
                <a:cxn ang="0">
                  <a:pos x="93" y="977"/>
                </a:cxn>
                <a:cxn ang="0">
                  <a:pos x="273" y="697"/>
                </a:cxn>
                <a:cxn ang="0">
                  <a:pos x="33" y="297"/>
                </a:cxn>
                <a:cxn ang="0">
                  <a:pos x="73" y="57"/>
                </a:cxn>
                <a:cxn ang="0">
                  <a:pos x="393" y="17"/>
                </a:cxn>
                <a:cxn ang="0">
                  <a:pos x="693" y="177"/>
                </a:cxn>
              </a:cxnLst>
              <a:rect l="0" t="0" r="r" b="b"/>
              <a:pathLst>
                <a:path w="1910" h="1604">
                  <a:moveTo>
                    <a:pt x="693" y="177"/>
                  </a:moveTo>
                  <a:cubicBezTo>
                    <a:pt x="826" y="210"/>
                    <a:pt x="1066" y="187"/>
                    <a:pt x="1193" y="217"/>
                  </a:cubicBezTo>
                  <a:cubicBezTo>
                    <a:pt x="1320" y="247"/>
                    <a:pt x="1436" y="294"/>
                    <a:pt x="1453" y="357"/>
                  </a:cubicBezTo>
                  <a:cubicBezTo>
                    <a:pt x="1470" y="420"/>
                    <a:pt x="1300" y="537"/>
                    <a:pt x="1293" y="597"/>
                  </a:cubicBezTo>
                  <a:cubicBezTo>
                    <a:pt x="1286" y="657"/>
                    <a:pt x="1346" y="677"/>
                    <a:pt x="1413" y="717"/>
                  </a:cubicBezTo>
                  <a:cubicBezTo>
                    <a:pt x="1480" y="757"/>
                    <a:pt x="1700" y="797"/>
                    <a:pt x="1693" y="837"/>
                  </a:cubicBezTo>
                  <a:cubicBezTo>
                    <a:pt x="1686" y="877"/>
                    <a:pt x="1460" y="907"/>
                    <a:pt x="1373" y="957"/>
                  </a:cubicBezTo>
                  <a:cubicBezTo>
                    <a:pt x="1286" y="1007"/>
                    <a:pt x="1153" y="1074"/>
                    <a:pt x="1173" y="1137"/>
                  </a:cubicBezTo>
                  <a:cubicBezTo>
                    <a:pt x="1193" y="1200"/>
                    <a:pt x="1376" y="1290"/>
                    <a:pt x="1493" y="1337"/>
                  </a:cubicBezTo>
                  <a:cubicBezTo>
                    <a:pt x="1610" y="1384"/>
                    <a:pt x="1836" y="1377"/>
                    <a:pt x="1873" y="1417"/>
                  </a:cubicBezTo>
                  <a:cubicBezTo>
                    <a:pt x="1910" y="1457"/>
                    <a:pt x="1780" y="1550"/>
                    <a:pt x="1713" y="1577"/>
                  </a:cubicBezTo>
                  <a:cubicBezTo>
                    <a:pt x="1646" y="1604"/>
                    <a:pt x="1566" y="1577"/>
                    <a:pt x="1473" y="1577"/>
                  </a:cubicBezTo>
                  <a:cubicBezTo>
                    <a:pt x="1380" y="1577"/>
                    <a:pt x="1266" y="1577"/>
                    <a:pt x="1153" y="1577"/>
                  </a:cubicBezTo>
                  <a:cubicBezTo>
                    <a:pt x="1040" y="1577"/>
                    <a:pt x="890" y="1577"/>
                    <a:pt x="793" y="1577"/>
                  </a:cubicBezTo>
                  <a:cubicBezTo>
                    <a:pt x="696" y="1577"/>
                    <a:pt x="663" y="1594"/>
                    <a:pt x="573" y="1577"/>
                  </a:cubicBezTo>
                  <a:cubicBezTo>
                    <a:pt x="483" y="1560"/>
                    <a:pt x="333" y="1577"/>
                    <a:pt x="253" y="1477"/>
                  </a:cubicBezTo>
                  <a:cubicBezTo>
                    <a:pt x="173" y="1377"/>
                    <a:pt x="90" y="1107"/>
                    <a:pt x="93" y="977"/>
                  </a:cubicBezTo>
                  <a:cubicBezTo>
                    <a:pt x="96" y="847"/>
                    <a:pt x="283" y="810"/>
                    <a:pt x="273" y="697"/>
                  </a:cubicBezTo>
                  <a:cubicBezTo>
                    <a:pt x="263" y="584"/>
                    <a:pt x="66" y="404"/>
                    <a:pt x="33" y="297"/>
                  </a:cubicBezTo>
                  <a:cubicBezTo>
                    <a:pt x="0" y="190"/>
                    <a:pt x="13" y="104"/>
                    <a:pt x="73" y="57"/>
                  </a:cubicBezTo>
                  <a:cubicBezTo>
                    <a:pt x="133" y="10"/>
                    <a:pt x="290" y="0"/>
                    <a:pt x="393" y="17"/>
                  </a:cubicBezTo>
                  <a:cubicBezTo>
                    <a:pt x="496" y="34"/>
                    <a:pt x="560" y="144"/>
                    <a:pt x="693" y="177"/>
                  </a:cubicBezTo>
                  <a:close/>
                </a:path>
              </a:pathLst>
            </a:custGeom>
            <a:solidFill>
              <a:srgbClr val="FF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" name="Group 28"/>
            <p:cNvGrpSpPr>
              <a:grpSpLocks/>
            </p:cNvGrpSpPr>
            <p:nvPr/>
          </p:nvGrpSpPr>
          <p:grpSpPr bwMode="auto">
            <a:xfrm>
              <a:off x="7007225" y="4307160"/>
              <a:ext cx="823913" cy="1409700"/>
              <a:chOff x="4414" y="1883"/>
              <a:chExt cx="519" cy="888"/>
            </a:xfrm>
          </p:grpSpPr>
          <p:sp>
            <p:nvSpPr>
              <p:cNvPr id="18" name="Freeform 21"/>
              <p:cNvSpPr>
                <a:spLocks/>
              </p:cNvSpPr>
              <p:nvPr/>
            </p:nvSpPr>
            <p:spPr bwMode="auto">
              <a:xfrm>
                <a:off x="4414" y="1883"/>
                <a:ext cx="519" cy="888"/>
              </a:xfrm>
              <a:custGeom>
                <a:avLst/>
                <a:gdLst/>
                <a:ahLst/>
                <a:cxnLst>
                  <a:cxn ang="0">
                    <a:pos x="219" y="428"/>
                  </a:cxn>
                  <a:cxn ang="0">
                    <a:pos x="49" y="468"/>
                  </a:cxn>
                  <a:cxn ang="0">
                    <a:pos x="52" y="334"/>
                  </a:cxn>
                  <a:cxn ang="0">
                    <a:pos x="52" y="253"/>
                  </a:cxn>
                  <a:cxn ang="0">
                    <a:pos x="76" y="147"/>
                  </a:cxn>
                  <a:cxn ang="0">
                    <a:pos x="176" y="66"/>
                  </a:cxn>
                  <a:cxn ang="0">
                    <a:pos x="250" y="41"/>
                  </a:cxn>
                  <a:cxn ang="0">
                    <a:pos x="330" y="16"/>
                  </a:cxn>
                  <a:cxn ang="0">
                    <a:pos x="609" y="9"/>
                  </a:cxn>
                  <a:cxn ang="0">
                    <a:pos x="819" y="47"/>
                  </a:cxn>
                  <a:cxn ang="0">
                    <a:pos x="1036" y="290"/>
                  </a:cxn>
                  <a:cxn ang="0">
                    <a:pos x="1073" y="584"/>
                  </a:cxn>
                  <a:cxn ang="0">
                    <a:pos x="1039" y="888"/>
                  </a:cxn>
                  <a:cxn ang="0">
                    <a:pos x="912" y="973"/>
                  </a:cxn>
                  <a:cxn ang="0">
                    <a:pos x="747" y="936"/>
                  </a:cxn>
                  <a:cxn ang="0">
                    <a:pos x="702" y="1048"/>
                  </a:cxn>
                  <a:cxn ang="0">
                    <a:pos x="582" y="1063"/>
                  </a:cxn>
                  <a:cxn ang="0">
                    <a:pos x="537" y="1236"/>
                  </a:cxn>
                  <a:cxn ang="0">
                    <a:pos x="535" y="1271"/>
                  </a:cxn>
                  <a:cxn ang="0">
                    <a:pos x="299" y="1309"/>
                  </a:cxn>
                  <a:cxn ang="0">
                    <a:pos x="182" y="1321"/>
                  </a:cxn>
                  <a:cxn ang="0">
                    <a:pos x="46" y="1203"/>
                  </a:cxn>
                  <a:cxn ang="0">
                    <a:pos x="2" y="1040"/>
                  </a:cxn>
                  <a:cxn ang="0">
                    <a:pos x="58" y="909"/>
                  </a:cxn>
                  <a:cxn ang="0">
                    <a:pos x="199" y="778"/>
                  </a:cxn>
                  <a:cxn ang="0">
                    <a:pos x="417" y="903"/>
                  </a:cxn>
                  <a:cxn ang="0">
                    <a:pos x="473" y="828"/>
                  </a:cxn>
                  <a:cxn ang="0">
                    <a:pos x="318" y="790"/>
                  </a:cxn>
                  <a:cxn ang="0">
                    <a:pos x="244" y="728"/>
                  </a:cxn>
                  <a:cxn ang="0">
                    <a:pos x="380" y="678"/>
                  </a:cxn>
                  <a:cxn ang="0">
                    <a:pos x="405" y="622"/>
                  </a:cxn>
                  <a:cxn ang="0">
                    <a:pos x="293" y="572"/>
                  </a:cxn>
                  <a:cxn ang="0">
                    <a:pos x="343" y="509"/>
                  </a:cxn>
                  <a:cxn ang="0">
                    <a:pos x="318" y="472"/>
                  </a:cxn>
                  <a:cxn ang="0">
                    <a:pos x="149" y="528"/>
                  </a:cxn>
                  <a:cxn ang="0">
                    <a:pos x="219" y="428"/>
                  </a:cxn>
                </a:cxnLst>
                <a:rect l="0" t="0" r="r" b="b"/>
                <a:pathLst>
                  <a:path w="1079" h="1339">
                    <a:moveTo>
                      <a:pt x="219" y="428"/>
                    </a:moveTo>
                    <a:cubicBezTo>
                      <a:pt x="202" y="418"/>
                      <a:pt x="77" y="484"/>
                      <a:pt x="49" y="468"/>
                    </a:cubicBezTo>
                    <a:cubicBezTo>
                      <a:pt x="21" y="452"/>
                      <a:pt x="52" y="370"/>
                      <a:pt x="52" y="334"/>
                    </a:cubicBezTo>
                    <a:cubicBezTo>
                      <a:pt x="52" y="298"/>
                      <a:pt x="48" y="284"/>
                      <a:pt x="52" y="253"/>
                    </a:cubicBezTo>
                    <a:cubicBezTo>
                      <a:pt x="56" y="222"/>
                      <a:pt x="56" y="178"/>
                      <a:pt x="76" y="147"/>
                    </a:cubicBezTo>
                    <a:cubicBezTo>
                      <a:pt x="97" y="116"/>
                      <a:pt x="147" y="83"/>
                      <a:pt x="176" y="66"/>
                    </a:cubicBezTo>
                    <a:cubicBezTo>
                      <a:pt x="204" y="48"/>
                      <a:pt x="224" y="49"/>
                      <a:pt x="250" y="41"/>
                    </a:cubicBezTo>
                    <a:cubicBezTo>
                      <a:pt x="276" y="32"/>
                      <a:pt x="271" y="21"/>
                      <a:pt x="330" y="16"/>
                    </a:cubicBezTo>
                    <a:cubicBezTo>
                      <a:pt x="390" y="10"/>
                      <a:pt x="528" y="4"/>
                      <a:pt x="609" y="9"/>
                    </a:cubicBezTo>
                    <a:cubicBezTo>
                      <a:pt x="690" y="15"/>
                      <a:pt x="748" y="0"/>
                      <a:pt x="819" y="47"/>
                    </a:cubicBezTo>
                    <a:cubicBezTo>
                      <a:pt x="891" y="94"/>
                      <a:pt x="994" y="201"/>
                      <a:pt x="1036" y="290"/>
                    </a:cubicBezTo>
                    <a:cubicBezTo>
                      <a:pt x="1079" y="380"/>
                      <a:pt x="1073" y="484"/>
                      <a:pt x="1073" y="584"/>
                    </a:cubicBezTo>
                    <a:cubicBezTo>
                      <a:pt x="1073" y="684"/>
                      <a:pt x="1066" y="823"/>
                      <a:pt x="1039" y="888"/>
                    </a:cubicBezTo>
                    <a:cubicBezTo>
                      <a:pt x="1012" y="953"/>
                      <a:pt x="961" y="965"/>
                      <a:pt x="912" y="973"/>
                    </a:cubicBezTo>
                    <a:cubicBezTo>
                      <a:pt x="863" y="981"/>
                      <a:pt x="782" y="924"/>
                      <a:pt x="747" y="936"/>
                    </a:cubicBezTo>
                    <a:cubicBezTo>
                      <a:pt x="712" y="948"/>
                      <a:pt x="729" y="1027"/>
                      <a:pt x="702" y="1048"/>
                    </a:cubicBezTo>
                    <a:cubicBezTo>
                      <a:pt x="675" y="1069"/>
                      <a:pt x="610" y="1032"/>
                      <a:pt x="582" y="1063"/>
                    </a:cubicBezTo>
                    <a:cubicBezTo>
                      <a:pt x="554" y="1094"/>
                      <a:pt x="545" y="1201"/>
                      <a:pt x="537" y="1236"/>
                    </a:cubicBezTo>
                    <a:cubicBezTo>
                      <a:pt x="529" y="1271"/>
                      <a:pt x="574" y="1259"/>
                      <a:pt x="535" y="1271"/>
                    </a:cubicBezTo>
                    <a:cubicBezTo>
                      <a:pt x="496" y="1283"/>
                      <a:pt x="358" y="1300"/>
                      <a:pt x="299" y="1309"/>
                    </a:cubicBezTo>
                    <a:cubicBezTo>
                      <a:pt x="241" y="1317"/>
                      <a:pt x="224" y="1339"/>
                      <a:pt x="182" y="1321"/>
                    </a:cubicBezTo>
                    <a:cubicBezTo>
                      <a:pt x="139" y="1303"/>
                      <a:pt x="76" y="1249"/>
                      <a:pt x="46" y="1203"/>
                    </a:cubicBezTo>
                    <a:cubicBezTo>
                      <a:pt x="15" y="1156"/>
                      <a:pt x="0" y="1089"/>
                      <a:pt x="2" y="1040"/>
                    </a:cubicBezTo>
                    <a:cubicBezTo>
                      <a:pt x="4" y="991"/>
                      <a:pt x="25" y="953"/>
                      <a:pt x="58" y="909"/>
                    </a:cubicBezTo>
                    <a:cubicBezTo>
                      <a:pt x="91" y="865"/>
                      <a:pt x="139" y="779"/>
                      <a:pt x="199" y="778"/>
                    </a:cubicBezTo>
                    <a:cubicBezTo>
                      <a:pt x="259" y="777"/>
                      <a:pt x="371" y="895"/>
                      <a:pt x="417" y="903"/>
                    </a:cubicBezTo>
                    <a:cubicBezTo>
                      <a:pt x="463" y="911"/>
                      <a:pt x="489" y="846"/>
                      <a:pt x="473" y="828"/>
                    </a:cubicBezTo>
                    <a:cubicBezTo>
                      <a:pt x="456" y="809"/>
                      <a:pt x="356" y="807"/>
                      <a:pt x="318" y="790"/>
                    </a:cubicBezTo>
                    <a:cubicBezTo>
                      <a:pt x="280" y="774"/>
                      <a:pt x="233" y="746"/>
                      <a:pt x="244" y="728"/>
                    </a:cubicBezTo>
                    <a:cubicBezTo>
                      <a:pt x="254" y="709"/>
                      <a:pt x="353" y="696"/>
                      <a:pt x="380" y="678"/>
                    </a:cubicBezTo>
                    <a:cubicBezTo>
                      <a:pt x="407" y="660"/>
                      <a:pt x="419" y="639"/>
                      <a:pt x="405" y="622"/>
                    </a:cubicBezTo>
                    <a:cubicBezTo>
                      <a:pt x="390" y="604"/>
                      <a:pt x="303" y="590"/>
                      <a:pt x="293" y="572"/>
                    </a:cubicBezTo>
                    <a:cubicBezTo>
                      <a:pt x="283" y="553"/>
                      <a:pt x="339" y="526"/>
                      <a:pt x="343" y="509"/>
                    </a:cubicBezTo>
                    <a:cubicBezTo>
                      <a:pt x="347" y="493"/>
                      <a:pt x="350" y="469"/>
                      <a:pt x="318" y="472"/>
                    </a:cubicBezTo>
                    <a:cubicBezTo>
                      <a:pt x="286" y="475"/>
                      <a:pt x="165" y="535"/>
                      <a:pt x="149" y="528"/>
                    </a:cubicBezTo>
                    <a:cubicBezTo>
                      <a:pt x="133" y="521"/>
                      <a:pt x="205" y="449"/>
                      <a:pt x="219" y="428"/>
                    </a:cubicBez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Text Box 27"/>
              <p:cNvSpPr txBox="1">
                <a:spLocks noChangeArrowheads="1"/>
              </p:cNvSpPr>
              <p:nvPr/>
            </p:nvSpPr>
            <p:spPr bwMode="auto">
              <a:xfrm>
                <a:off x="4656" y="2060"/>
                <a:ext cx="184" cy="2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63873" tIns="31937" rIns="63873" bIns="31937"/>
              <a:lstStyle/>
              <a:p>
                <a:r>
                  <a:rPr lang="fr-FR" sz="2000" b="1">
                    <a:solidFill>
                      <a:srgbClr val="000000"/>
                    </a:solidFill>
                    <a:latin typeface="Arial" charset="0"/>
                  </a:rPr>
                  <a:t>E</a:t>
                </a:r>
                <a:endParaRPr lang="en-GB" sz="20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0AF68B-944E-4D89-94C3-5C27FFDE9D3E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228600" y="990600"/>
            <a:ext cx="8534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binding of modulator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/ effectors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molecules  to one regulatory site changes the 3-D conformation, which alters the affinity of  enzyme  towards substrate.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33400" y="2667000"/>
            <a:ext cx="8077200" cy="2126397"/>
            <a:chOff x="838200" y="2971800"/>
            <a:chExt cx="8077200" cy="2126397"/>
          </a:xfrm>
        </p:grpSpPr>
        <p:sp>
          <p:nvSpPr>
            <p:cNvPr id="24579" name="Text Box 2"/>
            <p:cNvSpPr txBox="1">
              <a:spLocks noChangeArrowheads="1"/>
            </p:cNvSpPr>
            <p:nvPr/>
          </p:nvSpPr>
          <p:spPr bwMode="auto">
            <a:xfrm>
              <a:off x="838200" y="3657600"/>
              <a:ext cx="1676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Modulator</a:t>
              </a:r>
            </a:p>
          </p:txBody>
        </p:sp>
        <p:sp>
          <p:nvSpPr>
            <p:cNvPr id="24580" name="Line 3"/>
            <p:cNvSpPr>
              <a:spLocks noChangeShapeType="1"/>
            </p:cNvSpPr>
            <p:nvPr/>
          </p:nvSpPr>
          <p:spPr bwMode="auto">
            <a:xfrm flipV="1">
              <a:off x="2743200" y="3505200"/>
              <a:ext cx="914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581" name="Line 4"/>
            <p:cNvSpPr>
              <a:spLocks noChangeShapeType="1"/>
            </p:cNvSpPr>
            <p:nvPr/>
          </p:nvSpPr>
          <p:spPr bwMode="auto">
            <a:xfrm>
              <a:off x="2743200" y="4114800"/>
              <a:ext cx="762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582" name="Text Box 5"/>
            <p:cNvSpPr txBox="1">
              <a:spLocks noChangeArrowheads="1"/>
            </p:cNvSpPr>
            <p:nvPr/>
          </p:nvSpPr>
          <p:spPr bwMode="auto">
            <a:xfrm>
              <a:off x="3657600" y="3124200"/>
              <a:ext cx="2209800" cy="4572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+ modulators</a:t>
              </a:r>
            </a:p>
          </p:txBody>
        </p:sp>
        <p:sp>
          <p:nvSpPr>
            <p:cNvPr id="24583" name="Text Box 6"/>
            <p:cNvSpPr txBox="1">
              <a:spLocks noChangeArrowheads="1"/>
            </p:cNvSpPr>
            <p:nvPr/>
          </p:nvSpPr>
          <p:spPr bwMode="auto">
            <a:xfrm>
              <a:off x="3657600" y="4191000"/>
              <a:ext cx="2209800" cy="4572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- modulators</a:t>
              </a:r>
            </a:p>
          </p:txBody>
        </p:sp>
        <p:sp>
          <p:nvSpPr>
            <p:cNvPr id="24585" name="Text Box 8"/>
            <p:cNvSpPr txBox="1">
              <a:spLocks noChangeArrowheads="1"/>
            </p:cNvSpPr>
            <p:nvPr/>
          </p:nvSpPr>
          <p:spPr bwMode="auto">
            <a:xfrm>
              <a:off x="6553200" y="2971800"/>
              <a:ext cx="236220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Stimulatory effect</a:t>
              </a:r>
            </a:p>
          </p:txBody>
        </p:sp>
        <p:sp>
          <p:nvSpPr>
            <p:cNvPr id="24586" name="Text Box 9"/>
            <p:cNvSpPr txBox="1">
              <a:spLocks noChangeArrowheads="1"/>
            </p:cNvSpPr>
            <p:nvPr/>
          </p:nvSpPr>
          <p:spPr bwMode="auto">
            <a:xfrm>
              <a:off x="6934200" y="4267200"/>
              <a:ext cx="160020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Inhibitory effect</a:t>
              </a:r>
            </a:p>
          </p:txBody>
        </p:sp>
        <p:sp>
          <p:nvSpPr>
            <p:cNvPr id="24587" name="Line 10"/>
            <p:cNvSpPr>
              <a:spLocks noChangeShapeType="1"/>
            </p:cNvSpPr>
            <p:nvPr/>
          </p:nvSpPr>
          <p:spPr bwMode="auto">
            <a:xfrm>
              <a:off x="6096000" y="32766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588" name="Line 11"/>
            <p:cNvSpPr>
              <a:spLocks noChangeShapeType="1"/>
            </p:cNvSpPr>
            <p:nvPr/>
          </p:nvSpPr>
          <p:spPr bwMode="auto">
            <a:xfrm>
              <a:off x="6019800" y="44958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Rectangle 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9373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1. Allosteric Regulation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" y="5200471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Homotropic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effectors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Substrate itself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Heterotropic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effectors: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Different from substrate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3" descr="06_1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3704"/>
          <a:stretch>
            <a:fillRect/>
          </a:stretch>
        </p:blipFill>
        <p:spPr>
          <a:xfrm>
            <a:off x="4478337" y="1447800"/>
            <a:ext cx="4360863" cy="3962400"/>
          </a:xfrm>
          <a:noFill/>
        </p:spPr>
      </p:pic>
      <p:sp>
        <p:nvSpPr>
          <p:cNvPr id="25605" name="Freeform 4"/>
          <p:cNvSpPr>
            <a:spLocks/>
          </p:cNvSpPr>
          <p:nvPr/>
        </p:nvSpPr>
        <p:spPr bwMode="auto">
          <a:xfrm>
            <a:off x="5240337" y="1600200"/>
            <a:ext cx="3048000" cy="3048000"/>
          </a:xfrm>
          <a:custGeom>
            <a:avLst/>
            <a:gdLst>
              <a:gd name="T0" fmla="*/ 0 w 1920"/>
              <a:gd name="T1" fmla="*/ 1920 h 1920"/>
              <a:gd name="T2" fmla="*/ 240 w 1920"/>
              <a:gd name="T3" fmla="*/ 1056 h 1920"/>
              <a:gd name="T4" fmla="*/ 768 w 1920"/>
              <a:gd name="T5" fmla="*/ 384 h 1920"/>
              <a:gd name="T6" fmla="*/ 1920 w 1920"/>
              <a:gd name="T7" fmla="*/ 0 h 1920"/>
              <a:gd name="T8" fmla="*/ 0 60000 65536"/>
              <a:gd name="T9" fmla="*/ 0 60000 65536"/>
              <a:gd name="T10" fmla="*/ 0 60000 65536"/>
              <a:gd name="T11" fmla="*/ 0 60000 65536"/>
              <a:gd name="T12" fmla="*/ 0 w 1920"/>
              <a:gd name="T13" fmla="*/ 0 h 1920"/>
              <a:gd name="T14" fmla="*/ 1920 w 1920"/>
              <a:gd name="T15" fmla="*/ 1920 h 19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0" h="1920">
                <a:moveTo>
                  <a:pt x="0" y="1920"/>
                </a:moveTo>
                <a:cubicBezTo>
                  <a:pt x="56" y="1616"/>
                  <a:pt x="112" y="1312"/>
                  <a:pt x="240" y="1056"/>
                </a:cubicBezTo>
                <a:cubicBezTo>
                  <a:pt x="368" y="800"/>
                  <a:pt x="488" y="560"/>
                  <a:pt x="768" y="384"/>
                </a:cubicBezTo>
                <a:cubicBezTo>
                  <a:pt x="1048" y="208"/>
                  <a:pt x="1728" y="64"/>
                  <a:pt x="1920" y="0"/>
                </a:cubicBezTo>
              </a:path>
            </a:pathLst>
          </a:custGeom>
          <a:noFill/>
          <a:ln w="2857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Freeform 5"/>
          <p:cNvSpPr>
            <a:spLocks/>
          </p:cNvSpPr>
          <p:nvPr/>
        </p:nvSpPr>
        <p:spPr bwMode="auto">
          <a:xfrm>
            <a:off x="5257800" y="1828800"/>
            <a:ext cx="3505200" cy="2819400"/>
          </a:xfrm>
          <a:custGeom>
            <a:avLst/>
            <a:gdLst>
              <a:gd name="T0" fmla="*/ 0 w 2160"/>
              <a:gd name="T1" fmla="*/ 1584 h 1584"/>
              <a:gd name="T2" fmla="*/ 720 w 2160"/>
              <a:gd name="T3" fmla="*/ 1440 h 1584"/>
              <a:gd name="T4" fmla="*/ 1008 w 2160"/>
              <a:gd name="T5" fmla="*/ 1152 h 1584"/>
              <a:gd name="T6" fmla="*/ 1488 w 2160"/>
              <a:gd name="T7" fmla="*/ 288 h 1584"/>
              <a:gd name="T8" fmla="*/ 2160 w 2160"/>
              <a:gd name="T9" fmla="*/ 0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"/>
              <a:gd name="T16" fmla="*/ 0 h 1584"/>
              <a:gd name="T17" fmla="*/ 2160 w 2160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" h="1584">
                <a:moveTo>
                  <a:pt x="0" y="1584"/>
                </a:moveTo>
                <a:cubicBezTo>
                  <a:pt x="276" y="1548"/>
                  <a:pt x="552" y="1512"/>
                  <a:pt x="720" y="1440"/>
                </a:cubicBezTo>
                <a:cubicBezTo>
                  <a:pt x="888" y="1368"/>
                  <a:pt x="880" y="1344"/>
                  <a:pt x="1008" y="1152"/>
                </a:cubicBezTo>
                <a:cubicBezTo>
                  <a:pt x="1136" y="960"/>
                  <a:pt x="1296" y="480"/>
                  <a:pt x="1488" y="288"/>
                </a:cubicBezTo>
                <a:cubicBezTo>
                  <a:pt x="1680" y="96"/>
                  <a:pt x="2048" y="48"/>
                  <a:pt x="2160" y="0"/>
                </a:cubicBezTo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9373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1. Allosteric Regulation</a:t>
            </a:r>
          </a:p>
        </p:txBody>
      </p:sp>
      <p:sp>
        <p:nvSpPr>
          <p:cNvPr id="13" name="Rectangle 3"/>
          <p:cNvSpPr txBox="1">
            <a:spLocks/>
          </p:cNvSpPr>
          <p:nvPr/>
        </p:nvSpPr>
        <p:spPr>
          <a:xfrm>
            <a:off x="533400" y="1905000"/>
            <a:ext cx="30480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Do not obey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Michaelis-Menten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kinetics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Plot of V</a:t>
            </a:r>
            <a:r>
              <a:rPr kumimoji="0" lang="en-US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vs. [S] is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sigmoidal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62600" y="1905000"/>
            <a:ext cx="60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+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2800" y="2819400"/>
            <a:ext cx="60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_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991600" cy="1143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Allosteric Enzyme Regulation</a:t>
            </a:r>
            <a:br>
              <a:rPr lang="en-US" sz="36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Feedback inhibition</a:t>
            </a:r>
            <a:endParaRPr lang="en-GB" sz="36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243888" cy="23161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The first step (controlled by </a:t>
            </a:r>
            <a:r>
              <a:rPr lang="en-GB" b="1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GB" b="1" baseline="-25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 is often controlled by the end product (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Therefore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negative feedback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is possible</a:t>
            </a:r>
          </a:p>
          <a:p>
            <a:pPr>
              <a:lnSpc>
                <a:spcPct val="90000"/>
              </a:lnSpc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		A	B	C	D	E	</a:t>
            </a:r>
            <a:r>
              <a:rPr lang="en-GB" b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74663" y="4708525"/>
            <a:ext cx="8358187" cy="17795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>
                <a:latin typeface="Times New Roman" pitchFamily="18" charset="0"/>
                <a:cs typeface="Times New Roman" pitchFamily="18" charset="0"/>
              </a:rPr>
              <a:t>The end products are controlling their own rate of production</a:t>
            </a:r>
            <a:endParaRPr lang="fr-FR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GB">
                <a:latin typeface="Times New Roman" pitchFamily="18" charset="0"/>
                <a:cs typeface="Times New Roman" pitchFamily="18" charset="0"/>
              </a:rPr>
              <a:t>There is no build up of intermediates (B, C, D and E)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5229225" y="3355975"/>
            <a:ext cx="804863" cy="4794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 sz="2400" b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fr-FR" sz="2400" b="1" baseline="-25000">
                <a:latin typeface="Times New Roman" pitchFamily="18" charset="0"/>
                <a:cs typeface="Times New Roman" pitchFamily="18" charset="0"/>
              </a:rPr>
              <a:t>F</a:t>
            </a:r>
            <a:endParaRPr lang="en-GB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4306888" y="3346450"/>
            <a:ext cx="804862" cy="4794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 sz="2400" b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fr-FR" sz="2400" b="1" baseline="-25000">
                <a:latin typeface="Times New Roman" pitchFamily="18" charset="0"/>
                <a:cs typeface="Times New Roman" pitchFamily="18" charset="0"/>
              </a:rPr>
              <a:t>D</a:t>
            </a:r>
            <a:endParaRPr lang="en-GB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3397250" y="3346450"/>
            <a:ext cx="806450" cy="4794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 sz="2400" b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fr-FR" sz="2400" b="1" baseline="-25000">
                <a:latin typeface="Times New Roman" pitchFamily="18" charset="0"/>
                <a:cs typeface="Times New Roman" pitchFamily="18" charset="0"/>
              </a:rPr>
              <a:t>C</a:t>
            </a:r>
            <a:endParaRPr lang="en-GB" sz="24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722438" y="3857625"/>
            <a:ext cx="4286250" cy="9525"/>
            <a:chOff x="1085" y="2430"/>
            <a:chExt cx="2700" cy="6"/>
          </a:xfrm>
        </p:grpSpPr>
        <p:sp>
          <p:nvSpPr>
            <p:cNvPr id="65552" name="Line 16"/>
            <p:cNvSpPr>
              <a:spLocks noChangeShapeType="1"/>
            </p:cNvSpPr>
            <p:nvPr/>
          </p:nvSpPr>
          <p:spPr bwMode="auto">
            <a:xfrm>
              <a:off x="1085" y="2436"/>
              <a:ext cx="39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553" name="Line 17"/>
            <p:cNvSpPr>
              <a:spLocks noChangeShapeType="1"/>
            </p:cNvSpPr>
            <p:nvPr/>
          </p:nvSpPr>
          <p:spPr bwMode="auto">
            <a:xfrm>
              <a:off x="1650" y="2436"/>
              <a:ext cx="3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554" name="Line 18"/>
            <p:cNvSpPr>
              <a:spLocks noChangeShapeType="1"/>
            </p:cNvSpPr>
            <p:nvPr/>
          </p:nvSpPr>
          <p:spPr bwMode="auto">
            <a:xfrm>
              <a:off x="2247" y="2430"/>
              <a:ext cx="39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555" name="Line 19"/>
            <p:cNvSpPr>
              <a:spLocks noChangeShapeType="1"/>
            </p:cNvSpPr>
            <p:nvPr/>
          </p:nvSpPr>
          <p:spPr bwMode="auto">
            <a:xfrm>
              <a:off x="2820" y="2430"/>
              <a:ext cx="3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556" name="Line 20"/>
            <p:cNvSpPr>
              <a:spLocks noChangeShapeType="1"/>
            </p:cNvSpPr>
            <p:nvPr/>
          </p:nvSpPr>
          <p:spPr bwMode="auto">
            <a:xfrm>
              <a:off x="3392" y="2430"/>
              <a:ext cx="39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5557" name="Text Box 21"/>
          <p:cNvSpPr txBox="1">
            <a:spLocks noChangeArrowheads="1"/>
          </p:cNvSpPr>
          <p:nvPr/>
        </p:nvSpPr>
        <p:spPr bwMode="auto">
          <a:xfrm>
            <a:off x="1592263" y="3365500"/>
            <a:ext cx="804862" cy="4794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fr-FR" sz="2400" b="1" baseline="-25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GB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558" name="Text Box 22"/>
          <p:cNvSpPr txBox="1">
            <a:spLocks noChangeArrowheads="1"/>
          </p:cNvSpPr>
          <p:nvPr/>
        </p:nvSpPr>
        <p:spPr bwMode="auto">
          <a:xfrm>
            <a:off x="2501900" y="3346450"/>
            <a:ext cx="804863" cy="4794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fr-FR" sz="2400" b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fr-FR" sz="2400" b="1" baseline="-25000">
                <a:latin typeface="Times New Roman" pitchFamily="18" charset="0"/>
                <a:cs typeface="Times New Roman" pitchFamily="18" charset="0"/>
              </a:rPr>
              <a:t>B</a:t>
            </a:r>
            <a:endParaRPr lang="en-GB" sz="24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1917700" y="3898900"/>
            <a:ext cx="4219575" cy="741363"/>
            <a:chOff x="4470" y="6033"/>
            <a:chExt cx="3250" cy="786"/>
          </a:xfrm>
        </p:grpSpPr>
        <p:grpSp>
          <p:nvGrpSpPr>
            <p:cNvPr id="4" name="Group 24"/>
            <p:cNvGrpSpPr>
              <a:grpSpLocks/>
            </p:cNvGrpSpPr>
            <p:nvPr/>
          </p:nvGrpSpPr>
          <p:grpSpPr bwMode="auto">
            <a:xfrm>
              <a:off x="4470" y="6033"/>
              <a:ext cx="3250" cy="387"/>
              <a:chOff x="4470" y="6033"/>
              <a:chExt cx="3250" cy="387"/>
            </a:xfrm>
          </p:grpSpPr>
          <p:sp>
            <p:nvSpPr>
              <p:cNvPr id="65561" name="Line 25"/>
              <p:cNvSpPr>
                <a:spLocks noChangeShapeType="1"/>
              </p:cNvSpPr>
              <p:nvPr/>
            </p:nvSpPr>
            <p:spPr bwMode="auto">
              <a:xfrm>
                <a:off x="7720" y="6170"/>
                <a:ext cx="0" cy="25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5562" name="Line 26"/>
              <p:cNvSpPr>
                <a:spLocks noChangeShapeType="1"/>
              </p:cNvSpPr>
              <p:nvPr/>
            </p:nvSpPr>
            <p:spPr bwMode="auto">
              <a:xfrm>
                <a:off x="4472" y="6033"/>
                <a:ext cx="0" cy="37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 type="arrow" w="med" len="med"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5563" name="Line 27"/>
              <p:cNvSpPr>
                <a:spLocks noChangeShapeType="1"/>
              </p:cNvSpPr>
              <p:nvPr/>
            </p:nvSpPr>
            <p:spPr bwMode="auto">
              <a:xfrm>
                <a:off x="4470" y="6420"/>
                <a:ext cx="324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5564" name="Text Box 28"/>
            <p:cNvSpPr txBox="1">
              <a:spLocks noChangeArrowheads="1"/>
            </p:cNvSpPr>
            <p:nvPr/>
          </p:nvSpPr>
          <p:spPr bwMode="auto">
            <a:xfrm>
              <a:off x="5115" y="6354"/>
              <a:ext cx="1801" cy="4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fr-FR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Inhibition</a:t>
              </a:r>
              <a:endParaRPr lang="en-GB" sz="240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93738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2. Covalent modification of enzymes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8600" y="1447800"/>
            <a:ext cx="838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Phosphorylation/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dephosphorylation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en-US" sz="28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Glycogen Metabolism</a:t>
            </a:r>
          </a:p>
          <a:p>
            <a:pPr marL="342900" indent="-34290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en-US" sz="28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smtClean="0">
                <a:solidFill>
                  <a:srgbClr val="31BBA4"/>
                </a:solidFill>
                <a:latin typeface="Times New Roman" pitchFamily="18" charset="0"/>
                <a:cs typeface="Times New Roman" pitchFamily="18" charset="0"/>
              </a:rPr>
              <a:t>Synthesis of glycogen : glycogen </a:t>
            </a:r>
            <a:r>
              <a:rPr lang="en-US" sz="2400" dirty="0" err="1" smtClean="0">
                <a:solidFill>
                  <a:srgbClr val="31BBA4"/>
                </a:solidFill>
                <a:latin typeface="Times New Roman" pitchFamily="18" charset="0"/>
                <a:cs typeface="Times New Roman" pitchFamily="18" charset="0"/>
              </a:rPr>
              <a:t>synthase</a:t>
            </a:r>
            <a:r>
              <a:rPr lang="en-US" sz="2400" dirty="0" smtClean="0">
                <a:solidFill>
                  <a:srgbClr val="31BBA4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None/>
            </a:pPr>
            <a:r>
              <a:rPr lang="en-US" sz="2400" dirty="0" smtClean="0">
                <a:solidFill>
                  <a:srgbClr val="31BBA4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Breakdown of glycogen: glycogen </a:t>
            </a:r>
            <a:r>
              <a:rPr lang="en-US" sz="24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phosphorylase</a:t>
            </a:r>
            <a:endParaRPr lang="en-US" sz="24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Phosphorylated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Glycogen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synthase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inactive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Phosphorylated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Glycogen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phosphorylase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active</a:t>
            </a:r>
            <a:endParaRPr lang="en-US" sz="2800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1" indent="-285750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Enzyme Regulation</a:t>
            </a:r>
            <a:endParaRPr lang="en-US" sz="36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Regulation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8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egulate </a:t>
            </a:r>
            <a:r>
              <a:rPr lang="en-US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availability of enzyme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Induction or repression of En synthesis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Production of enzyme as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Zymogen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form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Compartmentalization of enzymes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moderating rate determining step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/>
          </p:cNvSpPr>
          <p:nvPr/>
        </p:nvSpPr>
        <p:spPr>
          <a:xfrm>
            <a:off x="533400" y="1524000"/>
            <a:ext cx="7924800" cy="44958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SzPct val="140000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At the end of this lecture you should be able to,</a:t>
            </a:r>
          </a:p>
          <a:p>
            <a:pPr marL="342900" indent="-342900">
              <a:spcBef>
                <a:spcPct val="20000"/>
              </a:spcBef>
              <a:buSzPct val="140000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5000"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Explain  different types of inhibition giving examples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5000"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Explain the mechanisms of  regulation  of enzyme activity</a:t>
            </a:r>
          </a:p>
        </p:txBody>
      </p:sp>
      <p:sp>
        <p:nvSpPr>
          <p:cNvPr id="3" name="Rectangle 4"/>
          <p:cNvSpPr txBox="1">
            <a:spLocks/>
          </p:cNvSpPr>
          <p:nvPr/>
        </p:nvSpPr>
        <p:spPr>
          <a:xfrm>
            <a:off x="381000" y="228600"/>
            <a:ext cx="8229600" cy="628650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Objectives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en-US" sz="36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Induction or repression of En synthesis</a:t>
            </a:r>
            <a:endParaRPr lang="en-US" sz="3600" dirty="0" smtClean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4525963"/>
          </a:xfrm>
        </p:spPr>
        <p:txBody>
          <a:bodyPr>
            <a:normAutofit/>
          </a:bodyPr>
          <a:lstStyle/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High blood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Glu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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Insulin secretion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 Induction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glycolytic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enzymes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Slow  (hours to days)</a:t>
            </a:r>
          </a:p>
          <a:p>
            <a:pPr lvl="1" algn="ctr">
              <a:buNone/>
            </a:pPr>
            <a:endParaRPr lang="en-US" sz="3600" b="1" dirty="0" smtClean="0">
              <a:solidFill>
                <a:srgbClr val="3333FF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1" algn="ctr">
              <a:buNone/>
            </a:pPr>
            <a:r>
              <a:rPr lang="en-US" sz="36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Production </a:t>
            </a:r>
            <a:r>
              <a:rPr lang="en-US" sz="3600" b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of enzyme as </a:t>
            </a:r>
            <a:r>
              <a:rPr lang="en-US" sz="3600" b="1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Zymogen</a:t>
            </a:r>
            <a:endParaRPr lang="en-US" sz="3600" b="1" dirty="0" smtClean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zymogen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proenzyme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an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inactive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enzyme precursor.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Pepsinogen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Trypsinogen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57200" y="990600"/>
            <a:ext cx="8077200" cy="5410200"/>
            <a:chOff x="381000" y="304800"/>
            <a:chExt cx="6019800" cy="3962400"/>
          </a:xfrm>
        </p:grpSpPr>
        <p:pic>
          <p:nvPicPr>
            <p:cNvPr id="113668" name="Picture 4" descr="http://d3md5dngttnvbj.cloudfront.net/content/bloodjournal/118/7/1818/F3.medium.gif"/>
            <p:cNvPicPr>
              <a:picLocks noChangeAspect="1" noChangeArrowheads="1"/>
            </p:cNvPicPr>
            <p:nvPr/>
          </p:nvPicPr>
          <p:blipFill>
            <a:blip r:embed="rId2"/>
            <a:srcRect l="8163" t="48063" r="45759" b="26967"/>
            <a:stretch>
              <a:fillRect/>
            </a:stretch>
          </p:blipFill>
          <p:spPr bwMode="auto">
            <a:xfrm>
              <a:off x="381000" y="304800"/>
              <a:ext cx="4038600" cy="1905000"/>
            </a:xfrm>
            <a:prstGeom prst="rect">
              <a:avLst/>
            </a:prstGeom>
            <a:noFill/>
          </p:spPr>
        </p:pic>
        <p:pic>
          <p:nvPicPr>
            <p:cNvPr id="6" name="Picture 4" descr="http://d3md5dngttnvbj.cloudfront.net/content/bloodjournal/118/7/1818/F3.medium.gif"/>
            <p:cNvPicPr>
              <a:picLocks noChangeAspect="1" noChangeArrowheads="1"/>
            </p:cNvPicPr>
            <p:nvPr/>
          </p:nvPicPr>
          <p:blipFill>
            <a:blip r:embed="rId2"/>
            <a:srcRect l="54241" t="74031" r="23154"/>
            <a:stretch>
              <a:fillRect/>
            </a:stretch>
          </p:blipFill>
          <p:spPr bwMode="auto">
            <a:xfrm>
              <a:off x="4419600" y="2286000"/>
              <a:ext cx="1981200" cy="1981200"/>
            </a:xfrm>
            <a:prstGeom prst="rect">
              <a:avLst/>
            </a:prstGeom>
            <a:noFill/>
          </p:spPr>
        </p:pic>
        <p:pic>
          <p:nvPicPr>
            <p:cNvPr id="7" name="Picture 4" descr="http://d3md5dngttnvbj.cloudfront.net/content/bloodjournal/118/7/1818/F3.medium.gif"/>
            <p:cNvPicPr>
              <a:picLocks noChangeAspect="1" noChangeArrowheads="1"/>
            </p:cNvPicPr>
            <p:nvPr/>
          </p:nvPicPr>
          <p:blipFill>
            <a:blip r:embed="rId2"/>
            <a:srcRect l="8163" t="74031" r="69233"/>
            <a:stretch>
              <a:fillRect/>
            </a:stretch>
          </p:blipFill>
          <p:spPr bwMode="auto">
            <a:xfrm>
              <a:off x="4419600" y="304800"/>
              <a:ext cx="1905000" cy="1905000"/>
            </a:xfrm>
            <a:prstGeom prst="rect">
              <a:avLst/>
            </a:prstGeom>
            <a:noFill/>
          </p:spPr>
        </p:pic>
        <p:pic>
          <p:nvPicPr>
            <p:cNvPr id="8" name="Picture 4" descr="http://d3md5dngttnvbj.cloudfront.net/content/bloodjournal/118/7/1818/F3.medium.gif"/>
            <p:cNvPicPr>
              <a:picLocks noChangeAspect="1" noChangeArrowheads="1"/>
            </p:cNvPicPr>
            <p:nvPr/>
          </p:nvPicPr>
          <p:blipFill>
            <a:blip r:embed="rId2"/>
            <a:srcRect l="54241" t="48063" r="23154" b="25968"/>
            <a:stretch>
              <a:fillRect/>
            </a:stretch>
          </p:blipFill>
          <p:spPr bwMode="auto">
            <a:xfrm>
              <a:off x="381000" y="2286000"/>
              <a:ext cx="1981200" cy="1981200"/>
            </a:xfrm>
            <a:prstGeom prst="rect">
              <a:avLst/>
            </a:prstGeom>
            <a:noFill/>
          </p:spPr>
        </p:pic>
        <p:pic>
          <p:nvPicPr>
            <p:cNvPr id="9" name="Picture 4" descr="http://d3md5dngttnvbj.cloudfront.net/content/bloodjournal/118/7/1818/F3.medium.gif"/>
            <p:cNvPicPr>
              <a:picLocks noChangeAspect="1" noChangeArrowheads="1"/>
            </p:cNvPicPr>
            <p:nvPr/>
          </p:nvPicPr>
          <p:blipFill>
            <a:blip r:embed="rId2"/>
            <a:srcRect l="76846" t="48063" r="-2929" b="25968"/>
            <a:stretch>
              <a:fillRect/>
            </a:stretch>
          </p:blipFill>
          <p:spPr bwMode="auto">
            <a:xfrm>
              <a:off x="2362200" y="2286000"/>
              <a:ext cx="2286000" cy="1981200"/>
            </a:xfrm>
            <a:prstGeom prst="rect">
              <a:avLst/>
            </a:prstGeom>
            <a:noFill/>
          </p:spPr>
        </p:pic>
      </p:grpSp>
      <p:sp>
        <p:nvSpPr>
          <p:cNvPr id="12" name="TextBox 11"/>
          <p:cNvSpPr txBox="1"/>
          <p:nvPr/>
        </p:nvSpPr>
        <p:spPr>
          <a:xfrm>
            <a:off x="533400" y="228600"/>
            <a:ext cx="784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Phagocytic</a:t>
            </a:r>
            <a:r>
              <a:rPr lang="en-US" sz="2800" dirty="0" smtClean="0"/>
              <a:t>  like NADPH </a:t>
            </a:r>
            <a:r>
              <a:rPr lang="en-US" sz="2800" dirty="0" err="1" smtClean="0"/>
              <a:t>oxidase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algn="ctr"/>
            <a:r>
              <a:rPr lang="en-US" altLang="ko-KR" sz="3600" b="1" dirty="0">
                <a:solidFill>
                  <a:srgbClr val="3333FF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Enzyme </a:t>
            </a:r>
            <a:r>
              <a:rPr lang="en-US" altLang="ko-KR" sz="3600" b="1" dirty="0" smtClean="0">
                <a:solidFill>
                  <a:srgbClr val="3333FF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Inhibitors</a:t>
            </a:r>
            <a:endParaRPr lang="en-US" sz="36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457200" y="2438400"/>
            <a:ext cx="8458200" cy="3352800"/>
          </a:xfrm>
          <a:prstGeom prst="rect">
            <a:avLst/>
          </a:prstGeom>
        </p:spPr>
        <p:txBody>
          <a:bodyPr/>
          <a:lstStyle/>
          <a:p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Inhibitors are ,</a:t>
            </a:r>
          </a:p>
          <a:p>
            <a:pPr marL="731520" lvl="2" indent="-27432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usually specific and they work at low concentrations</a:t>
            </a:r>
          </a:p>
          <a:p>
            <a:pPr marL="731520" lvl="2" indent="-27432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block the enzyme but they do not usually destroy it</a:t>
            </a:r>
          </a:p>
          <a:p>
            <a:pPr marL="0" lvl="2" indent="-274320">
              <a:lnSpc>
                <a:spcPct val="150000"/>
              </a:lnSpc>
            </a:pPr>
            <a:endParaRPr lang="en-US" altLang="ko-KR" sz="2600" dirty="0" smtClean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  <a:p>
            <a:pPr marL="0" lvl="2" indent="-274320"/>
            <a:r>
              <a:rPr lang="en-US" altLang="ko-KR" sz="28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The most important pharmaceutical agents and common 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poisons are inhibitors</a:t>
            </a:r>
            <a:r>
              <a:rPr lang="en-US" altLang="ko-KR" sz="28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.</a:t>
            </a:r>
          </a:p>
          <a:p>
            <a:pPr marL="731520" lvl="2" indent="-274320">
              <a:lnSpc>
                <a:spcPct val="150000"/>
              </a:lnSpc>
              <a:buFont typeface="Arial" pitchFamily="34" charset="0"/>
              <a:buChar char="•"/>
            </a:pPr>
            <a:endParaRPr lang="en-GB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274320" marR="0" lvl="1" indent="-274320" algn="l" defTabSz="914400" rtl="0" eaLnBrk="1" fontAlgn="auto" latinLnBrk="0" hangingPunct="1">
              <a:lnSpc>
                <a:spcPct val="150000"/>
              </a:lnSpc>
              <a:buClrTx/>
              <a:buSzPct val="90000"/>
              <a:tabLst/>
              <a:defRPr/>
            </a:pPr>
            <a:r>
              <a:rPr kumimoji="0" lang="en-US" altLang="ko-KR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143000"/>
            <a:ext cx="8458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  <a:buSzPct val="90000"/>
              <a:defRPr/>
            </a:pPr>
            <a:r>
              <a:rPr lang="en-US" altLang="ko-KR" sz="2800" dirty="0" smtClean="0">
                <a:solidFill>
                  <a:srgbClr val="339933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Substances that reduce or stop the enzymatic reactions and thereby interfere with catalytic activity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/>
          </p:cNvSpPr>
          <p:nvPr>
            <p:ph type="body" idx="1"/>
          </p:nvPr>
        </p:nvSpPr>
        <p:spPr>
          <a:xfrm>
            <a:off x="152400" y="1524000"/>
            <a:ext cx="8686800" cy="3810000"/>
          </a:xfrm>
        </p:spPr>
        <p:txBody>
          <a:bodyPr>
            <a:normAutofit/>
          </a:bodyPr>
          <a:lstStyle/>
          <a:p>
            <a:pPr marL="742950" lvl="1" indent="-285750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a. Irreversible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Inhibitor binds 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covalently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with the enzyme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Dilution of EI complex does not recover enzyme activity</a:t>
            </a:r>
          </a:p>
          <a:p>
            <a:pPr lvl="2">
              <a:lnSpc>
                <a:spcPct val="90000"/>
              </a:lnSpc>
            </a:pPr>
            <a:r>
              <a:rPr lang="en-GB" sz="28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: nerve gases and pesticides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1143000" lvl="2" indent="-228600"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The effect of enzyme inhibition</a:t>
            </a:r>
            <a:endParaRPr lang="fr-FR" sz="36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The effect of enzyme inhibition</a:t>
            </a:r>
            <a:endParaRPr lang="fr-FR" sz="3600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1524000"/>
            <a:ext cx="8458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285750">
              <a:lnSpc>
                <a:spcPct val="150000"/>
              </a:lnSpc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b. Reversible</a:t>
            </a:r>
          </a:p>
          <a:p>
            <a:pPr marL="457200" lvl="2" indent="-457200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Inhibitor binds 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non covalently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with the enzyme</a:t>
            </a:r>
          </a:p>
          <a:p>
            <a:pPr marL="457200" lvl="2" indent="-457200"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Dilution of EI complex dissociate reversibly bound  inhibitor and recover enzyme activity</a:t>
            </a:r>
          </a:p>
          <a:p>
            <a:pPr marL="495300" indent="-495300">
              <a:lnSpc>
                <a:spcPct val="150000"/>
              </a:lnSpc>
            </a:pPr>
            <a:r>
              <a:rPr lang="en-US" sz="2800" dirty="0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			1. Competitive inhibition</a:t>
            </a:r>
          </a:p>
          <a:p>
            <a:pPr marL="495300" indent="-495300">
              <a:lnSpc>
                <a:spcPct val="150000"/>
              </a:lnSpc>
            </a:pPr>
            <a:r>
              <a:rPr lang="en-US" sz="2800" dirty="0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			2. Noncompetitive inhibition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ChangeArrowheads="1"/>
          </p:cNvSpPr>
          <p:nvPr/>
        </p:nvSpPr>
        <p:spPr bwMode="auto">
          <a:xfrm>
            <a:off x="457200" y="1066800"/>
            <a:ext cx="7620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95000"/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Inhibitor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binds reversibly to the active site [compete with substrate]</a:t>
            </a:r>
          </a:p>
          <a:p>
            <a:pPr marL="342900" indent="-342900">
              <a:spcBef>
                <a:spcPct val="20000"/>
              </a:spcBef>
              <a:buSzPct val="95000"/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resembles substrate structure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SzPct val="95000"/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overcome by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 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ubstrate concentration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SzPct val="95000"/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457200" y="228600"/>
            <a:ext cx="8458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6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1. Competitive inhibition</a:t>
            </a:r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066800" y="3962400"/>
          <a:ext cx="3568191" cy="2028825"/>
        </p:xfrm>
        <a:graphic>
          <a:graphicData uri="http://schemas.openxmlformats.org/presentationml/2006/ole">
            <p:oleObj spid="_x0000_s59394" name="Photo Editor Photo" r:id="rId3" imgW="1874682" imgH="1234547" progId="">
              <p:embed/>
            </p:oleObj>
          </a:graphicData>
        </a:graphic>
      </p:graphicFrame>
      <p:pic>
        <p:nvPicPr>
          <p:cNvPr id="10" name="Picture 2" descr="http://www.tutorialz360.com/wp-content/uploads/2012/11/inhibitors.jpg"/>
          <p:cNvPicPr>
            <a:picLocks noChangeAspect="1" noChangeArrowheads="1"/>
          </p:cNvPicPr>
          <p:nvPr/>
        </p:nvPicPr>
        <p:blipFill>
          <a:blip r:embed="rId4"/>
          <a:srcRect l="-1501" t="6538" r="54961" b="9076"/>
          <a:stretch>
            <a:fillRect/>
          </a:stretch>
        </p:blipFill>
        <p:spPr bwMode="auto">
          <a:xfrm>
            <a:off x="6172200" y="3352800"/>
            <a:ext cx="2362200" cy="327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600113-18B6-49E2-9866-8E992A5BADA3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28600" y="228600"/>
            <a:ext cx="8458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6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1. Competitive inhibition</a:t>
            </a:r>
          </a:p>
        </p:txBody>
      </p:sp>
      <p:sp>
        <p:nvSpPr>
          <p:cNvPr id="12" name="Rectangle 3"/>
          <p:cNvSpPr>
            <a:spLocks noGrp="1"/>
          </p:cNvSpPr>
          <p:nvPr>
            <p:ph type="body" sz="half" idx="2"/>
          </p:nvPr>
        </p:nvSpPr>
        <p:spPr>
          <a:xfrm>
            <a:off x="304800" y="4876800"/>
            <a:ext cx="8610600" cy="1676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Does not affect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max</a:t>
            </a:r>
            <a:endParaRPr lang="en-US" sz="28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Increases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i="1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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enzyme’s apparent affinity for substrate)</a:t>
            </a:r>
          </a:p>
        </p:txBody>
      </p:sp>
      <p:pic>
        <p:nvPicPr>
          <p:cNvPr id="96258" name="Picture 2" descr="http://www.mikeblaber.org/oldwine/BCH4053/Lecture25/Image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143000"/>
            <a:ext cx="5988699" cy="35909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600113-18B6-49E2-9866-8E992A5BADA3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14019" name="Rectangle 3"/>
          <p:cNvSpPr>
            <a:spLocks noGrp="1"/>
          </p:cNvSpPr>
          <p:nvPr>
            <p:ph type="body" sz="half" idx="2"/>
          </p:nvPr>
        </p:nvSpPr>
        <p:spPr>
          <a:xfrm>
            <a:off x="1752600" y="1524000"/>
            <a:ext cx="6324600" cy="609600"/>
          </a:xfrm>
        </p:spPr>
        <p:txBody>
          <a:bodyPr>
            <a:normAutofit/>
          </a:bodyPr>
          <a:lstStyle/>
          <a:p>
            <a:pPr marL="274320" lvl="1">
              <a:lnSpc>
                <a:spcPct val="90000"/>
              </a:lnSpc>
              <a:buNone/>
            </a:pPr>
            <a:r>
              <a:rPr lang="en-US" b="1" dirty="0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Effect on </a:t>
            </a:r>
            <a:r>
              <a:rPr lang="en-US" b="1" dirty="0" err="1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Lineweaver</a:t>
            </a:r>
            <a:r>
              <a:rPr lang="en-US" b="1" dirty="0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-Burk plot </a:t>
            </a:r>
          </a:p>
          <a:p>
            <a:pPr marL="742950" lvl="1" indent="-285750" eaLnBrk="1" hangingPunct="1">
              <a:lnSpc>
                <a:spcPct val="90000"/>
              </a:lnSpc>
              <a:buNone/>
            </a:pPr>
            <a:endParaRPr lang="en-US" b="1" dirty="0" smtClean="0">
              <a:solidFill>
                <a:srgbClr val="339933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1" indent="-285750" eaLnBrk="1" hangingPunct="1">
              <a:lnSpc>
                <a:spcPct val="90000"/>
              </a:lnSpc>
            </a:pPr>
            <a:endParaRPr lang="en-US" b="1" dirty="0" smtClean="0">
              <a:solidFill>
                <a:srgbClr val="33993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28600" y="228600"/>
            <a:ext cx="8458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6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1. Competitive inhibition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3124200"/>
            <a:ext cx="320501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6" name="Group 15"/>
          <p:cNvGrpSpPr/>
          <p:nvPr/>
        </p:nvGrpSpPr>
        <p:grpSpPr>
          <a:xfrm>
            <a:off x="762000" y="2438400"/>
            <a:ext cx="4038600" cy="3124200"/>
            <a:chOff x="762000" y="2438400"/>
            <a:chExt cx="4038600" cy="3124200"/>
          </a:xfrm>
        </p:grpSpPr>
        <p:pic>
          <p:nvPicPr>
            <p:cNvPr id="11" name="Picture 4" descr="http://www.mymcat.com/w/images/b/b9/Competitive_inhibitor_graph.jpg"/>
            <p:cNvPicPr>
              <a:picLocks noChangeAspect="1" noChangeArrowheads="1"/>
            </p:cNvPicPr>
            <p:nvPr/>
          </p:nvPicPr>
          <p:blipFill>
            <a:blip r:embed="rId3"/>
            <a:srcRect l="55528" r="-834" b="9050"/>
            <a:stretch>
              <a:fillRect/>
            </a:stretch>
          </p:blipFill>
          <p:spPr bwMode="auto">
            <a:xfrm>
              <a:off x="762000" y="2438400"/>
              <a:ext cx="4038600" cy="3124200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3429000" y="3810000"/>
              <a:ext cx="13716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FF"/>
                  </a:solidFill>
                </a:rPr>
                <a:t>No inhibitor</a:t>
              </a:r>
              <a:endParaRPr lang="en-US" dirty="0">
                <a:solidFill>
                  <a:srgbClr val="FF00FF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14600" y="2438400"/>
              <a:ext cx="16764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With inhibitor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38400" y="3048000"/>
              <a:ext cx="685800" cy="381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Text Box 2"/>
          <p:cNvSpPr txBox="1">
            <a:spLocks noChangeArrowheads="1"/>
          </p:cNvSpPr>
          <p:nvPr/>
        </p:nvSpPr>
        <p:spPr bwMode="auto">
          <a:xfrm>
            <a:off x="0" y="1600200"/>
            <a:ext cx="9144000" cy="489364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defTabSz="762000">
              <a:buFont typeface="+mj-lt"/>
              <a:buAutoNum type="arabicPeriod"/>
            </a:pPr>
            <a:r>
              <a:rPr kumimoji="1" lang="en-US" altLang="zh-TW" sz="2400" dirty="0" smtClean="0">
                <a:solidFill>
                  <a:srgbClr val="339933"/>
                </a:solidFill>
                <a:latin typeface="Times New Roman" pitchFamily="18" charset="0"/>
                <a:ea typeface="華康中黑體(P)" pitchFamily="34" charset="-120"/>
                <a:cs typeface="Times New Roman" pitchFamily="18" charset="0"/>
              </a:rPr>
              <a:t>Sulfa Drug (Sulfanilamide) </a:t>
            </a:r>
          </a:p>
          <a:p>
            <a:pPr marL="457200" indent="-457200" defTabSz="762000"/>
            <a:r>
              <a:rPr kumimoji="1" lang="en-US" altLang="zh-TW" sz="2400" dirty="0" smtClean="0">
                <a:latin typeface="Times New Roman" pitchFamily="18" charset="0"/>
                <a:ea typeface="華康中黑體(P)" pitchFamily="34" charset="-120"/>
                <a:cs typeface="Times New Roman" pitchFamily="18" charset="0"/>
              </a:rPr>
              <a:t>	Substrate </a:t>
            </a:r>
            <a:r>
              <a:rPr kumimoji="1" lang="en-US" altLang="zh-TW" sz="2400" dirty="0">
                <a:latin typeface="Times New Roman" pitchFamily="18" charset="0"/>
                <a:ea typeface="華康中黑體(P)" pitchFamily="34" charset="-120"/>
                <a:cs typeface="Times New Roman" pitchFamily="18" charset="0"/>
              </a:rPr>
              <a:t>analogue of </a:t>
            </a:r>
            <a:r>
              <a:rPr kumimoji="1" lang="en-US" altLang="zh-TW" sz="2400" dirty="0" smtClean="0">
                <a:latin typeface="Times New Roman" pitchFamily="18" charset="0"/>
                <a:ea typeface="華康中黑體(P)" pitchFamily="34" charset="-120"/>
                <a:cs typeface="Times New Roman" pitchFamily="18" charset="0"/>
              </a:rPr>
              <a:t>Para-</a:t>
            </a:r>
            <a:r>
              <a:rPr kumimoji="1" lang="en-US" altLang="zh-TW" sz="2400" dirty="0" err="1" smtClean="0">
                <a:latin typeface="Times New Roman" pitchFamily="18" charset="0"/>
                <a:ea typeface="華康中黑體(P)" pitchFamily="34" charset="-120"/>
                <a:cs typeface="Times New Roman" pitchFamily="18" charset="0"/>
              </a:rPr>
              <a:t>aminobenzoic</a:t>
            </a:r>
            <a:r>
              <a:rPr kumimoji="1" lang="en-US" altLang="zh-TW" sz="2400" dirty="0" smtClean="0">
                <a:latin typeface="Times New Roman" pitchFamily="18" charset="0"/>
                <a:ea typeface="華康中黑體(P)" pitchFamily="34" charset="-120"/>
                <a:cs typeface="Times New Roman" pitchFamily="18" charset="0"/>
              </a:rPr>
              <a:t> acid PABA : Inhibit folic acid (B</a:t>
            </a:r>
            <a:r>
              <a:rPr kumimoji="1" lang="en-US" altLang="zh-TW" sz="2400" baseline="-25000" dirty="0" smtClean="0">
                <a:latin typeface="Times New Roman" pitchFamily="18" charset="0"/>
                <a:ea typeface="華康中黑體(P)" pitchFamily="34" charset="-120"/>
                <a:cs typeface="Times New Roman" pitchFamily="18" charset="0"/>
              </a:rPr>
              <a:t>9</a:t>
            </a:r>
            <a:r>
              <a:rPr kumimoji="1" lang="en-US" altLang="zh-TW" sz="2400" dirty="0" smtClean="0">
                <a:latin typeface="Times New Roman" pitchFamily="18" charset="0"/>
                <a:ea typeface="華康中黑體(P)" pitchFamily="34" charset="-120"/>
                <a:cs typeface="Times New Roman" pitchFamily="18" charset="0"/>
              </a:rPr>
              <a:t>) synthesis in bacteria</a:t>
            </a:r>
          </a:p>
          <a:p>
            <a:pPr marL="457200" indent="-457200" defTabSz="762000"/>
            <a:endParaRPr kumimoji="1" lang="en-US" altLang="zh-TW" sz="2400" dirty="0" smtClean="0">
              <a:latin typeface="Times New Roman" pitchFamily="18" charset="0"/>
              <a:ea typeface="華康中黑體(P)" pitchFamily="34" charset="-120"/>
              <a:cs typeface="Times New Roman" pitchFamily="18" charset="0"/>
            </a:endParaRPr>
          </a:p>
          <a:p>
            <a:pPr marL="457200" indent="-457200" defTabSz="762000">
              <a:buFont typeface="+mj-lt"/>
              <a:buAutoNum type="arabicPeriod" startAt="2"/>
            </a:pPr>
            <a:r>
              <a:rPr lang="en-US" sz="2400" dirty="0" err="1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Methotrixate</a:t>
            </a:r>
            <a:r>
              <a:rPr lang="en-US" sz="2400" dirty="0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 defTabSz="762000"/>
            <a:r>
              <a:rPr lang="en-US" sz="2400" dirty="0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Substrate analogue of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Dihydrofolate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 defTabSz="76200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457200" indent="-457200" defTabSz="76200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dihydrofolate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  	   THF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defTabSz="762000">
              <a:buFont typeface="+mj-lt"/>
              <a:buAutoNum type="arabicPeriod" startAt="2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defTabSz="762000">
              <a:buFont typeface="+mj-lt"/>
              <a:buAutoNum type="arabicPeriod" startAt="3"/>
            </a:pPr>
            <a:r>
              <a:rPr kumimoji="1" lang="en-US" altLang="zh-TW" sz="2400" dirty="0" err="1" smtClean="0">
                <a:solidFill>
                  <a:srgbClr val="339933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Statin</a:t>
            </a:r>
            <a:r>
              <a:rPr kumimoji="1" lang="en-US" altLang="zh-TW" sz="2400" dirty="0" smtClean="0">
                <a:solidFill>
                  <a:srgbClr val="339933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drug [</a:t>
            </a:r>
            <a:r>
              <a:rPr lang="en-US" sz="2400" dirty="0" err="1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Atorvstatin</a:t>
            </a:r>
            <a:r>
              <a:rPr lang="en-US" sz="2400" dirty="0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 [Lipitor] </a:t>
            </a:r>
            <a:r>
              <a:rPr lang="en-US" sz="2400" dirty="0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err="1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Simvastatin</a:t>
            </a:r>
            <a:r>
              <a:rPr lang="en-US" sz="2400" dirty="0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kumimoji="1" lang="en-US" altLang="zh-TW" sz="2400" dirty="0" smtClean="0">
              <a:solidFill>
                <a:srgbClr val="339933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457200" indent="-457200" defTabSz="762000"/>
            <a:r>
              <a:rPr kumimoji="1"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Substrate analogue of    HMG Co A</a:t>
            </a:r>
          </a:p>
          <a:p>
            <a:pPr marL="457200" indent="-457200" defTabSz="762000"/>
            <a:endParaRPr kumimoji="1" lang="en-US" sz="2400" dirty="0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 marL="457200" indent="-457200" defTabSz="76200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HMG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  	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Cholesterol	</a:t>
            </a:r>
          </a:p>
        </p:txBody>
      </p:sp>
      <p:sp>
        <p:nvSpPr>
          <p:cNvPr id="15372" name="Rectangle 37"/>
          <p:cNvSpPr>
            <a:spLocks noChangeArrowheads="1"/>
          </p:cNvSpPr>
          <p:nvPr/>
        </p:nvSpPr>
        <p:spPr bwMode="auto">
          <a:xfrm>
            <a:off x="304800" y="76200"/>
            <a:ext cx="8686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3600" b="1" dirty="0">
                <a:solidFill>
                  <a:srgbClr val="125BEC"/>
                </a:solidFill>
                <a:latin typeface="Times New Roman" pitchFamily="18" charset="0"/>
                <a:cs typeface="Times New Roman" pitchFamily="18" charset="0"/>
              </a:rPr>
              <a:t>Competitive  inhibitors are </a:t>
            </a:r>
            <a:r>
              <a:rPr lang="en-US" sz="3600" b="1" dirty="0" smtClean="0">
                <a:solidFill>
                  <a:srgbClr val="125BEC"/>
                </a:solidFill>
                <a:latin typeface="Times New Roman" pitchFamily="18" charset="0"/>
                <a:cs typeface="Times New Roman" pitchFamily="18" charset="0"/>
              </a:rPr>
              <a:t>effective  </a:t>
            </a:r>
            <a:r>
              <a:rPr lang="en-US" sz="3600" b="1" dirty="0">
                <a:solidFill>
                  <a:srgbClr val="125BEC"/>
                </a:solidFill>
                <a:latin typeface="Times New Roman" pitchFamily="18" charset="0"/>
                <a:cs typeface="Times New Roman" pitchFamily="18" charset="0"/>
              </a:rPr>
              <a:t>chemotherapeutic agents</a:t>
            </a: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2667000" y="4019490"/>
            <a:ext cx="2819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err="1">
                <a:solidFill>
                  <a:srgbClr val="0070C0"/>
                </a:solidFill>
              </a:rPr>
              <a:t>Dihydrofolate</a:t>
            </a:r>
            <a:r>
              <a:rPr lang="en-US" sz="2000" dirty="0">
                <a:solidFill>
                  <a:srgbClr val="0070C0"/>
                </a:solidFill>
              </a:rPr>
              <a:t> reductase</a:t>
            </a:r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2286000" y="5851525"/>
            <a:ext cx="289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TW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HMG Co A reductase</a:t>
            </a:r>
            <a:endParaRPr kumimoji="1" 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707</TotalTime>
  <Words>612</Words>
  <Application>Microsoft Office PowerPoint</Application>
  <PresentationFormat>On-screen Show (4:3)</PresentationFormat>
  <Paragraphs>148</Paragraphs>
  <Slides>21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Solstice</vt:lpstr>
      <vt:lpstr>Office Theme</vt:lpstr>
      <vt:lpstr>Photo Editor Photo</vt:lpstr>
      <vt:lpstr>Enzymes II</vt:lpstr>
      <vt:lpstr>Slide 2</vt:lpstr>
      <vt:lpstr>Slide 3</vt:lpstr>
      <vt:lpstr>The effect of enzyme inhibition</vt:lpstr>
      <vt:lpstr>The effect of enzyme inhibition</vt:lpstr>
      <vt:lpstr>Slide 6</vt:lpstr>
      <vt:lpstr>Slide 7</vt:lpstr>
      <vt:lpstr>Slide 8</vt:lpstr>
      <vt:lpstr>Slide 9</vt:lpstr>
      <vt:lpstr>Slide 10</vt:lpstr>
      <vt:lpstr>2. Noncompetitive Inhibition</vt:lpstr>
      <vt:lpstr>Slide 12</vt:lpstr>
      <vt:lpstr>Enzyme Regulation</vt:lpstr>
      <vt:lpstr>1. Allosteric Regulation</vt:lpstr>
      <vt:lpstr>1. Allosteric Regulation</vt:lpstr>
      <vt:lpstr>1. Allosteric Regulation</vt:lpstr>
      <vt:lpstr>Allosteric Enzyme Regulation  Feedback inhibition</vt:lpstr>
      <vt:lpstr>2. Covalent modification of enzymes</vt:lpstr>
      <vt:lpstr>Enzyme Regulation</vt:lpstr>
      <vt:lpstr>Induction or repression of En synthesis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Enzymes II</dc:title>
  <dc:creator>Jayanthi</dc:creator>
  <cp:lastModifiedBy>Jayanthi</cp:lastModifiedBy>
  <cp:revision>61</cp:revision>
  <dcterms:created xsi:type="dcterms:W3CDTF">2013-04-26T15:07:16Z</dcterms:created>
  <dcterms:modified xsi:type="dcterms:W3CDTF">2015-03-02T18:42:13Z</dcterms:modified>
</cp:coreProperties>
</file>