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732" r:id="rId2"/>
  </p:sldMasterIdLst>
  <p:notesMasterIdLst>
    <p:notesMasterId r:id="rId24"/>
  </p:notesMasterIdLst>
  <p:sldIdLst>
    <p:sldId id="256" r:id="rId3"/>
    <p:sldId id="257" r:id="rId4"/>
    <p:sldId id="262" r:id="rId5"/>
    <p:sldId id="270" r:id="rId6"/>
    <p:sldId id="278" r:id="rId7"/>
    <p:sldId id="268" r:id="rId8"/>
    <p:sldId id="269" r:id="rId9"/>
    <p:sldId id="293" r:id="rId10"/>
    <p:sldId id="294" r:id="rId11"/>
    <p:sldId id="273" r:id="rId12"/>
    <p:sldId id="275" r:id="rId13"/>
    <p:sldId id="277" r:id="rId14"/>
    <p:sldId id="283" r:id="rId15"/>
    <p:sldId id="295" r:id="rId16"/>
    <p:sldId id="297" r:id="rId17"/>
    <p:sldId id="298" r:id="rId18"/>
    <p:sldId id="284" r:id="rId19"/>
    <p:sldId id="289" r:id="rId20"/>
    <p:sldId id="291" r:id="rId21"/>
    <p:sldId id="292" r:id="rId22"/>
    <p:sldId id="26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066"/>
    <a:srgbClr val="0000FF"/>
    <a:srgbClr val="99FF66"/>
    <a:srgbClr val="FFFF66"/>
    <a:srgbClr val="CC3300"/>
    <a:srgbClr val="A85618"/>
    <a:srgbClr val="008000"/>
    <a:srgbClr val="CC00FF"/>
    <a:srgbClr val="9900CC"/>
  </p:clrMru>
</p:presentationPr>
</file>

<file path=ppt/tableStyles.xml><?xml version="1.0" encoding="utf-8"?>
<a:tblStyleLst xmlns:a="http://schemas.openxmlformats.org/drawingml/2006/main" def="{5C22544A-7EE6-4342-B048-85BDC9FD1C3A}"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02" autoAdjust="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887F6-2033-4865-BCC8-C9B1CC2B9D47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CC1D9-3336-48AD-AA0C-4FB41A87A44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+mj-lt"/>
              <a:buNone/>
            </a:pPr>
            <a:r>
              <a:rPr lang="en-US" b="0" dirty="0" smtClean="0">
                <a:solidFill>
                  <a:srgbClr val="FF0000"/>
                </a:solidFill>
              </a:rPr>
              <a:t>Decreased formation </a:t>
            </a:r>
            <a:r>
              <a:rPr lang="en-US" b="0" dirty="0" smtClean="0"/>
              <a:t>which may be due to Genetic defects,</a:t>
            </a:r>
            <a:r>
              <a:rPr lang="en-US" b="0" baseline="0" dirty="0" smtClean="0"/>
              <a:t> </a:t>
            </a:r>
            <a:r>
              <a:rPr lang="en-US" b="0" dirty="0" smtClean="0">
                <a:solidFill>
                  <a:srgbClr val="FF0000"/>
                </a:solidFill>
              </a:rPr>
              <a:t>Enzyme inhibition and Lack of cofactors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C1D9-3336-48AD-AA0C-4FB41A87A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serves as energy reserve during muscle  contraction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C1D9-3336-48AD-AA0C-4FB41A87A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Widely distributed throughout the body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CC1D9-3336-48AD-AA0C-4FB41A87A44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0EC9B-6E0B-449B-A80B-48D5B74853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CB9B4-316E-4F77-8335-22634786A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44" r:id="rId12"/>
    <p:sldLayoutId id="2147483745" r:id="rId13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0E5B-1751-4219-939A-8378FB13D166}" type="datetimeFigureOut">
              <a:rPr lang="en-US" smtClean="0"/>
              <a:pPr/>
              <a:t>6/23/2015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2A64-97C1-45BD-AFAD-A131C18027F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5181600"/>
            <a:ext cx="7178040" cy="1371600"/>
          </a:xfrm>
        </p:spPr>
        <p:txBody>
          <a:bodyPr>
            <a:normAutofit/>
          </a:bodyPr>
          <a:lstStyle/>
          <a:p>
            <a:pPr algn="r"/>
            <a:r>
              <a:rPr lang="en-US" sz="2400" dirty="0" smtClean="0"/>
              <a:t>Dr. Wasanthi Subasinghe</a:t>
            </a:r>
          </a:p>
          <a:p>
            <a:pPr algn="r"/>
            <a:r>
              <a:rPr lang="en-US" sz="2400" dirty="0" smtClean="0"/>
              <a:t>Department of Biochemistry &amp; Clinical Chemistry </a:t>
            </a:r>
            <a:endParaRPr lang="en-US" sz="2400" dirty="0"/>
          </a:p>
        </p:txBody>
      </p:sp>
      <p:pic>
        <p:nvPicPr>
          <p:cNvPr id="4" name="Picture 2" descr="http://reflow.scribd.com/8x54r8fpogbku7e/images/image-1.jpg"/>
          <p:cNvPicPr>
            <a:picLocks noChangeAspect="1" noChangeArrowheads="1"/>
          </p:cNvPicPr>
          <p:nvPr/>
        </p:nvPicPr>
        <p:blipFill>
          <a:blip r:embed="rId2"/>
          <a:srcRect l="24528" t="-276" r="15094"/>
          <a:stretch>
            <a:fillRect/>
          </a:stretch>
        </p:blipFill>
        <p:spPr bwMode="auto">
          <a:xfrm>
            <a:off x="-76200" y="-30996"/>
            <a:ext cx="2503424" cy="69943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676400"/>
            <a:ext cx="6400800" cy="1295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ISOENZYMES</a:t>
            </a:r>
            <a:endParaRPr 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Isoenzymes in diagnosis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Tissue specific : Locating the site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dammage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Isoenzyme pattern of the damaged organ/tissue reflected in serum</a:t>
            </a:r>
          </a:p>
          <a:p>
            <a:pPr marL="110871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Lactate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dehydeogenase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0871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Creatine kinase</a:t>
            </a:r>
          </a:p>
          <a:p>
            <a:pPr marL="110871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Alkaline phosphate</a:t>
            </a:r>
          </a:p>
          <a:p>
            <a:pPr marL="110871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Acid phosphate</a:t>
            </a:r>
          </a:p>
          <a:p>
            <a:pPr marL="1108710" lvl="2" indent="-514350">
              <a:buClr>
                <a:schemeClr val="accent1"/>
              </a:buClr>
              <a:buFont typeface="+mj-lt"/>
              <a:buAutoNum type="arabicPeriod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Gamma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glutamyl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transferase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08710" lvl="2" indent="-514350">
              <a:buFont typeface="+mj-lt"/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LACTATE DEHYDROGENASE (LDH)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3657600"/>
            <a:ext cx="8534400" cy="2667000"/>
          </a:xfrm>
        </p:spPr>
        <p:txBody>
          <a:bodyPr>
            <a:normAutofit lnSpcReduction="10000"/>
          </a:bodyPr>
          <a:lstStyle/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a tetramer with 4 subunits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Two types of subunits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- H = Heart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None/>
            </a:pPr>
            <a:r>
              <a:rPr lang="en-US" sz="2400" b="1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				          - M = skeletal muscle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 /M are products of two different genes with varying AA composition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 exists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 different isoenzymes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various combinations of H and M subunits              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spcBef>
                <a:spcPts val="0"/>
              </a:spcBef>
              <a:buSzPct val="74000"/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60625" y="1828800"/>
            <a:ext cx="33305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2667000" y="1371600"/>
            <a:ext cx="3276600" cy="4247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70000"/>
              </a:spcBef>
              <a:buSzPct val="74000"/>
            </a:pPr>
            <a:r>
              <a:rPr lang="en-US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 Anaerobic glycolysis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49" name="Group 57"/>
          <p:cNvGraphicFramePr>
            <a:graphicFrameLocks noGrp="1"/>
          </p:cNvGraphicFramePr>
          <p:nvPr/>
        </p:nvGraphicFramePr>
        <p:xfrm>
          <a:off x="152400" y="380999"/>
          <a:ext cx="8915400" cy="6172201"/>
        </p:xfrm>
        <a:graphic>
          <a:graphicData uri="http://schemas.openxmlformats.org/drawingml/2006/table">
            <a:tbl>
              <a:tblPr/>
              <a:tblGrid>
                <a:gridCol w="1524000"/>
                <a:gridCol w="1752600"/>
                <a:gridCol w="1752600"/>
                <a:gridCol w="2057400"/>
                <a:gridCol w="1828800"/>
              </a:tblGrid>
              <a:tr h="898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Isoenzyme name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Composition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Composition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Present in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Elevated in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LDH1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 H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  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HHHH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           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Myocardium,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RBC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myocardial infarction 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LDH2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(H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HHHM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Myocardium,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RBC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6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LDH3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(H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HHMM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Brain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Kidney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7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LDH4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(H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HMMM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Liver,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Skeletal muscle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63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LDH5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(M</a:t>
                      </a:r>
                      <a:r>
                        <a:rPr kumimoji="0" lang="en-US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MMMM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Skeletal muscle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, Liver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Skeletal muscle and liver diseases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Electrophoretic mobility of LDH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5885" name="Rectangle 29"/>
          <p:cNvSpPr>
            <a:spLocks noChangeArrowheads="1"/>
          </p:cNvSpPr>
          <p:nvPr/>
        </p:nvSpPr>
        <p:spPr bwMode="auto">
          <a:xfrm>
            <a:off x="5867400" y="3352800"/>
            <a:ext cx="2971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 monomer : highly (-) charged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4238885" cy="458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8153400" cy="3429000"/>
          </a:xfrm>
        </p:spPr>
        <p:txBody>
          <a:bodyPr/>
          <a:lstStyle/>
          <a:p>
            <a:r>
              <a:rPr lang="en-US" dirty="0" smtClean="0"/>
              <a:t> One of the isomers may be easily heat denatured</a:t>
            </a:r>
          </a:p>
          <a:p>
            <a:r>
              <a:rPr lang="en-US" dirty="0" smtClean="0"/>
              <a:t> LDH1 and LDH2 are most stable</a:t>
            </a:r>
          </a:p>
          <a:p>
            <a:pPr>
              <a:buNone/>
            </a:pPr>
            <a:r>
              <a:rPr lang="en-US" dirty="0" smtClean="0"/>
              <a:t>30 min at 60 </a:t>
            </a:r>
            <a:r>
              <a:rPr lang="en-US" smtClean="0">
                <a:sym typeface="Symbol"/>
              </a:rPr>
              <a:t>C, </a:t>
            </a:r>
            <a:endParaRPr lang="en-US" dirty="0" smtClean="0">
              <a:sym typeface="Symbol"/>
            </a:endParaRPr>
          </a:p>
          <a:p>
            <a:r>
              <a:rPr lang="en-US" dirty="0" smtClean="0">
                <a:sym typeface="Symbol"/>
              </a:rPr>
              <a:t>Completely denature LDH 4 &amp; LDH 5</a:t>
            </a:r>
          </a:p>
          <a:p>
            <a:r>
              <a:rPr lang="en-US" dirty="0" smtClean="0">
                <a:sym typeface="Symbol"/>
              </a:rPr>
              <a:t>Partially destroy LDH3</a:t>
            </a:r>
          </a:p>
          <a:p>
            <a:pPr lvl="1"/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Heat stability of LDH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8153400" cy="2286000"/>
          </a:xfrm>
        </p:spPr>
        <p:txBody>
          <a:bodyPr/>
          <a:lstStyle/>
          <a:p>
            <a:r>
              <a:rPr lang="en-US" dirty="0" smtClean="0"/>
              <a:t> In the presence of 2 mol/L urea</a:t>
            </a:r>
          </a:p>
          <a:p>
            <a:pPr lvl="1"/>
            <a:r>
              <a:rPr lang="en-US" dirty="0" smtClean="0"/>
              <a:t>LDH1 is </a:t>
            </a:r>
            <a:r>
              <a:rPr lang="en-US" dirty="0" err="1" smtClean="0"/>
              <a:t>sligltly</a:t>
            </a:r>
            <a:r>
              <a:rPr lang="en-US" dirty="0" smtClean="0"/>
              <a:t> inhibited</a:t>
            </a:r>
          </a:p>
          <a:p>
            <a:pPr lvl="1"/>
            <a:r>
              <a:rPr lang="en-US" dirty="0" smtClean="0"/>
              <a:t>LDH5 is completely inhibited 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Inhibitor sensitivity of LDH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2057400"/>
            <a:ext cx="8153400" cy="3200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Lactate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hydroxybutyrate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LDH1 has high affinity for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-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hydroxybutyrate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</a:p>
          <a:p>
            <a:pPr lvl="1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Mitochondrila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LDH : NAD dependant</a:t>
            </a:r>
          </a:p>
          <a:p>
            <a:r>
              <a:rPr lang="en-US" sz="28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Cytoplasmin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  <a:sym typeface="Symbol"/>
              </a:rPr>
              <a:t> LDH : NADP dependant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Substrate/cofactor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specipicity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of LDH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81200"/>
            <a:ext cx="9144000" cy="2743200"/>
          </a:xfrm>
        </p:spPr>
        <p:txBody>
          <a:bodyPr>
            <a:noAutofit/>
          </a:bodyPr>
          <a:lstStyle/>
          <a:p>
            <a:pPr eaLnBrk="1" hangingPunct="1"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CK is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dimer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: 2 monomers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 (muscle)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 (brain)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Three isoenzymes : CK1 –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lnSpc>
                <a:spcPct val="105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CK2 –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105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	CK3 – </a:t>
            </a:r>
            <a:r>
              <a:rPr lang="en-US" sz="2400" dirty="0" smtClean="0">
                <a:solidFill>
                  <a:srgbClr val="FF0066"/>
                </a:solidFill>
                <a:latin typeface="Times New Roman" pitchFamily="18" charset="0"/>
                <a:cs typeface="Times New Roman" pitchFamily="18" charset="0"/>
              </a:rPr>
              <a:t>MM</a:t>
            </a: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80 % blood CK activity is due to CK3 from muscle tissue while 5% is due to CK2 </a:t>
            </a:r>
          </a:p>
          <a:p>
            <a:pPr>
              <a:lnSpc>
                <a:spcPct val="105000"/>
              </a:lnSpc>
              <a:buNone/>
            </a:pPr>
            <a:endParaRPr lang="en-US" sz="2400" dirty="0" smtClean="0">
              <a:solidFill>
                <a:srgbClr val="FF0066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5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05000"/>
              </a:lnSpc>
              <a:buClr>
                <a:srgbClr val="006600"/>
              </a:buClr>
              <a:buSzPct val="150000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990600"/>
          </a:xfrm>
          <a:effectLst>
            <a:outerShdw dist="35921" dir="2700000" algn="ctr" rotWithShape="0">
              <a:schemeClr val="bg2"/>
            </a:outerShdw>
          </a:effectLst>
        </p:spPr>
        <p:txBody>
          <a:bodyPr lIns="92075" tIns="46038" rIns="92075" bIns="46038">
            <a:normAutofit/>
          </a:bodyPr>
          <a:lstStyle/>
          <a:p>
            <a:pPr algn="ctr" eaLnBrk="1" hangingPunct="1">
              <a:defRPr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Creatine kinase (CK)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6600" y="1524000"/>
            <a:ext cx="1066800" cy="76200"/>
            <a:chOff x="3505200" y="1752600"/>
            <a:chExt cx="1066800" cy="76200"/>
          </a:xfrm>
        </p:grpSpPr>
        <p:sp>
          <p:nvSpPr>
            <p:cNvPr id="15364" name="Line 5"/>
            <p:cNvSpPr>
              <a:spLocks noChangeShapeType="1"/>
            </p:cNvSpPr>
            <p:nvPr/>
          </p:nvSpPr>
          <p:spPr bwMode="auto">
            <a:xfrm>
              <a:off x="3505200" y="1752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65" name="Line 6"/>
            <p:cNvSpPr>
              <a:spLocks noChangeShapeType="1"/>
            </p:cNvSpPr>
            <p:nvPr/>
          </p:nvSpPr>
          <p:spPr bwMode="auto">
            <a:xfrm flipH="1">
              <a:off x="3505200" y="18288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1219200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Creatine + ATP	</a:t>
            </a:r>
            <a:r>
              <a:rPr lang="en-US" sz="2800" dirty="0" smtClean="0">
                <a:effectLst>
                  <a:glow rad="101600">
                    <a:srgbClr val="99FF66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sz="2800" b="1" dirty="0" err="1" smtClean="0">
                <a:effectLst>
                  <a:glow rad="101600">
                    <a:srgbClr val="99FF66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phosphocreatine</a:t>
            </a:r>
            <a:r>
              <a:rPr lang="en-US" sz="2800" dirty="0" smtClean="0">
                <a:effectLst>
                  <a:glow rad="101600">
                    <a:srgbClr val="99FF66">
                      <a:alpha val="60000"/>
                    </a:srgbClr>
                  </a:glo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ADP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0" y="838200"/>
            <a:ext cx="9144000" cy="152400"/>
            <a:chOff x="0" y="838200"/>
            <a:chExt cx="9144000" cy="152400"/>
          </a:xfrm>
        </p:grpSpPr>
        <p:sp>
          <p:nvSpPr>
            <p:cNvPr id="13" name="Rectangle 12"/>
            <p:cNvSpPr/>
            <p:nvPr/>
          </p:nvSpPr>
          <p:spPr>
            <a:xfrm>
              <a:off x="0" y="838200"/>
              <a:ext cx="9144000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0" y="838200"/>
              <a:ext cx="381000" cy="152400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57200" y="4953000"/>
          <a:ext cx="8229600" cy="158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9239"/>
                <a:gridCol w="2182761"/>
                <a:gridCol w="2057400"/>
                <a:gridCol w="1600200"/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CK1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CK2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CK3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Cardiac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muscle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20-30 %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78-80 %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Skeletal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muscle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98%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Other (Brain)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predominant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0" y="3048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Alkaline phosphate </a:t>
            </a:r>
            <a:r>
              <a:rPr lang="en-US" sz="4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(ALP)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915400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Catalyses alkaline hydrolysis of naturally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occuring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synthetic substrates </a:t>
            </a:r>
          </a:p>
          <a:p>
            <a:pPr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6 Isoenzymes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Alpha 1 ALP-epithelial cells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biliary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canaliculi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Contribute to 10% of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totla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ALP activity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Alpha 2 heat labile ALP- hepatic cells (destroyed  by keeping 30 min at 65˚C)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Alpha 2 heat stable ALP-Heat stable , inhibited by phenylalanine, placental, found in blood in normal pregnancy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 beta ALP – bone, heat labile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Gamma ALP – intestinal cells, inhibited by phenylalanine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Leukocyte ALP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7"/>
            <a:ext cx="9144000" cy="868363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Acid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phosphatase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(ACP)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1676400"/>
            <a:ext cx="91440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Hydrolyse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phosphoric acid ester at pH 5 -6</a:t>
            </a:r>
          </a:p>
          <a:p>
            <a:pPr marL="457200" indent="-457200"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main source of ACP is  prostate gland ; can be used as a marker for prostate diseases </a:t>
            </a:r>
          </a:p>
          <a:p>
            <a:pPr marL="457200" indent="-457200">
              <a:buClr>
                <a:schemeClr val="accent2"/>
              </a:buClr>
              <a:buSzPct val="80000"/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Non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protatic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tissue (liver, spleen, RBCs &amp; platelets)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SzPct val="80000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4191000"/>
          <a:ext cx="76962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8100"/>
                <a:gridCol w="38481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Isozyme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Inhibitor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Tartrate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labile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ACP (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prostatic)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tartarate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ions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Non-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Tartrate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labile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ACP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sz="240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Erythrocytic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) 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formaldehyde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Objectives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sz="quarter" idx="1"/>
          </p:nvPr>
        </p:nvSpPr>
        <p:spPr>
          <a:xfrm>
            <a:off x="685800" y="1600200"/>
            <a:ext cx="8153400" cy="5029200"/>
          </a:xfrm>
        </p:spPr>
        <p:txBody>
          <a:bodyPr>
            <a:normAutofit fontScale="92500"/>
          </a:bodyPr>
          <a:lstStyle/>
          <a:p>
            <a:pPr marL="342900" indent="-342900" eaLnBrk="1" hangingPunct="1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At the end of this lecture students should be able to,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8EB4DA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define  an isoenzyme. 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8EB4DA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state how isoenzymes are formed.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8EB4DA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list the isoenzymic forms of enzymes discussed here and their  distribution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Clr>
                <a:srgbClr val="8EB4DA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explain the diagnostic importance of  the above isoenzyme.</a:t>
            </a:r>
          </a:p>
          <a:p>
            <a:pPr marL="457200" indent="-457200" eaLnBrk="1" hangingPunct="1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Clr>
                <a:srgbClr val="8EB4DA"/>
              </a:buClr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outline laboratory methods used for the separation/identification of isoenzymes.</a:t>
            </a: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3352800"/>
            <a:ext cx="9144000" cy="2895600"/>
          </a:xfrm>
          <a:noFill/>
        </p:spPr>
        <p:txBody>
          <a:bodyPr>
            <a:noAutofit/>
          </a:bodyPr>
          <a:lstStyle/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AA  transport across the membranes.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Found mainly in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biliary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ducts of the liver, kidney and pancreas.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Enzyme activity is induced  by alcohol.</a:t>
            </a:r>
          </a:p>
          <a:p>
            <a:pPr marL="457200" indent="-457200" algn="just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-GT levels 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liver diseases [alc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ohol induced liver disease, cirrhosis]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0" y="331788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sz="40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glutamyl</a:t>
            </a: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err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transferase</a:t>
            </a: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</a:t>
            </a:r>
            <a:r>
              <a:rPr lang="en-US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GT / GGT)</a:t>
            </a:r>
            <a:endParaRPr lang="en-US" sz="4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0163" y="1828800"/>
            <a:ext cx="9250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90600" y="304800"/>
            <a:ext cx="81534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Amylase activity was measured using Iodine test in the presence and absence of Inhibitor 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“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”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at 37 </a:t>
            </a:r>
            <a:r>
              <a:rPr kumimoji="0" lang="en-US" sz="28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C. Results are as follows.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t="15195"/>
          <a:stretch>
            <a:fillRect/>
          </a:stretch>
        </p:blipFill>
        <p:spPr bwMode="auto">
          <a:xfrm>
            <a:off x="1676400" y="1295400"/>
            <a:ext cx="6736080" cy="2590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143000" y="4230231"/>
            <a:ext cx="8001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State the type of Inhibition?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Sketch Line Weaver Burk plot of  enzyme in the presence and absence of inhibitor 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Indicate the changes in Km and </a:t>
            </a:r>
            <a:r>
              <a:rPr lang="en-US" sz="28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800" baseline="-30000" dirty="0" err="1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max</a:t>
            </a:r>
            <a:r>
              <a:rPr lang="en-US" sz="2800" dirty="0" smtClean="0">
                <a:latin typeface="Calibri" pitchFamily="34" charset="0"/>
                <a:ea typeface="Calibri" pitchFamily="34" charset="0"/>
                <a:cs typeface="Times New Roman" pitchFamily="18" charset="0"/>
              </a:rPr>
              <a:t> in the presence of inhibitor  I</a:t>
            </a:r>
            <a:endParaRPr lang="en-US" sz="2800" dirty="0" smtClean="0">
              <a:latin typeface="Calibri" pitchFamily="34" charset="0"/>
              <a:cs typeface="Arial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60637" y="1676400"/>
            <a:ext cx="4068763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"/>
          <p:cNvPicPr>
            <a:picLocks noChangeAspect="1" noChangeArrowheads="1"/>
          </p:cNvPicPr>
          <p:nvPr/>
        </p:nvPicPr>
        <p:blipFill>
          <a:blip r:embed="rId2"/>
          <a:srcRect t="15195"/>
          <a:stretch>
            <a:fillRect/>
          </a:stretch>
        </p:blipFill>
        <p:spPr bwMode="auto">
          <a:xfrm>
            <a:off x="1676400" y="1447800"/>
            <a:ext cx="6736080" cy="2590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Isoenzymes/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isozymes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686800" cy="167639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Clr>
                <a:srgbClr val="C89800"/>
              </a:buClr>
              <a:buNone/>
            </a:pPr>
            <a:r>
              <a:rPr lang="en-US" sz="26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Physically distinct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molecular forms of the </a:t>
            </a:r>
            <a:r>
              <a:rPr lang="en-US" sz="2600" u="sng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same enzyme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synthesized by the different tissues or</a:t>
            </a:r>
            <a:r>
              <a:rPr lang="en-US" sz="26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found in different compartments within the cell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Clr>
                <a:srgbClr val="C89800"/>
              </a:buClr>
            </a:pPr>
            <a:endParaRPr lang="en-US" sz="26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3276600"/>
            <a:ext cx="8229600" cy="3276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457200" marR="0" lvl="0" indent="-457200" algn="l" defTabSz="914400" rtl="0" eaLnBrk="1" fontAlgn="auto" latinLnBrk="0" hangingPunct="1">
              <a:buClr>
                <a:srgbClr val="C89800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Catalyze the same reaction</a:t>
            </a:r>
          </a:p>
          <a:p>
            <a:pPr marL="457200" marR="0" lvl="0" indent="-457200" algn="l" defTabSz="914400" rtl="0" eaLnBrk="1" fontAlgn="auto" latinLnBrk="0" hangingPunct="1">
              <a:buClr>
                <a:srgbClr val="C89800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Differ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physical, biochemical and enzymatic properties  </a:t>
            </a:r>
          </a:p>
          <a:p>
            <a:pPr marL="457200" marR="0" lvl="0" indent="-457200" algn="l" defTabSz="914400" rtl="0" eaLnBrk="1" fontAlgn="auto" latinLnBrk="0" hangingPunct="1">
              <a:buClr>
                <a:srgbClr val="C89800"/>
              </a:buClr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Km,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Vmax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marL="457200" marR="0" lvl="0" indent="-457200" algn="l" defTabSz="914400" rtl="0" eaLnBrk="1" fontAlgn="auto" latinLnBrk="0" hangingPunct="1">
              <a:buClr>
                <a:srgbClr val="C89800"/>
              </a:buClr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optimum pH</a:t>
            </a:r>
          </a:p>
          <a:p>
            <a:pPr marL="457200" marR="0" lvl="0" indent="-457200" algn="l" defTabSz="914400" rtl="0" eaLnBrk="1" fontAlgn="auto" latinLnBrk="0" hangingPunct="1">
              <a:buClr>
                <a:srgbClr val="C89800"/>
              </a:buClr>
              <a:buSzTx/>
              <a:tabLst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Inhibitor susceptibility</a:t>
            </a:r>
          </a:p>
          <a:p>
            <a:pPr marL="457200" indent="-457200">
              <a:buClr>
                <a:srgbClr val="C898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Amino acid sequence &amp; composition</a:t>
            </a:r>
          </a:p>
          <a:p>
            <a:pPr marL="457200" indent="-457200">
              <a:buClr>
                <a:srgbClr val="C89800"/>
              </a:buClr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- Heat stability</a:t>
            </a:r>
          </a:p>
          <a:p>
            <a:pPr marL="457200" indent="-457200">
              <a:buClr>
                <a:srgbClr val="C89800"/>
              </a:buClr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		- Electrophoretic mobility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Formation of Isoenzymes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05000"/>
            <a:ext cx="8153400" cy="44958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Different genes producing isoenzymes :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Malate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dehydrogenase in cytosol &amp; MC [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Malate→Oxaloacetate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Oligomeric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Enzymes : En with more than one subunit.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Lactate dehydrogenase, Creatinine kinase</a:t>
            </a:r>
          </a:p>
          <a:p>
            <a:pPr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post translational modification: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Alkaline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phosphatase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(Glycoprotein)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Identification of Isoenzymes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531352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distinguished by either physical or chemical means</a:t>
            </a: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Electrophoretic mobility : Agar or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polyacralamide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gel isoenzymes show different mobility 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Heat stability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Inhibitor sensitivity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Substrate/cofactor specificity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1295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Enzymes as diagnostic markers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685800" y="1600200"/>
            <a:ext cx="8153400" cy="4953000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/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Functional plasma enzymes: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present at all times in the circulation of normal individuals and perform a physiologic function in the blood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 lipoprotein lipase</a:t>
            </a:r>
          </a:p>
          <a:p>
            <a:pPr marL="320040" lvl="0" indent="-320040">
              <a:spcBef>
                <a:spcPts val="700"/>
              </a:spcBef>
              <a:buClr>
                <a:schemeClr val="accent2"/>
              </a:buClr>
              <a:buSzPct val="60000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Nonfunctional plasma enzymes: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arise from the routine normal destruction of cells, no known physiologic function in blood</a:t>
            </a: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Defects alters serum levels of nonfunctional plasma enzymes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Times New Roman" pitchFamily="18" charset="0"/>
              <a:buChar char="−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Tissue damage/necrosis 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  <a:sym typeface="Symbol"/>
              </a:rPr>
              <a:t> plasma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levels</a:t>
            </a: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Times New Roman" pitchFamily="18" charset="0"/>
              <a:buChar char="−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7772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Information from En measurements in serum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924800" cy="4419600"/>
          </a:xfrm>
        </p:spPr>
        <p:txBody>
          <a:bodyPr/>
          <a:lstStyle/>
          <a:p>
            <a:pPr marL="457200" indent="-457200" eaLnBrk="1" hangingPunct="1">
              <a:spcBef>
                <a:spcPts val="0"/>
              </a:spcBef>
              <a:buClr>
                <a:srgbClr val="CC3300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Presence of disease</a:t>
            </a:r>
          </a:p>
          <a:p>
            <a:pPr marL="457200" indent="-457200" eaLnBrk="1" hangingPunct="1">
              <a:spcBef>
                <a:spcPts val="0"/>
              </a:spcBef>
              <a:buClr>
                <a:srgbClr val="CC3300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Organs involved</a:t>
            </a:r>
          </a:p>
          <a:p>
            <a:pPr marL="457200" indent="-457200" eaLnBrk="1" hangingPunct="1">
              <a:spcBef>
                <a:spcPts val="0"/>
              </a:spcBef>
              <a:buClr>
                <a:srgbClr val="CC3300"/>
              </a:buClr>
              <a:buSzPct val="70000"/>
              <a:buFont typeface="Wingdings" pitchFamily="2" charset="2"/>
              <a:buChar char="§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Aetiology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/nature of disease: differential diagnosis</a:t>
            </a:r>
          </a:p>
          <a:p>
            <a:pPr marL="457200" indent="-457200" eaLnBrk="1" hangingPunct="1">
              <a:spcBef>
                <a:spcPts val="0"/>
              </a:spcBef>
              <a:buClr>
                <a:srgbClr val="CC3300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Extent of disease-more damaged cells-more leaked enzymes in blood</a:t>
            </a:r>
          </a:p>
          <a:p>
            <a:pPr marL="457200" indent="-457200" eaLnBrk="1" hangingPunct="1">
              <a:spcBef>
                <a:spcPts val="0"/>
              </a:spcBef>
              <a:buClr>
                <a:srgbClr val="CC3300"/>
              </a:buClr>
              <a:buSzPct val="70000"/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Time course of disease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Enzymes routinely measured</a:t>
            </a:r>
          </a:p>
        </p:txBody>
      </p:sp>
      <p:graphicFrame>
        <p:nvGraphicFramePr>
          <p:cNvPr id="26664" name="Group 40"/>
          <p:cNvGraphicFramePr>
            <a:graphicFrameLocks noGrp="1"/>
          </p:cNvGraphicFramePr>
          <p:nvPr>
            <p:ph idx="1"/>
          </p:nvPr>
        </p:nvGraphicFramePr>
        <p:xfrm>
          <a:off x="457200" y="1413510"/>
          <a:ext cx="8305799" cy="4911090"/>
        </p:xfrm>
        <a:graphic>
          <a:graphicData uri="http://schemas.openxmlformats.org/drawingml/2006/table">
            <a:tbl>
              <a:tblPr/>
              <a:tblGrid>
                <a:gridCol w="3124200"/>
                <a:gridCol w="2362200"/>
                <a:gridCol w="2819399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THE ENZYME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IN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SERUM LEVELS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4206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Aspartate Amino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transferase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(AST)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Heart(rich) ) and Liver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Myocardial infarction, Liver disease especially with liver cell damage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Alanine Amino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transferase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(ALT)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 and Liver(rich)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Liver disease especially with liver cell damage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Alkaline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Phosphatase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(ALP)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Bone, intestine and other tissues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Liver disease- biliary obstruction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Osteoblastic bone disease-rickets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Acid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Phosphatase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(ACP)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Prostate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Prostatic carcinoma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Enzymes routinely measured</a:t>
            </a:r>
          </a:p>
        </p:txBody>
      </p:sp>
      <p:graphicFrame>
        <p:nvGraphicFramePr>
          <p:cNvPr id="26664" name="Group 40"/>
          <p:cNvGraphicFramePr>
            <a:graphicFrameLocks noGrp="1"/>
          </p:cNvGraphicFramePr>
          <p:nvPr>
            <p:ph idx="1"/>
          </p:nvPr>
        </p:nvGraphicFramePr>
        <p:xfrm>
          <a:off x="381000" y="1441767"/>
          <a:ext cx="8534400" cy="4044633"/>
        </p:xfrm>
        <a:graphic>
          <a:graphicData uri="http://schemas.openxmlformats.org/drawingml/2006/table">
            <a:tbl>
              <a:tblPr/>
              <a:tblGrid>
                <a:gridCol w="2667000"/>
                <a:gridCol w="2590800"/>
                <a:gridCol w="3276600"/>
              </a:tblGrid>
              <a:tr h="569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OF THE ENZYME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PRESENT IN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SERUM LEVELS 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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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glutamyl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Transferase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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GT) (GGT)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Liver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Liver disorder like liver cirrhosis and alcoholism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Creatine kinase (CK)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Muscle Including cardiac muscle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Myocardial infarction and skeletal muscle disease(muscular dystrophy)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Lactate Dehydrogenase  (LDH)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Heart, liver, muscle, RBC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Myocardial infarction, other diseases like liver diseases, some blood diseases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Amylase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Pancreas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Acute pancreatitis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99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589</TotalTime>
  <Words>929</Words>
  <Application>Microsoft Office PowerPoint</Application>
  <PresentationFormat>On-screen Show (4:3)</PresentationFormat>
  <Paragraphs>203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Median</vt:lpstr>
      <vt:lpstr>Office Theme</vt:lpstr>
      <vt:lpstr>ISOENZYMES</vt:lpstr>
      <vt:lpstr>Objectives</vt:lpstr>
      <vt:lpstr>Isoenzymes/ isozymes</vt:lpstr>
      <vt:lpstr>Formation of Isoenzymes</vt:lpstr>
      <vt:lpstr>Identification of Isoenzymes</vt:lpstr>
      <vt:lpstr>Slide 6</vt:lpstr>
      <vt:lpstr>Information from En measurements in serum</vt:lpstr>
      <vt:lpstr>Enzymes routinely measured</vt:lpstr>
      <vt:lpstr>Enzymes routinely measured</vt:lpstr>
      <vt:lpstr>Isoenzymes in diagnosis</vt:lpstr>
      <vt:lpstr>LACTATE DEHYDROGENASE (LDH)</vt:lpstr>
      <vt:lpstr>Slide 12</vt:lpstr>
      <vt:lpstr>Electrophoretic mobility of LDH </vt:lpstr>
      <vt:lpstr>Heat stability of LDH </vt:lpstr>
      <vt:lpstr>Inhibitor sensitivity of LDH </vt:lpstr>
      <vt:lpstr>Substrate/cofactor specipicity of LDH </vt:lpstr>
      <vt:lpstr>Creatine kinase (CK)</vt:lpstr>
      <vt:lpstr>Slide 18</vt:lpstr>
      <vt:lpstr> Acid phosphatase(ACP) 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ISOENZYMES : Clinical enzymology </dc:title>
  <dc:creator>Jayanthi</dc:creator>
  <cp:lastModifiedBy>soft</cp:lastModifiedBy>
  <cp:revision>53</cp:revision>
  <dcterms:created xsi:type="dcterms:W3CDTF">2015-03-07T17:38:11Z</dcterms:created>
  <dcterms:modified xsi:type="dcterms:W3CDTF">2015-06-23T03:50:19Z</dcterms:modified>
</cp:coreProperties>
</file>