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63" r:id="rId3"/>
    <p:sldId id="278" r:id="rId4"/>
    <p:sldId id="289" r:id="rId5"/>
    <p:sldId id="280" r:id="rId6"/>
    <p:sldId id="287" r:id="rId7"/>
    <p:sldId id="279" r:id="rId8"/>
    <p:sldId id="272" r:id="rId9"/>
    <p:sldId id="273" r:id="rId10"/>
    <p:sldId id="274" r:id="rId11"/>
    <p:sldId id="290" r:id="rId12"/>
    <p:sldId id="275" r:id="rId13"/>
    <p:sldId id="276" r:id="rId14"/>
    <p:sldId id="288" r:id="rId15"/>
    <p:sldId id="277" r:id="rId16"/>
    <p:sldId id="283" r:id="rId17"/>
    <p:sldId id="258" r:id="rId18"/>
    <p:sldId id="259" r:id="rId19"/>
    <p:sldId id="260" r:id="rId20"/>
    <p:sldId id="261" r:id="rId21"/>
    <p:sldId id="265" r:id="rId22"/>
    <p:sldId id="282" r:id="rId23"/>
    <p:sldId id="268" r:id="rId24"/>
    <p:sldId id="285" r:id="rId25"/>
    <p:sldId id="270" r:id="rId26"/>
    <p:sldId id="286" r:id="rId27"/>
    <p:sldId id="27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A1932-8193-464B-8B9F-00D1939A3525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1B3A4-854C-4255-9069-9DEC7B11AD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3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</a:t>
            </a:r>
            <a:r>
              <a:rPr lang="en-US" dirty="0" err="1" smtClean="0"/>
              <a:t>chanell</a:t>
            </a:r>
            <a:r>
              <a:rPr lang="en-US" dirty="0" smtClean="0"/>
              <a:t> </a:t>
            </a:r>
            <a:r>
              <a:rPr lang="en-US" dirty="0" err="1" smtClean="0"/>
              <a:t>exsist</a:t>
            </a:r>
            <a:r>
              <a:rPr lang="en-US" dirty="0" smtClean="0"/>
              <a:t> in multiple forms and are composed of </a:t>
            </a:r>
            <a:r>
              <a:rPr lang="en-US" dirty="0" err="1" smtClean="0"/>
              <a:t>identicle</a:t>
            </a:r>
            <a:r>
              <a:rPr lang="en-US" dirty="0" smtClean="0"/>
              <a:t> or similar subunits. ( voltage gated or cyclic nucleotide gated Na and Ca channels)</a:t>
            </a:r>
          </a:p>
          <a:p>
            <a:r>
              <a:rPr lang="en-US" dirty="0" err="1" smtClean="0"/>
              <a:t>Channelopathies</a:t>
            </a:r>
            <a:r>
              <a:rPr lang="en-US" dirty="0" smtClean="0"/>
              <a:t>- caused by mutations in ion </a:t>
            </a:r>
            <a:r>
              <a:rPr lang="en-US" dirty="0" err="1" smtClean="0"/>
              <a:t>channelsMostly</a:t>
            </a:r>
            <a:r>
              <a:rPr lang="en-US" dirty="0" smtClean="0"/>
              <a:t> affect brain and muscles</a:t>
            </a:r>
          </a:p>
          <a:p>
            <a:r>
              <a:rPr lang="en-US" dirty="0" smtClean="0"/>
              <a:t>Cause episodic paralysis or convulsions</a:t>
            </a:r>
          </a:p>
          <a:p>
            <a:endParaRPr lang="en-US" dirty="0" smtClean="0"/>
          </a:p>
          <a:p>
            <a:r>
              <a:rPr lang="en-US" dirty="0" smtClean="0"/>
              <a:t>Mostly affect brain and muscles</a:t>
            </a:r>
          </a:p>
          <a:p>
            <a:r>
              <a:rPr lang="en-US" dirty="0" smtClean="0"/>
              <a:t>Cause episodic paralysis or convulsions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1B3A4-854C-4255-9069-9DEC7B11AD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0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Exocytose and </a:t>
            </a:r>
            <a:r>
              <a:rPr lang="en-US" dirty="0" err="1" smtClean="0"/>
              <a:t>endocytosis</a:t>
            </a:r>
            <a:r>
              <a:rPr lang="en-US" dirty="0" smtClean="0"/>
              <a:t> coupling maintain the cell surface area at its normal size.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1B3A4-854C-4255-9069-9DEC7B11AD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3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Regulation</a:t>
            </a:r>
          </a:p>
          <a:p>
            <a:r>
              <a:rPr lang="en-US" dirty="0" smtClean="0"/>
              <a:t>Increased </a:t>
            </a:r>
            <a:r>
              <a:rPr lang="en-US" dirty="0" err="1" smtClean="0"/>
              <a:t>intracelluler</a:t>
            </a:r>
            <a:r>
              <a:rPr lang="en-US" dirty="0" smtClean="0"/>
              <a:t> Na+ - more Na+ pumped out</a:t>
            </a:r>
          </a:p>
          <a:p>
            <a:r>
              <a:rPr lang="en-US" dirty="0" smtClean="0"/>
              <a:t>Second messengers ( c AMP, DAG)</a:t>
            </a:r>
          </a:p>
          <a:p>
            <a:r>
              <a:rPr lang="en-US" dirty="0" smtClean="0"/>
              <a:t>Thyroid hormones increase formation of channels</a:t>
            </a:r>
          </a:p>
          <a:p>
            <a:r>
              <a:rPr lang="en-US" dirty="0" err="1" smtClean="0"/>
              <a:t>Aldosterone</a:t>
            </a:r>
            <a:r>
              <a:rPr lang="en-US" dirty="0" smtClean="0"/>
              <a:t> – increase the number of pumps</a:t>
            </a:r>
          </a:p>
          <a:p>
            <a:r>
              <a:rPr lang="en-US" dirty="0" smtClean="0"/>
              <a:t>Insulin increase pump activity</a:t>
            </a:r>
          </a:p>
          <a:p>
            <a:r>
              <a:rPr lang="en-US" dirty="0" smtClean="0"/>
              <a:t>Dopamine in the kidney inhibits the pump by </a:t>
            </a:r>
            <a:r>
              <a:rPr lang="en-US" dirty="0" err="1" smtClean="0"/>
              <a:t>phosphorylation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1B3A4-854C-4255-9069-9DEC7B11AD3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1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B9044D0-2FAF-47EF-B09D-71442CA3030D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6C5620B-4463-4369-AC79-5A6AF9DEB4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4D0-2FAF-47EF-B09D-71442CA3030D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620B-4463-4369-AC79-5A6AF9DEB4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4D0-2FAF-47EF-B09D-71442CA3030D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620B-4463-4369-AC79-5A6AF9DEB4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4D0-2FAF-47EF-B09D-71442CA3030D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620B-4463-4369-AC79-5A6AF9DEB4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B9044D0-2FAF-47EF-B09D-71442CA3030D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6C5620B-4463-4369-AC79-5A6AF9DEB4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4D0-2FAF-47EF-B09D-71442CA3030D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620B-4463-4369-AC79-5A6AF9DEB4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4D0-2FAF-47EF-B09D-71442CA3030D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620B-4463-4369-AC79-5A6AF9DEB4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4D0-2FAF-47EF-B09D-71442CA3030D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620B-4463-4369-AC79-5A6AF9DEB4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4D0-2FAF-47EF-B09D-71442CA3030D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620B-4463-4369-AC79-5A6AF9DEB4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4D0-2FAF-47EF-B09D-71442CA3030D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620B-4463-4369-AC79-5A6AF9DEB4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44D0-2FAF-47EF-B09D-71442CA3030D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620B-4463-4369-AC79-5A6AF9DEB4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B9044D0-2FAF-47EF-B09D-71442CA3030D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C5620B-4463-4369-AC79-5A6AF9DEB4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Membrane transport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Dr Tania Warnakulasuriya</a:t>
            </a:r>
          </a:p>
          <a:p>
            <a:r>
              <a:rPr lang="en-US" dirty="0" smtClean="0"/>
              <a:t>Department of  Physiology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The gate opens and closes in response to the changes in electrical potential across the cell membrane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. </a:t>
            </a:r>
            <a:r>
              <a:rPr lang="en-US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</a:t>
            </a:r>
            <a:r>
              <a:rPr lang="en-US" sz="2400" b="1" baseline="300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channels</a:t>
            </a:r>
            <a:r>
              <a:rPr lang="en-US" sz="2400" dirty="0" smtClean="0"/>
              <a:t> open when inside of the cell become more positively charged compared to the outside. When inside become more negatively charged these channels remain tightly closed</a:t>
            </a:r>
          </a:p>
          <a:p>
            <a:endParaRPr lang="en-US" dirty="0"/>
          </a:p>
        </p:txBody>
      </p:sp>
      <p:pic>
        <p:nvPicPr>
          <p:cNvPr id="19460" name="Picture 4" descr="http://archive.cnx.org/resources/814d4facbd35f14feff6a5faabce201d2c66d578/1218_Voltage-gated_Channel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10000"/>
            <a:ext cx="5516434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droualb.faculty.mjc.edu/Course%20Materials/Physiology%20101/Chapter%20Notes/Fall%202007/figure_07_15_labe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85800"/>
            <a:ext cx="6074229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Ligand</a:t>
            </a:r>
            <a:r>
              <a:rPr lang="en-US" dirty="0" smtClean="0"/>
              <a:t> ( chemical gating)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Binding with a specific chemical substance opens the channel gate</a:t>
            </a:r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006600"/>
                </a:solidFill>
              </a:rPr>
              <a:t>Acetylcholine gated Na</a:t>
            </a:r>
            <a:r>
              <a:rPr lang="en-US" baseline="30000" dirty="0" smtClean="0">
                <a:solidFill>
                  <a:srgbClr val="006600"/>
                </a:solidFill>
              </a:rPr>
              <a:t>+</a:t>
            </a:r>
            <a:r>
              <a:rPr lang="en-US" dirty="0" smtClean="0">
                <a:solidFill>
                  <a:srgbClr val="006600"/>
                </a:solidFill>
              </a:rPr>
              <a:t> channels</a:t>
            </a:r>
            <a:r>
              <a:rPr lang="en-US" dirty="0" smtClean="0"/>
              <a:t> in neuromuscular junction</a:t>
            </a:r>
          </a:p>
          <a:p>
            <a:endParaRPr lang="en-US" dirty="0"/>
          </a:p>
        </p:txBody>
      </p:sp>
      <p:sp>
        <p:nvSpPr>
          <p:cNvPr id="18434" name="AutoShape 2" descr="Image result for ligand gated Na chan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AutoShape 4" descr="Image result for ligand gated Na chan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8" name="AutoShape 6" descr="Image result for ligand gated Na chan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40" name="Picture 8" descr="http://www.mun.ca/biology/desmid/brian/BIOL2060/BIOL2060-13/13_20.jpg"/>
          <p:cNvPicPr>
            <a:picLocks noChangeAspect="1" noChangeArrowheads="1"/>
          </p:cNvPicPr>
          <p:nvPr/>
        </p:nvPicPr>
        <p:blipFill>
          <a:blip r:embed="rId2"/>
          <a:srcRect l="42772" b="1813"/>
          <a:stretch>
            <a:fillRect/>
          </a:stretch>
        </p:blipFill>
        <p:spPr bwMode="auto">
          <a:xfrm>
            <a:off x="3048000" y="3200400"/>
            <a:ext cx="3733800" cy="3276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Osmosis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Transport water across selectively permeable membranes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When substance cannot cross the cell membrane water moves through water channels from lower concentration to higher concentration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amount of pressure required exactly to stop osmosis is called as </a:t>
            </a:r>
            <a:r>
              <a:rPr lang="en-US" sz="2400" b="1" dirty="0" smtClean="0">
                <a:solidFill>
                  <a:srgbClr val="0033CC"/>
                </a:solidFill>
              </a:rPr>
              <a:t>Osmotic pressure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Osmosis</a:t>
            </a:r>
            <a:endParaRPr lang="en-US" dirty="0"/>
          </a:p>
        </p:txBody>
      </p:sp>
      <p:pic>
        <p:nvPicPr>
          <p:cNvPr id="1026" name="Picture 2" descr="http://keepinapbiologyreal.wikispaces.com/file/view/osmosis.gif/165682427/osmosis.gif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219200" y="1981200"/>
            <a:ext cx="6800850" cy="3609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Facilitated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Carrier mediated diffusion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Substances are transported by a specific carrier proteins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Occurs along the electrochemical gradient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Does not utilize energy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Rate of diffusion is saturable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Eg</a:t>
            </a:r>
            <a:r>
              <a:rPr lang="en-US" sz="2400" dirty="0" smtClean="0"/>
              <a:t>. Glucose transport into the cell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Vesicular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Vesiculaer</a:t>
            </a:r>
            <a:r>
              <a:rPr lang="en-US" dirty="0" smtClean="0"/>
              <a:t> transport - </a:t>
            </a:r>
            <a:r>
              <a:rPr lang="en-US" dirty="0" err="1" smtClean="0"/>
              <a:t>Exocytosis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Material for export are targeted to the cell membrane</a:t>
            </a:r>
          </a:p>
          <a:p>
            <a:r>
              <a:rPr lang="en-US" dirty="0" smtClean="0"/>
              <a:t>Area of fusion break down</a:t>
            </a:r>
          </a:p>
          <a:p>
            <a:r>
              <a:rPr lang="en-US" dirty="0" smtClean="0"/>
              <a:t>Ca</a:t>
            </a:r>
            <a:r>
              <a:rPr lang="en-US" baseline="30000" dirty="0" smtClean="0"/>
              <a:t>2+</a:t>
            </a:r>
            <a:r>
              <a:rPr lang="en-US" dirty="0" smtClean="0"/>
              <a:t> dependent process</a:t>
            </a:r>
          </a:p>
          <a:p>
            <a:endParaRPr lang="en-US" dirty="0" smtClean="0"/>
          </a:p>
          <a:p>
            <a:r>
              <a:rPr lang="en-US" dirty="0" smtClean="0"/>
              <a:t>Non-constitutive secretion- </a:t>
            </a:r>
          </a:p>
          <a:p>
            <a:r>
              <a:rPr lang="en-US" dirty="0" smtClean="0"/>
              <a:t>Proteins from </a:t>
            </a:r>
            <a:r>
              <a:rPr lang="en-US" dirty="0" err="1" smtClean="0"/>
              <a:t>golgi</a:t>
            </a:r>
            <a:r>
              <a:rPr lang="en-US" dirty="0" smtClean="0"/>
              <a:t> apparatus enter the secretary granules</a:t>
            </a:r>
          </a:p>
          <a:p>
            <a:r>
              <a:rPr lang="en-US" dirty="0" err="1" smtClean="0"/>
              <a:t>Prohormones</a:t>
            </a:r>
            <a:r>
              <a:rPr lang="en-US" dirty="0" smtClean="0"/>
              <a:t> mature to hormones</a:t>
            </a:r>
          </a:p>
          <a:p>
            <a:r>
              <a:rPr lang="en-US" dirty="0" err="1" smtClean="0"/>
              <a:t>Exocytosis</a:t>
            </a:r>
            <a:r>
              <a:rPr lang="en-US" dirty="0" smtClean="0"/>
              <a:t> follows</a:t>
            </a:r>
          </a:p>
          <a:p>
            <a:endParaRPr lang="en-US" dirty="0" smtClean="0"/>
          </a:p>
          <a:p>
            <a:r>
              <a:rPr lang="en-US" dirty="0" smtClean="0"/>
              <a:t>Constitutive pathway – prompt transport of vesicles to the membrane</a:t>
            </a:r>
          </a:p>
          <a:p>
            <a:r>
              <a:rPr lang="en-US" dirty="0" smtClean="0"/>
              <a:t>No or little processing or storage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Vesicular transport Endocytosis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Phagocytosis</a:t>
            </a:r>
            <a:endParaRPr lang="en-US" dirty="0" smtClean="0"/>
          </a:p>
          <a:p>
            <a:r>
              <a:rPr lang="en-US" dirty="0" err="1" smtClean="0"/>
              <a:t>Pinocytosis</a:t>
            </a:r>
            <a:endParaRPr lang="en-US" dirty="0" smtClean="0"/>
          </a:p>
          <a:p>
            <a:r>
              <a:rPr lang="en-US" dirty="0" err="1" smtClean="0"/>
              <a:t>Clathrin</a:t>
            </a:r>
            <a:r>
              <a:rPr lang="en-US" dirty="0" smtClean="0"/>
              <a:t> mediated endocytosis</a:t>
            </a:r>
          </a:p>
          <a:p>
            <a:r>
              <a:rPr lang="en-US" dirty="0" err="1" smtClean="0"/>
              <a:t>Caveolae</a:t>
            </a:r>
            <a:r>
              <a:rPr lang="en-US" dirty="0" smtClean="0"/>
              <a:t> dependent uptake</a:t>
            </a:r>
          </a:p>
          <a:p>
            <a:r>
              <a:rPr lang="en-US" dirty="0" err="1" smtClean="0"/>
              <a:t>Nonclathrin</a:t>
            </a:r>
            <a:r>
              <a:rPr lang="en-US" dirty="0" smtClean="0"/>
              <a:t>/</a:t>
            </a:r>
            <a:r>
              <a:rPr lang="en-US" dirty="0" err="1" smtClean="0"/>
              <a:t>noncaveolae</a:t>
            </a:r>
            <a:r>
              <a:rPr lang="en-US" dirty="0" smtClean="0"/>
              <a:t> endocytosis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Phagocytosis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Engulfing of material by cells</a:t>
            </a:r>
          </a:p>
          <a:p>
            <a:r>
              <a:rPr lang="en-US" dirty="0" smtClean="0"/>
              <a:t>Bacteria, dead tissue, other microscopic particles being engulfed by </a:t>
            </a:r>
            <a:r>
              <a:rPr lang="en-US" dirty="0" err="1" smtClean="0"/>
              <a:t>polymorphonuclear</a:t>
            </a:r>
            <a:r>
              <a:rPr lang="en-US" dirty="0" smtClean="0"/>
              <a:t> leukocytes</a:t>
            </a:r>
          </a:p>
          <a:p>
            <a:r>
              <a:rPr lang="en-US" dirty="0" smtClean="0"/>
              <a:t>Material on the cell membrane</a:t>
            </a:r>
          </a:p>
          <a:p>
            <a:r>
              <a:rPr lang="en-US" dirty="0" smtClean="0"/>
              <a:t>Invagination</a:t>
            </a:r>
          </a:p>
          <a:p>
            <a:r>
              <a:rPr lang="en-US" dirty="0" smtClean="0"/>
              <a:t>Pinch off of the </a:t>
            </a:r>
            <a:r>
              <a:rPr lang="en-US" dirty="0" err="1" smtClean="0"/>
              <a:t>invagination</a:t>
            </a:r>
            <a:endParaRPr lang="en-US" dirty="0" smtClean="0"/>
          </a:p>
          <a:p>
            <a:r>
              <a:rPr lang="en-US" dirty="0" smtClean="0"/>
              <a:t>Material in a vacuole</a:t>
            </a:r>
          </a:p>
          <a:p>
            <a:r>
              <a:rPr lang="en-US" dirty="0" smtClean="0"/>
              <a:t>Membrane intact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Small non polar molecules ( O</a:t>
            </a:r>
            <a:r>
              <a:rPr lang="en-US" baseline="-25000" dirty="0" smtClean="0"/>
              <a:t>2</a:t>
            </a:r>
            <a:r>
              <a:rPr lang="en-US" dirty="0" smtClean="0"/>
              <a:t> and N</a:t>
            </a:r>
            <a:r>
              <a:rPr lang="en-US" baseline="-25000" dirty="0" smtClean="0"/>
              <a:t>2</a:t>
            </a:r>
            <a:r>
              <a:rPr lang="en-US" dirty="0" smtClean="0"/>
              <a:t>) and small uncharged polar molecules diffuse across the lipid membranes of the cell.</a:t>
            </a:r>
          </a:p>
          <a:p>
            <a:r>
              <a:rPr lang="en-US" dirty="0" smtClean="0"/>
              <a:t>Others have very limited permeability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How does the other substances cross the membrane?</a:t>
            </a:r>
          </a:p>
          <a:p>
            <a:r>
              <a:rPr lang="en-US" dirty="0" smtClean="0"/>
              <a:t>Passage through transport proteins. </a:t>
            </a:r>
          </a:p>
          <a:p>
            <a:r>
              <a:rPr lang="en-US" dirty="0" smtClean="0"/>
              <a:t>Vesicular transport (</a:t>
            </a:r>
            <a:r>
              <a:rPr lang="en-US" dirty="0" err="1" smtClean="0"/>
              <a:t>endocytosis</a:t>
            </a:r>
            <a:r>
              <a:rPr lang="en-US" dirty="0" smtClean="0"/>
              <a:t> and </a:t>
            </a:r>
            <a:r>
              <a:rPr lang="en-US" dirty="0" err="1" smtClean="0"/>
              <a:t>exocytosis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Pinocytosis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752600"/>
          </a:xfrm>
        </p:spPr>
        <p:txBody>
          <a:bodyPr/>
          <a:lstStyle/>
          <a:p>
            <a:r>
              <a:rPr lang="en-US" dirty="0" err="1" smtClean="0"/>
              <a:t>Similer</a:t>
            </a:r>
            <a:r>
              <a:rPr lang="en-US" dirty="0" smtClean="0"/>
              <a:t> to </a:t>
            </a:r>
            <a:r>
              <a:rPr lang="en-US" dirty="0" err="1" smtClean="0"/>
              <a:t>phagocytosis</a:t>
            </a:r>
            <a:endParaRPr lang="en-US" dirty="0" smtClean="0"/>
          </a:p>
          <a:p>
            <a:r>
              <a:rPr lang="en-US" dirty="0" smtClean="0"/>
              <a:t>Smaller vesicles with substance in solution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Macrophages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200400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038600"/>
            <a:ext cx="8229600" cy="17526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Occurs at places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membrane indentations where the protein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clathrin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accumulate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baseline="0" dirty="0" smtClean="0"/>
              <a:t>Internalize many receptors</a:t>
            </a:r>
            <a:r>
              <a:rPr lang="en-US" sz="2600" dirty="0" smtClean="0"/>
              <a:t> and </a:t>
            </a:r>
            <a:r>
              <a:rPr lang="en-US" sz="2600" dirty="0" err="1" smtClean="0"/>
              <a:t>liagands</a:t>
            </a:r>
            <a:endParaRPr lang="en-US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2600" dirty="0" smtClean="0"/>
              <a:t>Plays a major role in synaptic functions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Eg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Nerve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growth factor, low density lipoproteins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2819400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Clathrin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mediated endocytosis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Energy by hydrolysis of ATP</a:t>
            </a:r>
          </a:p>
          <a:p>
            <a:r>
              <a:rPr lang="en-US" dirty="0" smtClean="0"/>
              <a:t>Many are </a:t>
            </a:r>
            <a:r>
              <a:rPr lang="en-US" dirty="0" err="1" smtClean="0"/>
              <a:t>ATPases</a:t>
            </a:r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Na, K </a:t>
            </a:r>
            <a:r>
              <a:rPr lang="en-US" dirty="0" err="1" smtClean="0"/>
              <a:t>ATPase</a:t>
            </a:r>
            <a:endParaRPr lang="en-US" dirty="0" smtClean="0"/>
          </a:p>
          <a:p>
            <a:r>
              <a:rPr lang="en-US" dirty="0" smtClean="0"/>
              <a:t>H,K </a:t>
            </a:r>
            <a:r>
              <a:rPr lang="en-US" dirty="0" err="1" smtClean="0"/>
              <a:t>ATPase</a:t>
            </a:r>
            <a:r>
              <a:rPr lang="en-US" dirty="0" smtClean="0"/>
              <a:t> ( gastric mucosa and renal tubules)</a:t>
            </a:r>
          </a:p>
          <a:p>
            <a:r>
              <a:rPr lang="en-US" dirty="0" smtClean="0"/>
              <a:t>Ca</a:t>
            </a:r>
            <a:r>
              <a:rPr lang="en-US" baseline="30000" dirty="0" smtClean="0"/>
              <a:t>2+</a:t>
            </a:r>
            <a:r>
              <a:rPr lang="en-US" dirty="0" smtClean="0"/>
              <a:t> </a:t>
            </a:r>
            <a:r>
              <a:rPr lang="en-US" dirty="0" err="1" smtClean="0"/>
              <a:t>ATPase</a:t>
            </a:r>
            <a:r>
              <a:rPr lang="en-US" dirty="0" smtClean="0"/>
              <a:t> pump</a:t>
            </a:r>
          </a:p>
          <a:p>
            <a:r>
              <a:rPr lang="en-US" dirty="0" smtClean="0"/>
              <a:t>Proton </a:t>
            </a:r>
            <a:r>
              <a:rPr lang="en-US" dirty="0" err="1" smtClean="0"/>
              <a:t>ATPase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Na, K </a:t>
            </a:r>
            <a:r>
              <a:rPr lang="en-US" dirty="0" err="1" smtClean="0"/>
              <a:t>ATPase</a:t>
            </a:r>
            <a:endParaRPr lang="en-US" dirty="0"/>
          </a:p>
        </p:txBody>
      </p:sp>
      <p:pic>
        <p:nvPicPr>
          <p:cNvPr id="6146" name="Picture 2" descr="http://accesspharmacy.mhmedical.com/data/books/1587/m_bar_ch2_f018.png"/>
          <p:cNvPicPr>
            <a:picLocks noChangeAspect="1" noChangeArrowheads="1"/>
          </p:cNvPicPr>
          <p:nvPr/>
        </p:nvPicPr>
        <p:blipFill>
          <a:blip r:embed="rId2"/>
          <a:srcRect t="1923" r="30503"/>
          <a:stretch>
            <a:fillRect/>
          </a:stretch>
        </p:blipFill>
        <p:spPr bwMode="auto">
          <a:xfrm>
            <a:off x="914400" y="1447800"/>
            <a:ext cx="6934200" cy="4911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Na, K </a:t>
            </a:r>
            <a:r>
              <a:rPr lang="en-US" dirty="0" err="1" smtClean="0"/>
              <a:t>ATPase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Major energy using process</a:t>
            </a:r>
          </a:p>
          <a:p>
            <a:r>
              <a:rPr lang="en-US" dirty="0" smtClean="0"/>
              <a:t>Accounts for a large fraction of the basal metabolic rate.</a:t>
            </a:r>
          </a:p>
          <a:p>
            <a:r>
              <a:rPr lang="en-US" dirty="0" smtClean="0"/>
              <a:t>Coupling ratio 3:2</a:t>
            </a:r>
          </a:p>
          <a:p>
            <a:r>
              <a:rPr lang="en-US" dirty="0" err="1" smtClean="0"/>
              <a:t>Electrogenic</a:t>
            </a:r>
            <a:r>
              <a:rPr lang="en-US" dirty="0" smtClean="0"/>
              <a:t> pump </a:t>
            </a:r>
          </a:p>
          <a:p>
            <a:r>
              <a:rPr lang="en-US" dirty="0" smtClean="0"/>
              <a:t>Present in all parts of the body</a:t>
            </a:r>
          </a:p>
          <a:p>
            <a:r>
              <a:rPr lang="en-US" dirty="0" err="1" smtClean="0"/>
              <a:t>Hetrodimer</a:t>
            </a:r>
            <a:r>
              <a:rPr lang="en-US" dirty="0" smtClean="0"/>
              <a:t> ( alpha and beta subunits)</a:t>
            </a:r>
          </a:p>
          <a:p>
            <a:r>
              <a:rPr lang="en-US" dirty="0" smtClean="0"/>
              <a:t>Alpha subunit transport the ions- </a:t>
            </a:r>
          </a:p>
          <a:p>
            <a:pPr>
              <a:buNone/>
            </a:pPr>
            <a:r>
              <a:rPr lang="en-US" dirty="0" smtClean="0"/>
              <a:t>intracellular Na and ATP binding sites and a </a:t>
            </a:r>
            <a:r>
              <a:rPr lang="en-US" dirty="0" err="1" smtClean="0"/>
              <a:t>phosphorylation</a:t>
            </a:r>
            <a:r>
              <a:rPr lang="en-US" dirty="0" smtClean="0"/>
              <a:t> site.</a:t>
            </a:r>
          </a:p>
          <a:p>
            <a:pPr>
              <a:buNone/>
            </a:pPr>
            <a:r>
              <a:rPr lang="en-US" dirty="0" err="1" smtClean="0"/>
              <a:t>Extracelluler</a:t>
            </a:r>
            <a:r>
              <a:rPr lang="en-US" dirty="0" smtClean="0"/>
              <a:t> K+ binding site</a:t>
            </a:r>
          </a:p>
          <a:p>
            <a:r>
              <a:rPr lang="en-US" dirty="0" smtClean="0"/>
              <a:t>Beta subunit is a glycoprotein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Na bind to alpha subunit</a:t>
            </a:r>
          </a:p>
          <a:p>
            <a:r>
              <a:rPr lang="en-US" dirty="0" smtClean="0"/>
              <a:t>ATP also bind</a:t>
            </a:r>
          </a:p>
          <a:p>
            <a:r>
              <a:rPr lang="en-US" dirty="0" smtClean="0"/>
              <a:t>Form ADP</a:t>
            </a:r>
          </a:p>
          <a:p>
            <a:r>
              <a:rPr lang="en-US" dirty="0" smtClean="0"/>
              <a:t>Phosphate transferred to </a:t>
            </a:r>
            <a:r>
              <a:rPr lang="en-US" dirty="0" err="1" smtClean="0"/>
              <a:t>phosphorylation</a:t>
            </a:r>
            <a:r>
              <a:rPr lang="en-US" dirty="0" smtClean="0"/>
              <a:t> site</a:t>
            </a:r>
          </a:p>
          <a:p>
            <a:r>
              <a:rPr lang="en-US" dirty="0" smtClean="0"/>
              <a:t>Change in protein configuration</a:t>
            </a:r>
          </a:p>
          <a:p>
            <a:r>
              <a:rPr lang="en-US" dirty="0" smtClean="0"/>
              <a:t>Extrude Na+ into the ECF</a:t>
            </a:r>
            <a:endParaRPr lang="en-US" dirty="0"/>
          </a:p>
        </p:txBody>
      </p:sp>
      <p:pic>
        <p:nvPicPr>
          <p:cNvPr id="4" name="Picture 2" descr="http://ccftp.scu.edu.cn:8090/Download/uploadfile/2012081015194039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8305800" cy="24200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active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Active transport of Na</a:t>
            </a:r>
            <a:r>
              <a:rPr lang="en-US" baseline="30000" dirty="0" smtClean="0"/>
              <a:t>+</a:t>
            </a:r>
            <a:r>
              <a:rPr lang="en-US" dirty="0" smtClean="0"/>
              <a:t> is coupled to the transport of other substances</a:t>
            </a:r>
          </a:p>
          <a:p>
            <a:r>
              <a:rPr lang="en-US" dirty="0" smtClean="0"/>
              <a:t>On  the luminal surface of SI mucosal membrane glucose is transported only if Na</a:t>
            </a:r>
            <a:r>
              <a:rPr lang="en-US" baseline="30000" dirty="0" smtClean="0"/>
              <a:t>+</a:t>
            </a:r>
            <a:r>
              <a:rPr lang="en-US" dirty="0" smtClean="0"/>
              <a:t> binds the protein</a:t>
            </a:r>
          </a:p>
          <a:p>
            <a:r>
              <a:rPr lang="en-US" dirty="0" smtClean="0"/>
              <a:t>Both Na and glucose into the cell</a:t>
            </a:r>
          </a:p>
          <a:p>
            <a:r>
              <a:rPr lang="en-US" dirty="0" smtClean="0"/>
              <a:t>Na concentration is maintained by Na , K </a:t>
            </a:r>
            <a:r>
              <a:rPr lang="en-US" dirty="0" err="1" smtClean="0"/>
              <a:t>ATPase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http://accesspharmacy.mhmedical.com/data/books/1587/m_bar_ch2_f0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399"/>
            <a:ext cx="8001000" cy="59238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polarized epithelial cells?</a:t>
            </a:r>
          </a:p>
          <a:p>
            <a:r>
              <a:rPr lang="en-US" dirty="0" smtClean="0"/>
              <a:t>Describe the transport across the capillary wall.</a:t>
            </a:r>
          </a:p>
          <a:p>
            <a:r>
              <a:rPr lang="en-US" dirty="0" smtClean="0"/>
              <a:t>What is transcytosis?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proteins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aqueous ion channels</a:t>
            </a:r>
          </a:p>
          <a:p>
            <a:pPr>
              <a:buNone/>
            </a:pPr>
            <a:r>
              <a:rPr lang="en-US" dirty="0" smtClean="0"/>
              <a:t>Membrane spanning proteins ( protein collections)</a:t>
            </a:r>
          </a:p>
          <a:p>
            <a:pPr>
              <a:buNone/>
            </a:pPr>
            <a:r>
              <a:rPr lang="en-US" dirty="0" smtClean="0"/>
              <a:t>Tightly regulated pores </a:t>
            </a:r>
          </a:p>
          <a:p>
            <a:pPr>
              <a:buNone/>
            </a:pPr>
            <a:r>
              <a:rPr lang="en-US" dirty="0" smtClean="0"/>
              <a:t>The diameter of the pore, shape and charge make the channels selective</a:t>
            </a:r>
          </a:p>
          <a:p>
            <a:pPr>
              <a:buNone/>
            </a:pPr>
            <a:r>
              <a:rPr lang="en-US" dirty="0" smtClean="0"/>
              <a:t>Gated channels- Voltage gated , </a:t>
            </a:r>
            <a:r>
              <a:rPr lang="en-US" dirty="0" err="1" smtClean="0"/>
              <a:t>ligand</a:t>
            </a:r>
            <a:r>
              <a:rPr lang="en-US" dirty="0" smtClean="0"/>
              <a:t> gated or respond to mechanical stretch.</a:t>
            </a:r>
          </a:p>
          <a:p>
            <a:pPr>
              <a:buNone/>
            </a:pPr>
            <a:r>
              <a:rPr lang="en-US" dirty="0" smtClean="0"/>
              <a:t>Ligands can be extra </a:t>
            </a:r>
            <a:r>
              <a:rPr lang="en-US" dirty="0" err="1" smtClean="0"/>
              <a:t>celluler</a:t>
            </a:r>
            <a:r>
              <a:rPr lang="en-US" dirty="0" smtClean="0"/>
              <a:t> ( neurotransmitters or hormones) or </a:t>
            </a:r>
            <a:r>
              <a:rPr lang="en-US" dirty="0" err="1" smtClean="0"/>
              <a:t>intracelluler</a:t>
            </a:r>
            <a:r>
              <a:rPr lang="en-US" dirty="0" smtClean="0"/>
              <a:t> ( IC Ca</a:t>
            </a:r>
            <a:r>
              <a:rPr lang="en-US" baseline="30000" dirty="0" smtClean="0"/>
              <a:t>2+</a:t>
            </a:r>
            <a:r>
              <a:rPr lang="en-US" dirty="0" smtClean="0"/>
              <a:t>, </a:t>
            </a:r>
            <a:r>
              <a:rPr lang="en-US" dirty="0" err="1" smtClean="0"/>
              <a:t>cAMP</a:t>
            </a:r>
            <a:r>
              <a:rPr lang="en-US" dirty="0" smtClean="0"/>
              <a:t>, lipids, G protein)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www.apsubiology.org/anatomy/2010/2010_Exam_Reviews/Exam_3_Review/channel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8870950" cy="5208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Specific channels for K</a:t>
            </a:r>
            <a:r>
              <a:rPr lang="en-US" baseline="30000" dirty="0" smtClean="0"/>
              <a:t>+</a:t>
            </a:r>
            <a:r>
              <a:rPr lang="en-US" dirty="0" smtClean="0"/>
              <a:t>, Na</a:t>
            </a:r>
            <a:r>
              <a:rPr lang="en-US" baseline="30000" dirty="0" smtClean="0"/>
              <a:t>+</a:t>
            </a:r>
            <a:r>
              <a:rPr lang="en-US" dirty="0" smtClean="0"/>
              <a:t>, Ca</a:t>
            </a:r>
            <a:r>
              <a:rPr lang="en-US" baseline="30000" dirty="0" smtClean="0"/>
              <a:t>2+</a:t>
            </a:r>
            <a:r>
              <a:rPr lang="en-US" dirty="0" smtClean="0"/>
              <a:t> and </a:t>
            </a:r>
            <a:r>
              <a:rPr lang="en-US" dirty="0" err="1" smtClean="0"/>
              <a:t>Cl</a:t>
            </a:r>
            <a:r>
              <a:rPr lang="en-US" baseline="30000" dirty="0" smtClean="0"/>
              <a:t>-</a:t>
            </a:r>
          </a:p>
          <a:p>
            <a:r>
              <a:rPr lang="en-US" dirty="0" smtClean="0"/>
              <a:t>Non selective channels for cations or anions</a:t>
            </a:r>
          </a:p>
          <a:p>
            <a:r>
              <a:rPr lang="en-US" dirty="0" smtClean="0"/>
              <a:t>Composed of multiple subunits</a:t>
            </a:r>
            <a:endParaRPr lang="en-US" dirty="0"/>
          </a:p>
          <a:p>
            <a:r>
              <a:rPr lang="en-US" dirty="0" smtClean="0"/>
              <a:t>Most K</a:t>
            </a:r>
            <a:r>
              <a:rPr lang="en-US" baseline="30000" dirty="0" smtClean="0"/>
              <a:t>+</a:t>
            </a:r>
            <a:r>
              <a:rPr lang="en-US" dirty="0" smtClean="0"/>
              <a:t> channels are tetramers</a:t>
            </a:r>
          </a:p>
          <a:p>
            <a:r>
              <a:rPr lang="en-US" dirty="0" err="1" smtClean="0"/>
              <a:t>Ligand</a:t>
            </a:r>
            <a:r>
              <a:rPr lang="en-US" dirty="0" smtClean="0"/>
              <a:t> gated channels like acetylcholine has five subunits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proteins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Carrier proteins</a:t>
            </a:r>
          </a:p>
          <a:p>
            <a:pPr>
              <a:buNone/>
            </a:pPr>
            <a:r>
              <a:rPr lang="en-US" dirty="0" smtClean="0"/>
              <a:t>Bind ion, change configuration and move the ion down the concentration gradient ( from area of higher to lower concentration) or down the electrical gradient </a:t>
            </a:r>
          </a:p>
          <a:p>
            <a:pPr>
              <a:buNone/>
            </a:pPr>
            <a:r>
              <a:rPr lang="en-US" dirty="0" smtClean="0"/>
              <a:t>Carrier proteins moving in chemical or electrical gradient – facilitated diffusion</a:t>
            </a:r>
          </a:p>
          <a:p>
            <a:pPr>
              <a:buNone/>
            </a:pPr>
            <a:r>
              <a:rPr lang="en-US" dirty="0" smtClean="0"/>
              <a:t>No energy required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proteins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Can be </a:t>
            </a:r>
          </a:p>
          <a:p>
            <a:r>
              <a:rPr lang="en-US" dirty="0" err="1" smtClean="0"/>
              <a:t>Uniport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Transport one substance in one direction</a:t>
            </a:r>
          </a:p>
          <a:p>
            <a:r>
              <a:rPr lang="en-US" dirty="0" smtClean="0"/>
              <a:t>Symport</a:t>
            </a:r>
          </a:p>
          <a:p>
            <a:pPr>
              <a:buNone/>
            </a:pPr>
            <a:r>
              <a:rPr lang="en-US" dirty="0" smtClean="0"/>
              <a:t>Transport of more than one substance across the membrane together.</a:t>
            </a:r>
          </a:p>
          <a:p>
            <a:r>
              <a:rPr lang="en-US" dirty="0" err="1" smtClean="0"/>
              <a:t>Antiport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Exchange of one substance for another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Membrane transport -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diffusion</a:t>
            </a:r>
          </a:p>
          <a:p>
            <a:r>
              <a:rPr lang="en-US" dirty="0" smtClean="0"/>
              <a:t>Facilitated diffusion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Simple diffusion</a:t>
            </a:r>
          </a:p>
          <a:p>
            <a:r>
              <a:rPr lang="en-US" dirty="0" smtClean="0"/>
              <a:t>Diffusion of lipid-soluble substances through the lipid </a:t>
            </a:r>
            <a:r>
              <a:rPr lang="en-US" dirty="0" err="1" smtClean="0"/>
              <a:t>bilayer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Diffusion of water and other lipid-insoluble molecules through protein channels.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Occurs long the chemical or electrical gradient.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Not energy dependant.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Most protein channels are highly selective for transport of one or more specific ions or molecules.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Eg</a:t>
            </a:r>
            <a:r>
              <a:rPr lang="en-US" sz="2400" dirty="0" smtClean="0"/>
              <a:t>. Na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channels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Many channels can be opened or closed by gates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Voltage gated channels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Ligand</a:t>
            </a:r>
            <a:r>
              <a:rPr lang="en-US" sz="2400" dirty="0" smtClean="0"/>
              <a:t> (Chemical) gated channels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Microsoft Office PowerPoint</Application>
  <PresentationFormat>On-screen Show (4:3)</PresentationFormat>
  <Paragraphs>171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Bookman Old Style</vt:lpstr>
      <vt:lpstr>Calibri</vt:lpstr>
      <vt:lpstr>Gill Sans MT</vt:lpstr>
      <vt:lpstr>Wingdings</vt:lpstr>
      <vt:lpstr>Wingdings 3</vt:lpstr>
      <vt:lpstr>Origin</vt:lpstr>
      <vt:lpstr>Membrane transport</vt:lpstr>
      <vt:lpstr>PowerPoint Presentation</vt:lpstr>
      <vt:lpstr>Transport proteins</vt:lpstr>
      <vt:lpstr>PowerPoint Presentation</vt:lpstr>
      <vt:lpstr>Ion channels</vt:lpstr>
      <vt:lpstr>Transport proteins cont.</vt:lpstr>
      <vt:lpstr>Transport proteins</vt:lpstr>
      <vt:lpstr>Membrane transport - Diffusion</vt:lpstr>
      <vt:lpstr>Simple diffusion</vt:lpstr>
      <vt:lpstr>Voltage gating</vt:lpstr>
      <vt:lpstr>PowerPoint Presentation</vt:lpstr>
      <vt:lpstr>Ligand ( chemical gating)</vt:lpstr>
      <vt:lpstr>Osmosis</vt:lpstr>
      <vt:lpstr>Osmosis</vt:lpstr>
      <vt:lpstr>Facilitated diffusion</vt:lpstr>
      <vt:lpstr>Vesicular transport</vt:lpstr>
      <vt:lpstr>Vesiculaer transport - Exocytosis</vt:lpstr>
      <vt:lpstr>Vesicular transport Endocytosis</vt:lpstr>
      <vt:lpstr>Phagocytosis </vt:lpstr>
      <vt:lpstr>Pinocytosis </vt:lpstr>
      <vt:lpstr>Active transport</vt:lpstr>
      <vt:lpstr>Na, K ATPase</vt:lpstr>
      <vt:lpstr>Na, K ATPase</vt:lpstr>
      <vt:lpstr>PowerPoint Presentation</vt:lpstr>
      <vt:lpstr>Secondary active transport</vt:lpstr>
      <vt:lpstr>PowerPoint Presentation</vt:lpstr>
      <vt:lpstr>Home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Membrane transport</dc:title>
  <dc:creator>Madushanka</dc:creator>
  <cp:lastModifiedBy>USER</cp:lastModifiedBy>
  <cp:revision>1</cp:revision>
  <dcterms:modified xsi:type="dcterms:W3CDTF">2018-01-10T01:44:59Z</dcterms:modified>
</cp:coreProperties>
</file>