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4" r:id="rId4"/>
    <p:sldId id="259" r:id="rId5"/>
    <p:sldId id="298" r:id="rId6"/>
    <p:sldId id="295" r:id="rId7"/>
    <p:sldId id="294" r:id="rId8"/>
    <p:sldId id="260" r:id="rId9"/>
    <p:sldId id="261" r:id="rId10"/>
    <p:sldId id="296" r:id="rId11"/>
    <p:sldId id="287" r:id="rId12"/>
    <p:sldId id="277" r:id="rId13"/>
    <p:sldId id="288" r:id="rId14"/>
    <p:sldId id="289" r:id="rId15"/>
    <p:sldId id="274" r:id="rId16"/>
    <p:sldId id="297" r:id="rId17"/>
    <p:sldId id="275" r:id="rId18"/>
    <p:sldId id="276" r:id="rId19"/>
    <p:sldId id="292" r:id="rId20"/>
    <p:sldId id="281" r:id="rId21"/>
    <p:sldId id="293" r:id="rId22"/>
    <p:sldId id="278" r:id="rId23"/>
    <p:sldId id="290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7" autoAdjust="0"/>
    <p:restoredTop sz="94660"/>
  </p:normalViewPr>
  <p:slideViewPr>
    <p:cSldViewPr>
      <p:cViewPr varScale="1">
        <p:scale>
          <a:sx n="84" d="100"/>
          <a:sy n="84" d="100"/>
        </p:scale>
        <p:origin x="1469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6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30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5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7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67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35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D3E61-61BD-4174-8763-EEE759471BB9}" type="datetimeFigureOut">
              <a:rPr lang="en-US" smtClean="0"/>
              <a:pPr/>
              <a:t>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3EE1F-B82D-4C43-92F5-629823020F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1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Pectoral region, scapular region  Brachial plexus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Prof. Aranjan Karunanayake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MBBS, DM, DOH&amp;S, </a:t>
            </a:r>
            <a:r>
              <a:rPr lang="en-US" sz="2200" dirty="0" err="1" smtClean="0">
                <a:solidFill>
                  <a:schemeClr val="tx1"/>
                </a:solidFill>
              </a:rPr>
              <a:t>Dip.Tox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</a:rPr>
              <a:t>Dipin</a:t>
            </a:r>
            <a:r>
              <a:rPr lang="en-US" sz="2200" dirty="0" smtClean="0">
                <a:solidFill>
                  <a:schemeClr val="tx1"/>
                </a:solidFill>
              </a:rPr>
              <a:t>. </a:t>
            </a:r>
            <a:r>
              <a:rPr lang="en-US" sz="2200" dirty="0" err="1" smtClean="0">
                <a:solidFill>
                  <a:schemeClr val="tx1"/>
                </a:solidFill>
              </a:rPr>
              <a:t>Coun</a:t>
            </a:r>
            <a:r>
              <a:rPr lang="en-US" sz="2200" dirty="0" smtClean="0">
                <a:solidFill>
                  <a:schemeClr val="tx1"/>
                </a:solidFill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</a:rPr>
              <a:t>D.Sp.Med</a:t>
            </a:r>
            <a:r>
              <a:rPr lang="en-US" sz="2200" dirty="0" smtClean="0">
                <a:solidFill>
                  <a:schemeClr val="tx1"/>
                </a:solidFill>
              </a:rPr>
              <a:t>, FSS, MBASEM (UK), </a:t>
            </a:r>
            <a:r>
              <a:rPr lang="en-US" sz="2200" dirty="0" err="1" smtClean="0">
                <a:solidFill>
                  <a:schemeClr val="tx1"/>
                </a:solidFill>
              </a:rPr>
              <a:t>MSc.SEM</a:t>
            </a:r>
            <a:r>
              <a:rPr lang="en-US" sz="2200" dirty="0" smtClean="0">
                <a:solidFill>
                  <a:schemeClr val="tx1"/>
                </a:solidFill>
              </a:rPr>
              <a:t> (UK)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Damage to biceps muscle</a:t>
            </a:r>
            <a:endParaRPr lang="en-US" dirty="0"/>
          </a:p>
        </p:txBody>
      </p:sp>
      <p:pic>
        <p:nvPicPr>
          <p:cNvPr id="5" name="Content Placeholder 4" descr="http://www.fpnotebook.com/_media/ArmBicepsRupture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77181"/>
            <a:ext cx="40386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http://www.mdguidelines.com/images/Illustrations/ru_b_ten.jp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41" y="1066800"/>
            <a:ext cx="3730518" cy="5059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588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Muscles of the 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3505200" cy="4906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Anterior Muscles of the Arm</a:t>
            </a:r>
          </a:p>
          <a:p>
            <a:pPr marL="0" indent="0">
              <a:buNone/>
            </a:pPr>
            <a:r>
              <a:rPr lang="en-US" dirty="0" err="1" smtClean="0"/>
              <a:t>Coraco</a:t>
            </a:r>
            <a:r>
              <a:rPr lang="en-US" dirty="0" smtClean="0"/>
              <a:t> brachialis</a:t>
            </a:r>
          </a:p>
          <a:p>
            <a:pPr marL="0" indent="0">
              <a:buNone/>
            </a:pPr>
            <a:r>
              <a:rPr lang="en-US" dirty="0" smtClean="0"/>
              <a:t>Biceps</a:t>
            </a:r>
          </a:p>
          <a:p>
            <a:pPr marL="0" indent="0">
              <a:buNone/>
            </a:pPr>
            <a:r>
              <a:rPr lang="en-US" dirty="0" smtClean="0"/>
              <a:t>Brachialis</a:t>
            </a:r>
          </a:p>
          <a:p>
            <a:pPr marL="0" indent="0">
              <a:buNone/>
            </a:pPr>
            <a:r>
              <a:rPr lang="en-US" dirty="0" smtClean="0"/>
              <a:t>All three supplied by </a:t>
            </a:r>
            <a:r>
              <a:rPr lang="en-US" dirty="0" err="1" smtClean="0"/>
              <a:t>musculocutaneous</a:t>
            </a:r>
            <a:r>
              <a:rPr lang="en-US" dirty="0" smtClean="0"/>
              <a:t> nerve</a:t>
            </a:r>
            <a:endParaRPr lang="en-US" dirty="0"/>
          </a:p>
        </p:txBody>
      </p:sp>
      <p:pic>
        <p:nvPicPr>
          <p:cNvPr id="5" name="Content Placeholder 4" descr="http://healthfavo.com/wp-content/uploads/2013/07/anatomy-arm-muscles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676400"/>
            <a:ext cx="49530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174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Anterior and posterior muscles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3581400" cy="51355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 err="1" smtClean="0"/>
              <a:t>Susbscapularis</a:t>
            </a:r>
            <a:r>
              <a:rPr lang="en-US" u="sng" dirty="0" smtClean="0"/>
              <a:t> – </a:t>
            </a:r>
            <a:r>
              <a:rPr lang="en-US" dirty="0" smtClean="0"/>
              <a:t>adduction, extension and medial rotation. Supplied by upper and lower subscapular nerve.</a:t>
            </a:r>
          </a:p>
          <a:p>
            <a:pPr marL="0" indent="0">
              <a:buNone/>
            </a:pPr>
            <a:r>
              <a:rPr lang="en-US" u="sng" dirty="0" smtClean="0"/>
              <a:t>Triceps</a:t>
            </a:r>
            <a:r>
              <a:rPr lang="en-US" dirty="0" smtClean="0"/>
              <a:t> – Has a long, medial and a lateral head. Provide support to the shoulder. Causes extension at the elbow. Supplied by radial nerve</a:t>
            </a:r>
            <a:endParaRPr lang="en-US" dirty="0"/>
          </a:p>
        </p:txBody>
      </p:sp>
      <p:pic>
        <p:nvPicPr>
          <p:cNvPr id="5" name="Content Placeholder 4" descr="http://www.tooloop.com/wp-content/uploads/2013/12/muscles-in-the-arms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94" y="990600"/>
            <a:ext cx="3635211" cy="513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946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Cubital</a:t>
            </a:r>
            <a:r>
              <a:rPr lang="en-US" dirty="0" smtClean="0"/>
              <a:t> Fossa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657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 smtClean="0"/>
              <a:t>Triangular shape area</a:t>
            </a:r>
          </a:p>
          <a:p>
            <a:pPr marL="0" indent="0">
              <a:buNone/>
            </a:pPr>
            <a:r>
              <a:rPr lang="en-US" sz="2400" u="sng" dirty="0" smtClean="0"/>
              <a:t>Laterally – </a:t>
            </a:r>
            <a:r>
              <a:rPr lang="en-US" sz="2400" dirty="0" err="1" smtClean="0"/>
              <a:t>Brachioradialis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Medially – </a:t>
            </a:r>
            <a:r>
              <a:rPr lang="en-US" sz="2400" dirty="0" smtClean="0"/>
              <a:t>pronator </a:t>
            </a:r>
            <a:r>
              <a:rPr lang="en-US" sz="2400" dirty="0" err="1" smtClean="0"/>
              <a:t>teres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u="sng" dirty="0" smtClean="0"/>
              <a:t>Floor – </a:t>
            </a:r>
            <a:r>
              <a:rPr lang="en-US" sz="2400" dirty="0" smtClean="0"/>
              <a:t>Brachialis</a:t>
            </a:r>
          </a:p>
          <a:p>
            <a:pPr marL="0" indent="0">
              <a:buNone/>
            </a:pPr>
            <a:r>
              <a:rPr lang="en-US" sz="2400" u="sng" dirty="0" smtClean="0"/>
              <a:t>Roof</a:t>
            </a:r>
            <a:r>
              <a:rPr lang="en-US" sz="2400" dirty="0" smtClean="0"/>
              <a:t> – skin and fascia</a:t>
            </a:r>
          </a:p>
          <a:p>
            <a:pPr marL="0" indent="0">
              <a:buNone/>
            </a:pPr>
            <a:r>
              <a:rPr lang="en-US" sz="2400" u="sng" dirty="0" smtClean="0"/>
              <a:t>Contents – </a:t>
            </a:r>
          </a:p>
          <a:p>
            <a:pPr marL="0" indent="0">
              <a:buNone/>
            </a:pPr>
            <a:r>
              <a:rPr lang="en-US" sz="2400" dirty="0" smtClean="0"/>
              <a:t>Median nerve</a:t>
            </a:r>
          </a:p>
          <a:p>
            <a:pPr marL="0" indent="0">
              <a:buNone/>
            </a:pPr>
            <a:r>
              <a:rPr lang="en-US" sz="2400" dirty="0" smtClean="0"/>
              <a:t>Brachial artery and its branches</a:t>
            </a:r>
          </a:p>
          <a:p>
            <a:pPr marL="0" indent="0">
              <a:buNone/>
            </a:pPr>
            <a:r>
              <a:rPr lang="en-US" sz="2400" dirty="0" smtClean="0"/>
              <a:t>Radial nerve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Content Placeholder 4" descr="http://www.orthointerview.com/Question-Bank/Sample-Questions_files/stacks_image_192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371600"/>
            <a:ext cx="4648200" cy="38155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87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Cubital</a:t>
            </a:r>
            <a:r>
              <a:rPr lang="en-US" dirty="0" smtClean="0"/>
              <a:t> fossa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38862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Roof of the </a:t>
            </a:r>
            <a:r>
              <a:rPr lang="en-US" dirty="0" err="1" smtClean="0"/>
              <a:t>cubital</a:t>
            </a:r>
            <a:r>
              <a:rPr lang="en-US" dirty="0" smtClean="0"/>
              <a:t> fossa has cephalic, </a:t>
            </a:r>
            <a:r>
              <a:rPr lang="en-US" dirty="0" err="1" smtClean="0"/>
              <a:t>basilic</a:t>
            </a:r>
            <a:r>
              <a:rPr lang="en-US" dirty="0" smtClean="0"/>
              <a:t> and medial </a:t>
            </a:r>
            <a:r>
              <a:rPr lang="en-US" dirty="0" err="1" smtClean="0"/>
              <a:t>cubital</a:t>
            </a:r>
            <a:r>
              <a:rPr lang="en-US" dirty="0" smtClean="0"/>
              <a:t> and median vein of forearm.</a:t>
            </a:r>
          </a:p>
          <a:p>
            <a:pPr marL="0" indent="0">
              <a:buNone/>
            </a:pPr>
            <a:r>
              <a:rPr lang="en-US" u="sng" dirty="0" smtClean="0"/>
              <a:t>Clinical uses</a:t>
            </a:r>
          </a:p>
          <a:p>
            <a:pPr marL="0" indent="0">
              <a:buNone/>
            </a:pPr>
            <a:r>
              <a:rPr lang="en-US" dirty="0" smtClean="0"/>
              <a:t>Measurement of blood pressure</a:t>
            </a:r>
          </a:p>
          <a:p>
            <a:pPr marL="0" indent="0">
              <a:buNone/>
            </a:pPr>
            <a:r>
              <a:rPr lang="en-US" dirty="0" err="1" smtClean="0"/>
              <a:t>Venapuncture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Cut injury can damage important structures</a:t>
            </a:r>
            <a:endParaRPr lang="en-US" dirty="0"/>
          </a:p>
        </p:txBody>
      </p:sp>
      <p:pic>
        <p:nvPicPr>
          <p:cNvPr id="5" name="Content Placeholder 4" descr="http://www.frca.co.uk/images/cubital-fossa2.gif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267200" cy="48767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4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Arteries of upper limb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33528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Subclavian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Axillary</a:t>
            </a:r>
          </a:p>
          <a:p>
            <a:pPr marL="0" indent="0">
              <a:buNone/>
            </a:pPr>
            <a:r>
              <a:rPr lang="en-US" dirty="0" smtClean="0"/>
              <a:t>Brachial</a:t>
            </a:r>
          </a:p>
          <a:p>
            <a:pPr marL="0" indent="0">
              <a:buNone/>
            </a:pPr>
            <a:r>
              <a:rPr lang="en-US" dirty="0" smtClean="0"/>
              <a:t>Ulnar</a:t>
            </a:r>
          </a:p>
          <a:p>
            <a:pPr marL="0" indent="0">
              <a:buNone/>
            </a:pPr>
            <a:r>
              <a:rPr lang="en-US" dirty="0" smtClean="0"/>
              <a:t>radial</a:t>
            </a:r>
            <a:endParaRPr lang="en-US" dirty="0"/>
          </a:p>
        </p:txBody>
      </p:sp>
      <p:pic>
        <p:nvPicPr>
          <p:cNvPr id="5" name="Content Placeholder 4" descr="http://www.yoursurgery.com/procedures/angiography/images/ArteryArmAnat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3886200" cy="495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96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Scapula </a:t>
            </a:r>
            <a:r>
              <a:rPr lang="en-US" dirty="0" err="1" smtClean="0"/>
              <a:t>anatomosis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733800" cy="50593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It is an anastomosis between arterial branches of first part of </a:t>
            </a:r>
            <a:r>
              <a:rPr lang="en-US" sz="2000" dirty="0" err="1" smtClean="0"/>
              <a:t>subclavian</a:t>
            </a:r>
            <a:r>
              <a:rPr lang="en-US" sz="2000" dirty="0" smtClean="0"/>
              <a:t> artery and third part of axillary artery. </a:t>
            </a:r>
          </a:p>
          <a:p>
            <a:pPr marL="0" indent="0" algn="just">
              <a:buNone/>
            </a:pPr>
            <a:r>
              <a:rPr lang="en-US" sz="2000" dirty="0" smtClean="0"/>
              <a:t>It supplies shoulder joint, muscles of the arm and scapula region.</a:t>
            </a:r>
          </a:p>
          <a:p>
            <a:pPr marL="0" indent="0" algn="just">
              <a:buNone/>
            </a:pPr>
            <a:r>
              <a:rPr lang="en-US" sz="2000" dirty="0" smtClean="0"/>
              <a:t>This can provide blood supply to the arm when there is an obstruction in the axillary artery before its third part.</a:t>
            </a:r>
            <a:endParaRPr lang="en-US" sz="2000" dirty="0"/>
          </a:p>
        </p:txBody>
      </p:sp>
      <p:pic>
        <p:nvPicPr>
          <p:cNvPr id="5" name="Content Placeholder 4" descr="http://neuros-org.s3.amazonaws.com/assets/public/n18/com_photos/e80a3091122570aa8f264ccb6794a0e5_medium.pn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930826"/>
            <a:ext cx="4038600" cy="32551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0337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Veins of upper limb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3276600" cy="52879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Deep veins –</a:t>
            </a:r>
          </a:p>
          <a:p>
            <a:pPr marL="0" indent="0">
              <a:buNone/>
            </a:pPr>
            <a:r>
              <a:rPr lang="en-US" dirty="0" err="1" smtClean="0"/>
              <a:t>Subclavian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Axillary</a:t>
            </a:r>
          </a:p>
          <a:p>
            <a:pPr marL="0" indent="0">
              <a:buNone/>
            </a:pPr>
            <a:r>
              <a:rPr lang="en-US" dirty="0" smtClean="0"/>
              <a:t>Brachial</a:t>
            </a:r>
          </a:p>
          <a:p>
            <a:pPr marL="0" indent="0">
              <a:buNone/>
            </a:pPr>
            <a:r>
              <a:rPr lang="en-US" dirty="0" smtClean="0"/>
              <a:t>Radial and ulnar</a:t>
            </a:r>
          </a:p>
          <a:p>
            <a:pPr marL="0" indent="0">
              <a:buNone/>
            </a:pPr>
            <a:r>
              <a:rPr lang="en-US" u="sng" dirty="0" smtClean="0"/>
              <a:t>Superficial –</a:t>
            </a:r>
          </a:p>
          <a:p>
            <a:pPr marL="0" indent="0">
              <a:buNone/>
            </a:pPr>
            <a:r>
              <a:rPr lang="en-US" dirty="0" smtClean="0"/>
              <a:t>Cephalic</a:t>
            </a:r>
          </a:p>
          <a:p>
            <a:pPr marL="0" indent="0">
              <a:buNone/>
            </a:pPr>
            <a:r>
              <a:rPr lang="en-US" dirty="0" err="1" smtClean="0"/>
              <a:t>Basilic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They both drain to axillary vein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 descr="http://www.rci.rutgers.edu/%7Euzwiak/AnatPhys/Blood_Vessels_files/image040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4831"/>
            <a:ext cx="4419600" cy="3314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962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Nerves of brachial plexus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200400" cy="5059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u="sng" dirty="0" smtClean="0"/>
              <a:t>Axillary</a:t>
            </a:r>
            <a:r>
              <a:rPr lang="en-US" sz="1600" dirty="0" smtClean="0"/>
              <a:t> – shoulder joint and deltoid and </a:t>
            </a:r>
            <a:r>
              <a:rPr lang="en-US" sz="1600" dirty="0" err="1" smtClean="0"/>
              <a:t>teres</a:t>
            </a:r>
            <a:r>
              <a:rPr lang="en-US" sz="1600" dirty="0" smtClean="0"/>
              <a:t> minor muscles. Sensory supply to skin over lower part of deltoid</a:t>
            </a:r>
          </a:p>
          <a:p>
            <a:pPr marL="0" indent="0">
              <a:buNone/>
            </a:pPr>
            <a:r>
              <a:rPr lang="en-US" sz="1600" u="sng" dirty="0" smtClean="0"/>
              <a:t>Median</a:t>
            </a:r>
            <a:r>
              <a:rPr lang="en-US" sz="1600" dirty="0" smtClean="0"/>
              <a:t> – supplies most of forearm muscles, </a:t>
            </a:r>
            <a:r>
              <a:rPr lang="en-US" sz="1600" dirty="0" err="1" smtClean="0"/>
              <a:t>thenar</a:t>
            </a:r>
            <a:r>
              <a:rPr lang="en-US" sz="1600" dirty="0" smtClean="0"/>
              <a:t> muscles and radial two </a:t>
            </a:r>
            <a:r>
              <a:rPr lang="en-US" sz="1600" dirty="0" err="1" smtClean="0"/>
              <a:t>lumbricals</a:t>
            </a:r>
            <a:r>
              <a:rPr lang="en-US" sz="1600" dirty="0" smtClean="0"/>
              <a:t> and radial 3 &amp;1/2 fingers and palm anterior aspect </a:t>
            </a:r>
          </a:p>
          <a:p>
            <a:pPr marL="0" indent="0">
              <a:buNone/>
            </a:pPr>
            <a:r>
              <a:rPr lang="en-US" sz="1600" u="sng" dirty="0" smtClean="0"/>
              <a:t>Ulnar</a:t>
            </a:r>
            <a:r>
              <a:rPr lang="en-US" sz="1600" dirty="0" smtClean="0"/>
              <a:t> – most of intrinsic hand muscles and flexor carpi </a:t>
            </a:r>
            <a:r>
              <a:rPr lang="en-US" sz="1600" dirty="0" err="1" smtClean="0"/>
              <a:t>ulnaris</a:t>
            </a:r>
            <a:r>
              <a:rPr lang="en-US" sz="1600" dirty="0" smtClean="0"/>
              <a:t> and medial ½ of flexor </a:t>
            </a:r>
            <a:r>
              <a:rPr lang="en-US" sz="1600" dirty="0" err="1" smtClean="0"/>
              <a:t>digitorum</a:t>
            </a:r>
            <a:r>
              <a:rPr lang="en-US" sz="1600" dirty="0" smtClean="0"/>
              <a:t> </a:t>
            </a:r>
            <a:r>
              <a:rPr lang="en-US" sz="1600" dirty="0" err="1" smtClean="0"/>
              <a:t>profundus</a:t>
            </a:r>
            <a:r>
              <a:rPr lang="en-US" sz="1600" dirty="0" smtClean="0"/>
              <a:t>. Cutaneous supply to medial1&amp;1/2 fingers and hand.</a:t>
            </a:r>
          </a:p>
          <a:p>
            <a:pPr marL="0" indent="0">
              <a:buNone/>
            </a:pPr>
            <a:r>
              <a:rPr lang="en-US" sz="1600" u="sng" dirty="0" smtClean="0"/>
              <a:t>Radial </a:t>
            </a:r>
          </a:p>
          <a:p>
            <a:pPr marL="0" indent="0">
              <a:buNone/>
            </a:pPr>
            <a:r>
              <a:rPr lang="en-US" sz="1600" dirty="0" smtClean="0"/>
              <a:t>Supplies  triceps, extensor muscles of forearm, and skin of most of dorsal aspect of hand.</a:t>
            </a:r>
          </a:p>
          <a:p>
            <a:pPr marL="0" indent="0">
              <a:buNone/>
            </a:pPr>
            <a:r>
              <a:rPr lang="en-US" sz="1600" u="sng" dirty="0" err="1" smtClean="0"/>
              <a:t>Musculocutaneous</a:t>
            </a:r>
            <a:r>
              <a:rPr lang="en-US" sz="1600" dirty="0" smtClean="0"/>
              <a:t> – supplies biceps, brachialis and </a:t>
            </a:r>
            <a:r>
              <a:rPr lang="en-US" sz="1600" dirty="0" err="1" smtClean="0"/>
              <a:t>coracobrachialis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Continues as lateral cutaneous nerve of forearm</a:t>
            </a:r>
          </a:p>
          <a:p>
            <a:pPr marL="0" indent="0">
              <a:buNone/>
            </a:pPr>
            <a:r>
              <a:rPr lang="en-US" sz="1600" u="sng" dirty="0" smtClean="0"/>
              <a:t>Long thoracic nerve- </a:t>
            </a:r>
            <a:r>
              <a:rPr lang="en-US" sz="1600" dirty="0" smtClean="0"/>
              <a:t>supplies the </a:t>
            </a:r>
            <a:r>
              <a:rPr lang="en-US" sz="1600" dirty="0" err="1" smtClean="0"/>
              <a:t>serratus</a:t>
            </a:r>
            <a:r>
              <a:rPr lang="en-US" sz="1600" dirty="0" smtClean="0"/>
              <a:t> anterior muscle. Arises from C5,6,7 nerve roots. </a:t>
            </a:r>
            <a:endParaRPr lang="en-US" sz="1600" dirty="0"/>
          </a:p>
        </p:txBody>
      </p:sp>
      <p:pic>
        <p:nvPicPr>
          <p:cNvPr id="5" name="Content Placeholder 4" descr="http://legacy.owensboro.kctcs.edu/gcaplan/anat/notes/Image544.gif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910556"/>
            <a:ext cx="4876800" cy="3804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54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Fracture shaft of </a:t>
            </a:r>
            <a:r>
              <a:rPr lang="en-US" dirty="0" err="1" smtClean="0"/>
              <a:t>humerus</a:t>
            </a:r>
            <a:endParaRPr lang="en-US" dirty="0"/>
          </a:p>
        </p:txBody>
      </p:sp>
      <p:pic>
        <p:nvPicPr>
          <p:cNvPr id="5" name="Content Placeholder 4" descr="http://www.hwbf.org/hwb/conf/shriv3/03.jp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4953000" cy="3400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http://fce-studymode.netdna-ssl.com/images/upload-flashcards/back/9/2/31629084_m.jpg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71600"/>
            <a:ext cx="2971800" cy="350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6691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Student should be able to </a:t>
            </a:r>
          </a:p>
          <a:p>
            <a:pPr marL="0" indent="0">
              <a:buNone/>
            </a:pPr>
            <a:r>
              <a:rPr lang="en-US" sz="2400" dirty="0" smtClean="0"/>
              <a:t>orientate and describe the muscles attached, structures related and clinical importance of clavicle, </a:t>
            </a:r>
            <a:r>
              <a:rPr lang="en-US" sz="2400" dirty="0" err="1" smtClean="0"/>
              <a:t>humerus</a:t>
            </a:r>
            <a:r>
              <a:rPr lang="en-US" sz="2400" dirty="0" smtClean="0"/>
              <a:t> and scapula.</a:t>
            </a:r>
          </a:p>
          <a:p>
            <a:pPr marL="0" indent="0">
              <a:buNone/>
            </a:pPr>
            <a:r>
              <a:rPr lang="en-US" sz="2400" dirty="0"/>
              <a:t>b</a:t>
            </a:r>
            <a:r>
              <a:rPr lang="en-US" sz="2400" dirty="0" smtClean="0"/>
              <a:t>riefly describe the nerve supply, blood supply and lymphatic drainage of upper limb.</a:t>
            </a:r>
          </a:p>
          <a:p>
            <a:pPr marL="0" indent="0">
              <a:buNone/>
            </a:pPr>
            <a:r>
              <a:rPr lang="en-US" sz="2400" dirty="0" smtClean="0"/>
              <a:t>briefly describe the origin, insertion, nerve supply and action of muscles of the arm, pectoral region and scapula region.</a:t>
            </a:r>
          </a:p>
          <a:p>
            <a:pPr marL="0" indent="0">
              <a:buNone/>
            </a:pPr>
            <a:r>
              <a:rPr lang="en-US" sz="2400" dirty="0" smtClean="0"/>
              <a:t>Briefly describe the effects of fracture of </a:t>
            </a:r>
            <a:r>
              <a:rPr lang="en-US" sz="2400" dirty="0" err="1" smtClean="0"/>
              <a:t>humerus</a:t>
            </a:r>
            <a:r>
              <a:rPr lang="en-US" sz="2400" dirty="0" smtClean="0"/>
              <a:t> at various sites.</a:t>
            </a:r>
          </a:p>
          <a:p>
            <a:pPr marL="0" indent="0">
              <a:buNone/>
            </a:pPr>
            <a:r>
              <a:rPr lang="en-US" sz="2400" dirty="0" smtClean="0"/>
              <a:t>Briefly describe the effects of nerve injuries of upper limb. </a:t>
            </a:r>
          </a:p>
        </p:txBody>
      </p:sp>
    </p:spTree>
    <p:extLst>
      <p:ext uri="{BB962C8B-B14F-4D97-AF65-F5344CB8AC3E}">
        <p14:creationId xmlns:p14="http://schemas.microsoft.com/office/powerpoint/2010/main" val="352995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Radial nerve injury causing a wrist Drop</a:t>
            </a:r>
            <a:endParaRPr lang="en-US" sz="2800" dirty="0"/>
          </a:p>
        </p:txBody>
      </p:sp>
      <p:pic>
        <p:nvPicPr>
          <p:cNvPr id="5" name="Content Placeholder 4" descr="http://i1.ytimg.com/vi/_Cu6ttAhe8Y/hqdefault.jp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28800"/>
            <a:ext cx="464820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https://encrypted-tbn2.gstatic.com/images?q=tbn:ANd9GcR8e27az0DjtSZMea2ArCHD-YbTsu4yqBll50sxQUfcXUbPZSpa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52600"/>
            <a:ext cx="3505200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429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Fracture medial epicondyle of </a:t>
            </a:r>
            <a:r>
              <a:rPr lang="en-US" sz="2800" b="1" dirty="0" err="1" smtClean="0"/>
              <a:t>humerus</a:t>
            </a:r>
            <a:endParaRPr lang="en-US" sz="2800" b="1" dirty="0"/>
          </a:p>
        </p:txBody>
      </p:sp>
      <p:pic>
        <p:nvPicPr>
          <p:cNvPr id="5" name="Content Placeholder 4" descr="http://fce-studymode.netdna-ssl.com/images/upload-flashcards/back/9/2/31629084_m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447800"/>
            <a:ext cx="35814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http://www.joshheenan.com/wp-content/uploads/2013/10/little-leaguers-elbow.jp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4191000" cy="449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897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Ulnar nerve lesion causing an ulnar claw </a:t>
            </a:r>
            <a:endParaRPr lang="en-US" sz="2800" dirty="0"/>
          </a:p>
        </p:txBody>
      </p:sp>
      <p:pic>
        <p:nvPicPr>
          <p:cNvPr id="5" name="Content Placeholder 4" descr="http://upload.wikimedia.org/wikipedia/commons/thumb/f/f3/Anatomy_of_Ulnar_nerve.JPG/400px-Anatomy_of_Ulnar_nerve.JPG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0"/>
            <a:ext cx="4076700" cy="2386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 descr="http://upload.wikimedia.org/wikipedia/commons/thumb/6/65/Ulnar_claw_hand.JPG/220px-Ulnar_claw_hand.JPG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752600"/>
            <a:ext cx="3886200" cy="3581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02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Supracondylar fracture </a:t>
            </a:r>
            <a:r>
              <a:rPr lang="en-US" dirty="0" err="1" smtClean="0"/>
              <a:t>Humerus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86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Can damage several important structures such as</a:t>
            </a:r>
          </a:p>
          <a:p>
            <a:pPr marL="0" indent="0">
              <a:buNone/>
            </a:pPr>
            <a:r>
              <a:rPr lang="en-US" dirty="0" smtClean="0"/>
              <a:t>Brachial artery</a:t>
            </a:r>
          </a:p>
          <a:p>
            <a:pPr marL="0" indent="0">
              <a:buNone/>
            </a:pPr>
            <a:r>
              <a:rPr lang="en-US" dirty="0" smtClean="0"/>
              <a:t>Median nerve</a:t>
            </a:r>
            <a:endParaRPr lang="en-US" dirty="0"/>
          </a:p>
        </p:txBody>
      </p:sp>
      <p:pic>
        <p:nvPicPr>
          <p:cNvPr id="5" name="Content Placeholder 4" descr="http://upload.wikimedia.org/wikipedia/commons/thumb/5/58/Supracondylar09.JPG/230px-Supracondylar09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600200"/>
            <a:ext cx="40386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1949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Supracondylar fracture can damage the median nerve</a:t>
            </a:r>
            <a:endParaRPr lang="en-US" sz="2800" dirty="0"/>
          </a:p>
        </p:txBody>
      </p:sp>
      <p:pic>
        <p:nvPicPr>
          <p:cNvPr id="6" name="Content Placeholder 5" descr="http://meded.ucsd.edu/clinicalmed/upper_cts.jpg"/>
          <p:cNvPicPr>
            <a:picLocks noGr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524000"/>
            <a:ext cx="4114800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4" descr="http://upload.wikimedia.org/wikipedia/commons/thumb/5/58/Supracondylar09.JPG/230px-Supracondylar09.JPG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47800"/>
            <a:ext cx="41910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2057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Pectoral girdle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3528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Clavicle and scapula contributes to the pectoral girdle.</a:t>
            </a:r>
          </a:p>
          <a:p>
            <a:pPr marL="0" indent="0">
              <a:buNone/>
            </a:pPr>
            <a:r>
              <a:rPr lang="en-US" dirty="0" smtClean="0"/>
              <a:t>They helps to keep the upper limb away from the trunk to help in the function of having a wider range of movement. </a:t>
            </a:r>
            <a:endParaRPr lang="en-US" dirty="0"/>
          </a:p>
        </p:txBody>
      </p:sp>
      <p:pic>
        <p:nvPicPr>
          <p:cNvPr id="7" name="Content Placeholder 6" descr="bones of axilla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990600"/>
            <a:ext cx="49530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5382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Pectoral region muscles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200400" cy="5211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Anterior wall is made up of </a:t>
            </a:r>
            <a:r>
              <a:rPr lang="en-US" sz="2400" dirty="0" err="1" smtClean="0"/>
              <a:t>pectoralis</a:t>
            </a:r>
            <a:r>
              <a:rPr lang="en-US" sz="2400" dirty="0" smtClean="0"/>
              <a:t> major and minor muscles.</a:t>
            </a:r>
          </a:p>
          <a:p>
            <a:pPr marL="0" indent="0">
              <a:buNone/>
            </a:pPr>
            <a:r>
              <a:rPr lang="en-US" sz="2400" dirty="0" err="1" smtClean="0"/>
              <a:t>Pectoralis</a:t>
            </a:r>
            <a:r>
              <a:rPr lang="en-US" sz="2400" dirty="0" smtClean="0"/>
              <a:t> major helps in adduction, flexion, medial rotation of shoulder and help to elevate the ribs.</a:t>
            </a:r>
          </a:p>
          <a:p>
            <a:pPr marL="0" indent="0">
              <a:buNone/>
            </a:pPr>
            <a:r>
              <a:rPr lang="en-US" sz="2400" dirty="0" err="1" smtClean="0"/>
              <a:t>Pectoralis</a:t>
            </a:r>
            <a:r>
              <a:rPr lang="en-US" sz="2400" dirty="0" smtClean="0"/>
              <a:t> minor helps in protraction of scapula and elevation of ribs. </a:t>
            </a:r>
            <a:endParaRPr lang="en-US" sz="2400" dirty="0"/>
          </a:p>
        </p:txBody>
      </p:sp>
      <p:pic>
        <p:nvPicPr>
          <p:cNvPr id="5" name="Content Placeholder 4" descr="muscles of axilla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371600"/>
            <a:ext cx="1981200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muscles of axill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295400"/>
            <a:ext cx="2057400" cy="32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94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2971800" cy="5364163"/>
          </a:xfrm>
        </p:spPr>
        <p:txBody>
          <a:bodyPr/>
          <a:lstStyle/>
          <a:p>
            <a:pPr marL="0" indent="0">
              <a:buNone/>
            </a:pPr>
            <a:r>
              <a:rPr lang="en-US" sz="3200" u="sng" dirty="0" err="1" smtClean="0"/>
              <a:t>Subclavius</a:t>
            </a:r>
            <a:r>
              <a:rPr lang="en-US" sz="3200" u="sng" dirty="0" smtClean="0"/>
              <a:t> –</a:t>
            </a:r>
          </a:p>
          <a:p>
            <a:pPr marL="0" indent="0">
              <a:buNone/>
            </a:pPr>
            <a:r>
              <a:rPr lang="en-US" dirty="0" smtClean="0"/>
              <a:t>Help to depress the clavicle</a:t>
            </a:r>
          </a:p>
          <a:p>
            <a:pPr marL="0" indent="0">
              <a:buNone/>
            </a:pPr>
            <a:r>
              <a:rPr lang="en-US" dirty="0" smtClean="0"/>
              <a:t>Protect the subclavian vessels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 smtClean="0"/>
              <a:t>Nerve supply – </a:t>
            </a:r>
            <a:r>
              <a:rPr lang="en-US" dirty="0" smtClean="0"/>
              <a:t>nerve to </a:t>
            </a:r>
            <a:r>
              <a:rPr lang="en-US" dirty="0" err="1" smtClean="0"/>
              <a:t>subclavius</a:t>
            </a:r>
            <a:endParaRPr lang="en-US" dirty="0"/>
          </a:p>
        </p:txBody>
      </p:sp>
      <p:pic>
        <p:nvPicPr>
          <p:cNvPr id="5" name="Content Placeholder 4" descr="http://www.eastwestmassageboston.com/images/Subclavius-Muscle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95400"/>
            <a:ext cx="4648200" cy="3055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427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Posterior muscles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276600" cy="5059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 smtClean="0"/>
              <a:t>Deltoid</a:t>
            </a:r>
            <a:r>
              <a:rPr lang="en-US" dirty="0" smtClean="0"/>
              <a:t> – abduction from 15 – 90 degrees, flexion and extension. </a:t>
            </a:r>
          </a:p>
          <a:p>
            <a:pPr marL="0" indent="0">
              <a:buNone/>
            </a:pPr>
            <a:r>
              <a:rPr lang="en-US" u="sng" dirty="0" smtClean="0"/>
              <a:t>Trapezius</a:t>
            </a:r>
            <a:r>
              <a:rPr lang="en-US" dirty="0" smtClean="0"/>
              <a:t> – Scapula rotation and shoulder abduction from 90 -180 degrees, shoulder shrugging.</a:t>
            </a:r>
          </a:p>
          <a:p>
            <a:pPr marL="0" indent="0">
              <a:buNone/>
            </a:pPr>
            <a:r>
              <a:rPr lang="en-US" u="sng" dirty="0" err="1" smtClean="0"/>
              <a:t>Rhombids</a:t>
            </a:r>
            <a:r>
              <a:rPr lang="en-US" u="sng" dirty="0" smtClean="0"/>
              <a:t> major and minor </a:t>
            </a:r>
            <a:r>
              <a:rPr lang="en-US" dirty="0" smtClean="0"/>
              <a:t>– retraction of scapula</a:t>
            </a:r>
          </a:p>
          <a:p>
            <a:pPr marL="0" indent="0">
              <a:buNone/>
            </a:pPr>
            <a:r>
              <a:rPr lang="en-US" u="sng" dirty="0" err="1" smtClean="0"/>
              <a:t>Serratus</a:t>
            </a:r>
            <a:r>
              <a:rPr lang="en-US" u="sng" dirty="0" smtClean="0"/>
              <a:t> anterior </a:t>
            </a:r>
            <a:r>
              <a:rPr lang="en-US" dirty="0" smtClean="0"/>
              <a:t>– helps in rotating the scapula during shoulder abduction and holding the medial border of the scapula attached to the thoracic wall.</a:t>
            </a:r>
          </a:p>
        </p:txBody>
      </p:sp>
      <p:pic>
        <p:nvPicPr>
          <p:cNvPr id="5" name="Content Placeholder 4" descr="front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574623"/>
            <a:ext cx="4724400" cy="40437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557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Posterior muscles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3429000" cy="5059363"/>
          </a:xfrm>
        </p:spPr>
        <p:txBody>
          <a:bodyPr/>
          <a:lstStyle/>
          <a:p>
            <a:pPr marL="0" indent="0">
              <a:buNone/>
            </a:pPr>
            <a:r>
              <a:rPr lang="en-US" u="sng" dirty="0" smtClean="0"/>
              <a:t>Supraspinatus – </a:t>
            </a:r>
            <a:r>
              <a:rPr lang="en-US" dirty="0" smtClean="0"/>
              <a:t>initiates abduction</a:t>
            </a:r>
          </a:p>
          <a:p>
            <a:pPr marL="0" indent="0">
              <a:buNone/>
            </a:pPr>
            <a:r>
              <a:rPr lang="en-US" u="sng" dirty="0" err="1" smtClean="0"/>
              <a:t>Infraspinatus</a:t>
            </a:r>
            <a:r>
              <a:rPr lang="en-US" u="sng" dirty="0" smtClean="0"/>
              <a:t> </a:t>
            </a:r>
            <a:r>
              <a:rPr lang="en-US" dirty="0" smtClean="0"/>
              <a:t>– lateral rotation</a:t>
            </a:r>
          </a:p>
          <a:p>
            <a:pPr marL="0" indent="0">
              <a:buNone/>
            </a:pPr>
            <a:r>
              <a:rPr lang="en-US" u="sng" dirty="0" err="1" smtClean="0"/>
              <a:t>Teres</a:t>
            </a:r>
            <a:r>
              <a:rPr lang="en-US" u="sng" dirty="0" smtClean="0"/>
              <a:t> minor  </a:t>
            </a:r>
            <a:r>
              <a:rPr lang="en-US" dirty="0" smtClean="0"/>
              <a:t>- lateral rotation</a:t>
            </a:r>
          </a:p>
          <a:p>
            <a:pPr marL="0" indent="0">
              <a:buNone/>
            </a:pPr>
            <a:r>
              <a:rPr lang="en-US" u="sng" dirty="0" err="1" smtClean="0"/>
              <a:t>Teres</a:t>
            </a:r>
            <a:r>
              <a:rPr lang="en-US" u="sng" dirty="0" smtClean="0"/>
              <a:t> major  </a:t>
            </a:r>
            <a:r>
              <a:rPr lang="en-US" dirty="0" smtClean="0"/>
              <a:t>- medial rotation, adduction, extension</a:t>
            </a:r>
            <a:endParaRPr lang="en-US" dirty="0"/>
          </a:p>
        </p:txBody>
      </p:sp>
      <p:pic>
        <p:nvPicPr>
          <p:cNvPr id="5" name="Content Placeholder 4" descr="https://www50.safesecureweb.com/secure/drawings/rotator_cuff-02.jpg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524000"/>
            <a:ext cx="4571999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4201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Serratus</a:t>
            </a:r>
            <a:r>
              <a:rPr lang="en-US" dirty="0" smtClean="0"/>
              <a:t> anterior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3048000" cy="5211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Origin from upper 8 ribs. Inserts to the medial border of scapula.</a:t>
            </a:r>
          </a:p>
          <a:p>
            <a:pPr marL="0" indent="0">
              <a:buNone/>
            </a:pPr>
            <a:r>
              <a:rPr lang="en-US" dirty="0" smtClean="0"/>
              <a:t>Supplied by long thoracic nerve.</a:t>
            </a:r>
          </a:p>
          <a:p>
            <a:pPr marL="0" indent="0">
              <a:buNone/>
            </a:pPr>
            <a:r>
              <a:rPr lang="en-US" dirty="0" smtClean="0"/>
              <a:t>Helps in shoulder abduction beyond 90 degrees by rotating the scapula. Helps to pull the scapula medial border towards the chest wall. </a:t>
            </a:r>
            <a:endParaRPr lang="en-US" dirty="0"/>
          </a:p>
        </p:txBody>
      </p:sp>
      <p:pic>
        <p:nvPicPr>
          <p:cNvPr id="5" name="Content Placeholder 4" descr="muscles of axilla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914400"/>
            <a:ext cx="4191000" cy="5105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2784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Biceps muscle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3124200" cy="5135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Has a long and a short head.</a:t>
            </a:r>
          </a:p>
          <a:p>
            <a:pPr marL="0" indent="0">
              <a:buNone/>
            </a:pPr>
            <a:r>
              <a:rPr lang="en-US" dirty="0" smtClean="0"/>
              <a:t>Causes flexion and supination at the elbow joint.</a:t>
            </a:r>
          </a:p>
          <a:p>
            <a:pPr marL="0" indent="0">
              <a:buNone/>
            </a:pPr>
            <a:r>
              <a:rPr lang="en-US" dirty="0" smtClean="0"/>
              <a:t>Supplied by </a:t>
            </a:r>
            <a:r>
              <a:rPr lang="en-US" dirty="0" err="1" smtClean="0"/>
              <a:t>musculocutaneous</a:t>
            </a:r>
            <a:r>
              <a:rPr lang="en-US" dirty="0" smtClean="0"/>
              <a:t> nerve.</a:t>
            </a:r>
            <a:endParaRPr lang="en-US" dirty="0"/>
          </a:p>
        </p:txBody>
      </p:sp>
      <p:pic>
        <p:nvPicPr>
          <p:cNvPr id="5" name="Content Placeholder 4" descr="muscles of axilla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763" y="990600"/>
            <a:ext cx="3638273" cy="513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622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773</Words>
  <Application>Microsoft Office PowerPoint</Application>
  <PresentationFormat>On-screen Show (4:3)</PresentationFormat>
  <Paragraphs>105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Pectoral region, scapular region  Brachial plexus </vt:lpstr>
      <vt:lpstr>Objectives</vt:lpstr>
      <vt:lpstr>Pectoral girdle</vt:lpstr>
      <vt:lpstr>Pectoral region muscles</vt:lpstr>
      <vt:lpstr>PowerPoint Presentation</vt:lpstr>
      <vt:lpstr>Posterior muscles</vt:lpstr>
      <vt:lpstr>Posterior muscles</vt:lpstr>
      <vt:lpstr>Serratus anterior muscle</vt:lpstr>
      <vt:lpstr>Biceps muscle</vt:lpstr>
      <vt:lpstr>Damage to biceps muscle</vt:lpstr>
      <vt:lpstr>Muscles of the Arm</vt:lpstr>
      <vt:lpstr>Anterior and posterior muscles</vt:lpstr>
      <vt:lpstr>Cubital Fossa</vt:lpstr>
      <vt:lpstr>Cubital fossa</vt:lpstr>
      <vt:lpstr>Arteries of upper limb</vt:lpstr>
      <vt:lpstr>Scapula anatomosis</vt:lpstr>
      <vt:lpstr>Veins of upper limb</vt:lpstr>
      <vt:lpstr>Nerves of brachial plexus</vt:lpstr>
      <vt:lpstr>Fracture shaft of humerus</vt:lpstr>
      <vt:lpstr>Radial nerve injury causing a wrist Drop</vt:lpstr>
      <vt:lpstr>Fracture medial epicondyle of humerus</vt:lpstr>
      <vt:lpstr>Ulnar nerve lesion causing an ulnar claw </vt:lpstr>
      <vt:lpstr>Supracondylar fracture Humerus</vt:lpstr>
      <vt:lpstr>Supracondylar fracture can damage the median nerve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Arm, axilla and Brachial plexus</dc:title>
  <dc:creator>Aranjan Karunanayake</dc:creator>
  <cp:lastModifiedBy>User</cp:lastModifiedBy>
  <cp:revision>42</cp:revision>
  <dcterms:created xsi:type="dcterms:W3CDTF">2013-12-31T02:38:59Z</dcterms:created>
  <dcterms:modified xsi:type="dcterms:W3CDTF">2018-01-09T06:04:56Z</dcterms:modified>
</cp:coreProperties>
</file>