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5" r:id="rId10"/>
    <p:sldId id="264" r:id="rId11"/>
    <p:sldId id="267" r:id="rId12"/>
    <p:sldId id="271" r:id="rId13"/>
    <p:sldId id="266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B4ED3-68A6-4727-B60C-B2E9D6C33A61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80132-A6C8-4E36-9620-5336ABC6A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276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B4ED3-68A6-4727-B60C-B2E9D6C33A61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80132-A6C8-4E36-9620-5336ABC6A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086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B4ED3-68A6-4727-B60C-B2E9D6C33A61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80132-A6C8-4E36-9620-5336ABC6A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183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B4ED3-68A6-4727-B60C-B2E9D6C33A61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80132-A6C8-4E36-9620-5336ABC6A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16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B4ED3-68A6-4727-B60C-B2E9D6C33A61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80132-A6C8-4E36-9620-5336ABC6A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674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B4ED3-68A6-4727-B60C-B2E9D6C33A61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80132-A6C8-4E36-9620-5336ABC6A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489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B4ED3-68A6-4727-B60C-B2E9D6C33A61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80132-A6C8-4E36-9620-5336ABC6A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511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B4ED3-68A6-4727-B60C-B2E9D6C33A61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80132-A6C8-4E36-9620-5336ABC6A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712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B4ED3-68A6-4727-B60C-B2E9D6C33A61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80132-A6C8-4E36-9620-5336ABC6A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191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B4ED3-68A6-4727-B60C-B2E9D6C33A61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80132-A6C8-4E36-9620-5336ABC6A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593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B4ED3-68A6-4727-B60C-B2E9D6C33A61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80132-A6C8-4E36-9620-5336ABC6A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884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B4ED3-68A6-4727-B60C-B2E9D6C33A61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80132-A6C8-4E36-9620-5336ABC6A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62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Clinical Case discussion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979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183" y="156120"/>
            <a:ext cx="11806646" cy="745217"/>
          </a:xfrm>
        </p:spPr>
        <p:txBody>
          <a:bodyPr/>
          <a:lstStyle/>
          <a:p>
            <a:r>
              <a:rPr lang="en-US" dirty="0" smtClean="0"/>
              <a:t>Clinical Case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183" y="1084217"/>
            <a:ext cx="11715206" cy="5577840"/>
          </a:xfrm>
        </p:spPr>
        <p:txBody>
          <a:bodyPr/>
          <a:lstStyle/>
          <a:p>
            <a:r>
              <a:rPr lang="en-US" dirty="0" smtClean="0"/>
              <a:t>Describe the anatomy of femoral hernia?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648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183" y="156120"/>
            <a:ext cx="11806646" cy="745217"/>
          </a:xfrm>
        </p:spPr>
        <p:txBody>
          <a:bodyPr/>
          <a:lstStyle/>
          <a:p>
            <a:r>
              <a:rPr lang="en-US" dirty="0" smtClean="0"/>
              <a:t>Clinical Case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183" y="1084217"/>
            <a:ext cx="6790508" cy="5577840"/>
          </a:xfrm>
        </p:spPr>
        <p:txBody>
          <a:bodyPr/>
          <a:lstStyle/>
          <a:p>
            <a:r>
              <a:rPr lang="en-US" dirty="0" smtClean="0"/>
              <a:t>A femoral hernia is the protrusion of a peritoneal sac through the femoral ring into the femoral canal, posterior and inferior to the inguinal ligament. </a:t>
            </a:r>
          </a:p>
          <a:p>
            <a:r>
              <a:rPr lang="en-US" dirty="0" smtClean="0"/>
              <a:t>The sac may contain </a:t>
            </a:r>
            <a:r>
              <a:rPr lang="en-US" dirty="0" err="1" smtClean="0"/>
              <a:t>preperitoneal</a:t>
            </a:r>
            <a:r>
              <a:rPr lang="en-US" dirty="0" smtClean="0"/>
              <a:t> fat, </a:t>
            </a:r>
            <a:r>
              <a:rPr lang="en-US" dirty="0" err="1" smtClean="0"/>
              <a:t>omentum</a:t>
            </a:r>
            <a:r>
              <a:rPr lang="en-US" dirty="0" smtClean="0"/>
              <a:t>, small bowel, or other structures.</a:t>
            </a:r>
          </a:p>
          <a:p>
            <a:r>
              <a:rPr lang="en-US" b="1" dirty="0" smtClean="0"/>
              <a:t>Femoral hernia </a:t>
            </a:r>
            <a:r>
              <a:rPr lang="en-US" dirty="0" smtClean="0"/>
              <a:t>– found </a:t>
            </a:r>
            <a:r>
              <a:rPr lang="en-US" dirty="0" err="1" smtClean="0"/>
              <a:t>infero</a:t>
            </a:r>
            <a:r>
              <a:rPr lang="en-US" dirty="0" smtClean="0"/>
              <a:t>-lateral to the </a:t>
            </a:r>
            <a:r>
              <a:rPr lang="en-US" b="1" dirty="0" smtClean="0"/>
              <a:t>pubic tubercle</a:t>
            </a:r>
            <a:r>
              <a:rPr lang="en-US" dirty="0" smtClean="0"/>
              <a:t> (and medial to the femoral pulse)</a:t>
            </a:r>
          </a:p>
          <a:p>
            <a:r>
              <a:rPr lang="en-US" b="1" dirty="0" smtClean="0"/>
              <a:t>Inguinal hernia </a:t>
            </a:r>
            <a:r>
              <a:rPr lang="en-US" dirty="0" smtClean="0"/>
              <a:t>– found </a:t>
            </a:r>
            <a:r>
              <a:rPr lang="en-US" dirty="0" err="1" smtClean="0"/>
              <a:t>superomedial</a:t>
            </a:r>
            <a:r>
              <a:rPr lang="en-US" dirty="0" smtClean="0"/>
              <a:t> to the pubic tubercle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9498" y="901338"/>
            <a:ext cx="5158331" cy="40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180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183" y="156120"/>
            <a:ext cx="11806646" cy="745217"/>
          </a:xfrm>
        </p:spPr>
        <p:txBody>
          <a:bodyPr/>
          <a:lstStyle/>
          <a:p>
            <a:r>
              <a:rPr lang="en-US" dirty="0" smtClean="0"/>
              <a:t>Clinical Case discussion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285" t="4314" r="4604" b="26281"/>
          <a:stretch/>
        </p:blipFill>
        <p:spPr>
          <a:xfrm>
            <a:off x="1149533" y="1155904"/>
            <a:ext cx="9509758" cy="5682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333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183" y="156120"/>
            <a:ext cx="11806646" cy="745217"/>
          </a:xfrm>
        </p:spPr>
        <p:txBody>
          <a:bodyPr/>
          <a:lstStyle/>
          <a:p>
            <a:r>
              <a:rPr lang="en-US" dirty="0" smtClean="0"/>
              <a:t>Clinical Case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183" y="1084217"/>
            <a:ext cx="11715206" cy="5577840"/>
          </a:xfrm>
        </p:spPr>
        <p:txBody>
          <a:bodyPr/>
          <a:lstStyle/>
          <a:p>
            <a:r>
              <a:rPr lang="en-US" dirty="0" smtClean="0"/>
              <a:t>Why femoral hernia liable to obstruct than inguinal hernia?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7160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183" y="156120"/>
            <a:ext cx="11806646" cy="745217"/>
          </a:xfrm>
        </p:spPr>
        <p:txBody>
          <a:bodyPr/>
          <a:lstStyle/>
          <a:p>
            <a:r>
              <a:rPr lang="en-US" dirty="0" smtClean="0"/>
              <a:t>Clinical Case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183" y="1084217"/>
            <a:ext cx="11715206" cy="5577840"/>
          </a:xfrm>
        </p:spPr>
        <p:txBody>
          <a:bodyPr/>
          <a:lstStyle/>
          <a:p>
            <a:r>
              <a:rPr lang="en-US" dirty="0"/>
              <a:t>Femoral hernias account for a fifth of all groin hernias in females but less than 1% of groin hernias in males</a:t>
            </a:r>
          </a:p>
          <a:p>
            <a:endParaRPr lang="en-US" dirty="0" smtClean="0"/>
          </a:p>
          <a:p>
            <a:r>
              <a:rPr lang="en-US" dirty="0" smtClean="0"/>
              <a:t>Why it is relatively common in females?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021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183" y="156120"/>
            <a:ext cx="11806646" cy="745217"/>
          </a:xfrm>
        </p:spPr>
        <p:txBody>
          <a:bodyPr/>
          <a:lstStyle/>
          <a:p>
            <a:r>
              <a:rPr lang="en-US" dirty="0" smtClean="0"/>
              <a:t>Clinical Case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183" y="1084217"/>
            <a:ext cx="11715206" cy="5577840"/>
          </a:xfrm>
        </p:spPr>
        <p:txBody>
          <a:bodyPr/>
          <a:lstStyle/>
          <a:p>
            <a:r>
              <a:rPr lang="en-US" dirty="0" smtClean="0"/>
              <a:t>Wheat are the possible complications of obstructed femoral hernia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355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183" y="104503"/>
            <a:ext cx="11806646" cy="745217"/>
          </a:xfrm>
        </p:spPr>
        <p:txBody>
          <a:bodyPr/>
          <a:lstStyle/>
          <a:p>
            <a:r>
              <a:rPr lang="en-US" dirty="0" smtClean="0"/>
              <a:t>Clinical Case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183" y="1084217"/>
            <a:ext cx="6450874" cy="5577840"/>
          </a:xfrm>
        </p:spPr>
        <p:txBody>
          <a:bodyPr/>
          <a:lstStyle/>
          <a:p>
            <a:r>
              <a:rPr lang="en-US" dirty="0" smtClean="0"/>
              <a:t>72-year-old woman presented to preliminary care unit (PCU) </a:t>
            </a:r>
            <a:r>
              <a:rPr lang="en-US" dirty="0" smtClean="0"/>
              <a:t>at NCTH Ragama </a:t>
            </a:r>
            <a:r>
              <a:rPr lang="en-US" dirty="0" smtClean="0"/>
              <a:t>with abdominal pain, nausea and vomiting since 5 days prior to admission. </a:t>
            </a:r>
          </a:p>
          <a:p>
            <a:r>
              <a:rPr lang="en-US" dirty="0" smtClean="0"/>
              <a:t>On general physical examination, she appeared to be ill, with diffuse abdominal distention; mild generalized tenderness, there were no clinical signs of peritonitis.</a:t>
            </a:r>
          </a:p>
          <a:p>
            <a:r>
              <a:rPr lang="en-US" dirty="0" smtClean="0"/>
              <a:t>On further focused physical examination revealed a lump at femoral region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7664" y="1084217"/>
            <a:ext cx="4955353" cy="3308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971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183" y="156120"/>
            <a:ext cx="11806646" cy="745217"/>
          </a:xfrm>
        </p:spPr>
        <p:txBody>
          <a:bodyPr/>
          <a:lstStyle/>
          <a:p>
            <a:r>
              <a:rPr lang="en-US" dirty="0" smtClean="0"/>
              <a:t>Clinical Case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183" y="1084217"/>
            <a:ext cx="11806646" cy="5577840"/>
          </a:xfrm>
        </p:spPr>
        <p:txBody>
          <a:bodyPr/>
          <a:lstStyle/>
          <a:p>
            <a:r>
              <a:rPr lang="en-US" dirty="0" smtClean="0"/>
              <a:t>Briefly describe the anatomy of femoral region?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134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183" y="156120"/>
            <a:ext cx="11806646" cy="745217"/>
          </a:xfrm>
        </p:spPr>
        <p:txBody>
          <a:bodyPr/>
          <a:lstStyle/>
          <a:p>
            <a:r>
              <a:rPr lang="en-US" dirty="0" smtClean="0"/>
              <a:t>Clinical Case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183" y="1084217"/>
            <a:ext cx="11780520" cy="5577840"/>
          </a:xfrm>
        </p:spPr>
        <p:txBody>
          <a:bodyPr/>
          <a:lstStyle/>
          <a:p>
            <a:r>
              <a:rPr lang="en-US" dirty="0" smtClean="0"/>
              <a:t>Briefly describe the anatomy of the femoral region?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754" y="1918621"/>
            <a:ext cx="6606812" cy="4636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153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183" y="156120"/>
            <a:ext cx="11806646" cy="745217"/>
          </a:xfrm>
        </p:spPr>
        <p:txBody>
          <a:bodyPr/>
          <a:lstStyle/>
          <a:p>
            <a:r>
              <a:rPr lang="en-US" dirty="0" smtClean="0"/>
              <a:t>Clinical Case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182" y="1084217"/>
            <a:ext cx="6307183" cy="5577840"/>
          </a:xfrm>
        </p:spPr>
        <p:txBody>
          <a:bodyPr/>
          <a:lstStyle/>
          <a:p>
            <a:r>
              <a:rPr lang="en-US" dirty="0" smtClean="0"/>
              <a:t>As a PCU surgeon </a:t>
            </a:r>
            <a:r>
              <a:rPr lang="en-US" dirty="0" smtClean="0"/>
              <a:t>, what are  the differential diagnosis of this lump, based on the anatomy in that region 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5749" y="1084217"/>
            <a:ext cx="5212080" cy="3481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756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183" y="156120"/>
            <a:ext cx="11806646" cy="745217"/>
          </a:xfrm>
        </p:spPr>
        <p:txBody>
          <a:bodyPr/>
          <a:lstStyle/>
          <a:p>
            <a:r>
              <a:rPr lang="en-US" dirty="0" smtClean="0"/>
              <a:t>Clinical Case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183" y="1084217"/>
            <a:ext cx="11806646" cy="557784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</a:t>
            </a:r>
            <a:r>
              <a:rPr lang="en-US" dirty="0" smtClean="0"/>
              <a:t>ifferential diagnosis</a:t>
            </a:r>
            <a:endParaRPr lang="en-US" dirty="0" smtClean="0"/>
          </a:p>
          <a:p>
            <a:r>
              <a:rPr lang="en-US" dirty="0" smtClean="0"/>
              <a:t>Skin and soft tissue-Lipoma, </a:t>
            </a:r>
            <a:r>
              <a:rPr lang="en-US" dirty="0" err="1" smtClean="0"/>
              <a:t>Sebacious</a:t>
            </a:r>
            <a:r>
              <a:rPr lang="en-US" dirty="0" smtClean="0"/>
              <a:t> cyst, Sarcoma</a:t>
            </a:r>
          </a:p>
          <a:p>
            <a:r>
              <a:rPr lang="en-US" dirty="0" smtClean="0"/>
              <a:t>Femoral Artery – Aneurysm</a:t>
            </a:r>
          </a:p>
          <a:p>
            <a:r>
              <a:rPr lang="en-US" dirty="0" smtClean="0"/>
              <a:t>Femoral vein-Varix of saphenous vein (</a:t>
            </a:r>
            <a:r>
              <a:rPr lang="en-US" dirty="0"/>
              <a:t>Disappears when lying flat, palpable thrill when coughing, presence of varicose veins </a:t>
            </a:r>
            <a:r>
              <a:rPr lang="en-US" dirty="0" smtClean="0"/>
              <a:t>elsewhere)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874" y="3605284"/>
            <a:ext cx="8423366" cy="3252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715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183" y="156120"/>
            <a:ext cx="11806646" cy="745217"/>
          </a:xfrm>
        </p:spPr>
        <p:txBody>
          <a:bodyPr/>
          <a:lstStyle/>
          <a:p>
            <a:r>
              <a:rPr lang="en-US" dirty="0" smtClean="0"/>
              <a:t>Clinical Case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183" y="1084217"/>
            <a:ext cx="11806646" cy="557784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Differential diagnosis- </a:t>
            </a:r>
          </a:p>
          <a:p>
            <a:r>
              <a:rPr lang="en-US" dirty="0" smtClean="0"/>
              <a:t>Femoral nerve –Neuroma of the femoral nerve</a:t>
            </a:r>
          </a:p>
          <a:p>
            <a:r>
              <a:rPr lang="en-US" dirty="0" smtClean="0"/>
              <a:t>Femoral canal –Femoral hernia.</a:t>
            </a:r>
          </a:p>
          <a:p>
            <a:r>
              <a:rPr lang="en-US" dirty="0" smtClean="0"/>
              <a:t>Psoas sheath- Psoas abscess</a:t>
            </a:r>
          </a:p>
          <a:p>
            <a:r>
              <a:rPr lang="en-US" dirty="0" smtClean="0"/>
              <a:t>Lymph nodes- LN abscess or lymphadenopathy</a:t>
            </a:r>
          </a:p>
          <a:p>
            <a:r>
              <a:rPr lang="en-US" dirty="0"/>
              <a:t>Low presentation of inguinal hernia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732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183" y="156120"/>
            <a:ext cx="11806646" cy="745217"/>
          </a:xfrm>
        </p:spPr>
        <p:txBody>
          <a:bodyPr/>
          <a:lstStyle/>
          <a:p>
            <a:r>
              <a:rPr lang="en-US" dirty="0" smtClean="0"/>
              <a:t>Clinical Case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183" y="1084217"/>
            <a:ext cx="6607628" cy="5577840"/>
          </a:xfrm>
        </p:spPr>
        <p:txBody>
          <a:bodyPr/>
          <a:lstStyle/>
          <a:p>
            <a:r>
              <a:rPr lang="en-US" dirty="0" smtClean="0"/>
              <a:t>What is the probable clinical diagnosis based on this case scenario 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5297" y="1084217"/>
            <a:ext cx="5212532" cy="3481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212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183" y="156120"/>
            <a:ext cx="11806646" cy="745217"/>
          </a:xfrm>
        </p:spPr>
        <p:txBody>
          <a:bodyPr/>
          <a:lstStyle/>
          <a:p>
            <a:r>
              <a:rPr lang="en-US" dirty="0" smtClean="0"/>
              <a:t>Clinical Case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183" y="1084217"/>
            <a:ext cx="4804954" cy="5577840"/>
          </a:xfrm>
        </p:spPr>
        <p:txBody>
          <a:bodyPr/>
          <a:lstStyle/>
          <a:p>
            <a:r>
              <a:rPr lang="en-US" dirty="0" smtClean="0"/>
              <a:t>Urgent bedside Ultrasound scan was performed and confirmed the differential diagnosis as </a:t>
            </a:r>
            <a:r>
              <a:rPr lang="en-US" dirty="0" smtClean="0"/>
              <a:t>femoral hernia</a:t>
            </a:r>
          </a:p>
          <a:p>
            <a:r>
              <a:rPr lang="en-US" b="1" dirty="0" smtClean="0"/>
              <a:t>Diagnosis </a:t>
            </a:r>
            <a:r>
              <a:rPr lang="en-US" b="1" dirty="0"/>
              <a:t>is usually </a:t>
            </a:r>
            <a:r>
              <a:rPr lang="en-US" b="1" dirty="0" smtClean="0"/>
              <a:t>clinical</a:t>
            </a:r>
            <a:endParaRPr lang="en-US" dirty="0" smtClean="0"/>
          </a:p>
          <a:p>
            <a:r>
              <a:rPr lang="en-US" dirty="0" smtClean="0"/>
              <a:t>However</a:t>
            </a:r>
            <a:r>
              <a:rPr lang="en-US" dirty="0"/>
              <a:t> </a:t>
            </a:r>
            <a:r>
              <a:rPr lang="en-US" b="1" dirty="0"/>
              <a:t>gold </a:t>
            </a:r>
            <a:r>
              <a:rPr lang="en-US" b="1" dirty="0" smtClean="0"/>
              <a:t>standard </a:t>
            </a:r>
            <a:r>
              <a:rPr lang="en-US" b="1" dirty="0"/>
              <a:t>is via ultrasound scan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US </a:t>
            </a:r>
            <a:r>
              <a:rPr lang="en-US" dirty="0"/>
              <a:t>scans are 96% accurate in identifying the specific type of hernia </a:t>
            </a:r>
            <a:endParaRPr lang="en-US" dirty="0" smtClean="0"/>
          </a:p>
          <a:p>
            <a:r>
              <a:rPr lang="en-US" dirty="0" smtClean="0"/>
              <a:t>But </a:t>
            </a:r>
            <a:r>
              <a:rPr lang="en-US" dirty="0"/>
              <a:t>are operator dependent. 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5974" y="1240971"/>
            <a:ext cx="6671855" cy="2965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695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351</Words>
  <Application>Microsoft Office PowerPoint</Application>
  <PresentationFormat>Widescreen</PresentationFormat>
  <Paragraphs>47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Clinical Case discussion </vt:lpstr>
      <vt:lpstr>Clinical Case discussion</vt:lpstr>
      <vt:lpstr>Clinical Case discussion</vt:lpstr>
      <vt:lpstr>Clinical Case discussion</vt:lpstr>
      <vt:lpstr>Clinical Case discussion</vt:lpstr>
      <vt:lpstr>Clinical Case discussion</vt:lpstr>
      <vt:lpstr>Clinical Case discussion</vt:lpstr>
      <vt:lpstr>Clinical Case discussion</vt:lpstr>
      <vt:lpstr>Clinical Case discussion</vt:lpstr>
      <vt:lpstr>Clinical Case discussion</vt:lpstr>
      <vt:lpstr>Clinical Case discussion</vt:lpstr>
      <vt:lpstr>Clinical Case discussion</vt:lpstr>
      <vt:lpstr>Clinical Case discussion</vt:lpstr>
      <vt:lpstr>Clinical Case discussion</vt:lpstr>
      <vt:lpstr>Clinical Case 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shirom siriwardana</dc:creator>
  <cp:lastModifiedBy>shirom siriwardana</cp:lastModifiedBy>
  <cp:revision>9</cp:revision>
  <dcterms:created xsi:type="dcterms:W3CDTF">2018-02-20T23:44:41Z</dcterms:created>
  <dcterms:modified xsi:type="dcterms:W3CDTF">2018-02-21T05:12:01Z</dcterms:modified>
</cp:coreProperties>
</file>