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handoutMasterIdLst>
    <p:handoutMasterId r:id="rId35"/>
  </p:handoutMasterIdLst>
  <p:sldIdLst>
    <p:sldId id="257" r:id="rId4"/>
    <p:sldId id="313" r:id="rId5"/>
    <p:sldId id="314" r:id="rId6"/>
    <p:sldId id="280" r:id="rId7"/>
    <p:sldId id="281" r:id="rId8"/>
    <p:sldId id="303" r:id="rId9"/>
    <p:sldId id="316" r:id="rId10"/>
    <p:sldId id="304" r:id="rId11"/>
    <p:sldId id="283" r:id="rId12"/>
    <p:sldId id="306" r:id="rId13"/>
    <p:sldId id="305" r:id="rId14"/>
    <p:sldId id="315" r:id="rId15"/>
    <p:sldId id="284" r:id="rId16"/>
    <p:sldId id="317" r:id="rId17"/>
    <p:sldId id="285" r:id="rId18"/>
    <p:sldId id="286" r:id="rId19"/>
    <p:sldId id="312" r:id="rId20"/>
    <p:sldId id="288" r:id="rId21"/>
    <p:sldId id="308" r:id="rId22"/>
    <p:sldId id="301" r:id="rId23"/>
    <p:sldId id="302" r:id="rId24"/>
    <p:sldId id="309" r:id="rId25"/>
    <p:sldId id="292" r:id="rId26"/>
    <p:sldId id="293" r:id="rId27"/>
    <p:sldId id="300" r:id="rId28"/>
    <p:sldId id="294" r:id="rId29"/>
    <p:sldId id="310" r:id="rId30"/>
    <p:sldId id="311" r:id="rId31"/>
    <p:sldId id="296" r:id="rId32"/>
    <p:sldId id="295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F2"/>
    <a:srgbClr val="00C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448" y="-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sitha Paluwatte" userId="e0d5316d0f84e629" providerId="Windows Live" clId="Web-{166ED0C8-A79E-4F02-9FCA-879A414DBF4C}"/>
    <pc:docChg chg="modSld">
      <pc:chgData name="Thusitha Paluwatte" userId="e0d5316d0f84e629" providerId="Windows Live" clId="Web-{166ED0C8-A79E-4F02-9FCA-879A414DBF4C}" dt="2017-12-26T03:56:29.114" v="14"/>
      <pc:docMkLst>
        <pc:docMk/>
      </pc:docMkLst>
      <pc:sldChg chg="modSp">
        <pc:chgData name="Thusitha Paluwatte" userId="e0d5316d0f84e629" providerId="Windows Live" clId="Web-{166ED0C8-A79E-4F02-9FCA-879A414DBF4C}" dt="2017-12-26T03:56:25.504" v="12"/>
        <pc:sldMkLst>
          <pc:docMk/>
          <pc:sldMk cId="0" sldId="257"/>
        </pc:sldMkLst>
        <pc:spChg chg="mod">
          <ac:chgData name="Thusitha Paluwatte" userId="e0d5316d0f84e629" providerId="Windows Live" clId="Web-{166ED0C8-A79E-4F02-9FCA-879A414DBF4C}" dt="2017-12-26T03:56:25.504" v="12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7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0E4D9-3836-4D64-8075-EB1A5A4DFAA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7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FB9-73F8-4424-9239-E116FB214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85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7F0C98-0919-42AE-9A97-BD02AB3C3512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69ACF2C-D4AD-4007-AED6-6C722A277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students know about glycolysis. Essential pathway in glucose metabolism. Takes place in the cytoplasm.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CF2C-D4AD-4007-AED6-6C722A2779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Discussed </a:t>
            </a:r>
            <a:r>
              <a:rPr lang="en-GB" dirty="0" err="1"/>
              <a:t>unger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CF2C-D4AD-4007-AED6-6C722A2779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4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70937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7252A1E-3656-483B-9704-2531588CB649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Times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9922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CF2C-D4AD-4007-AED6-6C722A2779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CF2C-D4AD-4007-AED6-6C722A2779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 noChangeArrowheads="1"/>
          </p:cNvSpPr>
          <p:nvPr/>
        </p:nvSpPr>
        <p:spPr bwMode="auto">
          <a:xfrm>
            <a:off x="3970937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8BA969B-67C0-481D-B753-15796023FCB3}" type="slidenum">
              <a:rPr lang="en-US" sz="1200">
                <a:latin typeface="+mn-lt"/>
              </a:rPr>
              <a:pPr algn="r">
                <a:defRPr/>
              </a:pPr>
              <a:t>26</a:t>
            </a:fld>
            <a:endParaRPr lang="en-US" sz="1200">
              <a:latin typeface="+mn-lt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907F35-9D08-4441-9826-D08C9233CCB7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91C1E0-7A4B-44AA-A2F3-FE453E443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E36EAF-7933-48E6-B651-4605BD545841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52DF82-DF47-453F-A495-F1F2AC204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725E5E-71DB-4003-A4A8-87299A6A5022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E5315A-3A81-44BB-9E0D-E351BC098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CEAFAD-5692-448B-979C-3F782AB40C32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F0EB66-25ED-421B-B855-5F2C54D12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77C129-EACD-4CB2-9E6D-AC1581B018EA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BF7336-C9C3-4648-9D70-01238B720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E343D3-E239-4C9C-8A61-CD37A011AFAE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EB6739-29EE-46F3-BBA2-E19D69E7E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B8B6AB-8C41-4919-BF61-EFD02B0EC16E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A50FD4-F395-4CF2-9726-779B58969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FCFDBD-B11A-4A99-825C-20338DD0D090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6CB40C-0F65-413D-BC90-2CDE5816A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D30E78-B04C-4BA4-83FF-CC6BB92E01AF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F34D51-E2DF-4F85-B313-90E536554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79EC86-33EE-4F79-9BA9-EDF8E11878C3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A79A7DD-49C0-4793-BF9A-E0B3E9F5F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497CB2-B3F0-4490-B936-F964F590E510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345EED9-6B73-48E3-A186-A17D8C895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307827-2BED-428C-B682-6339189FA09D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5ADD70-F7C4-4565-94C4-73862A5B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14FB963-021B-428D-826F-3CA5E8CE6386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6EB31B-8BFA-4180-ABDF-55B447B15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198094E-8060-4F41-A968-88CA9EBCF8A6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A7D282-E331-4DB2-9420-26C569D83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148065-AADE-49D4-9AE4-E75EA93FB76E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7B9339-8A66-43A0-A00E-C9B3F843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461BF9C-D670-4C22-AB70-8356258D43AD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380458-E5DC-4360-9FD9-63ED61045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944E40-F1A6-46B9-B55A-A24CE1836EE2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1D620B-08E3-4F66-8049-817118934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2452AF-EA8D-45E7-8357-A4D2B80B327B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DE7A6F-8682-4CC1-B79A-650121F07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7413D-A595-463D-8BFD-3D85D60EC0BD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0363AEB-482D-40EA-A29F-A601A2B7B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FCFB11-EB46-4A0B-9ACB-6B01E4A9C6BC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AA1EF5-41D9-425A-98FD-F8AC60B69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E69008-009B-4E42-BAE6-6BBF866594E8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7446F8-74D9-4709-9EBC-902C431A7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21899A-1710-4379-BF71-29891F55B7D4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A28041-DA0A-4F72-8ED6-A5DC79DFC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D18F780-BA7F-4E78-9D9D-3BEFDD588FB8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1DFEC2-D970-4905-A7A3-C77E592DF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79ECDC3-6494-404A-B2CA-F9081BB28877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A1C51B-4F72-42E0-A519-B6A86F327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AC800B-F2CD-456A-A0E5-E186C31C3E3B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95AAD9-15A4-40A7-B6B7-9CEA31C40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EA2FA4-CA35-4D33-A163-8D92989D92D1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57A040-6C8E-4AFE-8779-21B3890CA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9715E3-F744-427B-84EA-BF340A16CE0C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69B125-CF79-4DC5-910D-E3E03D42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0886CA-C463-414B-908B-AC085E926359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9B866C-201B-4B0E-83D0-259364DE3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FBFDD17-5D46-40B9-BB5C-E02A145E8732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3A99CF-EF15-4215-8A3A-CEC0A1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AC0931-9228-46A8-A9BA-23B60403690E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32D15B-B93D-4463-9BD4-8C10D3519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2FCFED-7DED-490F-9222-5F628B6A51FD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9B05AA-FA08-481C-BA1B-5386459FB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304335E-1B93-4B08-B5E6-9B5BCE370BE8}" type="datetimeFigureOut">
              <a:rPr lang="en-US"/>
              <a:pPr>
                <a:defRPr/>
              </a:pPr>
              <a:t>03/01/2018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E715A8-E96D-417B-B385-33761325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0179" name="Picture 2" descr="C:\Users\thusithab\Dropbox\TW\kelaniya logo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10550" y="152400"/>
            <a:ext cx="933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1676400" y="1066800"/>
            <a:ext cx="7010400" cy="76200"/>
          </a:xfrm>
          <a:prstGeom prst="rect">
            <a:avLst/>
          </a:prstGeom>
          <a:gradFill flip="none" rotWithShape="1">
            <a:gsLst>
              <a:gs pos="700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3315" name="Group 5"/>
          <p:cNvGrpSpPr>
            <a:grpSpLocks/>
          </p:cNvGrpSpPr>
          <p:nvPr userDrawn="1"/>
        </p:nvGrpSpPr>
        <p:grpSpPr bwMode="auto">
          <a:xfrm>
            <a:off x="1524000" y="457200"/>
            <a:ext cx="7486650" cy="1066800"/>
            <a:chOff x="1524000" y="457200"/>
            <a:chExt cx="7486650" cy="1066800"/>
          </a:xfrm>
        </p:grpSpPr>
        <p:pic>
          <p:nvPicPr>
            <p:cNvPr id="13316" name="Picture 2" descr="C:\Users\thusithab\Dropbox\TW\kelaniya logo.jpg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8077200" y="457200"/>
              <a:ext cx="933450" cy="904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ounded Rectangle 3"/>
            <p:cNvSpPr/>
            <p:nvPr userDrawn="1"/>
          </p:nvSpPr>
          <p:spPr>
            <a:xfrm>
              <a:off x="1524000" y="1371600"/>
              <a:ext cx="7010400" cy="76200"/>
            </a:xfrm>
            <a:prstGeom prst="roundRect">
              <a:avLst/>
            </a:prstGeom>
            <a:gradFill flip="none" rotWithShape="1">
              <a:gsLst>
                <a:gs pos="15000">
                  <a:schemeClr val="accent6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 userDrawn="1"/>
          </p:nvSpPr>
          <p:spPr>
            <a:xfrm>
              <a:off x="1905000" y="1447800"/>
              <a:ext cx="7010400" cy="76200"/>
            </a:xfrm>
            <a:prstGeom prst="roundRect">
              <a:avLst/>
            </a:prstGeom>
            <a:gradFill flip="none" rotWithShape="1">
              <a:gsLst>
                <a:gs pos="15000">
                  <a:srgbClr val="FFC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0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6627" name="Picture 2" descr="C:\Users\thusithab\Dropbox\TW\kelaniya logo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10550" y="152400"/>
            <a:ext cx="933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 userDrawn="1"/>
        </p:nvSpPr>
        <p:spPr>
          <a:xfrm>
            <a:off x="1676400" y="1066800"/>
            <a:ext cx="7010400" cy="76200"/>
          </a:xfrm>
          <a:prstGeom prst="roundRect">
            <a:avLst/>
          </a:prstGeom>
          <a:gradFill flip="none" rotWithShape="1">
            <a:gsLst>
              <a:gs pos="1500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0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Glycolysis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76800"/>
            <a:ext cx="6400800" cy="1752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P.M.T.B Wickramasinghe BSc PhD</a:t>
            </a:r>
          </a:p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Dept. of Biochemistry and Clinical Chemistry</a:t>
            </a:r>
          </a:p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03/01/2018</a:t>
            </a:r>
          </a:p>
          <a:p>
            <a:pPr algn="l">
              <a:lnSpc>
                <a:spcPct val="80000"/>
              </a:lnSpc>
            </a:pPr>
            <a:endParaRPr lang="en-US" sz="2000" dirty="0">
              <a:solidFill>
                <a:srgbClr val="898989"/>
              </a:solidFill>
            </a:endParaRPr>
          </a:p>
        </p:txBody>
      </p:sp>
      <p:sp>
        <p:nvSpPr>
          <p:cNvPr id="40963" name="AutoShape 2" descr="data:image/jpeg;base64,/9j/4AAQSkZJRgABAQAAAQABAAD/2wCEAAkGBxMSEhUUExQVFhUXGSEaGRgXGBgcGxwbHCAcHB0gGCAgHSgiHB8lIh4bIzEhJykrLi4uGh8zODMsNygtLisBCgoKDg0OGxAQGywkICQsNCwsLCwsLDQsLTQsLCwsLC8sLCwsLCwvLCwsLCwsNCwsLCwsLCwsLCwsLCwsLCwsLP/AABEIAN0A5AMBEQACEQEDEQH/xAAcAAACAwEBAQEAAAAAAAAAAAAABgQFBwMCAQj/xABNEAACAQIEAwUDCQQGCAQHAAABAgMEEQAFEiEGMUETIlFhcRQygQcjM0JSYnKRoVOCkrEkQ2Nzg8EVNESToqPC8RZUssM1dISz0eHw/8QAGgEBAAIDAQAAAAAAAAAAAAAAAAEFAgMEBv/EAEMRAAEDAgMEBwYEBAUEAgMAAAEAAgMEERIhMUFRYXEFEyKBkaGxMkJSwdHwFGJy4SMzwvFDgpKishUkU3PS4iU0VP/aAAwDAQACEQMRAD8A3HBEYIjBEYIjBEYIjBEYIjBEYIjBEYIoFdnVND9NUQx9PnJEXfn1IxF1kGuOgVa3HOXD/bID+Fwx/Jb4gvaNSshE87CvP/jvLv8AzKD1Dj+a4xEsZ94eKdS/cu8PGOXsbLW0t/Dtoxf0ud8Z3Cjq37iriGdXF0ZWHipBH6YlYLpgiMERgiMERgiMERgiMERgiMERgiMERgiMERgiMERgiMERgiMEXxmAFybAcycESpmnH9LGD2V6i2xaMqIl/FK5EfwBJ8sc8tVFGbE57hmfAZrcyB7uCSq75TaidilPz+zSRGZx6ySBUHwjYeeOaSrkAvYMG95+Q+oXS2laNVAmo80qBqkj0r41lVIw/wB3GVjHoUxWydJR3sZXO4MaB65+a3NjY3QKJT5UqNb/AElSRt1Slp4Sw+KjV+eNDpi4X6hx4ucfnks9inDL1b/b82b+7iqFHw+atjV1rh/hRDmWn5ovb5QgH+uZ1/DOf/axAqHf+OH/AG/VAuEtCLf/ABKrT/5mmcj49ogGMhIb/wAlp/S4fIlFEpsklY3pqjLag+KgQSfAwFTf1PXG/wDGNj9tsrO+4/3KDY6qwXPc0o95ErFUdQy1cZ9Q/wA4B/ijHXD0hi9iVruDhhPj+y1mCNyYci+VMSWWRElPjA2mT4wy6T/A7nHeKzD/ADWlvHUeI+dlofSEeyU8ZPxBTVVxDKGZfeQ3WRfxIwDL8RjrY9rxdpuFyuY5uoVnjJYowRGCIwRGCIwRGCIwRGCIwRGCIwRGCIwRGCIwRKHE3HkNNrWLTLImzktphjPhJJY97+zUM58BzxzzVLI8tTsA1++Oi3xwOfnsWcVGYV2am6jtIr/STAx0q2/Zw3PaW+1IX9FxV1VaGZTOt+Rvtd52d1uZXcyJjNF7o8ip3YFu2zOVdrg6KZPINfSB91S3L3cV76qVosLQt8Xnu17zbms7pqpcqqCoUyx00fSKlRRbyLuN/gi4rHzxXuGl53vPyHzJUKRHw1TXu8fbNz1Ts0pv5aybfC2MDWTaNOEfly9LIrWKMKLKAo8AAB+mOYknMqF6xCL7bBFXZjnkEDBJHOsjUERXd9PiVQEgeZ2xvippJW4mjLeSAPE2U2XK1HWKpIgmDDUNQRjbxsRcdcZf9xTk+022W1Fz/wDD6pvBLPAfBHLJ/BJqUD0Axl+LLv5jQ7mLHxFj4oqfOshaQH2mlhqx+0h+anHwJs38Y9MdUFUGfypCzg7Nv7eHegKX/wDQrk/0OftzHv7NVao6mL+7fuunlYqvrjvbVhhvK3AT77M2nmMwfM8lJscir3hz5RZ4X7GoV3I2MUulKgf3bnSk48AdDHpq628dYQ3E+xb8TdO8ajzG+y5pKUHNq0/Js5gqk1wOGANmG4ZW6q6nvK3kQMd7XBwuDcLic0tNip+MlijBEYIjBEYIjBEYIjBEYIjBEYIjBFxrKtIUaSV1RFF2ZjYAeZwUgXyCyfi7juWob2enSQB/diS6zSj7Up508R8NnYcygOK2aruDgNmjVx05DefLnou6KnAzcqqk4fRHQVKiqqQLx0kQAghU/b+qo825+DnfFK+rc5pMPYZtefady2+GnBdN9ybI8iaaxrGDgcoI7rAvgCOctvFtvBRisNUI8oBb8x9o/Tuz4qEZnxTSUvcMiFx3RFGVuD0B3Cp+8QMIaGebtAG283/ue66WXEcQSSiFVieBppTGGmUGwVGkLJY2a4XSu9rm+4Fjl+EawuJcHBovlxIFjute5+7FVZtWyRe0S+16vZXX5troxAVDoOllRtdzuY252FrY6YY2SYGdXbGDmM9pzzucv1BE8A4p1Co+Np5EoZ2j1atNrrfUoJAZhbfugk/DHZQNa6pYH6X2+Q7ypCU5KXLRFqfNJHAF7dpE29gLiLsz3th0vfzucWYfWF9hAB3H/lfTyUrjkARpoPbWeAtSIEvLJH21nf33DA3A0nTf63WwxnU4gx34cB1nm+QOHIaC3nbYoXaWpp8vqZBRBJNUPIWcpMzqsY7S99LE7qW+rfGAZLVxNNRcWdyuACTlplvARXkOb1sLLFPHFK5j1toaxWxIJ0qC7IeQKxmx5k9ON1PTSNL4yWi9sxr3mwB5u0RWWX8T08kcLs3ZGYEokmxIB0k+Gk9DtcEY55aKVj3NAvh1IRTszyqKcASpcj3WF1dT4owsyn0ONMU74j2DzGw8xoUS5nmTMU0VKGsgHJwAKmLz2t2g9LN4hsd9PUAOxRHq3bvcP078uIQFLlp6IrVQzNPTgWWpj3ljUfUqE5SoOqtuLbFDYYt6aq7eEDA/a0+y7luPLXjqocxrxYrUOD+NY6sLHIUSZhddJ+blA5mEne46xnvL1uN8XUM7ZctCNQdR979CuCWEs5JsxvWhGCIwRGCIwRGCIwRGCIwRGCKLmeYRU8TzTOEjQXZj+Qt1JJsABuSQBiCbKWtLjYLHc/z2qzKpEMS2KnUkbWKU46SVHMNP4JuE25tcimq6xpYXuNo/N/AcOO3lrZRQtYOKmZFlYTXFRMSxNqiucamZvrLFf3mvzPur11NfFJUT4rPnH6YxpbYTuHmeAW0m6Y44qehiJA0gnc7vJI58ebSOficcBdLUv+wAPQAKEl5jxNUVUkkcReCAa9T6LvoiVWm7oOvXdlUaSNieu4t4qKKBjXvs52WV8ruNm56WyvmD4KbLhlnbSTqaJaeeCkPdUDskbtV59QZEsbtz73mcZS9WyIicua5+u0jCfQ7lCt2mmrJhT1CIyHvB6WW5p2UXDPJa+s3CgC2xbYjfHNhjp4+tiJvpZ49oHYBu2nXYiuqPhCjQq3YiSRTq7SXvuW53Yn3j/Lpjjf0hUOuMVgdgyHcisarNYIvpJok/HIi/zONDIJX+y0nkCoUJ+LKEf7XB8JFP8jjcKGpP+G7wKXUZM6yssGE1Hq6MTED+ZxmaetAthfbvS6sZDSVa6SYJ152ukgv4jnvjQOvgNxiae8KVFr+G6f2aWGKCNQwuFX5u7rupLAXBBtvvbGyOsl61sj3nLfnltyRJE1PW0r9pEKsVDqIrz6alGuwC6ZVto03v3lF7YuGvp524H4cIOLs3aRltadb8CpyUoZRS0byRV8ZeJ7CKqbUQF0hezZl70ZvqPgbnwxr/ABE9Q0PpnWI1Zlvve2h+SKtjUe2N7DM9QYkDIxBdt3HaAOzaLqp2Yix1gG9r46CT1A/ENDcRsdmzLIZ5nYN1xqidsk4qV0HtKtA4ZkYyIUS4OwLbqrFdJ0k9drjFRUULmu/hEOFr5G58NSL7bc1CkVWWaiaijdFkb3he8Mw8JANr9BINx5jbGtk1h1U4Nhp8TeX005Ikuvyi2uWkjZSjBqiivpdGG4kpyPdYc1ZefTquLeGpILWyu/RJ8nfMH91OuRT/AMAcbipCRTOGdr9lLYL2lhco4GyTKOajZh3l25eggnxkseLOGo+Y4fZXBPBgNxonvHSuZGCIwRGCIwRGCIwRGCLzJIFBZiAALknYADmTgixjiziSbMKiOKmvvvApvZV/8zKOhI+jU8h3ramUYqaypaWuLj2G6/mPwjhv8N6soIcAudVNyfKVCmkpiRCp/pVQD35ZPrIjeP2mHujuje5Hnp53X66Udo+w3YBsJHoNupyW0q5zfNoKCFRpOwtHFGpN7bAAAd0EkLc9WGOWCCWqeTfmSfvmiSc+ErPB7RBUSzdoJmS4s8S31LTorkLpuLqe+Qbk87W9NgDX9W5obbDfcToXEjbvHZGzYpU6onhq5zAKJl2DaZUdHbUFUWK7RRqqKWuwLaVUAk40tbJBH1hlB5EEC1zt9okk2yyuTdE11+bU1GqobKT7kMa3dvwou59eXnisjgmqCXDPeSchzJUJezXiaWMd9oaFOYVx2tQR4iJO6l/O+O6GiY89kGQ8Mm/6jme6yWVBNmvbIzrT1tWgBLSVMxihsOulLIR5HHc2Dq3Bpexh3NF3eJuVNlDyrMKuRe0gpKGmhv8ATPEiJ/FISW+AONs0VOx2GSR73bgST4DTvU2Cs1GcspaCqppR9mBqc/leMD9cc/8A+OBtJG5v6sX1UZIy+urm7tVmHsst/cqKWIK3hpkNla/5+vPCWKmGcMOMb2vNxzGoTJfc6gmiUvMconTxdQjnyW1t+drE4indG84Wda08Dcd6gWVblfFkdrqtZTDxhkM0XxjlBAHkMdE3R79CWP8A1DCfFvzUkJvybiuR/cMVYg5mG8c4H3oXPe9VPoMVc9C1vtXYfzZt/wBQ+Y71BCYctzaCpDCNgxGzxsCrr5OjAEfEWxwywSQkFw5EaHkRkigcR8KQ1UekXicIyKyXUANYkMoIDLcDbG+lrpIHXOYuCQeG47CiVM2cQ1EkeYTsIuxVwkKFFmZe6FG5uFsO6TuTfYCwsoQZIg6mZ2sRFyblu2+zXfbTigTIP6O9KQe9USdm66AhddDMGdRsJUsoLAAG5Fhtav8A5zZAdGi4zvY3tYH4TnYfvcrPN8r7QrJG3Z1Ef0clunVJB9ZD1HTmLEY54J8F2OF2nUfMbiP2KJDzmh+kqoY2RlYe20ymzKw7wmhI5MPfVx6/aGLummILYnO/9b/6T6EfsVOuRWl8AcVirjEcjhplXUHGwmj5doB9Vge66fVbyIx6Knm6wZ5OGRG79tx3KuniwHLRN2N60IwRGCIwRGCIwRGCLMvlW4oChqZQWVdPaqP6x23jgFt7HZ3+7pX6+OOqlP8AKabE6ncNp+Q48l100V+0VT5PlUkI7EN/TakdpUzC14Y/Begb6qjlfUeSgY8xPOyQ9YR/DZk1vxH6bT3DUrtKZMxqosvpbqoCJZUXe1yQBc7nmbk2J58zjgiY+rmsTmcz9+mxRqlepp5KuaFamMQVJj7SFtyl4pFcXQPdW0kggk+9sdrYsWPZTxuMRxMvZw25tI1tmL6ctEV5kvDhSZ6mpYPNrdkCs/ZxK9r6Ax2J3ufPHHUVgdGIYhZthfS5tvsihZzxSXV/Z5FigQ2kq3F1B+zTr/Wv58vXG2ChDSOsF3HRg15uOweaJPy2rmqZHjy5TELXmq5mvMwPWR99F7GyrvtzG+LWWOOFofVG/wALB7PcNvMrK1tVYZNkcNMxk9pp6lib6zSy1BBHPSUkIvfrzvjRPVSTDBgcwbsYb43CxJUzNappt+ynqAu+qqX2ejj+8ynSXt4NfyxqhYI8sTW3+DtPPfnbusgVOM1glms08U0q855o3eNPu0kCixtb3mt446uokZHcNLW/CCATxe8+gU2srCqj1qCD7Qw5B8smjP7kkQVk9d8aGHCbHsjhK0+IdcFQjL80qQNLLXwD7M0DVcX5kCUelzhLBCTcFjuIdgd82pZfazNoITqaaiR25kZbKJD/ABOP1wZTySCwa8j/ANot5BALr3Bn9UwEivXmI8nWjg7K3joBLFPRr4h1JC0lpEd92N1/HS/cpUPO8jSrVJoNCVJuyNCSsVRpuT2Z5xTCxJQ77Hna4209U6AmOS5ZtvqznvbxHlol7L0JpOzEz66qJNu3j7lbSkc1lH1rdQ1wdydsRhZi6ttmOPunON/Ebr8ETNk/FFkVppEkgYhUqkFlv9moX+pfz90+WK+eiu4iMEOGrDrzafeHnzUK9zrKoquFopL6W3DKbMp5hlPQjbHFBO+CQPZqPuxQJKzHJpPbFp/apDPJAxWomvdQCBogCstnIBLNubfG9vFUM6gy9WMIcLtG3i698tw3qdiiUeez000moyFkdwYjK0sckcdtYhLbpIg79vrDnvbG2SljmjFrZgZ2sQTpe2RBOXA6KE6ZtSltFVTWaVV5dJojuY29eak8j5E4qIXgXhl9kn/Sd/13juRI849jnhqKVgtPM+uBjsIZyLNG/hG4BRh09Uxf0tRJc4v5jMnfmbv4kajf3o5oe2xW2cP5ulXAsyAre4ZD7yOpKujeasCPPnyOPQMeHtDm6FVT2lpsVY4yWKMERgiMERgiquJs39kp3lA1Pssafbkc6UX0JIuegBPTGEkgjaXO0CzYzE6yxrh9VaSSumJlipiRGbbz1Lka5B4lmIC+qD6uPN1kj3WhGT5M3flbsHcNe/erWwAsE+5Dl7RIWlsZ5TrlI5arWCr91BZR6X6nFFUyh7gGey3IfXmdSoVFxFQFa6KqkjlqIVTuxxRhzHKvum17kNdjcbXVb8hbtpZQ6mdCwhricyTa4Ovhl3E21KkHJTcky+V52raoaHKaIor37KO9yWPLW3M+HL001EsbYxTxZi9yd54cAoVPn+dLUqe84ow2i0f0lZJ+zhtv2fQsOfpjqpqYwkZDrLXz0YN7uO4bEUGtgKgGZUlrCumloY7NHTg7Aso2uvMu223lcbo33yYSI/fkOruR47AM0XvKsmSOBIrLKik6UJslRUD6SSQ9YIgLDx0k2PdvE1S58hfmCdTta3YB+Z3z2Z2E7VJmjklRjHWTkAd6p7TsKWO37JVHzgHqR4vfbGtpZG4B0Y4NtieeZOnrwRLlbnOXxe8Z8ylH1pnYRA8u6De4+B9cd8dPVP0DYh+Udr77xyWViob/ACh1SjTAlPTp0EcY2/Pb9Mbh0RCTeQuceJ+/VThV5TUefTRdr25W4uEYojkegSy+jEHHE6TouN+DDfjmR6+ix7KWqzibNIHKSzzI45qwW/6jceY2xYsoqKVuJjQRwWVgusHyh1wFneOZfCWNSP8Ah04wd0RTHNoLTwP1umEK4ybjilv3onpGJ9+mN47+LREaT66WOOWfoya2Tg8bna9ztfMBRhVjWPKGaogWOrpZLe0LASG1g3EqpzjlG24JJ0g2XmNEYZYRSEsePZLt3w32tPEeKgLjHmcUrCSEx1ElraxP7JV2HSTkkpHiNjbljIwPjGF92jdhxs7trVFt6ixUHZTN7P20FRLe9PWKphqAdyquvdN7mwPU7EY2GXHGOts5rfeZfE3jY5qb71dcO8QrErFQ/s6Npmga5lpGvY26vBe48V/MDkqqQvcAbYjo4aP+jvX1giyZuIMnjrYLd0tbVFJv3W5hlKkGx25HFfTVD6eS+e4jfwzRUNFwrJI8KzRQw00GoiJHaRpHcEMXcgG36/5dslc1rXFji57rZkAWA0sAic4owqhVACqAAByAGwAxUklxuVCVc8ypNbwvtTVht/dVPNWHhrsP3l+/iyp53YRI324/Nu0d3pyUqF8mudvTVJp5zYs4gmuTYSgWgl9JFHZk9SIj1x6ajmaDZvsu7TfmO4/PctFTHiGILY8War0YIjBEYIjBFkXysZw8k4giN2QiGMeNRMO8f8OIgX6GfyxX1jwXBjvZHadyGg7z6Fd9KywxFSsqyxVkipk3holDN9+ocXF/wgl/WRfDHlZpnFjpXe1IcuDR9dO4roVF8omY5jHUxrTdqI9I09mmoM9zcNsb9Njtjs6LhpHwky2vfO52cFIttWhUxYopcAPpGoDkGtvb44o32xHDpsWKUOL81WQyU+spTxKGq5BzsfdhT779fLbxGLSigLAJbXc7Jg9XHgFIS2sSzSRPLDJNMyXpqKJtEcMH1TK493Vz8778wB34jG1zWODWg9t5Fy522w22UrpmOcrTxurLGqg2eGiUhS32aiotz8VQX6YiKmdM4EE32Ofrzaz5nJQBdcZiFVazMrgMumnoo+6CgsQGXpH7pIPOwvfZcZNzJgpd93POefPf9jaVNtgSrxDxHPWN84bRj3Ik2RRyFh1Pmd/C3LFnS0cVOOzrtJ1KyAsnKg+SzXAjSTtHMwuy6Ayrf6vMG42vvzvipk6cwyENbdu++ZUYlyoOC6qgnWfsY6xU3CqxVgftaWG7Dew73jz5ZSdJQ1URjxGMneLjlcfsmK6boePqIo7SM0Tp70UikSX8APrH0PrbFW7oqoDgGi4OhByWNil2qy2qzpkkdFpqVblCy3lYHqOtj8F5e9a+O9k0HRwLWnG86/CPvx5Kb2TLlPAtDAB8yJG+1L3z+R7o+AxXzdKVMvvWG4Zfv5qLlKnyn8JKoNXAthsJUUbeAcDp4H4HxxZ9EV5J6iQ8j8vp4blk07EmZItbCRPTJUD76RuVYDx2KsPI3xbVBppB1cpbyJFx8wpNk2ZZUU1fLdoYY64CzRSLaGfxG+8cnnzH3he1ZKyalZYOJj2EHtN+o8uSxNwFNhgp1cQrrSnmfsZqaRjqpqggtE8dzcAkWDA2O255DS50pb1hsXNGIOGj2+8Dy3HNQuX+jZWrFmjfs6l4mG/uSTwEJKjjqsiAMPzxl10YpzG4XYCOYa7NpHEHLyU32K34azpYrWBWmd+zZG50k99428ImPunkDYbX25aqmL73zeBe/wAbd/6ht36qLJ4xTqFmmQcR5hJmhhkDdnrYPHoACIL2INr9BYk7388egqaOkbR9Y3Wwsb6n78FlYWWgZtQLUQvE1wGGxHNSN1YeakAjzGKSGUxPDxs89471CzniRb9jVydxjekrNP1XU92QeGllV1PlHi/pHYS6Fmztx/T5HvU8FsfCWamppUd7dqt45QOkqHS9vIkah5MMekikEjA9uhVVIzC4hXGNiwRgiMEXCvq1hieVzZI1LsfAKCT+gwUgXNliGRN2lZLUz8qSJppL72nmvI/8K3T/AA1x5iukL47N1ldYfpGQ8de9WwGFoATflci0lJ21SwQsTLMx6PIb223NrqgHgoxTzB08/VxC9uy3kPrqin5Rm8NUpeCQOoYqSLjceoHiN8aJ6eSFwbILHVLKPxPmppoCyDVKxEcS/akfZR8OZ8gcZ0kAmkscgMydwGqBZznmVM9NLFGxKwSIrvt8/WSuqyFjzIQNp9T5Yv6ecNma9w9oGw+FjQbeNrqQbK5kkQNVt2giWWrSlaS9isUMQLhT9W4VhfzxyBri2MWuQwvA3lzsueoKiyiT5hEUFZLGFo4Tpoqa2kSuNu0YfA8xsAf3tjYnh3UMN5HZyO3DcPv9ptsVdlXCtVmzGrqJQiOTY21EgEiyLeyqNwLnzseZ6Jq6CgHURNuR95naVN7aKVl3CEUebRwIzukMYmkL294E6QLAbXKH88a5ekHvoXSOABccItu2/NL5LTcxqGjikdUMjIpYIDYsQL2BsefpjzsTA94aTYE67lionDudR1lOk6bBveUndWHMH08fAg421VM6nlMbv7ocklx5Wuc1Us8lxSxAxRFbBpD1a9twOf8ACPtYtjOejoWxt9t2Z4cPvjwU6K04fzaaknFBWtqJ/wBXnPKReit94cv03uCeepgjnj/EwC3xN3cRw+99ltoV3X58sdXBShSzzBmJB9xVBNyOtyCOnI4446UvgfNewbbvuosrWaJXVlYAqwIIPIg7EHHM1xaQRqFCUuBI2ppKqgYkiFhJET1jk3/Q8/MnFp0iRMyOpHvCx5j78FJzzUb5WcrD0y1C7SQMDqHPSxC8/JtJv0sfHGfQs+GYxHRw8x+1wpalihqhmsaxSMEr4heCbl2oXfS33hzv8fEGykYaFxe0Xid7Q3X2jh/bcp0Ux81aouzK4cEGojjHz1PPGNAqIl5shFg6jlb4nSIBFkCLe6T7LmnPCTsO4qCFFr8xdJBUSpHNSzr2VRLATolXkGZLXimUb2PMiwtjZHC1zOqYS17TdodqOAO1p/ulk/cJ17ENTyNrkhAKvz7WFvo5AeptsfMeeKWtiAIlaLB2o3OGo+YUKzzfNI6aMySE25Ko3Z2PJUHVj4Y5oIHTPwt/YDeeCKPwxmT1NMk0gVWct3Vv3QGICtf6wtY+YONlXC2GUsbewtrty15HYhVVn2WB5ZYDbRWxG1+k8QGk+pWx/wAHHTTTFrGyDWM/7Xa+B/5IEfI5mxJaJ9jIlyCdxNT6YpL+bRmA/BsesoyGudGNPaHJ2frdctWzRy1THcuJGCIwRKfylVYWlWI8ppVVv7tLzS/ApGy/vY5ayQshcW66Dmch5rfTi7+SzzhqnL0cQYd+vqjJJ+BSZGHoVjt/iY83VvDah1tImWHPQeBPkrEqb8pExfs4LuIgQ9Q0cetkU6uyNvDUjXtvsPGx09FNDcUmWLRoJsDpi8iECrsrf2vM4yhJVIkkMrh0Zyh0F1UWCmS+k6huqm3TG+YdRRkO1JIsLEC+dr5+zrkdTzTYp3FuZ6aiWbmtDF3R0NTP3U9dK2PlfGmigvE1m2Q5/pbr4lQFApcwjSmiK3enpTq1WN6msN9Kxg7soYsxPiFtsL43vie6VwOTn5W+Bm0ncSMvHepUStykymjy1mu92qqttu6W3NzyBsSPipxtjnDBJVgZZMYN9vv1Qb0rcYZ0Kqf5vaCIdnCo2AQbXt961/Sw6YsqGmMMfa9p2bjx/ZZALQ8h4to6ShpkeUF+zHzaDW1zuQbbKbnkSMUNTQVFRUvc1uV9TkPvksbElVGQ8QTvXVs9PRvMZNAKs6xtGFBUar3Fzb9MddTSRNp4o5ZA218wL3vuU2yTSvE9UgvNltQo/smSU/kLHFaaKFxsyZveCFis+zHiAU0tXHSauyql9xlZGhkbZgARztfl9pd+7i8ipDMyN01rsOtwQ4DT74HesgLq9yA5ykEcMFNFDGi2BkADHqSwZ73JJPujHFU/9OdIXyPLid39vmoNl94hyPOKmNVlFO+ltamMhXUj7JNgL/5DClqej4XEsxC+RvmPmgIVBl3GLxVUtVURmScRiFALKikbNqO++19r3LNyFsdsvRzXwthiNm3xHfw+zwU23Jpy2kzLMo1metWCJxcJT8/RiDcHyLEjqBiulkpKN5jbEXOG1338goNgqvOOFfZ62jjSpqSagssj67PpXSe6QPAnnfkMdEFd11PI5zG9i1hbLO6m+SYM04KqGieKKvmKMLFKi0gI521WuvqBjhh6SiDw98QuNrcvJRdZpm+QVdC6tIjJZgUlQ3W43BDDkfI2OPQwVcFU0hpvvB18PosgQU+5XJFXIlSQEkkIhmdO60VQB81KhvcBr6SOutAeRxSTB9M4xDMDtNB0LfeaeWvCxO1YFRstpDK0TuAHklloqxVFklZVcq5A21CwNx18MbJZMAc1ugAkZvFyLjkpUDhDNmWGOU310baXvfv0kraW9ezcX8tNsb66AOkcwaSZjg9o/qGSO1T3xbldO4SonlliEF7PExFtZAvspI9Rbmb4paKeVpMUbQcWw8O8eCgKsySqy2mcGKtZjI2nQ0zOC7kblbbEm3eNutzjoqGVkzbPitYXvhAyHH5JmrvisaYO2HOndZv3VPzn5xlx8cclHnJ1fxAt8dPOyJTik9jzaQj3RNFUr4aJT2Ex/wCbq/wxj0PR012xPPFh9R6eawlbiYQtvx6BVaMERgiyz5aa7SAo+pTyMfxTPHCv/CZv1xxVfadGze6/gCfWy7aRupXbKqMJUU8Q5U1IBb70hVQfW0T/AJnHj5pMUT3/ABv9Ln+oLqSzmFXVVUrVUCPHHCzQl4JAZiiE3LxnZwCSQux3688WMccMDBDIQS4B1nDs3O46jdfREy8GZbCiPUJM9Q8zd6eTmwQle74KN/8AsBaur5pHOETmhobo0bL7+KEpTWlFYkKyErHUTTVsxvY9lH3EHoRb0588WeM07nFurWtjbzOZTRdcvqGkENSI11Oxiy6mOyRqL6pXHWwFyfy5i2MrGsxRE5AXldtO5oUqnilaChrqlnLy1Mxp1kPNlF9bDwDDV6aR4Y63NbLUxRAWaxuIjduHdkp1UTgrgl635x27OAG2oW1MRzCDkLfaP5Hptr+km03YaLu8hz+ikmy1rJuHqalFoYlU9Wtdz6sd/hyx5eermnN5HE8NngsL3VDTj2fOpAdkrIQw/vI9iB8Ax/ex2u/jdHg7Y3W7j+/omxe+POKWpgtPTjVVS7KALlAdgbdWJ2A9SeVjHR1CJiZZcmN14/tvUgKtg+TpfZJu2JkrJFLaySdL+8AD1uRYsdzc9MdDul3de3BlGDpvH3oExKy+T3itauERSN/SI1swPN1GwYeJ8fP1xz9J0JgfjaOwdOHD6IRZT+NuIVoqZmuO1cFYh1LHr6LzPwHXGno+kNTKB7ozP3xUAXVf8nuTx/6MjWRFcTFpHDAEG5IF79dIXG/pOof+LJabYch981J1VRmOUzZPIamk1PSk/PQkk6R4g+Hg3MdbjHVFPH0g3qpsn+67f97tuzNNdVY0VfHX5nBLEdUdPTl7+EkpK6WHQgfyxzyRPpaR7H5Fzrdwzv4qNE10eZwzM6xSo7Js4VgdN787eh/LFa+GSMAvaQDpdQuefSKtNOzgFRE5IIBBAUm1jsfTE0wJmYG63HqpWOfJ1Whag07kiOpTszvyfmjDzBuB5tj1fSkd4utbqw37toWblfZFmjhnM1u0jzFHltsAJFaEtv0DfzGOKpgbYdXoYiB3EOt4LEqQaRIvYtQ7pMmXVG2/eLaL+G/f9CMYdY5/W21ylb3a/RE48Izs9GisfnI9ULE79+ImO59bA/HFTWtDZyRoe0ORzUJYyys7AyOlJPVVJPzlRIqwx3G2mNn91BbkB/8Aqxmj60BrpGsZsaDiPMgakonamcVFONWm0iWYKwdbkWYBhswBuL+WKh4MUuWw5XFjwyRZ3nMLP7AxPflppaV2++qFV/5lz8MX0Dg3rgNGua8cifop2LbMiru3poJv2sSP/EoP+ePUqpcLEhTsFijBFjnypkyVujo0lJD8C08h/wCnFXWutLf4WOPoFYUo7ClZxmMkctSYADPLLDTRluQOgyam8lDscebgha9jOs9kBzz42t32C3qkWrNJO6QVxnqgS80DQ2SUqupwrKvccKp3udwAfDHYYxPGHSRYWaNdfMXNhkTmL8OKlOmY1SJQyyxABRA0igAAboXHLxv+uKiJjnVDWP1xAHxsoSCz9lV0kLgiF6JKR23srTKx58gxNvh6YuwOsgkkb7QkLx/lt5KdikyVopY6CZ9hFDPTk792ZRpHnuyEY1iPr3zRja5rubTn5AqNUt8Ujs6DLYRyMbykebkEH9Tiwo+3UzvO8DwWQ1TJ8jeaDTNTE7g9qnobK1vQhT+8ccHTsGbZRyPqPmjk+5ylQYj7M0ay3BHaAlSOoNtxfxxSQGIP/igkcNVis643zqoVIfaacw1MUgeGWNlaJrW1jncAix07nYX64vuj6aIud1T8THCzgciN3DvWQC88AV9O9RNW1k8Szs1kV2C6QRuVv5WQb7AHxxPSUUrYm08DDhGttv3qeKHctBfiSjXc1VP/AL1D/I4oxR1B0jd4FY2WXU8HahUVUgBqHkgnjUmolF3sIlBB0gfWJC7KBcg49E52AlxJd2QHNPst01O/gATrsUqRTV0U8kszNUSskJSRqunRoowdtxG4KG/gCd225nGD4nxsbGA0AuuAxxBPiM/IaJYpr4cz2CjooY6qZEZVNiupldAx0tGQDqBFvO9wQDtitqqWWoqHPhaSCeRBtmDuzUanJRc3+UumsUgjeoZu6AVKob7WII1Nfw0742Q9DTXxSODQPH6eanCs+pqOoimFNJHMizWZ4IiFd0sxAF78u93Wv574vHyQyR9c0g4cg46A5cvELK+1afwfmuXp8xAns8vWKVSkhPmT7557X+GPO10FW7+LIcQ3g3H7LA3R8pNY3s600e8tU4jUddNwWPpyB/Fh0VGOtMzvZYLn5IFkeZUM1DUaHFpImDKehsbqynqDb+Y5jHqIpY6mK7dDl9Qtmqdc7jEeYzSlNVLPCjVAHNYpbLrA5911DXHL44qKcl9K1l7Pa4hvNudu8Gyw2KJxSJjFLpe8sBT2gAD5xVt2FSnmVsrEfHa2NlH1eNtx2XXw8L+0w9+YRqeuFKkNPVAe6/ZVK+k0Yvb95CfjimrGWjjJ1F2n/KfoVCVuOqSBqkxiCplkbvSSASSiNW30wpfTqPnsL9ell0dJKIcZc0AZAZC9trjrbzKkJ24SKCmVI4JYETuqkws9ueoi55kk/niorcXWlznBxOdxooKVs/j0RQn9jmhPwd2e3/EMWVMcT3D4ovQAfJSCtJ+Tt75fAN/m9cW5v9FI8Y/9OPVQOxxtdvAVZMP4hTHjatSMEWNcY97NCCb2zCnAv0Ap0aw+LE/E4pOkDZ8n/rPqrGn/AJY+9qk5lRO/tUsbIslPVrMpc2QhKeHUHPQFS2/8sUkUjW9WxwJDmYctc3utbvW9U+W5FVSXeMUwWeR5llEuto+2UpIBpFpNILabG1zc+A6paqBvZdi7IDSLWBwm410vldLpr4shEeW1CLsqwFR6BbD9MVlG4vq2OOpdfzWKoOKIwaWqIHeWSm0eIa0IFvOxP5nHbRn+NHus+/8AuQKp4wINJXL9jMLp5FlBa35uficdVDfr4jvjz7jl8lk3VUvHf0eXW5expb8hjs6O9ub9ZWQ2qdkHD09PSxZlDdpVYuYujQe6fO53b0INrjfTU1cUszqSTJpyvud95c1BOxNObceq6xR0C9tUTgFR0jv9v7w325C1zta9bD0UWlz6g4WN148uH9gow71yqeDVWlqJ6pjUVZhc63JKoQpIEY5Cx5G3oByxkzpEmZkcIwsxDIanPbz+7pdR+AuHqWry5RNErMXfvjZxvtZhuNrbcvLGzpKrmgqzgcRkMtnghNiqfOeEzSmOm7OOSGoqUVakj55NRAKE9Li5uNj3tvDqgr+vDpbkOY09n3Tx++Cm91wjzGmebtUaSOujmCU8drwlQ2iNLW7ihe6dx1I52xmYZmx4HAGMtu4+9e1yeJvmPBM0y8Q5JURwTGSZDDPMr1IihIcAlVPZEudQ2W4IvzPWxrqWpifK3C04mghlzltOeQ4/eai6XxVRwtPHTxORRqJ41qlJNyRHNdSAVVlkVgu26A9cd2B8gY6Vw/idk4PFueeYIIvuNksmf5NuHoUhWr7jyygtdQNMd+aIOhHI+luXOv6Vq5HSGHMNb4nifvihKh8drozTLpRzZlT4CQD/ANw429HHFRTsOwX8v2QaFM/F1BRyQM1YF0IPf5OvhoI3uT9Xr4HFdRS1DJAIDmdmw8/rsUBIXCta0dTDU1glaFwYaWaYg6NzpL+GoEjX68xuLqsja+J0MFg4dp7Rt5cjs+ay2ZK0+WURdjBcDti5CnroA71/EX0/E/nz9BY+sdb2bZ89nzUNRQVKKtI8ttD5bIj35ER6Dv52v+eEjHEyNZqJQR33UKNR03ZyQPL9XKyZgfs7qobzNwLfd8sbHvxMe1m2bs89v3xTYrPgaX52m59/L1Hxhk0/9WObpBvYfwkP+4X+SKz4snrg6rCsns+m8jwBDPqudlDtYC1twCcc9E2mLSZCMd8g6+Hvsi+fJ48fs2kBxMDecSBw5dr2Z9XMkActtsT0mHddfLD7trWtwtxQqp4sH9Hq/u18RHxjpz/mcdNH/Nj4xn1ci0P5PP8AVXHhU1AH+/kx6ei//Wj/AEj0VdP7ZTNjqWlGCLGuOx2eZBr3vW0r+mqIp/7d/jimr23kfxjd5EKxp841coHtmQj+k1kp+I08Wn9RjzZw3gLtLZ/63XW/cs8psojSlkqCUCiENFKGVXSZUTSqgPqD9oJNSlbb3vfF6+oe6YRC98ViLZEEm50ta1rG/CyXuU912ZCry+rXSyyxwssiNa4bs9QtYkFW5g4pY4eoqoze7S4EHhe3iFCX5p2mrqWDbsZEhqnPUiOM2B+7dR8SMdzWNjppJPeBcwd59c0tkokFMtXCiN/XCqrSOpbeOL8r3+GNjnmB5cPdwR92pS9lScZd6kyx/GnKfwFR/njsoMp52/mv43WTU7cI8bQGibXZJKaLdBtqVRZSnrsCOhPmMVFb0bIKgYcw867r63+9FBCr+GOH6yBBXQ9i0swLvTsoUaHOsCNvqHltsOV72xvq6unkd+GfcNbkHA3zGWY2+qE7EyxcVU8oaGoDUsrKVKTjSDfY6WPdYed98V7qGVlpIu2Btbn4jUKFQfJPmCRUlQkrqohluzEgABgBe/UEq1sdvTMTnzscwE4h6f3UuVJxBxXDWzO5maFaYa6VdJPayg3u/wBnkAB0BJ23GOymoZKdgbhxF+TzuHD7+Sm1l8bOZQpFKsSU9ZJZpgpMkbyN30kOqylCx07C62I3ucPw7CbzEl8YybfIgDIjLbt45FLb1ZZpxLG08tHUVb9kmns50UA9stjeUqO8FbwAFxvyvjnhoniNs8cYxG92ncd1943lRY6qqknrJo2WbVNU1CiNEVUWQU6sHd2IUWVyqhdX3j136gynjeCzssbmSSSMVrAa6i+duAU5K2yumr6GodqWjl9kYgmGSSMtyFypDkhr38bi1+luWZ9LUxATSDGPeANvQZKLghV3HvEyS1FI6I6vAdbRzKUIbUjBWv8Ah5g46OjaJzIpGuIIdkCDfYRfzUtCZ8t4blrWWozCVJVG6U8RBhX8RBIb8zfqSNsV0tYymBipmkb3H2j9PvIKL7k1ZvlcdTA8Eg7jC21tvAr4EGxHpitgnfDIJG6j781CwfidqgTmGpcu8AEQJ+wN1I9QQbnfcXx7OkERjxxCwdn37fDRZhXnEUINLlCMfeRgfRnj/wAjjkpXWmqXDYR5AqBtTZVKtTO0Z92Wt7Fx/ZUsXaaD5M9z6NirYTDEHDVrMQ5vda/cFijhA/PUVtgaWewHK3bLa3lhW/y5f1t/4lQmXOOIEpnCNDUPddWqKJnXmRYkdduXmMV8FI6ZuIOaOZsVKjcM5k1RNVPaZY7xiNZVZbWU6tKnlc+HPGyrhEUcbcr53tntyzRUHFX0E4/aZjGB8FiX/ox20f8AMbwjPqT80WifJ3vR6vtT1Df8+Uf5Y9RRi1OwflHoq6f2ymbHStKMEWPfLCnZztLblHBMPWKWRD+ky/mMV1Wy8zBvDm+Iv8l30hu0hMFC/wDTahejxxSA+P0iH9FX88eOkH/bsO4uHofmV0JL4izFJIbdrTxVneEiJTsZ9YPcRDbUpFra+uzC2LalhcyS+Fzo8rEu7NtpOzu7igVxwdkrIZbwNAklPEhVjzks5cjcmw123tvcdMctdUB2GzsRDnHuyt6IUsU+ZCmbLKmQEL2L0sv3RGxT9NV/QYsXQmZs8Ldbh47xdTZTBBJSJEVHaPQ6rgcpqOYk606HT18CN+l9OJs7nA5CS3+V7dh5qNUvzATZMhFyaSoK78+zl3H/ABED4Y723jryD77fMfsstCl3KKLt54ov2kir8CQD+l8d08nVRufuBKyK/R6qALDYDYDyx4G91qSdxJmlRPI9JT0Qk02DS1CjsRexuoOzc+d77cji2pIIo2CeWW24NPa/b7zUiyzlKBaOsYVEYqYYWUTaQQgZxcWGw2OoAHY2IsL4vjKaiAdW7A5wOG+uX14aLPULbMrEBiVoBH2bC6lFAUj4DHkJutDyJL3Gt1rSNxpVw0lejuZI0enbUIAl2cMdOsEaWHPmDuB0xc0Eck9MWtsSHD2r5C2dto7lkBde8u4YrXpRJrggqiLgLTQKbdA7BLqx53UC38sZa2nbNhs5zP1O8hfMc9VCr+Fa5RmsaNA0E3YtHLrdmZ5AA5Yk35hdjffbfljfWRH8EXB+JuIEWFrDS3mpIyWj5rmMdPE8sraUQXPifADxJOwGKGGF8zwxgzKhZFU0NRWpNmkigojgrC17NEhswv0VR1HMh8eoZLFTObRtOZGZ3E6d58sllpknjh7hOjDQ1dI00asA+hZCVYEcnvcm3Ii/TFPVV9QQ6CYAnS9sxyWJJThiqULJvlkgjE0Lqy9qUIdQd9I3RiOnNh528sen6Cc8xuaRlfI+oWbVOzygUQyRtzo8vjF/CVmDD43jH540U8pLw4f4kh8ALfNYrlVVjRtWSxjvU80NWB49vGFlB8NmOMmRh4iY7RzXM/0uuPRLKz4GhInpx0jy5b+s0msfouOfpBw6t/GU/wC0W+aL1xTms8NROFSpCssCo8aOUAVy0puNgSpttztbCjgjkiZctuMVwSL6Wb55pZXnCNeag1MwZzG09ow2oWVUQbKfd3ubeOOOti6nAwgXDc7byTt25IljNpNS0IJ+lr5J/wBxJHb/ANJGLCEWMp3RhveQPmpC1HgGIrl1Lfm0Sudrbyd8/qxx6xjcLQ3cquU3eVf4yWtGCLO/lfoNccTWuXWWD4snbJ/xwAfHHFXZNa/4XA/I+RXVSus4hVPD1frGXT3+lhaBvN1AYf8A25Pzx5WqiwmaPc4OHI5fMLtIUHiOZPb3WtnkhpliVoghZFkP19TKLsQb93nb9d1K134YGnaHPJzvYkbrA+qbFecN1sYmlpkleRUCsnaFiwDAFlDMO+oBjYG5I7S3K2OOqjcWNlc0Am4NrW4Gw0JzHdzRLmZUkaSVMcqho4aharS1rGGoHZy2/ASzeRUY7opHuax7DYuaWf5m5t8cgiiIzUfbx3LnL5FkjJ3L0s1hJGfEAEH1A8MbSG1GF+nWgg8HN0P3sQqHlVPHBmFXl7G0FSCiH7JYa4iPQNYedsbpnvkpY6oe0zM+jvRZbLpd4emFFmEZqAVEMjB7C5BAZbgdRcg+mO+paamlIi94ZeRUnMLc8tzOGoXXDIki/dN7fiHMHyOPGywyRHDI0g8VgpeNShJfAkKzDMO0UMJKuRWDbgrtYfri26RcYzDhNrMCkqtq8tqcnLzUp7ajJu8LtYp5g/8AUN+VwbXx0Mmh6QAjm7Mmxw2/f9iNFOqqlzymr80jnmYRQRRgqJSBqdTcA7295ifMJjpNNNS0bo4xic47Nx/Yeam1gtCk4roVFzVwfCRT/InFGKCpP+G7wWNkk8ZcV0LvDPTsz1ULgqyqQrLfvI5a1wRexANifM4t6GgqWtdHILMcMxfO+wi21ZAFUVbxEuY1Se2SdhSqbqihiOgtcDdjfd7WAva19+2OkNHCeoGJ525fduG1LW0Wm0/EGXGMRrUU4j06QutVAW1rWNumPOupKvFjLHXve9jqsbJS4G4rpqOmkhnmFopmEdgWLId7iw5E3N+W+LTpCgmqJmyRt1aL8CsiCVw4g+UyV0/osTRoTYTSC5v4KPdB9S3pjOm6FY138Z1z8I+e30QNSvwhQNWVydoxYA9rKzG50pYnUT4nSvxxY10op6Y4BbYAOP3dScgr2nrfbZKqWY6KITCSQj3pdICwxDxuBew+16Y43R/hmRsZnJhsNzb5ucsTkvmf1DASQmwq8wkj1oP6mIECKNvvHa48OeFMxtxJ/hxA2PxH3iOCkJ74SiBlq5V93tFgT8FOoTby1F//AO5Uta4hkbDrbEebjf0ssEu1nGBhqnjikCrM1/6WsiCBwLEjbvIwAIFxvztfHezo8SQhzxct+CxxD5EeimybjVNBRPK03bssbSdoAAHJBZdIGwG4AA6WxV4BLUBgbhuQLbthv81CRs+piJ4KZedNRdmD/az2gHxu6nF3R/xWl/8A5JPJva+VlJNgSt3p4QiKi7BQFHoBYY9OqhdMERgioOOqRpKKUoLyRWmQeLRMJLfvBSv72NU8Yljcw7RZbIXYXgrKOH5NNPVQx7mkmWqgtvqiNpAF8dSah/iY8zUjFLHI7324Hc9PI+itCmjibLZKg0tRThJDC2sRubI6uBvexsRsQcV1JM2LrIpLjELXGoIULtlOWTGZqioKq5J0xRm6KNITvMVBZrDpYb+QthNNGGCKLMbzrrfIbAoULjOlVJIqlhePenqPOGba58lYg/HG2heXNdENfab+pv1ClJ0XamTMopvpIqEx+brHps/xGk/vYtjgDIHs0dJflfZ3aKbZKZLliVNRpLBZaijhlp5P7WMD3T47bgdL40tmdDFcC7WvcHDgfvxUBVXFVGauH2xU0zxfNVkYG4ZdhJbw8ee1vsnHVRyCnk6gnsuzYeez7+YWQySZFOyHUjMrDkykg/mN8WxaHDC4XHFZLa4sjzBLGHMS6WuBPErHflduf8seQNTSuykhsfykjy0WtKuS5ZmK1VVSxVUcTBhK/d9/tLEtHdCbDYEXA5Ys55qQwxzPjLhbCM9LbDmpyV2nAGs9pX1ctQF72m5VQAN+ZJ/LTjjPSuEYaaMNv4/fO6X3JOo+FDVUM9XEpVu1YxxjcGIXuqjxBO34LdcWr68QVDIHnKwueO/73rK9jZOHCnDWV1cCTJBc8nUyynS45gjVuPC/MWxVVlbWwSGNzuRsMx4LEkqNxlltOZabL6aKNGlkDylFUERrfmbX5XP7vnjZQzShj6qVxIaLC52n7t3oN6kZfSrQVxpHQNSVRLQhgGCSdU3+A/g88YSvNVTde02kZk620b/vjwQ55plk4ToW50sHwQD+WK8V9SP8R3iouUqfJzlMEklbIYYmVagrFqRW0qCxspPSxXliy6Unla2JocQS3PPXmpJUD5ZK9dUFOtu4DIwHS/dX+TbemN/QURs+U7cvmfkpaoMlI9Bl7oB/SahA83jFT30gHwLFrW53Zvs43CRtVVBx9hps38ztfL6b01KkZP8AMU8TgA9hT+0Ip5NU1EjRxEjrpAFsa5/4krm/E7Cf0sAJ8VBOa71NGlNUFwO0aji1yPzaasn2RT1O5BAHLGDJHTRYTkJDYDY1jdfoidcvHsUNLT21yOwQ2Nu8Q0krnyHePxA64qJf+4kkl0Az+TR6LFWMEsNVEGAWSNr21LcEAkcmHLbY9eY2xoc2SF9jkRuP0UqBnyhjTUy2AeQMwGwEUNnPw1CNf3sb6YkB8p2Dzdl6XPciWeCI/bcyM3NZJ2m3/ZUw0xkeskkZ9Yj4Y9RQwYHMj+BufN30t5rVUOwsstrxcKtRgiMERgiwyoj/ANHZkl/o1c0z+HYyd+nY+QF0v/YHFBX02JskY/W3+ofe9WkTsbLpv4ZPZiSlPOnay+cLXaI/AXT1jOPO1fbImHvDPmMj9e9ZrpnHElNSnTNJZtJfSqszaR1OkHSOlzbEQUc04uwZXtfIevySyrcv4jgrmlpmjIR7opY/SDTdgRYFGHe2+4/2TbfLRyUwbKDmMzwzy5j6jelkrVhmp2MgAepol7OZW/2ijPuv52FgT0PPlbFlH1cowHJkhu0j3X7R9FIXikFLUQ6UMkkMRLx6DarpL7kAf1sQO9xcjztcS/roZLusHHI39h//AMXeXJCbKvqp6mimWtWZauCXuNIAAJFAtomFtnsNibnb1GN7Gw1MZpy0sc3O27iOCkWOShcScPxmP2yi79M3vp9aFuqsPs+fT0sTupKt4f1FRk8aHY7lxQG2RTfw78o1KlNEk5kEiIEayXB0i1wQeoA8MVVV0PM6Vzo7WJvrvUFpVRnnGdP7fT1dP2h0qUmBXSGjJ6b7kXJ5dFx1U/R0v4Z8Ets8256H7+amxstSkSOeIjZ45UtsdmRx0I6EHHnAXRvvoQfAhYrxleXx08SxRLpRBYDnzJJuepJJPxxM0r5Xl7zclQkHi+A5fVJPQuFmnaz0wBYSc+9pHS/puTY88XdC4VUJjqB2W6O3cL/fHYshnqufycVUPtE8lVLaukYqVlBUgeC36mwGnoFAtbGXSrJOqYyJv8MDUZ+NvXaSjlpbIDa4G24uOR8sefBWKreJc1FLSyzHmq93zc7KPzI/XG+kgM8zY95z5bfJSFhtBxLVQQmGKYohJY6QoYk8zqtq/XHspKKCWTrHtufLw0Wdgr/h3LhAozCtuxY/0eJ2700n1WYn6o2sT68rX4aqYyH8LBlb2iNGjaOf9t9oO5TMzqGqwaSnZZ6idhJVzrfs1C7qit+zTbfy8WONULBAevlGFrRZjdpvqbbz95BALZrvmNQsdNI8PfUyU1PTf2vsx1EjxBYsNudsYRMLpg2TI2e535cf0FljbNWvD2XNJULG51Cncz1L9Hq391R4iMH8wMc1TMGRFwyxDC0bmDU/5kU3iMNVyMIqeVzTkoZo6jsXDMFLrELEObab6rC+2NNKRA0F7wMWeEtxDLQnd3IrLgtX9nX53tIrBYg0QjkQLdWSSxsSpAXYDkeeOevLetPZs7bncG+dxz1Qqg4nzUhKmdN2c+xUwHMm/wA6y+rXH+EvjjupIAXMjdoP4j/6R4Z95UgJr+SbJxFC8uxG0EZHVIS2th+KZpT6BcemomnB1jtXG/08BZcFU+7rbk+461zIwRGCIwRZ58reQrLEJ+S6exlPgrNeKQ+Uclr/AHZJMclWw4RI3VufMbR3jzsuqlks7ClrJM4Zoo6p7ialJp6xevZ398+OkgP/ALzHmainAe6Fvsv7TOe7v08F3FWGfEUtX7W6F6aaHsZyq6tFjdWIG5QjY/8Aa+imvPB1DTZ7TibsvvHPaoVDRCkM9OKWfTFGSzzzHT2jdorrGhfSWYDWLgGyuRzbHbJ1/Vv61t3HINGzKxJtew0PMDcpTdxNlLyaKint7RDfSDykQ+9E/Qhul+RxV0k7W3ik9h2vA7COShKNHLAAjEFaVnIjlG01DOecbnmEvyvtvY7HFm9styBm8DMe7I3eOPnuzSy5SUgjqGilsIKwtBMF2RKlbFJEHJdYKOB98/ZGMxJjiD2e1H2m7y06g77Zju4qV44ey6WMF6IgVMI7OrpHPdl0balv9rnflcn0M1MzHnDUDsOzY8ai+w8kvvUDMOGIqvW9CDFOv0tFL3WU9ezv08uW/TljfFWyU9m1GbTo8Zg8/u/PVTe2qTKiB42KOrI681YEEeoOLZj2vGJpuFknngnj5aSAw1CyOq7xFLE2PNTcjYcwfMjwxTdIdFGeTrIyBfW/qsS1Gd/KhPICtOiwj7R77/D6q/kfXCn6EiZnKcXDQfX0QNTL8mq0kiGZCz1ZHzzStqlB66fuHoRz2B3FhX9K9ex3VuyZ7oGn9/sKCvvynLQrCWnRWqCLRaTaQnoSR9Qedx0G+HRJqTJaM2bt3f3PBBfYs1yniuspgBHO+kfVazr8A17fC2PQTUFPMbuYL7xkfJZEBSs74pq8xEcDKps1wsSNdmtYXGo3sL8rczjVT0MFGTID3kjL0QABWdFw/DQgS1w7Wci8VGneJtveW19ha9uWx58sc8lXJVEsp+y3a8/L7vyUXuvEaNXOKquLsrkpT08Xvykc1jH1Yx9Z/wBcSSKVphp7AjNzjoOJ3k7AmmisKmrAR4BH3VF3o6P3QB/5uo5nkbhfzxoZGS4SYs9j36/5GfVQvGWvPI0U7KvtEi6KGBRpjhTkZiv1VUciefPfa2UoiYHRg9kZyO2uPw33nbu8UO5aBRQwZdTojMbFwrObkvJIQCzepPM8gPLFHI6SrlLgNmm4DYFC8z5NOkkj0tQsQlOp0kj7RddgCyd5SpIAuNwcS2ojcwNmZe2QINjbccioXOrQ0lMlPCxaaViiM3Mu5LySN+G7OemwHXGTCJ5TLIOy0XPIZAd+Q81KTqhDU1kcFN9HTWpoDzvOw78h8ezUM5Pii/axeUkLnNs/2pDidwaNnfpyvuRzg1pJW5ZbQpBFHDGLJGgRR5KLC/ifPHolUk3NypOChGCIwRGCLlV0ySo0cihkdSrKeRUixB9RggNlhtdG+VVrGS7xgCOovv2kDd2Ga3Ui2hvvKft4oaykxAwjX2mHjtb8x+ytY39Y26buH5xC3sha6addM97h4du7fqY7gealT4489Ut6wdcBnezxudv7/W6ySfntV7NJWNPEHqHcdjJLHri9nNgFQnuIQSQb2G+9+RtadnXMjEbrNA7QBscW87Twt5KRmrjhviJYWkpHcT9iUWExBdUiFdVgoPeKCwOn8sctVRmQNnaMOK5de9gb212X4oRtUjNMuEoarowsnaDTPAwss6jYqwIukq7jcXvsca4pjHaCfK2bXbW8RvaVCWaang7GYFpGopWU6zczUc6DSBKOekABdXgAOW+LF75esaQB1jdnuyNOeWy+239lKsEymOqZZHmiaZQAKqjqFSVwNh2iMLBuhIP5csc5qHwgta0hvwvbcDkRs7lF7Kt4iySTXG0lZNFIu0TVSBRfw7eIsovbYE46KWpZhIbGCDqGn+h1j4KQV6NdO8i0mZ0a1DEfNyBkSRh/ZvcK55bAqT13w6qJrDNSSFo2jMjvGo8CnJQ6/hKiLWSqelY/1dXGV+AY6Qfhqxtjr6kDtRh43sN/LP5JiKjH5OKsi8b08o6FJf8A8qMbP+sQDJwcOY/dTiXqk4BzSJ1eNQjryZZVBH5fyxD+laJ7S1xuN1kxBdazgWsdzJVVNOpO7PJKSfh3bfC4GMWdKU7W4IWOPAD90xBR/wDQ2Vwbz1rVBH1KdNj5arkfqMZ/ia2XKOLDxcfll6FLlWGT8SQktFRotFFbvSCN553HgNKkA/iJt0xono5AA+c9Yd1w1o8beSEKbURL2brHHLBA21RV1APtEw+xEG7xZ+XK3l46WuOMF7g5w9ljfZbxNsrBRdeMwnWJ1h1LTyyRjtnuL0tKvuwxn7Z2vbcs3mLZRNL2mS2JoPZHxvOrjwGzcBzRElQjRxKsBSkJ/o1Iu0tW45PN1EQ5knnz32wDHB7iXXf7z9jBub+bkiaaCmWhjkrK2RTO4+ccclH1YoR4DwHM4rZHuqXtggHZGg373O+8lCh1eXVOZU3aLULHHOn0DIkiAX7pDixDbBjzsdumNrJoaOXCWXLT7VyDxy0ts4hNFe5BUzinvWIsbx3Vm1AqyqPpPIHc7446lkXW/wAA3B0FsxfYiVc8zhwO3QH2ipHY0aHYxwn3pWv7pb3r9AE8Diyp6dpPVu9hnaed52N7tPHgpCZvkm4cWOMVBF10lICRuyk3km3/AGrAafuInjj0tLGQDI/2neQ2Du9brhqZLnCFouOtcqMERgiMERgiMES1xxw57XDdApmjB0BvddWFnif7rjr0YK3TGmeESsw6HYdx3rbDJgcsqyGpAC0Urug1FqKZxZ4pVNjFIOjqbqV63I5MuPO1UTg4zhuYykbvG8cDrfZrqCrPXMJvjhirgEqFMdRAe8EdlZSfrRsCCY2sCD5eK7VJc+mOKI3Y7S4uDwI3j7yKhJOX5LSxBoJJEpKuJz85LbTJEX1I8ZY2BAClSCCCu9wSMXEtTM8iRoL43DQag2sQbb9t8rHLYpzKv4uJYonq6lbGKRkWFdQUzSINMrxg+8BdASAb6NrnHCaJ72xxH2gDiPwg5tB89dLqLLt2MdYxqKNxBVhRrVrFJUOwEoBIkQ2sHUm1rcxYYYn046qcYmbN4PDaDwP7olWTIadpyGplinPvUkjsiSfepJQQAfum46bYshVSiO4fdux4FyOD2/NTcqYlAYgwo3kaw+ey2r95k69mDz8it+m55HUZRJYzgD4ZWb+P7+G1Oa50hjlg0RK9VR8+xBvVUjdDH1ZRvb/vfJ+OOTE8hknxe48cdxTRT6evIUxrXVcotYRtQM8o8izJYn1xodEL4zEwcessPAFRdUrcG62L+x15ub6u0pYzfntHp29Acdg6RwjD1jPB587qcS8U2QwrJpkeRr7ez1bPTSf4b3McnpcX8sS+qkLLtAH5mAOHeNQl1bNklNELplenxkqqhBEvmxEjXHkBjmFTM89qe/BrTc+QUXUCmyaOzTRxwOL3NTUDsqRfKCLnJ4BjcEjzxufUvyjcXD8rc3n9TtnJTdWVPUVBW4rK147beyUJVP3GIAI87Y53MiBt1bAfzyXPeFCpEzztJQKOKpqqkX0y1TdoY/NIx3F/E3LHYabCy87msZtDBa/M6nkNVlbeveWZFaY6gK2uJ1FAbwRE/WqH5MR9geFt9sRLVXjy/hx7/edwaNnNCU7wUkdADU1LNPVSEJqVbsSeUUC9F2Ph1JtindI6qPUxDCwZ/wD2cd/2FiqrOs2ZZ46mSPUkf0tK5iaWEcu3RVJ23sb+XSxHTTwAxuiabE6PF7O/KSfv5gFd8O5MIZTLSyj2OZdYitcBzbeM/VUjp8PC3HVVBkZglb/EabX4ceKXUXiDNY5A7SG1FAfnD+3kB2iTxUH3uhO3INjbTQPYQG/zHaflHxHju3DPcgVTwvkk2Z1bS1CldQHa87RQHdYF/tJAbt1VCeRe2PQUdM2wYz2GnX4nb+Q9eQWuaUMFhqtsjQKAFAAAsANgAOQGLhVi9YIjBEYIjBEYIjBEYIs9+Ung0TK88SMxNjNEg7zadhLF/bIOn11Gnnpxy1EBd22e0PAjceHpquqnmwnCUoZNmrTNFHJKq1iLemqf6uoj+w/je1ip3BFxZhjzc8AjDntbeM+03a07x8jpbgu5NdO8FaClRAnbRe/FKqsVJ6oSO8h6MOfkdsVrhLTdqJxwnQjK/PiNyhKFbl1PHLURV94jKxNNUgWQRldIiFu6oUXGgixv6HFpHNK9jH0+dh2m7b39reb7x9VPJd6HN6KGqkqRJphWLQjb/PS/1rItrtssYLbAsL9b4wkp6mSERW7RNz+Ue7c95sNbKLJoSSkzKLSyB1sG0uLMocd1lIO19+8p5gjmCMVxE9G+4NjpcaZaj9jzRU+ZcNVCKFQpWQrusVQdMqf3Mw3B9bWtjqirInG7rxuO1vsnm1EmVuSQRyArLUUE19hUK2m/3Jk6eZvi2jqZXNsWtlb+W1+9pWV1LkgzpktFUmoS3vQTRt+uz41h/Rwd22YTuc0/uE7K+w08Kj+lZZmMknWQvK5PxUqMQ58hP8GeMDdYD1uoXOpzioQ6KWCslgI70FZAZVHKwQ7tbntfbz6ZMp4nDFM5gdscx1j37EAC8RU87HXDkqK56ukpUeiOwQfliS+JowvqSRwIv4i5U5b119irxIJqx6RWHue1yKVTzjjQ6QfUdMY9ZSlnVwBx34AbnmTmoyUxmNXs01ZmB3GiBewp/R3NgR541WEGjWRcXHE7uCK8oeG5OzIneOjp7XMFMdNx/bTHc+dvzxxyVjMf8MF7/id/S1QvVTncVPRO2XRDsomCs+h9AB2Z1/badrm/nfEMpnzVAFU7MjS4vwB+G/LuRUi1ayuEqZaiand1NNUsOxAnCtfSwsVRr2HdI/K+OvqyxuKJrWuAOJvtdm+47RtzUq/yDhUrMs0sMMPZqyrHEWcsXFnaZ2AL7XABvzOOKprsUZjY4uuQSTla2gaBoouu2b5usiOFk7Kkj2mnG2q23ZU9uZ6Fhy5Lvyxgp3NcLjFIfZbu/M71t3nLUlnL6WbMqiJY4xHEgBp4SLpFHyE845En6ifWP3QS17S0hzYDcn23/wBI+Z2c9MZJBGFtOR5RHSQrFHew3Zm3Z2O7O56sx3JxdtaGgNGgVY95cblWGMlijBEYIjBEYIjBEYIjBEYIs8474BWUPLTpcs2uSFSFJb9rATskviPde29jvjknp8Rxsyd5HgeHouqGoLcnJIpM69xKyRlZCVgr0BDK3WOoU+632kf4397FFLSkFxhb+qM+rfkR+y7sjmE5QZvYrFWKilraJRYwTeGkn3GP2G+BOKh1Pe74CctR7zfqOI77KFT8STpRV0VWULJ2PYsoCjTdrqYrkBm5gqOQPMXAPVStdU07oAbG+LnlnfcNx38lI3L3V5rDCglooEFTVusSqbL3tzqlVTta9zyJuL4hkEkjsE7jgYCf2BP9lGqjw8TTRiZmlaYU7MswMARDotq7KRSQrC+yv73LbnjN1FG4tAbhxgW7VznpcHUcRoiYariKnBdCHdY9pWEbNGnX5xraRYG58OuOFlJKQHCwJ0Fxc8hr9VCgxZDllXdo4o9S8zHqiYX3BIXSRfx643GqrIMnOPfYjzupXU8Hxj3KmtjHglS/+d8Y/wDUH+8xh5tCL4eEyeddmFvDt7fqFvh+OH/ij/0/ul18fhCnsTLLUyAC5MtTJa3nZgLYkdIS37DWjk0fQojLcqytJVjijpzKUEi8nYqeTKzXvfncHzwlnrXMLnl2G9jsF9xARRv/ABc03Zx00YVpkk7IzchLEd43VTtdRe+rqNsbPwAjxOlNw0i9tztoJ48Esq6omXMphCxZO0pZEkhYn5qdHjNyPEGxDdRje1po48Yzs8EHe0g/dthReOF2qZBZ4ZpZd4ZmnfRTogOlljVRZyQB0O/M4mrELDdrgG+03CLuJtkSTp49ykpooaWHL6YI8pMSMSpksStySqptc2vYDc/yxXSSSVc2Jrczrb1P3ZQqTiHOgU1VJaCnb3IBtUVHkwG8aHbu8zfcjkeympiHWis541d7rfqeOm6+qkBVGX5VVZnMqmNEWK2mC3zFMvQzDbtJbcov4tI2xc0lLqIybH2n7Xfp4cfDesJJWsC2PIMkipI9EdyWOp5GN3kbqznqfLkBsABi5jjbG0NaLAKse8uNyrPGaxRgiMERgiMERgiMERgiMERgiMESvxXwZFV6nTTHMwAZioZJQOSzr9cDowIZdrHodE1O2UZ5EaEahbo5nM5LLpaWry5jAYw8T3vSTHVG46+yykWb8Bs/3W54p6qkBOKXsuGkjf6h89OIXeyRrxkpOX1EVQQtNIdaHalqHaOaM9RTzDvgfdOodDpxwSskizlGR99oBaf1N078jzWZXWSgifs1EjU9ZEyGFalQotEGCpcd2UHU12ViST8MYiV7bkgOjdfFh/Nqd40yBAHqi61nDslROrNRJCxdWml7fXG4U32jBGon7wHnfGLKtkUZAlLhYgDDYi/5tncVC4TRZjTRyxClWaHt2leRSjmSN31MvZm5LEHnba3xxm11JM5rzIWuw2AzFiBYG+5SLK24KgvNUzJTPTQuI1SORdLXTUWIX6q97YDbmfHHLXutGyNzw9wuSRmM7Wz2nJQU01LMEYoLsFJUeLW2HxOK5gBcA7RQs9+TrPa+epkSo1tGFJbUgXQ9xYDYWvv3fLF50pS0sUIdFa99hvcfe1ZEBTK6php66uWocRx1UCFS19LFVMbBfE78ueNUbJJaaIxC5Y46cTcJsVRQ5FLMMsd45UPYvG0iXDRaCTC/lz69CcdUlUyMztaQe0CAdHX9oIrPK+DqoFu1kjVlqhURyICbmxEl120hxp2vzB6Y55ukICBgaSCzCQfLPhml011VHTRSmrkCRyBNBkZtI0+e9idhud8VjJJns6htyL3soUGp4gd1LU6ARjnUVF44QPFQbPJ8AFP2sbmUjWm0pz+FubvoPM8EslCr4hUsZKc+0SpsayoGmCG/SFeQPhYFj97FqykIGGTstPuNzc79R+wOCysrrhXgOeok9oqGlXVzmkFp3HhAp/1dPvEa7cgl8W8NHdoDwGt+Ef1Hby05rllqQMmrVssy6KnjWKFAka8lH6k9STzJO5PPFiABkFwucXG5UrEqEYIjBEYIjBEYIjBEYIjBEYIjBEYIjBFHr6GKdDHMiyI3NXAIPwP88FIJBuFnvEvyXrJvAwcDlHOza1tyEU4BcAdFkEg9McbqMDOI4eGw8x9LHiutlURk5KNW1dRjsp7SxHbsa9VF/KOa5jc+rA7e6MVU1E0OxOaWH4mad41HcO9dTZGP0XWn4ghhIDGry9jyVwZqc/h1AnT+HSMcjqSSTMYJRvHZd32+d1lZMeXZ5M/0bUlUPGGXs3/gbUL/ALwxXy00bfaD2cxceIt6KFPGeFfpKWqT0jEg/wCUzH9MafwwPsyNPfb/AJAJZC8S0/VpF/HDMv8ANBh+Dl2AHk5p+aL0eJKb9rf0Vz/04j8HN8PmPqoXg8QwtsqTyeGmmmI/MoB+uJ/CSDUtH+Zv1U2XyTN5iCUpJAPtTSRRr8bMzD+HEinjHtSDk0En0A80S/mfFYT6Wup4vuUqmaS/hrbuj4pjthoS72InHi44R4DPzUgKlqM4Nw8VNZie7U5i5LXP7KMm/wDuwfTHYynv2HPv+WIep+qaaqyoeC62vYSVBeQX2apDRRL5xwLZ3/e7MHzxZQUbmizAIxwzce/Z581pfUMbotGyDgunpirkdtKo7ruFCp/cxgBIv3RfxJxYRU8cXsjPadp5lcUkznplxuWpGCIwRGCIwRGCIwRGCIwRGCIwRGCIwRGCIwRGCIwReZIwwKsAQeYIuD6jBEtVvAtI9+yD05PPsG0ofWMgxH4pjRLSxS5vaL79vjqtzZ3jalTMvklDbqaaT8cTQt8WhcLf/Dxp/COb/LkcOdiPPPzW5tXvCrDwHmEP0ftQ8BBWoyj92VItvicc0lDIdWxu5tsfUraKlhXlsszdeUuYKPOClk/lOT+mOY9GDbC08nOHyWQmj3r4aXNz/X1x/wDoYB+va4xHRrf/AOcf6z9E66PevR4dzWTZmzE+NnpIR+YmY/kDja3o4g5RRjnc/IKOvjG31XWL5LZ5TeZUJ8aiqmmI/dRIx/x9cdbKSUaODf0tA9brA1bRoEyZT8mccRu0xHiKeNIAfVu9L/zMbBQxn+YS7mcvDTyWp1U46Jpynh6lpiTDCiuebnvSH8Ttdm+Jx1tY1gs0WC53Pc7Uq0xksUYIjBEYIjBEYIjBEYIjBEYIjBEYIjBEYIjBEYIjBEYIjBEYIjBEYIjBEYIjBEYIjBEYIjBEYIjBEYIjBEYIjBEYIjBEYIjB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4" name="AutoShape 4" descr="data:image/jpeg;base64,/9j/4AAQSkZJRgABAQAAAQABAAD/2wCEAAkGBxMSEhUUExQVFhUXGSEaGRgXGBgcGxwbHCAcHB0gGCAgHSgiHB8lIh4bIzEhJykrLi4uGh8zODMsNygtLisBCgoKDg0OGxAQGywkICQsNCwsLCwsLDQsLTQsLCwsLC8sLCwsLCwvLCwsLCwsNCwsLCwsLCwsLCwsLCwsLCwsLP/AABEIAN0A5AMBEQACEQEDEQH/xAAcAAACAwEBAQEAAAAAAAAAAAAABgQFBwMCAQj/xABNEAACAQIEAwUDCQQGCAQHAAABAgMEEQAFEiEGMUETIlFhcRQygQcjM0JSYnKRoVOCkrEkQ2Nzg8EVNESToqPC8RZUssM1dISz0eHw/8QAGgEBAAIDAQAAAAAAAAAAAAAAAAEFAgMEBv/EAEMRAAEDAgMEBwYEBAUEAgMAAAEAAgMEERIhMUFRYXEFEyKBkaGxMkJSwdHwFGJy4SMzwvFDgpKishUkU3PS4iU0VP/aAAwDAQACEQMRAD8A3HBEYIjBEYIjBEYIjBEYIjBEYIjBEYIoFdnVND9NUQx9PnJEXfn1IxF1kGuOgVa3HOXD/bID+Fwx/Jb4gvaNSshE87CvP/jvLv8AzKD1Dj+a4xEsZ94eKdS/cu8PGOXsbLW0t/Dtoxf0ud8Z3Cjq37iriGdXF0ZWHipBH6YlYLpgiMERgiMERgiMERgiMERgiMERgiMERgiMERgiMERgiMERgiMEXxmAFybAcycESpmnH9LGD2V6i2xaMqIl/FK5EfwBJ8sc8tVFGbE57hmfAZrcyB7uCSq75TaidilPz+zSRGZx6ySBUHwjYeeOaSrkAvYMG95+Q+oXS2laNVAmo80qBqkj0r41lVIw/wB3GVjHoUxWydJR3sZXO4MaB65+a3NjY3QKJT5UqNb/AElSRt1Slp4Sw+KjV+eNDpi4X6hx4ucfnks9inDL1b/b82b+7iqFHw+atjV1rh/hRDmWn5ovb5QgH+uZ1/DOf/axAqHf+OH/AG/VAuEtCLf/ABKrT/5mmcj49ogGMhIb/wAlp/S4fIlFEpsklY3pqjLag+KgQSfAwFTf1PXG/wDGNj9tsrO+4/3KDY6qwXPc0o95ErFUdQy1cZ9Q/wA4B/ijHXD0hi9iVruDhhPj+y1mCNyYci+VMSWWRElPjA2mT4wy6T/A7nHeKzD/ADWlvHUeI+dlofSEeyU8ZPxBTVVxDKGZfeQ3WRfxIwDL8RjrY9rxdpuFyuY5uoVnjJYowRGCIwRGCIwRGCIwRGCIwRGCIwRGCIwRGCIwRKHE3HkNNrWLTLImzktphjPhJJY97+zUM58BzxzzVLI8tTsA1++Oi3xwOfnsWcVGYV2am6jtIr/STAx0q2/Zw3PaW+1IX9FxV1VaGZTOt+Rvtd52d1uZXcyJjNF7o8ip3YFu2zOVdrg6KZPINfSB91S3L3cV76qVosLQt8Xnu17zbms7pqpcqqCoUyx00fSKlRRbyLuN/gi4rHzxXuGl53vPyHzJUKRHw1TXu8fbNz1Ts0pv5aybfC2MDWTaNOEfly9LIrWKMKLKAo8AAB+mOYknMqF6xCL7bBFXZjnkEDBJHOsjUERXd9PiVQEgeZ2xvippJW4mjLeSAPE2U2XK1HWKpIgmDDUNQRjbxsRcdcZf9xTk+022W1Fz/wDD6pvBLPAfBHLJ/BJqUD0Axl+LLv5jQ7mLHxFj4oqfOshaQH2mlhqx+0h+anHwJs38Y9MdUFUGfypCzg7Nv7eHegKX/wDQrk/0OftzHv7NVao6mL+7fuunlYqvrjvbVhhvK3AT77M2nmMwfM8lJscir3hz5RZ4X7GoV3I2MUulKgf3bnSk48AdDHpq628dYQ3E+xb8TdO8ajzG+y5pKUHNq0/Js5gqk1wOGANmG4ZW6q6nvK3kQMd7XBwuDcLic0tNip+MlijBEYIjBEYIjBEYIjBEYIjBEYIjBFxrKtIUaSV1RFF2ZjYAeZwUgXyCyfi7juWob2enSQB/diS6zSj7Up508R8NnYcygOK2aruDgNmjVx05DefLnou6KnAzcqqk4fRHQVKiqqQLx0kQAghU/b+qo825+DnfFK+rc5pMPYZtefady2+GnBdN9ybI8iaaxrGDgcoI7rAvgCOctvFtvBRisNUI8oBb8x9o/Tuz4qEZnxTSUvcMiFx3RFGVuD0B3Cp+8QMIaGebtAG283/ue66WXEcQSSiFVieBppTGGmUGwVGkLJY2a4XSu9rm+4Fjl+EawuJcHBovlxIFjute5+7FVZtWyRe0S+16vZXX5troxAVDoOllRtdzuY252FrY6YY2SYGdXbGDmM9pzzucv1BE8A4p1Co+Np5EoZ2j1atNrrfUoJAZhbfugk/DHZQNa6pYH6X2+Q7ypCU5KXLRFqfNJHAF7dpE29gLiLsz3th0vfzucWYfWF9hAB3H/lfTyUrjkARpoPbWeAtSIEvLJH21nf33DA3A0nTf63WwxnU4gx34cB1nm+QOHIaC3nbYoXaWpp8vqZBRBJNUPIWcpMzqsY7S99LE7qW+rfGAZLVxNNRcWdyuACTlplvARXkOb1sLLFPHFK5j1toaxWxIJ0qC7IeQKxmx5k9ON1PTSNL4yWi9sxr3mwB5u0RWWX8T08kcLs3ZGYEokmxIB0k+Gk9DtcEY55aKVj3NAvh1IRTszyqKcASpcj3WF1dT4owsyn0ONMU74j2DzGw8xoUS5nmTMU0VKGsgHJwAKmLz2t2g9LN4hsd9PUAOxRHq3bvcP078uIQFLlp6IrVQzNPTgWWpj3ljUfUqE5SoOqtuLbFDYYt6aq7eEDA/a0+y7luPLXjqocxrxYrUOD+NY6sLHIUSZhddJ+blA5mEne46xnvL1uN8XUM7ZctCNQdR979CuCWEs5JsxvWhGCIwRGCIwRGCIwRGCIwRGCKLmeYRU8TzTOEjQXZj+Qt1JJsABuSQBiCbKWtLjYLHc/z2qzKpEMS2KnUkbWKU46SVHMNP4JuE25tcimq6xpYXuNo/N/AcOO3lrZRQtYOKmZFlYTXFRMSxNqiucamZvrLFf3mvzPur11NfFJUT4rPnH6YxpbYTuHmeAW0m6Y44qehiJA0gnc7vJI58ebSOficcBdLUv+wAPQAKEl5jxNUVUkkcReCAa9T6LvoiVWm7oOvXdlUaSNieu4t4qKKBjXvs52WV8ruNm56WyvmD4KbLhlnbSTqaJaeeCkPdUDskbtV59QZEsbtz73mcZS9WyIicua5+u0jCfQ7lCt2mmrJhT1CIyHvB6WW5p2UXDPJa+s3CgC2xbYjfHNhjp4+tiJvpZ49oHYBu2nXYiuqPhCjQq3YiSRTq7SXvuW53Yn3j/Lpjjf0hUOuMVgdgyHcisarNYIvpJok/HIi/zONDIJX+y0nkCoUJ+LKEf7XB8JFP8jjcKGpP+G7wKXUZM6yssGE1Hq6MTED+ZxmaetAthfbvS6sZDSVa6SYJ152ukgv4jnvjQOvgNxiae8KVFr+G6f2aWGKCNQwuFX5u7rupLAXBBtvvbGyOsl61sj3nLfnltyRJE1PW0r9pEKsVDqIrz6alGuwC6ZVto03v3lF7YuGvp524H4cIOLs3aRltadb8CpyUoZRS0byRV8ZeJ7CKqbUQF0hezZl70ZvqPgbnwxr/ABE9Q0PpnWI1Zlvve2h+SKtjUe2N7DM9QYkDIxBdt3HaAOzaLqp2Yix1gG9r46CT1A/ENDcRsdmzLIZ5nYN1xqidsk4qV0HtKtA4ZkYyIUS4OwLbqrFdJ0k9drjFRUULmu/hEOFr5G58NSL7bc1CkVWWaiaijdFkb3he8Mw8JANr9BINx5jbGtk1h1U4Nhp8TeX005Ikuvyi2uWkjZSjBqiivpdGG4kpyPdYc1ZefTquLeGpILWyu/RJ8nfMH91OuRT/AMAcbipCRTOGdr9lLYL2lhco4GyTKOajZh3l25eggnxkseLOGo+Y4fZXBPBgNxonvHSuZGCIwRGCIwRGCIwRGCLzJIFBZiAALknYADmTgixjiziSbMKiOKmvvvApvZV/8zKOhI+jU8h3ramUYqaypaWuLj2G6/mPwjhv8N6soIcAudVNyfKVCmkpiRCp/pVQD35ZPrIjeP2mHujuje5Hnp53X66Udo+w3YBsJHoNupyW0q5zfNoKCFRpOwtHFGpN7bAAAd0EkLc9WGOWCCWqeTfmSfvmiSc+ErPB7RBUSzdoJmS4s8S31LTorkLpuLqe+Qbk87W9NgDX9W5obbDfcToXEjbvHZGzYpU6onhq5zAKJl2DaZUdHbUFUWK7RRqqKWuwLaVUAk40tbJBH1hlB5EEC1zt9okk2yyuTdE11+bU1GqobKT7kMa3dvwou59eXnisjgmqCXDPeSchzJUJezXiaWMd9oaFOYVx2tQR4iJO6l/O+O6GiY89kGQ8Mm/6jme6yWVBNmvbIzrT1tWgBLSVMxihsOulLIR5HHc2Dq3Bpexh3NF3eJuVNlDyrMKuRe0gpKGmhv8ATPEiJ/FISW+AONs0VOx2GSR73bgST4DTvU2Cs1GcspaCqppR9mBqc/leMD9cc/8A+OBtJG5v6sX1UZIy+urm7tVmHsst/cqKWIK3hpkNla/5+vPCWKmGcMOMb2vNxzGoTJfc6gmiUvMconTxdQjnyW1t+drE4indG84Wda08Dcd6gWVblfFkdrqtZTDxhkM0XxjlBAHkMdE3R79CWP8A1DCfFvzUkJvybiuR/cMVYg5mG8c4H3oXPe9VPoMVc9C1vtXYfzZt/wBQ+Y71BCYctzaCpDCNgxGzxsCrr5OjAEfEWxwywSQkFw5EaHkRkigcR8KQ1UekXicIyKyXUANYkMoIDLcDbG+lrpIHXOYuCQeG47CiVM2cQ1EkeYTsIuxVwkKFFmZe6FG5uFsO6TuTfYCwsoQZIg6mZ2sRFyblu2+zXfbTigTIP6O9KQe9USdm66AhddDMGdRsJUsoLAAG5Fhtav8A5zZAdGi4zvY3tYH4TnYfvcrPN8r7QrJG3Z1Ef0clunVJB9ZD1HTmLEY54J8F2OF2nUfMbiP2KJDzmh+kqoY2RlYe20ymzKw7wmhI5MPfVx6/aGLummILYnO/9b/6T6EfsVOuRWl8AcVirjEcjhplXUHGwmj5doB9Vge66fVbyIx6Knm6wZ5OGRG79tx3KuniwHLRN2N60IwRGCIwRGCIwRGCLMvlW4oChqZQWVdPaqP6x23jgFt7HZ3+7pX6+OOqlP8AKabE6ncNp+Q48l100V+0VT5PlUkI7EN/TakdpUzC14Y/Begb6qjlfUeSgY8xPOyQ9YR/DZk1vxH6bT3DUrtKZMxqosvpbqoCJZUXe1yQBc7nmbk2J58zjgiY+rmsTmcz9+mxRqlepp5KuaFamMQVJj7SFtyl4pFcXQPdW0kggk+9sdrYsWPZTxuMRxMvZw25tI1tmL6ctEV5kvDhSZ6mpYPNrdkCs/ZxK9r6Ax2J3ufPHHUVgdGIYhZthfS5tvsihZzxSXV/Z5FigQ2kq3F1B+zTr/Wv58vXG2ChDSOsF3HRg15uOweaJPy2rmqZHjy5TELXmq5mvMwPWR99F7GyrvtzG+LWWOOFofVG/wALB7PcNvMrK1tVYZNkcNMxk9pp6lib6zSy1BBHPSUkIvfrzvjRPVSTDBgcwbsYb43CxJUzNappt+ynqAu+qqX2ejj+8ynSXt4NfyxqhYI8sTW3+DtPPfnbusgVOM1glms08U0q855o3eNPu0kCixtb3mt446uokZHcNLW/CCATxe8+gU2srCqj1qCD7Qw5B8smjP7kkQVk9d8aGHCbHsjhK0+IdcFQjL80qQNLLXwD7M0DVcX5kCUelzhLBCTcFjuIdgd82pZfazNoITqaaiR25kZbKJD/ABOP1wZTySCwa8j/ANot5BALr3Bn9UwEivXmI8nWjg7K3joBLFPRr4h1JC0lpEd92N1/HS/cpUPO8jSrVJoNCVJuyNCSsVRpuT2Z5xTCxJQ77Hna4209U6AmOS5ZtvqznvbxHlol7L0JpOzEz66qJNu3j7lbSkc1lH1rdQ1wdydsRhZi6ttmOPunON/Ebr8ETNk/FFkVppEkgYhUqkFlv9moX+pfz90+WK+eiu4iMEOGrDrzafeHnzUK9zrKoquFopL6W3DKbMp5hlPQjbHFBO+CQPZqPuxQJKzHJpPbFp/apDPJAxWomvdQCBogCstnIBLNubfG9vFUM6gy9WMIcLtG3i698tw3qdiiUeez000moyFkdwYjK0sckcdtYhLbpIg79vrDnvbG2SljmjFrZgZ2sQTpe2RBOXA6KE6ZtSltFVTWaVV5dJojuY29eak8j5E4qIXgXhl9kn/Sd/13juRI849jnhqKVgtPM+uBjsIZyLNG/hG4BRh09Uxf0tRJc4v5jMnfmbv4kajf3o5oe2xW2cP5ulXAsyAre4ZD7yOpKujeasCPPnyOPQMeHtDm6FVT2lpsVY4yWKMERgiMERgiquJs39kp3lA1Pssafbkc6UX0JIuegBPTGEkgjaXO0CzYzE6yxrh9VaSSumJlipiRGbbz1Lka5B4lmIC+qD6uPN1kj3WhGT5M3flbsHcNe/erWwAsE+5Dl7RIWlsZ5TrlI5arWCr91BZR6X6nFFUyh7gGey3IfXmdSoVFxFQFa6KqkjlqIVTuxxRhzHKvum17kNdjcbXVb8hbtpZQ6mdCwhricyTa4Ovhl3E21KkHJTcky+V52raoaHKaIor37KO9yWPLW3M+HL001EsbYxTxZi9yd54cAoVPn+dLUqe84ow2i0f0lZJ+zhtv2fQsOfpjqpqYwkZDrLXz0YN7uO4bEUGtgKgGZUlrCumloY7NHTg7Aso2uvMu223lcbo33yYSI/fkOruR47AM0XvKsmSOBIrLKik6UJslRUD6SSQ9YIgLDx0k2PdvE1S58hfmCdTta3YB+Z3z2Z2E7VJmjklRjHWTkAd6p7TsKWO37JVHzgHqR4vfbGtpZG4B0Y4NtieeZOnrwRLlbnOXxe8Z8ylH1pnYRA8u6De4+B9cd8dPVP0DYh+Udr77xyWViob/ACh1SjTAlPTp0EcY2/Pb9Mbh0RCTeQuceJ+/VThV5TUefTRdr25W4uEYojkegSy+jEHHE6TouN+DDfjmR6+ix7KWqzibNIHKSzzI45qwW/6jceY2xYsoqKVuJjQRwWVgusHyh1wFneOZfCWNSP8Ah04wd0RTHNoLTwP1umEK4ybjilv3onpGJ9+mN47+LREaT66WOOWfoya2Tg8bna9ztfMBRhVjWPKGaogWOrpZLe0LASG1g3EqpzjlG24JJ0g2XmNEYZYRSEsePZLt3w32tPEeKgLjHmcUrCSEx1ElraxP7JV2HSTkkpHiNjbljIwPjGF92jdhxs7trVFt6ixUHZTN7P20FRLe9PWKphqAdyquvdN7mwPU7EY2GXHGOts5rfeZfE3jY5qb71dcO8QrErFQ/s6Npmga5lpGvY26vBe48V/MDkqqQvcAbYjo4aP+jvX1giyZuIMnjrYLd0tbVFJv3W5hlKkGx25HFfTVD6eS+e4jfwzRUNFwrJI8KzRQw00GoiJHaRpHcEMXcgG36/5dslc1rXFji57rZkAWA0sAic4owqhVACqAAByAGwAxUklxuVCVc8ypNbwvtTVht/dVPNWHhrsP3l+/iyp53YRI324/Nu0d3pyUqF8mudvTVJp5zYs4gmuTYSgWgl9JFHZk9SIj1x6ajmaDZvsu7TfmO4/PctFTHiGILY8War0YIjBEYIjBFkXysZw8k4giN2QiGMeNRMO8f8OIgX6GfyxX1jwXBjvZHadyGg7z6Fd9KywxFSsqyxVkipk3holDN9+ocXF/wgl/WRfDHlZpnFjpXe1IcuDR9dO4roVF8omY5jHUxrTdqI9I09mmoM9zcNsb9Njtjs6LhpHwky2vfO52cFIttWhUxYopcAPpGoDkGtvb44o32xHDpsWKUOL81WQyU+spTxKGq5BzsfdhT779fLbxGLSigLAJbXc7Jg9XHgFIS2sSzSRPLDJNMyXpqKJtEcMH1TK493Vz8778wB34jG1zWODWg9t5Fy522w22UrpmOcrTxurLGqg2eGiUhS32aiotz8VQX6YiKmdM4EE32Ofrzaz5nJQBdcZiFVazMrgMumnoo+6CgsQGXpH7pIPOwvfZcZNzJgpd93POefPf9jaVNtgSrxDxHPWN84bRj3Ik2RRyFh1Pmd/C3LFnS0cVOOzrtJ1KyAsnKg+SzXAjSTtHMwuy6Ayrf6vMG42vvzvipk6cwyENbdu++ZUYlyoOC6qgnWfsY6xU3CqxVgftaWG7Dew73jz5ZSdJQ1URjxGMneLjlcfsmK6boePqIo7SM0Tp70UikSX8APrH0PrbFW7oqoDgGi4OhByWNil2qy2qzpkkdFpqVblCy3lYHqOtj8F5e9a+O9k0HRwLWnG86/CPvx5Kb2TLlPAtDAB8yJG+1L3z+R7o+AxXzdKVMvvWG4Zfv5qLlKnyn8JKoNXAthsJUUbeAcDp4H4HxxZ9EV5J6iQ8j8vp4blk07EmZItbCRPTJUD76RuVYDx2KsPI3xbVBppB1cpbyJFx8wpNk2ZZUU1fLdoYY64CzRSLaGfxG+8cnnzH3he1ZKyalZYOJj2EHtN+o8uSxNwFNhgp1cQrrSnmfsZqaRjqpqggtE8dzcAkWDA2O255DS50pb1hsXNGIOGj2+8Dy3HNQuX+jZWrFmjfs6l4mG/uSTwEJKjjqsiAMPzxl10YpzG4XYCOYa7NpHEHLyU32K34azpYrWBWmd+zZG50k99428ImPunkDYbX25aqmL73zeBe/wAbd/6ht36qLJ4xTqFmmQcR5hJmhhkDdnrYPHoACIL2INr9BYk7388egqaOkbR9Y3Wwsb6n78FlYWWgZtQLUQvE1wGGxHNSN1YeakAjzGKSGUxPDxs89471CzniRb9jVydxjekrNP1XU92QeGllV1PlHi/pHYS6Fmztx/T5HvU8FsfCWamppUd7dqt45QOkqHS9vIkah5MMekikEjA9uhVVIzC4hXGNiwRgiMEXCvq1hieVzZI1LsfAKCT+gwUgXNliGRN2lZLUz8qSJppL72nmvI/8K3T/AA1x5iukL47N1ldYfpGQ8de9WwGFoATflci0lJ21SwQsTLMx6PIb223NrqgHgoxTzB08/VxC9uy3kPrqin5Rm8NUpeCQOoYqSLjceoHiN8aJ6eSFwbILHVLKPxPmppoCyDVKxEcS/akfZR8OZ8gcZ0kAmkscgMydwGqBZznmVM9NLFGxKwSIrvt8/WSuqyFjzIQNp9T5Yv6ecNma9w9oGw+FjQbeNrqQbK5kkQNVt2giWWrSlaS9isUMQLhT9W4VhfzxyBri2MWuQwvA3lzsueoKiyiT5hEUFZLGFo4Tpoqa2kSuNu0YfA8xsAf3tjYnh3UMN5HZyO3DcPv9ptsVdlXCtVmzGrqJQiOTY21EgEiyLeyqNwLnzseZ6Jq6CgHURNuR95naVN7aKVl3CEUebRwIzukMYmkL294E6QLAbXKH88a5ekHvoXSOABccItu2/NL5LTcxqGjikdUMjIpYIDYsQL2BsefpjzsTA94aTYE67lionDudR1lOk6bBveUndWHMH08fAg421VM6nlMbv7ocklx5Wuc1Us8lxSxAxRFbBpD1a9twOf8ACPtYtjOejoWxt9t2Z4cPvjwU6K04fzaaknFBWtqJ/wBXnPKReit94cv03uCeepgjnj/EwC3xN3cRw+99ltoV3X58sdXBShSzzBmJB9xVBNyOtyCOnI4446UvgfNewbbvuosrWaJXVlYAqwIIPIg7EHHM1xaQRqFCUuBI2ppKqgYkiFhJET1jk3/Q8/MnFp0iRMyOpHvCx5j78FJzzUb5WcrD0y1C7SQMDqHPSxC8/JtJv0sfHGfQs+GYxHRw8x+1wpalihqhmsaxSMEr4heCbl2oXfS33hzv8fEGykYaFxe0Xid7Q3X2jh/bcp0Ux81aouzK4cEGojjHz1PPGNAqIl5shFg6jlb4nSIBFkCLe6T7LmnPCTsO4qCFFr8xdJBUSpHNSzr2VRLATolXkGZLXimUb2PMiwtjZHC1zOqYS17TdodqOAO1p/ulk/cJ17ENTyNrkhAKvz7WFvo5AeptsfMeeKWtiAIlaLB2o3OGo+YUKzzfNI6aMySE25Ko3Z2PJUHVj4Y5oIHTPwt/YDeeCKPwxmT1NMk0gVWct3Vv3QGICtf6wtY+YONlXC2GUsbewtrty15HYhVVn2WB5ZYDbRWxG1+k8QGk+pWx/wAHHTTTFrGyDWM/7Xa+B/5IEfI5mxJaJ9jIlyCdxNT6YpL+bRmA/BsesoyGudGNPaHJ2frdctWzRy1THcuJGCIwRKfylVYWlWI8ppVVv7tLzS/ApGy/vY5ayQshcW66Dmch5rfTi7+SzzhqnL0cQYd+vqjJJ+BSZGHoVjt/iY83VvDah1tImWHPQeBPkrEqb8pExfs4LuIgQ9Q0cetkU6uyNvDUjXtvsPGx09FNDcUmWLRoJsDpi8iECrsrf2vM4yhJVIkkMrh0Zyh0F1UWCmS+k6huqm3TG+YdRRkO1JIsLEC+dr5+zrkdTzTYp3FuZ6aiWbmtDF3R0NTP3U9dK2PlfGmigvE1m2Q5/pbr4lQFApcwjSmiK3enpTq1WN6msN9Kxg7soYsxPiFtsL43vie6VwOTn5W+Bm0ncSMvHepUStykymjy1mu92qqttu6W3NzyBsSPipxtjnDBJVgZZMYN9vv1Qb0rcYZ0Kqf5vaCIdnCo2AQbXt961/Sw6YsqGmMMfa9p2bjx/ZZALQ8h4to6ShpkeUF+zHzaDW1zuQbbKbnkSMUNTQVFRUvc1uV9TkPvksbElVGQ8QTvXVs9PRvMZNAKs6xtGFBUar3Fzb9MddTSRNp4o5ZA218wL3vuU2yTSvE9UgvNltQo/smSU/kLHFaaKFxsyZveCFis+zHiAU0tXHSauyql9xlZGhkbZgARztfl9pd+7i8ipDMyN01rsOtwQ4DT74HesgLq9yA5ykEcMFNFDGi2BkADHqSwZ73JJPujHFU/9OdIXyPLid39vmoNl94hyPOKmNVlFO+ltamMhXUj7JNgL/5DClqej4XEsxC+RvmPmgIVBl3GLxVUtVURmScRiFALKikbNqO++19r3LNyFsdsvRzXwthiNm3xHfw+zwU23Jpy2kzLMo1metWCJxcJT8/RiDcHyLEjqBiulkpKN5jbEXOG1338goNgqvOOFfZ62jjSpqSagssj67PpXSe6QPAnnfkMdEFd11PI5zG9i1hbLO6m+SYM04KqGieKKvmKMLFKi0gI521WuvqBjhh6SiDw98QuNrcvJRdZpm+QVdC6tIjJZgUlQ3W43BDDkfI2OPQwVcFU0hpvvB18PosgQU+5XJFXIlSQEkkIhmdO60VQB81KhvcBr6SOutAeRxSTB9M4xDMDtNB0LfeaeWvCxO1YFRstpDK0TuAHklloqxVFklZVcq5A21CwNx18MbJZMAc1ugAkZvFyLjkpUDhDNmWGOU310baXvfv0kraW9ezcX8tNsb66AOkcwaSZjg9o/qGSO1T3xbldO4SonlliEF7PExFtZAvspI9Rbmb4paKeVpMUbQcWw8O8eCgKsySqy2mcGKtZjI2nQ0zOC7kblbbEm3eNutzjoqGVkzbPitYXvhAyHH5JmrvisaYO2HOndZv3VPzn5xlx8cclHnJ1fxAt8dPOyJTik9jzaQj3RNFUr4aJT2Ex/wCbq/wxj0PR012xPPFh9R6eawlbiYQtvx6BVaMERgiyz5aa7SAo+pTyMfxTPHCv/CZv1xxVfadGze6/gCfWy7aRupXbKqMJUU8Q5U1IBb70hVQfW0T/AJnHj5pMUT3/ABv9Ln+oLqSzmFXVVUrVUCPHHCzQl4JAZiiE3LxnZwCSQux3688WMccMDBDIQS4B1nDs3O46jdfREy8GZbCiPUJM9Q8zd6eTmwQle74KN/8AsBaur5pHOETmhobo0bL7+KEpTWlFYkKyErHUTTVsxvY9lH3EHoRb0588WeM07nFurWtjbzOZTRdcvqGkENSI11Oxiy6mOyRqL6pXHWwFyfy5i2MrGsxRE5AXldtO5oUqnilaChrqlnLy1Mxp1kPNlF9bDwDDV6aR4Y63NbLUxRAWaxuIjduHdkp1UTgrgl635x27OAG2oW1MRzCDkLfaP5Hptr+km03YaLu8hz+ikmy1rJuHqalFoYlU9Wtdz6sd/hyx5eermnN5HE8NngsL3VDTj2fOpAdkrIQw/vI9iB8Ax/ex2u/jdHg7Y3W7j+/omxe+POKWpgtPTjVVS7KALlAdgbdWJ2A9SeVjHR1CJiZZcmN14/tvUgKtg+TpfZJu2JkrJFLaySdL+8AD1uRYsdzc9MdDul3de3BlGDpvH3oExKy+T3itauERSN/SI1swPN1GwYeJ8fP1xz9J0JgfjaOwdOHD6IRZT+NuIVoqZmuO1cFYh1LHr6LzPwHXGno+kNTKB7ozP3xUAXVf8nuTx/6MjWRFcTFpHDAEG5IF79dIXG/pOof+LJabYch981J1VRmOUzZPIamk1PSk/PQkk6R4g+Hg3MdbjHVFPH0g3qpsn+67f97tuzNNdVY0VfHX5nBLEdUdPTl7+EkpK6WHQgfyxzyRPpaR7H5Fzrdwzv4qNE10eZwzM6xSo7Js4VgdN787eh/LFa+GSMAvaQDpdQuefSKtNOzgFRE5IIBBAUm1jsfTE0wJmYG63HqpWOfJ1Whag07kiOpTszvyfmjDzBuB5tj1fSkd4utbqw37toWblfZFmjhnM1u0jzFHltsAJFaEtv0DfzGOKpgbYdXoYiB3EOt4LEqQaRIvYtQ7pMmXVG2/eLaL+G/f9CMYdY5/W21ylb3a/RE48Izs9GisfnI9ULE79+ImO59bA/HFTWtDZyRoe0ORzUJYyys7AyOlJPVVJPzlRIqwx3G2mNn91BbkB/8Aqxmj60BrpGsZsaDiPMgakonamcVFONWm0iWYKwdbkWYBhswBuL+WKh4MUuWw5XFjwyRZ3nMLP7AxPflppaV2++qFV/5lz8MX0Dg3rgNGua8cifop2LbMiru3poJv2sSP/EoP+ePUqpcLEhTsFijBFjnypkyVujo0lJD8C08h/wCnFXWutLf4WOPoFYUo7ClZxmMkctSYADPLLDTRluQOgyam8lDscebgha9jOs9kBzz42t32C3qkWrNJO6QVxnqgS80DQ2SUqupwrKvccKp3udwAfDHYYxPGHSRYWaNdfMXNhkTmL8OKlOmY1SJQyyxABRA0igAAboXHLxv+uKiJjnVDWP1xAHxsoSCz9lV0kLgiF6JKR23srTKx58gxNvh6YuwOsgkkb7QkLx/lt5KdikyVopY6CZ9hFDPTk792ZRpHnuyEY1iPr3zRja5rubTn5AqNUt8Ujs6DLYRyMbykebkEH9Tiwo+3UzvO8DwWQ1TJ8jeaDTNTE7g9qnobK1vQhT+8ccHTsGbZRyPqPmjk+5ylQYj7M0ay3BHaAlSOoNtxfxxSQGIP/igkcNVis643zqoVIfaacw1MUgeGWNlaJrW1jncAix07nYX64vuj6aIud1T8THCzgciN3DvWQC88AV9O9RNW1k8Szs1kV2C6QRuVv5WQb7AHxxPSUUrYm08DDhGttv3qeKHctBfiSjXc1VP/AL1D/I4oxR1B0jd4FY2WXU8HahUVUgBqHkgnjUmolF3sIlBB0gfWJC7KBcg49E52AlxJd2QHNPst01O/gATrsUqRTV0U8kszNUSskJSRqunRoowdtxG4KG/gCd225nGD4nxsbGA0AuuAxxBPiM/IaJYpr4cz2CjooY6qZEZVNiupldAx0tGQDqBFvO9wQDtitqqWWoqHPhaSCeRBtmDuzUanJRc3+UumsUgjeoZu6AVKob7WII1Nfw0742Q9DTXxSODQPH6eanCs+pqOoimFNJHMizWZ4IiFd0sxAF78u93Wv574vHyQyR9c0g4cg46A5cvELK+1afwfmuXp8xAns8vWKVSkhPmT7557X+GPO10FW7+LIcQ3g3H7LA3R8pNY3s600e8tU4jUddNwWPpyB/Fh0VGOtMzvZYLn5IFkeZUM1DUaHFpImDKehsbqynqDb+Y5jHqIpY6mK7dDl9Qtmqdc7jEeYzSlNVLPCjVAHNYpbLrA5911DXHL44qKcl9K1l7Pa4hvNudu8Gyw2KJxSJjFLpe8sBT2gAD5xVt2FSnmVsrEfHa2NlH1eNtx2XXw8L+0w9+YRqeuFKkNPVAe6/ZVK+k0Yvb95CfjimrGWjjJ1F2n/KfoVCVuOqSBqkxiCplkbvSSASSiNW30wpfTqPnsL9ell0dJKIcZc0AZAZC9trjrbzKkJ24SKCmVI4JYETuqkws9ueoi55kk/niorcXWlznBxOdxooKVs/j0RQn9jmhPwd2e3/EMWVMcT3D4ovQAfJSCtJ+Tt75fAN/m9cW5v9FI8Y/9OPVQOxxtdvAVZMP4hTHjatSMEWNcY97NCCb2zCnAv0Ap0aw+LE/E4pOkDZ8n/rPqrGn/AJY+9qk5lRO/tUsbIslPVrMpc2QhKeHUHPQFS2/8sUkUjW9WxwJDmYctc3utbvW9U+W5FVSXeMUwWeR5llEuto+2UpIBpFpNILabG1zc+A6paqBvZdi7IDSLWBwm410vldLpr4shEeW1CLsqwFR6BbD9MVlG4vq2OOpdfzWKoOKIwaWqIHeWSm0eIa0IFvOxP5nHbRn+NHus+/8AuQKp4wINJXL9jMLp5FlBa35uficdVDfr4jvjz7jl8lk3VUvHf0eXW5expb8hjs6O9ub9ZWQ2qdkHD09PSxZlDdpVYuYujQe6fO53b0INrjfTU1cUszqSTJpyvud95c1BOxNObceq6xR0C9tUTgFR0jv9v7w325C1zta9bD0UWlz6g4WN148uH9gow71yqeDVWlqJ6pjUVZhc63JKoQpIEY5Cx5G3oByxkzpEmZkcIwsxDIanPbz+7pdR+AuHqWry5RNErMXfvjZxvtZhuNrbcvLGzpKrmgqzgcRkMtnghNiqfOeEzSmOm7OOSGoqUVakj55NRAKE9Li5uNj3tvDqgr+vDpbkOY09n3Tx++Cm91wjzGmebtUaSOujmCU8drwlQ2iNLW7ihe6dx1I52xmYZmx4HAGMtu4+9e1yeJvmPBM0y8Q5JURwTGSZDDPMr1IihIcAlVPZEudQ2W4IvzPWxrqWpifK3C04mghlzltOeQ4/eai6XxVRwtPHTxORRqJ41qlJNyRHNdSAVVlkVgu26A9cd2B8gY6Vw/idk4PFueeYIIvuNksmf5NuHoUhWr7jyygtdQNMd+aIOhHI+luXOv6Vq5HSGHMNb4nifvihKh8drozTLpRzZlT4CQD/ANw429HHFRTsOwX8v2QaFM/F1BRyQM1YF0IPf5OvhoI3uT9Xr4HFdRS1DJAIDmdmw8/rsUBIXCta0dTDU1glaFwYaWaYg6NzpL+GoEjX68xuLqsja+J0MFg4dp7Rt5cjs+ay2ZK0+WURdjBcDti5CnroA71/EX0/E/nz9BY+sdb2bZ89nzUNRQVKKtI8ttD5bIj35ER6Dv52v+eEjHEyNZqJQR33UKNR03ZyQPL9XKyZgfs7qobzNwLfd8sbHvxMe1m2bs89v3xTYrPgaX52m59/L1Hxhk0/9WObpBvYfwkP+4X+SKz4snrg6rCsns+m8jwBDPqudlDtYC1twCcc9E2mLSZCMd8g6+Hvsi+fJ48fs2kBxMDecSBw5dr2Z9XMkActtsT0mHddfLD7trWtwtxQqp4sH9Hq/u18RHxjpz/mcdNH/Nj4xn1ci0P5PP8AVXHhU1AH+/kx6ei//Wj/AEj0VdP7ZTNjqWlGCLGuOx2eZBr3vW0r+mqIp/7d/jimr23kfxjd5EKxp841coHtmQj+k1kp+I08Wn9RjzZw3gLtLZ/63XW/cs8psojSlkqCUCiENFKGVXSZUTSqgPqD9oJNSlbb3vfF6+oe6YRC98ViLZEEm50ta1rG/CyXuU912ZCry+rXSyyxwssiNa4bs9QtYkFW5g4pY4eoqoze7S4EHhe3iFCX5p2mrqWDbsZEhqnPUiOM2B+7dR8SMdzWNjppJPeBcwd59c0tkokFMtXCiN/XCqrSOpbeOL8r3+GNjnmB5cPdwR92pS9lScZd6kyx/GnKfwFR/njsoMp52/mv43WTU7cI8bQGibXZJKaLdBtqVRZSnrsCOhPmMVFb0bIKgYcw867r63+9FBCr+GOH6yBBXQ9i0swLvTsoUaHOsCNvqHltsOV72xvq6unkd+GfcNbkHA3zGWY2+qE7EyxcVU8oaGoDUsrKVKTjSDfY6WPdYed98V7qGVlpIu2Btbn4jUKFQfJPmCRUlQkrqohluzEgABgBe/UEq1sdvTMTnzscwE4h6f3UuVJxBxXDWzO5maFaYa6VdJPayg3u/wBnkAB0BJ23GOymoZKdgbhxF+TzuHD7+Sm1l8bOZQpFKsSU9ZJZpgpMkbyN30kOqylCx07C62I3ucPw7CbzEl8YybfIgDIjLbt45FLb1ZZpxLG08tHUVb9kmns50UA9stjeUqO8FbwAFxvyvjnhoniNs8cYxG92ncd1943lRY6qqknrJo2WbVNU1CiNEVUWQU6sHd2IUWVyqhdX3j136gynjeCzssbmSSSMVrAa6i+duAU5K2yumr6GodqWjl9kYgmGSSMtyFypDkhr38bi1+luWZ9LUxATSDGPeANvQZKLghV3HvEyS1FI6I6vAdbRzKUIbUjBWv8Ah5g46OjaJzIpGuIIdkCDfYRfzUtCZ8t4blrWWozCVJVG6U8RBhX8RBIb8zfqSNsV0tYymBipmkb3H2j9PvIKL7k1ZvlcdTA8Eg7jC21tvAr4EGxHpitgnfDIJG6j781CwfidqgTmGpcu8AEQJ+wN1I9QQbnfcXx7OkERjxxCwdn37fDRZhXnEUINLlCMfeRgfRnj/wAjjkpXWmqXDYR5AqBtTZVKtTO0Z92Wt7Fx/ZUsXaaD5M9z6NirYTDEHDVrMQ5vda/cFijhA/PUVtgaWewHK3bLa3lhW/y5f1t/4lQmXOOIEpnCNDUPddWqKJnXmRYkdduXmMV8FI6ZuIOaOZsVKjcM5k1RNVPaZY7xiNZVZbWU6tKnlc+HPGyrhEUcbcr53tntyzRUHFX0E4/aZjGB8FiX/ox20f8AMbwjPqT80WifJ3vR6vtT1Df8+Uf5Y9RRi1OwflHoq6f2ymbHStKMEWPfLCnZztLblHBMPWKWRD+ky/mMV1Wy8zBvDm+Iv8l30hu0hMFC/wDTahejxxSA+P0iH9FX88eOkH/bsO4uHofmV0JL4izFJIbdrTxVneEiJTsZ9YPcRDbUpFra+uzC2LalhcyS+Fzo8rEu7NtpOzu7igVxwdkrIZbwNAklPEhVjzks5cjcmw123tvcdMctdUB2GzsRDnHuyt6IUsU+ZCmbLKmQEL2L0sv3RGxT9NV/QYsXQmZs8Ldbh47xdTZTBBJSJEVHaPQ6rgcpqOYk606HT18CN+l9OJs7nA5CS3+V7dh5qNUvzATZMhFyaSoK78+zl3H/ABED4Y723jryD77fMfsstCl3KKLt54ov2kir8CQD+l8d08nVRufuBKyK/R6qALDYDYDyx4G91qSdxJmlRPI9JT0Qk02DS1CjsRexuoOzc+d77cji2pIIo2CeWW24NPa/b7zUiyzlKBaOsYVEYqYYWUTaQQgZxcWGw2OoAHY2IsL4vjKaiAdW7A5wOG+uX14aLPULbMrEBiVoBH2bC6lFAUj4DHkJutDyJL3Gt1rSNxpVw0lejuZI0enbUIAl2cMdOsEaWHPmDuB0xc0Eck9MWtsSHD2r5C2dto7lkBde8u4YrXpRJrggqiLgLTQKbdA7BLqx53UC38sZa2nbNhs5zP1O8hfMc9VCr+Fa5RmsaNA0E3YtHLrdmZ5AA5Yk35hdjffbfljfWRH8EXB+JuIEWFrDS3mpIyWj5rmMdPE8sraUQXPifADxJOwGKGGF8zwxgzKhZFU0NRWpNmkigojgrC17NEhswv0VR1HMh8eoZLFTObRtOZGZ3E6d58sllpknjh7hOjDQ1dI00asA+hZCVYEcnvcm3Ii/TFPVV9QQ6CYAnS9sxyWJJThiqULJvlkgjE0Lqy9qUIdQd9I3RiOnNh528sen6Cc8xuaRlfI+oWbVOzygUQyRtzo8vjF/CVmDD43jH540U8pLw4f4kh8ALfNYrlVVjRtWSxjvU80NWB49vGFlB8NmOMmRh4iY7RzXM/0uuPRLKz4GhInpx0jy5b+s0msfouOfpBw6t/GU/wC0W+aL1xTms8NROFSpCssCo8aOUAVy0puNgSpttztbCjgjkiZctuMVwSL6Wb55pZXnCNeag1MwZzG09ow2oWVUQbKfd3ubeOOOti6nAwgXDc7byTt25IljNpNS0IJ+lr5J/wBxJHb/ANJGLCEWMp3RhveQPmpC1HgGIrl1Lfm0Sudrbyd8/qxx6xjcLQ3cquU3eVf4yWtGCLO/lfoNccTWuXWWD4snbJ/xwAfHHFXZNa/4XA/I+RXVSus4hVPD1frGXT3+lhaBvN1AYf8A25Pzx5WqiwmaPc4OHI5fMLtIUHiOZPb3WtnkhpliVoghZFkP19TKLsQb93nb9d1K134YGnaHPJzvYkbrA+qbFecN1sYmlpkleRUCsnaFiwDAFlDMO+oBjYG5I7S3K2OOqjcWNlc0Am4NrW4Gw0JzHdzRLmZUkaSVMcqho4aharS1rGGoHZy2/ASzeRUY7opHuax7DYuaWf5m5t8cgiiIzUfbx3LnL5FkjJ3L0s1hJGfEAEH1A8MbSG1GF+nWgg8HN0P3sQqHlVPHBmFXl7G0FSCiH7JYa4iPQNYedsbpnvkpY6oe0zM+jvRZbLpd4emFFmEZqAVEMjB7C5BAZbgdRcg+mO+paamlIi94ZeRUnMLc8tzOGoXXDIki/dN7fiHMHyOPGywyRHDI0g8VgpeNShJfAkKzDMO0UMJKuRWDbgrtYfri26RcYzDhNrMCkqtq8tqcnLzUp7ajJu8LtYp5g/8AUN+VwbXx0Mmh6QAjm7Mmxw2/f9iNFOqqlzymr80jnmYRQRRgqJSBqdTcA7295ifMJjpNNNS0bo4xic47Nx/Yeam1gtCk4roVFzVwfCRT/InFGKCpP+G7wWNkk8ZcV0LvDPTsz1ULgqyqQrLfvI5a1wRexANifM4t6GgqWtdHILMcMxfO+wi21ZAFUVbxEuY1Se2SdhSqbqihiOgtcDdjfd7WAva19+2OkNHCeoGJ525fduG1LW0Wm0/EGXGMRrUU4j06QutVAW1rWNumPOupKvFjLHXve9jqsbJS4G4rpqOmkhnmFopmEdgWLId7iw5E3N+W+LTpCgmqJmyRt1aL8CsiCVw4g+UyV0/osTRoTYTSC5v4KPdB9S3pjOm6FY138Z1z8I+e30QNSvwhQNWVydoxYA9rKzG50pYnUT4nSvxxY10op6Y4BbYAOP3dScgr2nrfbZKqWY6KITCSQj3pdICwxDxuBew+16Y43R/hmRsZnJhsNzb5ucsTkvmf1DASQmwq8wkj1oP6mIECKNvvHa48OeFMxtxJ/hxA2PxH3iOCkJ74SiBlq5V93tFgT8FOoTby1F//AO5Uta4hkbDrbEebjf0ssEu1nGBhqnjikCrM1/6WsiCBwLEjbvIwAIFxvztfHezo8SQhzxct+CxxD5EeimybjVNBRPK03bssbSdoAAHJBZdIGwG4AA6WxV4BLUBgbhuQLbthv81CRs+piJ4KZedNRdmD/az2gHxu6nF3R/xWl/8A5JPJva+VlJNgSt3p4QiKi7BQFHoBYY9OqhdMERgioOOqRpKKUoLyRWmQeLRMJLfvBSv72NU8Yljcw7RZbIXYXgrKOH5NNPVQx7mkmWqgtvqiNpAF8dSah/iY8zUjFLHI7324Hc9PI+itCmjibLZKg0tRThJDC2sRubI6uBvexsRsQcV1JM2LrIpLjELXGoIULtlOWTGZqioKq5J0xRm6KNITvMVBZrDpYb+QthNNGGCKLMbzrrfIbAoULjOlVJIqlhePenqPOGba58lYg/HG2heXNdENfab+pv1ClJ0XamTMopvpIqEx+brHps/xGk/vYtjgDIHs0dJflfZ3aKbZKZLliVNRpLBZaijhlp5P7WMD3T47bgdL40tmdDFcC7WvcHDgfvxUBVXFVGauH2xU0zxfNVkYG4ZdhJbw8ee1vsnHVRyCnk6gnsuzYeez7+YWQySZFOyHUjMrDkykg/mN8WxaHDC4XHFZLa4sjzBLGHMS6WuBPErHflduf8seQNTSuykhsfykjy0WtKuS5ZmK1VVSxVUcTBhK/d9/tLEtHdCbDYEXA5Ys55qQwxzPjLhbCM9LbDmpyV2nAGs9pX1ctQF72m5VQAN+ZJ/LTjjPSuEYaaMNv4/fO6X3JOo+FDVUM9XEpVu1YxxjcGIXuqjxBO34LdcWr68QVDIHnKwueO/73rK9jZOHCnDWV1cCTJBc8nUyynS45gjVuPC/MWxVVlbWwSGNzuRsMx4LEkqNxlltOZabL6aKNGlkDylFUERrfmbX5XP7vnjZQzShj6qVxIaLC52n7t3oN6kZfSrQVxpHQNSVRLQhgGCSdU3+A/g88YSvNVTde02kZk620b/vjwQ55plk4ToW50sHwQD+WK8V9SP8R3iouUqfJzlMEklbIYYmVagrFqRW0qCxspPSxXliy6Unla2JocQS3PPXmpJUD5ZK9dUFOtu4DIwHS/dX+TbemN/QURs+U7cvmfkpaoMlI9Bl7oB/SahA83jFT30gHwLFrW53Zvs43CRtVVBx9hps38ztfL6b01KkZP8AMU8TgA9hT+0Ip5NU1EjRxEjrpAFsa5/4krm/E7Cf0sAJ8VBOa71NGlNUFwO0aji1yPzaasn2RT1O5BAHLGDJHTRYTkJDYDY1jdfoidcvHsUNLT21yOwQ2Nu8Q0krnyHePxA64qJf+4kkl0Az+TR6LFWMEsNVEGAWSNr21LcEAkcmHLbY9eY2xoc2SF9jkRuP0UqBnyhjTUy2AeQMwGwEUNnPw1CNf3sb6YkB8p2Dzdl6XPciWeCI/bcyM3NZJ2m3/ZUw0xkeskkZ9Yj4Y9RQwYHMj+BufN30t5rVUOwsstrxcKtRgiMERgiwyoj/ANHZkl/o1c0z+HYyd+nY+QF0v/YHFBX02JskY/W3+ofe9WkTsbLpv4ZPZiSlPOnay+cLXaI/AXT1jOPO1fbImHvDPmMj9e9ZrpnHElNSnTNJZtJfSqszaR1OkHSOlzbEQUc04uwZXtfIevySyrcv4jgrmlpmjIR7opY/SDTdgRYFGHe2+4/2TbfLRyUwbKDmMzwzy5j6jelkrVhmp2MgAepol7OZW/2ijPuv52FgT0PPlbFlH1cowHJkhu0j3X7R9FIXikFLUQ6UMkkMRLx6DarpL7kAf1sQO9xcjztcS/roZLusHHI39h//AMXeXJCbKvqp6mimWtWZauCXuNIAAJFAtomFtnsNibnb1GN7Gw1MZpy0sc3O27iOCkWOShcScPxmP2yi79M3vp9aFuqsPs+fT0sTupKt4f1FRk8aHY7lxQG2RTfw78o1KlNEk5kEiIEayXB0i1wQeoA8MVVV0PM6Vzo7WJvrvUFpVRnnGdP7fT1dP2h0qUmBXSGjJ6b7kXJ5dFx1U/R0v4Z8Ets8256H7+amxstSkSOeIjZ45UtsdmRx0I6EHHnAXRvvoQfAhYrxleXx08SxRLpRBYDnzJJuepJJPxxM0r5Xl7zclQkHi+A5fVJPQuFmnaz0wBYSc+9pHS/puTY88XdC4VUJjqB2W6O3cL/fHYshnqufycVUPtE8lVLaukYqVlBUgeC36mwGnoFAtbGXSrJOqYyJv8MDUZ+NvXaSjlpbIDa4G24uOR8sefBWKreJc1FLSyzHmq93zc7KPzI/XG+kgM8zY95z5bfJSFhtBxLVQQmGKYohJY6QoYk8zqtq/XHspKKCWTrHtufLw0Wdgr/h3LhAozCtuxY/0eJ2700n1WYn6o2sT68rX4aqYyH8LBlb2iNGjaOf9t9oO5TMzqGqwaSnZZ6idhJVzrfs1C7qit+zTbfy8WONULBAevlGFrRZjdpvqbbz95BALZrvmNQsdNI8PfUyU1PTf2vsx1EjxBYsNudsYRMLpg2TI2e535cf0FljbNWvD2XNJULG51Cncz1L9Hq391R4iMH8wMc1TMGRFwyxDC0bmDU/5kU3iMNVyMIqeVzTkoZo6jsXDMFLrELEObab6rC+2NNKRA0F7wMWeEtxDLQnd3IrLgtX9nX53tIrBYg0QjkQLdWSSxsSpAXYDkeeOevLetPZs7bncG+dxz1Qqg4nzUhKmdN2c+xUwHMm/wA6y+rXH+EvjjupIAXMjdoP4j/6R4Z95UgJr+SbJxFC8uxG0EZHVIS2th+KZpT6BcemomnB1jtXG/08BZcFU+7rbk+461zIwRGCIwRZ58reQrLEJ+S6exlPgrNeKQ+Uclr/AHZJMclWw4RI3VufMbR3jzsuqlks7ClrJM4Zoo6p7ialJp6xevZ398+OkgP/ALzHmainAe6Fvsv7TOe7v08F3FWGfEUtX7W6F6aaHsZyq6tFjdWIG5QjY/8Aa+imvPB1DTZ7TibsvvHPaoVDRCkM9OKWfTFGSzzzHT2jdorrGhfSWYDWLgGyuRzbHbJ1/Vv61t3HINGzKxJtew0PMDcpTdxNlLyaKint7RDfSDykQ+9E/Qhul+RxV0k7W3ik9h2vA7COShKNHLAAjEFaVnIjlG01DOecbnmEvyvtvY7HFm9styBm8DMe7I3eOPnuzSy5SUgjqGilsIKwtBMF2RKlbFJEHJdYKOB98/ZGMxJjiD2e1H2m7y06g77Zju4qV44ey6WMF6IgVMI7OrpHPdl0balv9rnflcn0M1MzHnDUDsOzY8ai+w8kvvUDMOGIqvW9CDFOv0tFL3WU9ezv08uW/TljfFWyU9m1GbTo8Zg8/u/PVTe2qTKiB42KOrI681YEEeoOLZj2vGJpuFknngnj5aSAw1CyOq7xFLE2PNTcjYcwfMjwxTdIdFGeTrIyBfW/qsS1Gd/KhPICtOiwj7R77/D6q/kfXCn6EiZnKcXDQfX0QNTL8mq0kiGZCz1ZHzzStqlB66fuHoRz2B3FhX9K9ex3VuyZ7oGn9/sKCvvynLQrCWnRWqCLRaTaQnoSR9Qedx0G+HRJqTJaM2bt3f3PBBfYs1yniuspgBHO+kfVazr8A17fC2PQTUFPMbuYL7xkfJZEBSs74pq8xEcDKps1wsSNdmtYXGo3sL8rczjVT0MFGTID3kjL0QABWdFw/DQgS1w7Wci8VGneJtveW19ha9uWx58sc8lXJVEsp+y3a8/L7vyUXuvEaNXOKquLsrkpT08Xvykc1jH1Yx9Z/wBcSSKVphp7AjNzjoOJ3k7AmmisKmrAR4BH3VF3o6P3QB/5uo5nkbhfzxoZGS4SYs9j36/5GfVQvGWvPI0U7KvtEi6KGBRpjhTkZiv1VUciefPfa2UoiYHRg9kZyO2uPw33nbu8UO5aBRQwZdTojMbFwrObkvJIQCzepPM8gPLFHI6SrlLgNmm4DYFC8z5NOkkj0tQsQlOp0kj7RddgCyd5SpIAuNwcS2ojcwNmZe2QINjbccioXOrQ0lMlPCxaaViiM3Mu5LySN+G7OemwHXGTCJ5TLIOy0XPIZAd+Q81KTqhDU1kcFN9HTWpoDzvOw78h8ezUM5Pii/axeUkLnNs/2pDidwaNnfpyvuRzg1pJW5ZbQpBFHDGLJGgRR5KLC/ifPHolUk3NypOChGCIwRGCLlV0ySo0cihkdSrKeRUixB9RggNlhtdG+VVrGS7xgCOovv2kDd2Ga3Ui2hvvKft4oaykxAwjX2mHjtb8x+ytY39Y26buH5xC3sha6addM97h4du7fqY7gealT4489Ut6wdcBnezxudv7/W6ySfntV7NJWNPEHqHcdjJLHri9nNgFQnuIQSQb2G+9+RtadnXMjEbrNA7QBscW87Twt5KRmrjhviJYWkpHcT9iUWExBdUiFdVgoPeKCwOn8sctVRmQNnaMOK5de9gb212X4oRtUjNMuEoarowsnaDTPAwss6jYqwIukq7jcXvsca4pjHaCfK2bXbW8RvaVCWaang7GYFpGopWU6zczUc6DSBKOekABdXgAOW+LF75esaQB1jdnuyNOeWy+239lKsEymOqZZHmiaZQAKqjqFSVwNh2iMLBuhIP5csc5qHwgta0hvwvbcDkRs7lF7Kt4iySTXG0lZNFIu0TVSBRfw7eIsovbYE46KWpZhIbGCDqGn+h1j4KQV6NdO8i0mZ0a1DEfNyBkSRh/ZvcK55bAqT13w6qJrDNSSFo2jMjvGo8CnJQ6/hKiLWSqelY/1dXGV+AY6Qfhqxtjr6kDtRh43sN/LP5JiKjH5OKsi8b08o6FJf8A8qMbP+sQDJwcOY/dTiXqk4BzSJ1eNQjryZZVBH5fyxD+laJ7S1xuN1kxBdazgWsdzJVVNOpO7PJKSfh3bfC4GMWdKU7W4IWOPAD90xBR/wDQ2Vwbz1rVBH1KdNj5arkfqMZ/ia2XKOLDxcfll6FLlWGT8SQktFRotFFbvSCN553HgNKkA/iJt0xono5AA+c9Yd1w1o8beSEKbURL2brHHLBA21RV1APtEw+xEG7xZ+XK3l46WuOMF7g5w9ljfZbxNsrBRdeMwnWJ1h1LTyyRjtnuL0tKvuwxn7Z2vbcs3mLZRNL2mS2JoPZHxvOrjwGzcBzRElQjRxKsBSkJ/o1Iu0tW45PN1EQ5knnz32wDHB7iXXf7z9jBub+bkiaaCmWhjkrK2RTO4+ccclH1YoR4DwHM4rZHuqXtggHZGg373O+8lCh1eXVOZU3aLULHHOn0DIkiAX7pDixDbBjzsdumNrJoaOXCWXLT7VyDxy0ts4hNFe5BUzinvWIsbx3Vm1AqyqPpPIHc7446lkXW/wAA3B0FsxfYiVc8zhwO3QH2ipHY0aHYxwn3pWv7pb3r9AE8Diyp6dpPVu9hnaed52N7tPHgpCZvkm4cWOMVBF10lICRuyk3km3/AGrAafuInjj0tLGQDI/2neQ2Du9brhqZLnCFouOtcqMERgiMERgiMES1xxw57XDdApmjB0BvddWFnif7rjr0YK3TGmeESsw6HYdx3rbDJgcsqyGpAC0Urug1FqKZxZ4pVNjFIOjqbqV63I5MuPO1UTg4zhuYykbvG8cDrfZrqCrPXMJvjhirgEqFMdRAe8EdlZSfrRsCCY2sCD5eK7VJc+mOKI3Y7S4uDwI3j7yKhJOX5LSxBoJJEpKuJz85LbTJEX1I8ZY2BAClSCCCu9wSMXEtTM8iRoL43DQag2sQbb9t8rHLYpzKv4uJYonq6lbGKRkWFdQUzSINMrxg+8BdASAb6NrnHCaJ72xxH2gDiPwg5tB89dLqLLt2MdYxqKNxBVhRrVrFJUOwEoBIkQ2sHUm1rcxYYYn046qcYmbN4PDaDwP7olWTIadpyGplinPvUkjsiSfepJQQAfum46bYshVSiO4fdux4FyOD2/NTcqYlAYgwo3kaw+ey2r95k69mDz8it+m55HUZRJYzgD4ZWb+P7+G1Oa50hjlg0RK9VR8+xBvVUjdDH1ZRvb/vfJ+OOTE8hknxe48cdxTRT6evIUxrXVcotYRtQM8o8izJYn1xodEL4zEwcessPAFRdUrcG62L+x15ub6u0pYzfntHp29Acdg6RwjD1jPB587qcS8U2QwrJpkeRr7ez1bPTSf4b3McnpcX8sS+qkLLtAH5mAOHeNQl1bNklNELplenxkqqhBEvmxEjXHkBjmFTM89qe/BrTc+QUXUCmyaOzTRxwOL3NTUDsqRfKCLnJ4BjcEjzxufUvyjcXD8rc3n9TtnJTdWVPUVBW4rK147beyUJVP3GIAI87Y53MiBt1bAfzyXPeFCpEzztJQKOKpqqkX0y1TdoY/NIx3F/E3LHYabCy87msZtDBa/M6nkNVlbeveWZFaY6gK2uJ1FAbwRE/WqH5MR9geFt9sRLVXjy/hx7/edwaNnNCU7wUkdADU1LNPVSEJqVbsSeUUC9F2Ph1JtindI6qPUxDCwZ/wD2cd/2FiqrOs2ZZ46mSPUkf0tK5iaWEcu3RVJ23sb+XSxHTTwAxuiabE6PF7O/KSfv5gFd8O5MIZTLSyj2OZdYitcBzbeM/VUjp8PC3HVVBkZglb/EabX4ceKXUXiDNY5A7SG1FAfnD+3kB2iTxUH3uhO3INjbTQPYQG/zHaflHxHju3DPcgVTwvkk2Z1bS1CldQHa87RQHdYF/tJAbt1VCeRe2PQUdM2wYz2GnX4nb+Q9eQWuaUMFhqtsjQKAFAAAsANgAOQGLhVi9YIjBEYIjBEYIjBEYIs9+Ung0TK88SMxNjNEg7zadhLF/bIOn11Gnnpxy1EBd22e0PAjceHpquqnmwnCUoZNmrTNFHJKq1iLemqf6uoj+w/je1ip3BFxZhjzc8AjDntbeM+03a07x8jpbgu5NdO8FaClRAnbRe/FKqsVJ6oSO8h6MOfkdsVrhLTdqJxwnQjK/PiNyhKFbl1PHLURV94jKxNNUgWQRldIiFu6oUXGgixv6HFpHNK9jH0+dh2m7b39reb7x9VPJd6HN6KGqkqRJphWLQjb/PS/1rItrtssYLbAsL9b4wkp6mSERW7RNz+Ue7c95sNbKLJoSSkzKLSyB1sG0uLMocd1lIO19+8p5gjmCMVxE9G+4NjpcaZaj9jzRU+ZcNVCKFQpWQrusVQdMqf3Mw3B9bWtjqirInG7rxuO1vsnm1EmVuSQRyArLUUE19hUK2m/3Jk6eZvi2jqZXNsWtlb+W1+9pWV1LkgzpktFUmoS3vQTRt+uz41h/Rwd22YTuc0/uE7K+w08Kj+lZZmMknWQvK5PxUqMQ58hP8GeMDdYD1uoXOpzioQ6KWCslgI70FZAZVHKwQ7tbntfbz6ZMp4nDFM5gdscx1j37EAC8RU87HXDkqK56ukpUeiOwQfliS+JowvqSRwIv4i5U5b119irxIJqx6RWHue1yKVTzjjQ6QfUdMY9ZSlnVwBx34AbnmTmoyUxmNXs01ZmB3GiBewp/R3NgR541WEGjWRcXHE7uCK8oeG5OzIneOjp7XMFMdNx/bTHc+dvzxxyVjMf8MF7/id/S1QvVTncVPRO2XRDsomCs+h9AB2Z1/badrm/nfEMpnzVAFU7MjS4vwB+G/LuRUi1ayuEqZaiand1NNUsOxAnCtfSwsVRr2HdI/K+OvqyxuKJrWuAOJvtdm+47RtzUq/yDhUrMs0sMMPZqyrHEWcsXFnaZ2AL7XABvzOOKprsUZjY4uuQSTla2gaBoouu2b5usiOFk7Kkj2mnG2q23ZU9uZ6Fhy5Lvyxgp3NcLjFIfZbu/M71t3nLUlnL6WbMqiJY4xHEgBp4SLpFHyE845En6ifWP3QS17S0hzYDcn23/wBI+Z2c9MZJBGFtOR5RHSQrFHew3Zm3Z2O7O56sx3JxdtaGgNGgVY95cblWGMlijBEYIjBEYIjBEYIjBEYIs8474BWUPLTpcs2uSFSFJb9rATskviPde29jvjknp8Rxsyd5HgeHouqGoLcnJIpM69xKyRlZCVgr0BDK3WOoU+632kf4397FFLSkFxhb+qM+rfkR+y7sjmE5QZvYrFWKilraJRYwTeGkn3GP2G+BOKh1Pe74CctR7zfqOI77KFT8STpRV0VWULJ2PYsoCjTdrqYrkBm5gqOQPMXAPVStdU07oAbG+LnlnfcNx38lI3L3V5rDCglooEFTVusSqbL3tzqlVTta9zyJuL4hkEkjsE7jgYCf2BP9lGqjw8TTRiZmlaYU7MswMARDotq7KRSQrC+yv73LbnjN1FG4tAbhxgW7VznpcHUcRoiYariKnBdCHdY9pWEbNGnX5xraRYG58OuOFlJKQHCwJ0Fxc8hr9VCgxZDllXdo4o9S8zHqiYX3BIXSRfx643GqrIMnOPfYjzupXU8Hxj3KmtjHglS/+d8Y/wDUH+8xh5tCL4eEyeddmFvDt7fqFvh+OH/ij/0/ul18fhCnsTLLUyAC5MtTJa3nZgLYkdIS37DWjk0fQojLcqytJVjijpzKUEi8nYqeTKzXvfncHzwlnrXMLnl2G9jsF9xARRv/ABc03Zx00YVpkk7IzchLEd43VTtdRe+rqNsbPwAjxOlNw0i9tztoJ48Esq6omXMphCxZO0pZEkhYn5qdHjNyPEGxDdRje1po48Yzs8EHe0g/dthReOF2qZBZ4ZpZd4ZmnfRTogOlljVRZyQB0O/M4mrELDdrgG+03CLuJtkSTp49ykpooaWHL6YI8pMSMSpksStySqptc2vYDc/yxXSSSVc2Jrczrb1P3ZQqTiHOgU1VJaCnb3IBtUVHkwG8aHbu8zfcjkeympiHWis541d7rfqeOm6+qkBVGX5VVZnMqmNEWK2mC3zFMvQzDbtJbcov4tI2xc0lLqIybH2n7Xfp4cfDesJJWsC2PIMkipI9EdyWOp5GN3kbqznqfLkBsABi5jjbG0NaLAKse8uNyrPGaxRgiMERgiMERgiMERgiMERgiMESvxXwZFV6nTTHMwAZioZJQOSzr9cDowIZdrHodE1O2UZ5EaEahbo5nM5LLpaWry5jAYw8T3vSTHVG46+yykWb8Bs/3W54p6qkBOKXsuGkjf6h89OIXeyRrxkpOX1EVQQtNIdaHalqHaOaM9RTzDvgfdOodDpxwSskizlGR99oBaf1N078jzWZXWSgifs1EjU9ZEyGFalQotEGCpcd2UHU12ViST8MYiV7bkgOjdfFh/Nqd40yBAHqi61nDslROrNRJCxdWml7fXG4U32jBGon7wHnfGLKtkUZAlLhYgDDYi/5tncVC4TRZjTRyxClWaHt2leRSjmSN31MvZm5LEHnba3xxm11JM5rzIWuw2AzFiBYG+5SLK24KgvNUzJTPTQuI1SORdLXTUWIX6q97YDbmfHHLXutGyNzw9wuSRmM7Wz2nJQU01LMEYoLsFJUeLW2HxOK5gBcA7RQs9+TrPa+epkSo1tGFJbUgXQ9xYDYWvv3fLF50pS0sUIdFa99hvcfe1ZEBTK6php66uWocRx1UCFS19LFVMbBfE78ueNUbJJaaIxC5Y46cTcJsVRQ5FLMMsd45UPYvG0iXDRaCTC/lz69CcdUlUyMztaQe0CAdHX9oIrPK+DqoFu1kjVlqhURyICbmxEl120hxp2vzB6Y55ukICBgaSCzCQfLPhml011VHTRSmrkCRyBNBkZtI0+e9idhud8VjJJns6htyL3soUGp4gd1LU6ARjnUVF44QPFQbPJ8AFP2sbmUjWm0pz+FubvoPM8EslCr4hUsZKc+0SpsayoGmCG/SFeQPhYFj97FqykIGGTstPuNzc79R+wOCysrrhXgOeok9oqGlXVzmkFp3HhAp/1dPvEa7cgl8W8NHdoDwGt+Ef1Hby05rllqQMmrVssy6KnjWKFAka8lH6k9STzJO5PPFiABkFwucXG5UrEqEYIjBEYIjBEYIjBEYIjBEYIjBEYIjBFHr6GKdDHMiyI3NXAIPwP88FIJBuFnvEvyXrJvAwcDlHOza1tyEU4BcAdFkEg9McbqMDOI4eGw8x9LHiutlURk5KNW1dRjsp7SxHbsa9VF/KOa5jc+rA7e6MVU1E0OxOaWH4mad41HcO9dTZGP0XWn4ghhIDGry9jyVwZqc/h1AnT+HSMcjqSSTMYJRvHZd32+d1lZMeXZ5M/0bUlUPGGXs3/gbUL/ALwxXy00bfaD2cxceIt6KFPGeFfpKWqT0jEg/wCUzH9MafwwPsyNPfb/AJAJZC8S0/VpF/HDMv8ANBh+Dl2AHk5p+aL0eJKb9rf0Vz/04j8HN8PmPqoXg8QwtsqTyeGmmmI/MoB+uJ/CSDUtH+Zv1U2XyTN5iCUpJAPtTSRRr8bMzD+HEinjHtSDk0En0A80S/mfFYT6Wup4vuUqmaS/hrbuj4pjthoS72InHi44R4DPzUgKlqM4Nw8VNZie7U5i5LXP7KMm/wDuwfTHYynv2HPv+WIep+qaaqyoeC62vYSVBeQX2apDRRL5xwLZ3/e7MHzxZQUbmizAIxwzce/Z581pfUMbotGyDgunpirkdtKo7ruFCp/cxgBIv3RfxJxYRU8cXsjPadp5lcUkznplxuWpGCIwRGCIwRGCIwRGCIwRGCIwRGCIwRGCIwRGCIwReZIwwKsAQeYIuD6jBEtVvAtI9+yD05PPsG0ofWMgxH4pjRLSxS5vaL79vjqtzZ3jalTMvklDbqaaT8cTQt8WhcLf/Dxp/COb/LkcOdiPPPzW5tXvCrDwHmEP0ftQ8BBWoyj92VItvicc0lDIdWxu5tsfUraKlhXlsszdeUuYKPOClk/lOT+mOY9GDbC08nOHyWQmj3r4aXNz/X1x/wDoYB+va4xHRrf/AOcf6z9E66PevR4dzWTZmzE+NnpIR+YmY/kDja3o4g5RRjnc/IKOvjG31XWL5LZ5TeZUJ8aiqmmI/dRIx/x9cdbKSUaODf0tA9brA1bRoEyZT8mccRu0xHiKeNIAfVu9L/zMbBQxn+YS7mcvDTyWp1U46Jpynh6lpiTDCiuebnvSH8Ttdm+Jx1tY1gs0WC53Pc7Uq0xksUYIjBEYIjBEYIjBEYIjBEYIjBEYIjBEYIjBEYIjBEYIjBEYIjBEYIjBEYIjBEYIjBEYIjBEYIjBEYIjBEYIjBEYIjBEYIjB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AutoShape 6" descr="data:image/jpeg;base64,/9j/4AAQSkZJRgABAQAAAQABAAD/2wCEAAkGBxMSEhUUExQVFhUXGSEaGRgXGBgcGxwbHCAcHB0gGCAgHSgiHB8lIh4bIzEhJykrLi4uGh8zODMsNygtLisBCgoKDg0OGxAQGywkICQsNCwsLCwsLDQsLTQsLCwsLC8sLCwsLCwvLCwsLCwsNCwsLCwsLCwsLCwsLCwsLCwsLP/AABEIAN0A5AMBEQACEQEDEQH/xAAcAAACAwEBAQEAAAAAAAAAAAAABgQFBwMCAQj/xABNEAACAQIEAwUDCQQGCAQHAAABAgMEEQAFEiEGMUETIlFhcRQygQcjM0JSYnKRoVOCkrEkQ2Nzg8EVNESToqPC8RZUssM1dISz0eHw/8QAGgEBAAIDAQAAAAAAAAAAAAAAAAEFAgMEBv/EAEMRAAEDAgMEBwYEBAUEAgMAAAEAAgMEERIhMUFRYXEFEyKBkaGxMkJSwdHwFGJy4SMzwvFDgpKishUkU3PS4iU0VP/aAAwDAQACEQMRAD8A3HBEYIjBEYIjBEYIjBEYIjBEYIjBEYIoFdnVND9NUQx9PnJEXfn1IxF1kGuOgVa3HOXD/bID+Fwx/Jb4gvaNSshE87CvP/jvLv8AzKD1Dj+a4xEsZ94eKdS/cu8PGOXsbLW0t/Dtoxf0ud8Z3Cjq37iriGdXF0ZWHipBH6YlYLpgiMERgiMERgiMERgiMERgiMERgiMERgiMERgiMERgiMERgiMEXxmAFybAcycESpmnH9LGD2V6i2xaMqIl/FK5EfwBJ8sc8tVFGbE57hmfAZrcyB7uCSq75TaidilPz+zSRGZx6ySBUHwjYeeOaSrkAvYMG95+Q+oXS2laNVAmo80qBqkj0r41lVIw/wB3GVjHoUxWydJR3sZXO4MaB65+a3NjY3QKJT5UqNb/AElSRt1Slp4Sw+KjV+eNDpi4X6hx4ucfnks9inDL1b/b82b+7iqFHw+atjV1rh/hRDmWn5ovb5QgH+uZ1/DOf/axAqHf+OH/AG/VAuEtCLf/ABKrT/5mmcj49ogGMhIb/wAlp/S4fIlFEpsklY3pqjLag+KgQSfAwFTf1PXG/wDGNj9tsrO+4/3KDY6qwXPc0o95ErFUdQy1cZ9Q/wA4B/ijHXD0hi9iVruDhhPj+y1mCNyYci+VMSWWRElPjA2mT4wy6T/A7nHeKzD/ADWlvHUeI+dlofSEeyU8ZPxBTVVxDKGZfeQ3WRfxIwDL8RjrY9rxdpuFyuY5uoVnjJYowRGCIwRGCIwRGCIwRGCIwRGCIwRGCIwRGCIwRKHE3HkNNrWLTLImzktphjPhJJY97+zUM58BzxzzVLI8tTsA1++Oi3xwOfnsWcVGYV2am6jtIr/STAx0q2/Zw3PaW+1IX9FxV1VaGZTOt+Rvtd52d1uZXcyJjNF7o8ip3YFu2zOVdrg6KZPINfSB91S3L3cV76qVosLQt8Xnu17zbms7pqpcqqCoUyx00fSKlRRbyLuN/gi4rHzxXuGl53vPyHzJUKRHw1TXu8fbNz1Ts0pv5aybfC2MDWTaNOEfly9LIrWKMKLKAo8AAB+mOYknMqF6xCL7bBFXZjnkEDBJHOsjUERXd9PiVQEgeZ2xvippJW4mjLeSAPE2U2XK1HWKpIgmDDUNQRjbxsRcdcZf9xTk+022W1Fz/wDD6pvBLPAfBHLJ/BJqUD0Axl+LLv5jQ7mLHxFj4oqfOshaQH2mlhqx+0h+anHwJs38Y9MdUFUGfypCzg7Nv7eHegKX/wDQrk/0OftzHv7NVao6mL+7fuunlYqvrjvbVhhvK3AT77M2nmMwfM8lJscir3hz5RZ4X7GoV3I2MUulKgf3bnSk48AdDHpq628dYQ3E+xb8TdO8ajzG+y5pKUHNq0/Js5gqk1wOGANmG4ZW6q6nvK3kQMd7XBwuDcLic0tNip+MlijBEYIjBEYIjBEYIjBEYIjBEYIjBFxrKtIUaSV1RFF2ZjYAeZwUgXyCyfi7juWob2enSQB/diS6zSj7Up508R8NnYcygOK2aruDgNmjVx05DefLnou6KnAzcqqk4fRHQVKiqqQLx0kQAghU/b+qo825+DnfFK+rc5pMPYZtefady2+GnBdN9ybI8iaaxrGDgcoI7rAvgCOctvFtvBRisNUI8oBb8x9o/Tuz4qEZnxTSUvcMiFx3RFGVuD0B3Cp+8QMIaGebtAG283/ue66WXEcQSSiFVieBppTGGmUGwVGkLJY2a4XSu9rm+4Fjl+EawuJcHBovlxIFjute5+7FVZtWyRe0S+16vZXX5troxAVDoOllRtdzuY252FrY6YY2SYGdXbGDmM9pzzucv1BE8A4p1Co+Np5EoZ2j1atNrrfUoJAZhbfugk/DHZQNa6pYH6X2+Q7ypCU5KXLRFqfNJHAF7dpE29gLiLsz3th0vfzucWYfWF9hAB3H/lfTyUrjkARpoPbWeAtSIEvLJH21nf33DA3A0nTf63WwxnU4gx34cB1nm+QOHIaC3nbYoXaWpp8vqZBRBJNUPIWcpMzqsY7S99LE7qW+rfGAZLVxNNRcWdyuACTlplvARXkOb1sLLFPHFK5j1toaxWxIJ0qC7IeQKxmx5k9ON1PTSNL4yWi9sxr3mwB5u0RWWX8T08kcLs3ZGYEokmxIB0k+Gk9DtcEY55aKVj3NAvh1IRTszyqKcASpcj3WF1dT4owsyn0ONMU74j2DzGw8xoUS5nmTMU0VKGsgHJwAKmLz2t2g9LN4hsd9PUAOxRHq3bvcP078uIQFLlp6IrVQzNPTgWWpj3ljUfUqE5SoOqtuLbFDYYt6aq7eEDA/a0+y7luPLXjqocxrxYrUOD+NY6sLHIUSZhddJ+blA5mEne46xnvL1uN8XUM7ZctCNQdR979CuCWEs5JsxvWhGCIwRGCIwRGCIwRGCIwRGCKLmeYRU8TzTOEjQXZj+Qt1JJsABuSQBiCbKWtLjYLHc/z2qzKpEMS2KnUkbWKU46SVHMNP4JuE25tcimq6xpYXuNo/N/AcOO3lrZRQtYOKmZFlYTXFRMSxNqiucamZvrLFf3mvzPur11NfFJUT4rPnH6YxpbYTuHmeAW0m6Y44qehiJA0gnc7vJI58ebSOficcBdLUv+wAPQAKEl5jxNUVUkkcReCAa9T6LvoiVWm7oOvXdlUaSNieu4t4qKKBjXvs52WV8ruNm56WyvmD4KbLhlnbSTqaJaeeCkPdUDskbtV59QZEsbtz73mcZS9WyIicua5+u0jCfQ7lCt2mmrJhT1CIyHvB6WW5p2UXDPJa+s3CgC2xbYjfHNhjp4+tiJvpZ49oHYBu2nXYiuqPhCjQq3YiSRTq7SXvuW53Yn3j/Lpjjf0hUOuMVgdgyHcisarNYIvpJok/HIi/zONDIJX+y0nkCoUJ+LKEf7XB8JFP8jjcKGpP+G7wKXUZM6yssGE1Hq6MTED+ZxmaetAthfbvS6sZDSVa6SYJ152ukgv4jnvjQOvgNxiae8KVFr+G6f2aWGKCNQwuFX5u7rupLAXBBtvvbGyOsl61sj3nLfnltyRJE1PW0r9pEKsVDqIrz6alGuwC6ZVto03v3lF7YuGvp524H4cIOLs3aRltadb8CpyUoZRS0byRV8ZeJ7CKqbUQF0hezZl70ZvqPgbnwxr/ABE9Q0PpnWI1Zlvve2h+SKtjUe2N7DM9QYkDIxBdt3HaAOzaLqp2Yix1gG9r46CT1A/ENDcRsdmzLIZ5nYN1xqidsk4qV0HtKtA4ZkYyIUS4OwLbqrFdJ0k9drjFRUULmu/hEOFr5G58NSL7bc1CkVWWaiaijdFkb3he8Mw8JANr9BINx5jbGtk1h1U4Nhp8TeX005Ikuvyi2uWkjZSjBqiivpdGG4kpyPdYc1ZefTquLeGpILWyu/RJ8nfMH91OuRT/AMAcbipCRTOGdr9lLYL2lhco4GyTKOajZh3l25eggnxkseLOGo+Y4fZXBPBgNxonvHSuZGCIwRGCIwRGCIwRGCLzJIFBZiAALknYADmTgixjiziSbMKiOKmvvvApvZV/8zKOhI+jU8h3ramUYqaypaWuLj2G6/mPwjhv8N6soIcAudVNyfKVCmkpiRCp/pVQD35ZPrIjeP2mHujuje5Hnp53X66Udo+w3YBsJHoNupyW0q5zfNoKCFRpOwtHFGpN7bAAAd0EkLc9WGOWCCWqeTfmSfvmiSc+ErPB7RBUSzdoJmS4s8S31LTorkLpuLqe+Qbk87W9NgDX9W5obbDfcToXEjbvHZGzYpU6onhq5zAKJl2DaZUdHbUFUWK7RRqqKWuwLaVUAk40tbJBH1hlB5EEC1zt9okk2yyuTdE11+bU1GqobKT7kMa3dvwou59eXnisjgmqCXDPeSchzJUJezXiaWMd9oaFOYVx2tQR4iJO6l/O+O6GiY89kGQ8Mm/6jme6yWVBNmvbIzrT1tWgBLSVMxihsOulLIR5HHc2Dq3Bpexh3NF3eJuVNlDyrMKuRe0gpKGmhv8ATPEiJ/FISW+AONs0VOx2GSR73bgST4DTvU2Cs1GcspaCqppR9mBqc/leMD9cc/8A+OBtJG5v6sX1UZIy+urm7tVmHsst/cqKWIK3hpkNla/5+vPCWKmGcMOMb2vNxzGoTJfc6gmiUvMconTxdQjnyW1t+drE4indG84Wda08Dcd6gWVblfFkdrqtZTDxhkM0XxjlBAHkMdE3R79CWP8A1DCfFvzUkJvybiuR/cMVYg5mG8c4H3oXPe9VPoMVc9C1vtXYfzZt/wBQ+Y71BCYctzaCpDCNgxGzxsCrr5OjAEfEWxwywSQkFw5EaHkRkigcR8KQ1UekXicIyKyXUANYkMoIDLcDbG+lrpIHXOYuCQeG47CiVM2cQ1EkeYTsIuxVwkKFFmZe6FG5uFsO6TuTfYCwsoQZIg6mZ2sRFyblu2+zXfbTigTIP6O9KQe9USdm66AhddDMGdRsJUsoLAAG5Fhtav8A5zZAdGi4zvY3tYH4TnYfvcrPN8r7QrJG3Z1Ef0clunVJB9ZD1HTmLEY54J8F2OF2nUfMbiP2KJDzmh+kqoY2RlYe20ymzKw7wmhI5MPfVx6/aGLummILYnO/9b/6T6EfsVOuRWl8AcVirjEcjhplXUHGwmj5doB9Vge66fVbyIx6Knm6wZ5OGRG79tx3KuniwHLRN2N60IwRGCIwRGCIwRGCLMvlW4oChqZQWVdPaqP6x23jgFt7HZ3+7pX6+OOqlP8AKabE6ncNp+Q48l100V+0VT5PlUkI7EN/TakdpUzC14Y/Begb6qjlfUeSgY8xPOyQ9YR/DZk1vxH6bT3DUrtKZMxqosvpbqoCJZUXe1yQBc7nmbk2J58zjgiY+rmsTmcz9+mxRqlepp5KuaFamMQVJj7SFtyl4pFcXQPdW0kggk+9sdrYsWPZTxuMRxMvZw25tI1tmL6ctEV5kvDhSZ6mpYPNrdkCs/ZxK9r6Ax2J3ufPHHUVgdGIYhZthfS5tvsihZzxSXV/Z5FigQ2kq3F1B+zTr/Wv58vXG2ChDSOsF3HRg15uOweaJPy2rmqZHjy5TELXmq5mvMwPWR99F7GyrvtzG+LWWOOFofVG/wALB7PcNvMrK1tVYZNkcNMxk9pp6lib6zSy1BBHPSUkIvfrzvjRPVSTDBgcwbsYb43CxJUzNappt+ynqAu+qqX2ejj+8ynSXt4NfyxqhYI8sTW3+DtPPfnbusgVOM1glms08U0q855o3eNPu0kCixtb3mt446uokZHcNLW/CCATxe8+gU2srCqj1qCD7Qw5B8smjP7kkQVk9d8aGHCbHsjhK0+IdcFQjL80qQNLLXwD7M0DVcX5kCUelzhLBCTcFjuIdgd82pZfazNoITqaaiR25kZbKJD/ABOP1wZTySCwa8j/ANot5BALr3Bn9UwEivXmI8nWjg7K3joBLFPRr4h1JC0lpEd92N1/HS/cpUPO8jSrVJoNCVJuyNCSsVRpuT2Z5xTCxJQ77Hna4209U6AmOS5ZtvqznvbxHlol7L0JpOzEz66qJNu3j7lbSkc1lH1rdQ1wdydsRhZi6ttmOPunON/Ebr8ETNk/FFkVppEkgYhUqkFlv9moX+pfz90+WK+eiu4iMEOGrDrzafeHnzUK9zrKoquFopL6W3DKbMp5hlPQjbHFBO+CQPZqPuxQJKzHJpPbFp/apDPJAxWomvdQCBogCstnIBLNubfG9vFUM6gy9WMIcLtG3i698tw3qdiiUeez000moyFkdwYjK0sckcdtYhLbpIg79vrDnvbG2SljmjFrZgZ2sQTpe2RBOXA6KE6ZtSltFVTWaVV5dJojuY29eak8j5E4qIXgXhl9kn/Sd/13juRI849jnhqKVgtPM+uBjsIZyLNG/hG4BRh09Uxf0tRJc4v5jMnfmbv4kajf3o5oe2xW2cP5ulXAsyAre4ZD7yOpKujeasCPPnyOPQMeHtDm6FVT2lpsVY4yWKMERgiMERgiquJs39kp3lA1Pssafbkc6UX0JIuegBPTGEkgjaXO0CzYzE6yxrh9VaSSumJlipiRGbbz1Lka5B4lmIC+qD6uPN1kj3WhGT5M3flbsHcNe/erWwAsE+5Dl7RIWlsZ5TrlI5arWCr91BZR6X6nFFUyh7gGey3IfXmdSoVFxFQFa6KqkjlqIVTuxxRhzHKvum17kNdjcbXVb8hbtpZQ6mdCwhricyTa4Ovhl3E21KkHJTcky+V52raoaHKaIor37KO9yWPLW3M+HL001EsbYxTxZi9yd54cAoVPn+dLUqe84ow2i0f0lZJ+zhtv2fQsOfpjqpqYwkZDrLXz0YN7uO4bEUGtgKgGZUlrCumloY7NHTg7Aso2uvMu223lcbo33yYSI/fkOruR47AM0XvKsmSOBIrLKik6UJslRUD6SSQ9YIgLDx0k2PdvE1S58hfmCdTta3YB+Z3z2Z2E7VJmjklRjHWTkAd6p7TsKWO37JVHzgHqR4vfbGtpZG4B0Y4NtieeZOnrwRLlbnOXxe8Z8ylH1pnYRA8u6De4+B9cd8dPVP0DYh+Udr77xyWViob/ACh1SjTAlPTp0EcY2/Pb9Mbh0RCTeQuceJ+/VThV5TUefTRdr25W4uEYojkegSy+jEHHE6TouN+DDfjmR6+ix7KWqzibNIHKSzzI45qwW/6jceY2xYsoqKVuJjQRwWVgusHyh1wFneOZfCWNSP8Ah04wd0RTHNoLTwP1umEK4ybjilv3onpGJ9+mN47+LREaT66WOOWfoya2Tg8bna9ztfMBRhVjWPKGaogWOrpZLe0LASG1g3EqpzjlG24JJ0g2XmNEYZYRSEsePZLt3w32tPEeKgLjHmcUrCSEx1ElraxP7JV2HSTkkpHiNjbljIwPjGF92jdhxs7trVFt6ixUHZTN7P20FRLe9PWKphqAdyquvdN7mwPU7EY2GXHGOts5rfeZfE3jY5qb71dcO8QrErFQ/s6Npmga5lpGvY26vBe48V/MDkqqQvcAbYjo4aP+jvX1giyZuIMnjrYLd0tbVFJv3W5hlKkGx25HFfTVD6eS+e4jfwzRUNFwrJI8KzRQw00GoiJHaRpHcEMXcgG36/5dslc1rXFji57rZkAWA0sAic4owqhVACqAAByAGwAxUklxuVCVc8ypNbwvtTVht/dVPNWHhrsP3l+/iyp53YRI324/Nu0d3pyUqF8mudvTVJp5zYs4gmuTYSgWgl9JFHZk9SIj1x6ajmaDZvsu7TfmO4/PctFTHiGILY8War0YIjBEYIjBFkXysZw8k4giN2QiGMeNRMO8f8OIgX6GfyxX1jwXBjvZHadyGg7z6Fd9KywxFSsqyxVkipk3holDN9+ocXF/wgl/WRfDHlZpnFjpXe1IcuDR9dO4roVF8omY5jHUxrTdqI9I09mmoM9zcNsb9Njtjs6LhpHwky2vfO52cFIttWhUxYopcAPpGoDkGtvb44o32xHDpsWKUOL81WQyU+spTxKGq5BzsfdhT779fLbxGLSigLAJbXc7Jg9XHgFIS2sSzSRPLDJNMyXpqKJtEcMH1TK493Vz8778wB34jG1zWODWg9t5Fy522w22UrpmOcrTxurLGqg2eGiUhS32aiotz8VQX6YiKmdM4EE32Ofrzaz5nJQBdcZiFVazMrgMumnoo+6CgsQGXpH7pIPOwvfZcZNzJgpd93POefPf9jaVNtgSrxDxHPWN84bRj3Ik2RRyFh1Pmd/C3LFnS0cVOOzrtJ1KyAsnKg+SzXAjSTtHMwuy6Ayrf6vMG42vvzvipk6cwyENbdu++ZUYlyoOC6qgnWfsY6xU3CqxVgftaWG7Dew73jz5ZSdJQ1URjxGMneLjlcfsmK6boePqIo7SM0Tp70UikSX8APrH0PrbFW7oqoDgGi4OhByWNil2qy2qzpkkdFpqVblCy3lYHqOtj8F5e9a+O9k0HRwLWnG86/CPvx5Kb2TLlPAtDAB8yJG+1L3z+R7o+AxXzdKVMvvWG4Zfv5qLlKnyn8JKoNXAthsJUUbeAcDp4H4HxxZ9EV5J6iQ8j8vp4blk07EmZItbCRPTJUD76RuVYDx2KsPI3xbVBppB1cpbyJFx8wpNk2ZZUU1fLdoYY64CzRSLaGfxG+8cnnzH3he1ZKyalZYOJj2EHtN+o8uSxNwFNhgp1cQrrSnmfsZqaRjqpqggtE8dzcAkWDA2O255DS50pb1hsXNGIOGj2+8Dy3HNQuX+jZWrFmjfs6l4mG/uSTwEJKjjqsiAMPzxl10YpzG4XYCOYa7NpHEHLyU32K34azpYrWBWmd+zZG50k99428ImPunkDYbX25aqmL73zeBe/wAbd/6ht36qLJ4xTqFmmQcR5hJmhhkDdnrYPHoACIL2INr9BYk7388egqaOkbR9Y3Wwsb6n78FlYWWgZtQLUQvE1wGGxHNSN1YeakAjzGKSGUxPDxs89471CzniRb9jVydxjekrNP1XU92QeGllV1PlHi/pHYS6Fmztx/T5HvU8FsfCWamppUd7dqt45QOkqHS9vIkah5MMekikEjA9uhVVIzC4hXGNiwRgiMEXCvq1hieVzZI1LsfAKCT+gwUgXNliGRN2lZLUz8qSJppL72nmvI/8K3T/AA1x5iukL47N1ldYfpGQ8de9WwGFoATflci0lJ21SwQsTLMx6PIb223NrqgHgoxTzB08/VxC9uy3kPrqin5Rm8NUpeCQOoYqSLjceoHiN8aJ6eSFwbILHVLKPxPmppoCyDVKxEcS/akfZR8OZ8gcZ0kAmkscgMydwGqBZznmVM9NLFGxKwSIrvt8/WSuqyFjzIQNp9T5Yv6ecNma9w9oGw+FjQbeNrqQbK5kkQNVt2giWWrSlaS9isUMQLhT9W4VhfzxyBri2MWuQwvA3lzsueoKiyiT5hEUFZLGFo4Tpoqa2kSuNu0YfA8xsAf3tjYnh3UMN5HZyO3DcPv9ptsVdlXCtVmzGrqJQiOTY21EgEiyLeyqNwLnzseZ6Jq6CgHURNuR95naVN7aKVl3CEUebRwIzukMYmkL294E6QLAbXKH88a5ekHvoXSOABccItu2/NL5LTcxqGjikdUMjIpYIDYsQL2BsefpjzsTA94aTYE67lionDudR1lOk6bBveUndWHMH08fAg421VM6nlMbv7ocklx5Wuc1Us8lxSxAxRFbBpD1a9twOf8ACPtYtjOejoWxt9t2Z4cPvjwU6K04fzaaknFBWtqJ/wBXnPKReit94cv03uCeepgjnj/EwC3xN3cRw+99ltoV3X58sdXBShSzzBmJB9xVBNyOtyCOnI4446UvgfNewbbvuosrWaJXVlYAqwIIPIg7EHHM1xaQRqFCUuBI2ppKqgYkiFhJET1jk3/Q8/MnFp0iRMyOpHvCx5j78FJzzUb5WcrD0y1C7SQMDqHPSxC8/JtJv0sfHGfQs+GYxHRw8x+1wpalihqhmsaxSMEr4heCbl2oXfS33hzv8fEGykYaFxe0Xid7Q3X2jh/bcp0Ux81aouzK4cEGojjHz1PPGNAqIl5shFg6jlb4nSIBFkCLe6T7LmnPCTsO4qCFFr8xdJBUSpHNSzr2VRLATolXkGZLXimUb2PMiwtjZHC1zOqYS17TdodqOAO1p/ulk/cJ17ENTyNrkhAKvz7WFvo5AeptsfMeeKWtiAIlaLB2o3OGo+YUKzzfNI6aMySE25Ko3Z2PJUHVj4Y5oIHTPwt/YDeeCKPwxmT1NMk0gVWct3Vv3QGICtf6wtY+YONlXC2GUsbewtrty15HYhVVn2WB5ZYDbRWxG1+k8QGk+pWx/wAHHTTTFrGyDWM/7Xa+B/5IEfI5mxJaJ9jIlyCdxNT6YpL+bRmA/BsesoyGudGNPaHJ2frdctWzRy1THcuJGCIwRKfylVYWlWI8ppVVv7tLzS/ApGy/vY5ayQshcW66Dmch5rfTi7+SzzhqnL0cQYd+vqjJJ+BSZGHoVjt/iY83VvDah1tImWHPQeBPkrEqb8pExfs4LuIgQ9Q0cetkU6uyNvDUjXtvsPGx09FNDcUmWLRoJsDpi8iECrsrf2vM4yhJVIkkMrh0Zyh0F1UWCmS+k6huqm3TG+YdRRkO1JIsLEC+dr5+zrkdTzTYp3FuZ6aiWbmtDF3R0NTP3U9dK2PlfGmigvE1m2Q5/pbr4lQFApcwjSmiK3enpTq1WN6msN9Kxg7soYsxPiFtsL43vie6VwOTn5W+Bm0ncSMvHepUStykymjy1mu92qqttu6W3NzyBsSPipxtjnDBJVgZZMYN9vv1Qb0rcYZ0Kqf5vaCIdnCo2AQbXt961/Sw6YsqGmMMfa9p2bjx/ZZALQ8h4to6ShpkeUF+zHzaDW1zuQbbKbnkSMUNTQVFRUvc1uV9TkPvksbElVGQ8QTvXVs9PRvMZNAKs6xtGFBUar3Fzb9MddTSRNp4o5ZA218wL3vuU2yTSvE9UgvNltQo/smSU/kLHFaaKFxsyZveCFis+zHiAU0tXHSauyql9xlZGhkbZgARztfl9pd+7i8ipDMyN01rsOtwQ4DT74HesgLq9yA5ykEcMFNFDGi2BkADHqSwZ73JJPujHFU/9OdIXyPLid39vmoNl94hyPOKmNVlFO+ltamMhXUj7JNgL/5DClqej4XEsxC+RvmPmgIVBl3GLxVUtVURmScRiFALKikbNqO++19r3LNyFsdsvRzXwthiNm3xHfw+zwU23Jpy2kzLMo1metWCJxcJT8/RiDcHyLEjqBiulkpKN5jbEXOG1338goNgqvOOFfZ62jjSpqSagssj67PpXSe6QPAnnfkMdEFd11PI5zG9i1hbLO6m+SYM04KqGieKKvmKMLFKi0gI521WuvqBjhh6SiDw98QuNrcvJRdZpm+QVdC6tIjJZgUlQ3W43BDDkfI2OPQwVcFU0hpvvB18PosgQU+5XJFXIlSQEkkIhmdO60VQB81KhvcBr6SOutAeRxSTB9M4xDMDtNB0LfeaeWvCxO1YFRstpDK0TuAHklloqxVFklZVcq5A21CwNx18MbJZMAc1ugAkZvFyLjkpUDhDNmWGOU310baXvfv0kraW9ezcX8tNsb66AOkcwaSZjg9o/qGSO1T3xbldO4SonlliEF7PExFtZAvspI9Rbmb4paKeVpMUbQcWw8O8eCgKsySqy2mcGKtZjI2nQ0zOC7kblbbEm3eNutzjoqGVkzbPitYXvhAyHH5JmrvisaYO2HOndZv3VPzn5xlx8cclHnJ1fxAt8dPOyJTik9jzaQj3RNFUr4aJT2Ex/wCbq/wxj0PR012xPPFh9R6eawlbiYQtvx6BVaMERgiyz5aa7SAo+pTyMfxTPHCv/CZv1xxVfadGze6/gCfWy7aRupXbKqMJUU8Q5U1IBb70hVQfW0T/AJnHj5pMUT3/ABv9Ln+oLqSzmFXVVUrVUCPHHCzQl4JAZiiE3LxnZwCSQux3688WMccMDBDIQS4B1nDs3O46jdfREy8GZbCiPUJM9Q8zd6eTmwQle74KN/8AsBaur5pHOETmhobo0bL7+KEpTWlFYkKyErHUTTVsxvY9lH3EHoRb0588WeM07nFurWtjbzOZTRdcvqGkENSI11Oxiy6mOyRqL6pXHWwFyfy5i2MrGsxRE5AXldtO5oUqnilaChrqlnLy1Mxp1kPNlF9bDwDDV6aR4Y63NbLUxRAWaxuIjduHdkp1UTgrgl635x27OAG2oW1MRzCDkLfaP5Hptr+km03YaLu8hz+ikmy1rJuHqalFoYlU9Wtdz6sd/hyx5eermnN5HE8NngsL3VDTj2fOpAdkrIQw/vI9iB8Ax/ex2u/jdHg7Y3W7j+/omxe+POKWpgtPTjVVS7KALlAdgbdWJ2A9SeVjHR1CJiZZcmN14/tvUgKtg+TpfZJu2JkrJFLaySdL+8AD1uRYsdzc9MdDul3de3BlGDpvH3oExKy+T3itauERSN/SI1swPN1GwYeJ8fP1xz9J0JgfjaOwdOHD6IRZT+NuIVoqZmuO1cFYh1LHr6LzPwHXGno+kNTKB7ozP3xUAXVf8nuTx/6MjWRFcTFpHDAEG5IF79dIXG/pOof+LJabYch981J1VRmOUzZPIamk1PSk/PQkk6R4g+Hg3MdbjHVFPH0g3qpsn+67f97tuzNNdVY0VfHX5nBLEdUdPTl7+EkpK6WHQgfyxzyRPpaR7H5Fzrdwzv4qNE10eZwzM6xSo7Js4VgdN787eh/LFa+GSMAvaQDpdQuefSKtNOzgFRE5IIBBAUm1jsfTE0wJmYG63HqpWOfJ1Whag07kiOpTszvyfmjDzBuB5tj1fSkd4utbqw37toWblfZFmjhnM1u0jzFHltsAJFaEtv0DfzGOKpgbYdXoYiB3EOt4LEqQaRIvYtQ7pMmXVG2/eLaL+G/f9CMYdY5/W21ylb3a/RE48Izs9GisfnI9ULE79+ImO59bA/HFTWtDZyRoe0ORzUJYyys7AyOlJPVVJPzlRIqwx3G2mNn91BbkB/8Aqxmj60BrpGsZsaDiPMgakonamcVFONWm0iWYKwdbkWYBhswBuL+WKh4MUuWw5XFjwyRZ3nMLP7AxPflppaV2++qFV/5lz8MX0Dg3rgNGua8cifop2LbMiru3poJv2sSP/EoP+ePUqpcLEhTsFijBFjnypkyVujo0lJD8C08h/wCnFXWutLf4WOPoFYUo7ClZxmMkctSYADPLLDTRluQOgyam8lDscebgha9jOs9kBzz42t32C3qkWrNJO6QVxnqgS80DQ2SUqupwrKvccKp3udwAfDHYYxPGHSRYWaNdfMXNhkTmL8OKlOmY1SJQyyxABRA0igAAboXHLxv+uKiJjnVDWP1xAHxsoSCz9lV0kLgiF6JKR23srTKx58gxNvh6YuwOsgkkb7QkLx/lt5KdikyVopY6CZ9hFDPTk792ZRpHnuyEY1iPr3zRja5rubTn5AqNUt8Ujs6DLYRyMbykebkEH9Tiwo+3UzvO8DwWQ1TJ8jeaDTNTE7g9qnobK1vQhT+8ccHTsGbZRyPqPmjk+5ylQYj7M0ay3BHaAlSOoNtxfxxSQGIP/igkcNVis643zqoVIfaacw1MUgeGWNlaJrW1jncAix07nYX64vuj6aIud1T8THCzgciN3DvWQC88AV9O9RNW1k8Szs1kV2C6QRuVv5WQb7AHxxPSUUrYm08DDhGttv3qeKHctBfiSjXc1VP/AL1D/I4oxR1B0jd4FY2WXU8HahUVUgBqHkgnjUmolF3sIlBB0gfWJC7KBcg49E52AlxJd2QHNPst01O/gATrsUqRTV0U8kszNUSskJSRqunRoowdtxG4KG/gCd225nGD4nxsbGA0AuuAxxBPiM/IaJYpr4cz2CjooY6qZEZVNiupldAx0tGQDqBFvO9wQDtitqqWWoqHPhaSCeRBtmDuzUanJRc3+UumsUgjeoZu6AVKob7WII1Nfw0742Q9DTXxSODQPH6eanCs+pqOoimFNJHMizWZ4IiFd0sxAF78u93Wv574vHyQyR9c0g4cg46A5cvELK+1afwfmuXp8xAns8vWKVSkhPmT7557X+GPO10FW7+LIcQ3g3H7LA3R8pNY3s600e8tU4jUddNwWPpyB/Fh0VGOtMzvZYLn5IFkeZUM1DUaHFpImDKehsbqynqDb+Y5jHqIpY6mK7dDl9Qtmqdc7jEeYzSlNVLPCjVAHNYpbLrA5911DXHL44qKcl9K1l7Pa4hvNudu8Gyw2KJxSJjFLpe8sBT2gAD5xVt2FSnmVsrEfHa2NlH1eNtx2XXw8L+0w9+YRqeuFKkNPVAe6/ZVK+k0Yvb95CfjimrGWjjJ1F2n/KfoVCVuOqSBqkxiCplkbvSSASSiNW30wpfTqPnsL9ell0dJKIcZc0AZAZC9trjrbzKkJ24SKCmVI4JYETuqkws9ueoi55kk/niorcXWlznBxOdxooKVs/j0RQn9jmhPwd2e3/EMWVMcT3D4ovQAfJSCtJ+Tt75fAN/m9cW5v9FI8Y/9OPVQOxxtdvAVZMP4hTHjatSMEWNcY97NCCb2zCnAv0Ap0aw+LE/E4pOkDZ8n/rPqrGn/AJY+9qk5lRO/tUsbIslPVrMpc2QhKeHUHPQFS2/8sUkUjW9WxwJDmYctc3utbvW9U+W5FVSXeMUwWeR5llEuto+2UpIBpFpNILabG1zc+A6paqBvZdi7IDSLWBwm410vldLpr4shEeW1CLsqwFR6BbD9MVlG4vq2OOpdfzWKoOKIwaWqIHeWSm0eIa0IFvOxP5nHbRn+NHus+/8AuQKp4wINJXL9jMLp5FlBa35uficdVDfr4jvjz7jl8lk3VUvHf0eXW5expb8hjs6O9ub9ZWQ2qdkHD09PSxZlDdpVYuYujQe6fO53b0INrjfTU1cUszqSTJpyvud95c1BOxNObceq6xR0C9tUTgFR0jv9v7w325C1zta9bD0UWlz6g4WN148uH9gow71yqeDVWlqJ6pjUVZhc63JKoQpIEY5Cx5G3oByxkzpEmZkcIwsxDIanPbz+7pdR+AuHqWry5RNErMXfvjZxvtZhuNrbcvLGzpKrmgqzgcRkMtnghNiqfOeEzSmOm7OOSGoqUVakj55NRAKE9Li5uNj3tvDqgr+vDpbkOY09n3Tx++Cm91wjzGmebtUaSOujmCU8drwlQ2iNLW7ihe6dx1I52xmYZmx4HAGMtu4+9e1yeJvmPBM0y8Q5JURwTGSZDDPMr1IihIcAlVPZEudQ2W4IvzPWxrqWpifK3C04mghlzltOeQ4/eai6XxVRwtPHTxORRqJ41qlJNyRHNdSAVVlkVgu26A9cd2B8gY6Vw/idk4PFueeYIIvuNksmf5NuHoUhWr7jyygtdQNMd+aIOhHI+luXOv6Vq5HSGHMNb4nifvihKh8drozTLpRzZlT4CQD/ANw429HHFRTsOwX8v2QaFM/F1BRyQM1YF0IPf5OvhoI3uT9Xr4HFdRS1DJAIDmdmw8/rsUBIXCta0dTDU1glaFwYaWaYg6NzpL+GoEjX68xuLqsja+J0MFg4dp7Rt5cjs+ay2ZK0+WURdjBcDti5CnroA71/EX0/E/nz9BY+sdb2bZ89nzUNRQVKKtI8ttD5bIj35ER6Dv52v+eEjHEyNZqJQR33UKNR03ZyQPL9XKyZgfs7qobzNwLfd8sbHvxMe1m2bs89v3xTYrPgaX52m59/L1Hxhk0/9WObpBvYfwkP+4X+SKz4snrg6rCsns+m8jwBDPqudlDtYC1twCcc9E2mLSZCMd8g6+Hvsi+fJ48fs2kBxMDecSBw5dr2Z9XMkActtsT0mHddfLD7trWtwtxQqp4sH9Hq/u18RHxjpz/mcdNH/Nj4xn1ci0P5PP8AVXHhU1AH+/kx6ei//Wj/AEj0VdP7ZTNjqWlGCLGuOx2eZBr3vW0r+mqIp/7d/jimr23kfxjd5EKxp841coHtmQj+k1kp+I08Wn9RjzZw3gLtLZ/63XW/cs8psojSlkqCUCiENFKGVXSZUTSqgPqD9oJNSlbb3vfF6+oe6YRC98ViLZEEm50ta1rG/CyXuU912ZCry+rXSyyxwssiNa4bs9QtYkFW5g4pY4eoqoze7S4EHhe3iFCX5p2mrqWDbsZEhqnPUiOM2B+7dR8SMdzWNjppJPeBcwd59c0tkokFMtXCiN/XCqrSOpbeOL8r3+GNjnmB5cPdwR92pS9lScZd6kyx/GnKfwFR/njsoMp52/mv43WTU7cI8bQGibXZJKaLdBtqVRZSnrsCOhPmMVFb0bIKgYcw867r63+9FBCr+GOH6yBBXQ9i0swLvTsoUaHOsCNvqHltsOV72xvq6unkd+GfcNbkHA3zGWY2+qE7EyxcVU8oaGoDUsrKVKTjSDfY6WPdYed98V7qGVlpIu2Btbn4jUKFQfJPmCRUlQkrqohluzEgABgBe/UEq1sdvTMTnzscwE4h6f3UuVJxBxXDWzO5maFaYa6VdJPayg3u/wBnkAB0BJ23GOymoZKdgbhxF+TzuHD7+Sm1l8bOZQpFKsSU9ZJZpgpMkbyN30kOqylCx07C62I3ucPw7CbzEl8YybfIgDIjLbt45FLb1ZZpxLG08tHUVb9kmns50UA9stjeUqO8FbwAFxvyvjnhoniNs8cYxG92ncd1943lRY6qqknrJo2WbVNU1CiNEVUWQU6sHd2IUWVyqhdX3j136gynjeCzssbmSSSMVrAa6i+duAU5K2yumr6GodqWjl9kYgmGSSMtyFypDkhr38bi1+luWZ9LUxATSDGPeANvQZKLghV3HvEyS1FI6I6vAdbRzKUIbUjBWv8Ah5g46OjaJzIpGuIIdkCDfYRfzUtCZ8t4blrWWozCVJVG6U8RBhX8RBIb8zfqSNsV0tYymBipmkb3H2j9PvIKL7k1ZvlcdTA8Eg7jC21tvAr4EGxHpitgnfDIJG6j781CwfidqgTmGpcu8AEQJ+wN1I9QQbnfcXx7OkERjxxCwdn37fDRZhXnEUINLlCMfeRgfRnj/wAjjkpXWmqXDYR5AqBtTZVKtTO0Z92Wt7Fx/ZUsXaaD5M9z6NirYTDEHDVrMQ5vda/cFijhA/PUVtgaWewHK3bLa3lhW/y5f1t/4lQmXOOIEpnCNDUPddWqKJnXmRYkdduXmMV8FI6ZuIOaOZsVKjcM5k1RNVPaZY7xiNZVZbWU6tKnlc+HPGyrhEUcbcr53tntyzRUHFX0E4/aZjGB8FiX/ox20f8AMbwjPqT80WifJ3vR6vtT1Df8+Uf5Y9RRi1OwflHoq6f2ymbHStKMEWPfLCnZztLblHBMPWKWRD+ky/mMV1Wy8zBvDm+Iv8l30hu0hMFC/wDTahejxxSA+P0iH9FX88eOkH/bsO4uHofmV0JL4izFJIbdrTxVneEiJTsZ9YPcRDbUpFra+uzC2LalhcyS+Fzo8rEu7NtpOzu7igVxwdkrIZbwNAklPEhVjzks5cjcmw123tvcdMctdUB2GzsRDnHuyt6IUsU+ZCmbLKmQEL2L0sv3RGxT9NV/QYsXQmZs8Ldbh47xdTZTBBJSJEVHaPQ6rgcpqOYk606HT18CN+l9OJs7nA5CS3+V7dh5qNUvzATZMhFyaSoK78+zl3H/ABED4Y723jryD77fMfsstCl3KKLt54ov2kir8CQD+l8d08nVRufuBKyK/R6qALDYDYDyx4G91qSdxJmlRPI9JT0Qk02DS1CjsRexuoOzc+d77cji2pIIo2CeWW24NPa/b7zUiyzlKBaOsYVEYqYYWUTaQQgZxcWGw2OoAHY2IsL4vjKaiAdW7A5wOG+uX14aLPULbMrEBiVoBH2bC6lFAUj4DHkJutDyJL3Gt1rSNxpVw0lejuZI0enbUIAl2cMdOsEaWHPmDuB0xc0Eck9MWtsSHD2r5C2dto7lkBde8u4YrXpRJrggqiLgLTQKbdA7BLqx53UC38sZa2nbNhs5zP1O8hfMc9VCr+Fa5RmsaNA0E3YtHLrdmZ5AA5Yk35hdjffbfljfWRH8EXB+JuIEWFrDS3mpIyWj5rmMdPE8sraUQXPifADxJOwGKGGF8zwxgzKhZFU0NRWpNmkigojgrC17NEhswv0VR1HMh8eoZLFTObRtOZGZ3E6d58sllpknjh7hOjDQ1dI00asA+hZCVYEcnvcm3Ii/TFPVV9QQ6CYAnS9sxyWJJThiqULJvlkgjE0Lqy9qUIdQd9I3RiOnNh528sen6Cc8xuaRlfI+oWbVOzygUQyRtzo8vjF/CVmDD43jH540U8pLw4f4kh8ALfNYrlVVjRtWSxjvU80NWB49vGFlB8NmOMmRh4iY7RzXM/0uuPRLKz4GhInpx0jy5b+s0msfouOfpBw6t/GU/wC0W+aL1xTms8NROFSpCssCo8aOUAVy0puNgSpttztbCjgjkiZctuMVwSL6Wb55pZXnCNeag1MwZzG09ow2oWVUQbKfd3ubeOOOti6nAwgXDc7byTt25IljNpNS0IJ+lr5J/wBxJHb/ANJGLCEWMp3RhveQPmpC1HgGIrl1Lfm0Sudrbyd8/qxx6xjcLQ3cquU3eVf4yWtGCLO/lfoNccTWuXWWD4snbJ/xwAfHHFXZNa/4XA/I+RXVSus4hVPD1frGXT3+lhaBvN1AYf8A25Pzx5WqiwmaPc4OHI5fMLtIUHiOZPb3WtnkhpliVoghZFkP19TKLsQb93nb9d1K134YGnaHPJzvYkbrA+qbFecN1sYmlpkleRUCsnaFiwDAFlDMO+oBjYG5I7S3K2OOqjcWNlc0Am4NrW4Gw0JzHdzRLmZUkaSVMcqho4aharS1rGGoHZy2/ASzeRUY7opHuax7DYuaWf5m5t8cgiiIzUfbx3LnL5FkjJ3L0s1hJGfEAEH1A8MbSG1GF+nWgg8HN0P3sQqHlVPHBmFXl7G0FSCiH7JYa4iPQNYedsbpnvkpY6oe0zM+jvRZbLpd4emFFmEZqAVEMjB7C5BAZbgdRcg+mO+paamlIi94ZeRUnMLc8tzOGoXXDIki/dN7fiHMHyOPGywyRHDI0g8VgpeNShJfAkKzDMO0UMJKuRWDbgrtYfri26RcYzDhNrMCkqtq8tqcnLzUp7ajJu8LtYp5g/8AUN+VwbXx0Mmh6QAjm7Mmxw2/f9iNFOqqlzymr80jnmYRQRRgqJSBqdTcA7295ifMJjpNNNS0bo4xic47Nx/Yeam1gtCk4roVFzVwfCRT/InFGKCpP+G7wWNkk8ZcV0LvDPTsz1ULgqyqQrLfvI5a1wRexANifM4t6GgqWtdHILMcMxfO+wi21ZAFUVbxEuY1Se2SdhSqbqihiOgtcDdjfd7WAva19+2OkNHCeoGJ525fduG1LW0Wm0/EGXGMRrUU4j06QutVAW1rWNumPOupKvFjLHXve9jqsbJS4G4rpqOmkhnmFopmEdgWLId7iw5E3N+W+LTpCgmqJmyRt1aL8CsiCVw4g+UyV0/osTRoTYTSC5v4KPdB9S3pjOm6FY138Z1z8I+e30QNSvwhQNWVydoxYA9rKzG50pYnUT4nSvxxY10op6Y4BbYAOP3dScgr2nrfbZKqWY6KITCSQj3pdICwxDxuBew+16Y43R/hmRsZnJhsNzb5ucsTkvmf1DASQmwq8wkj1oP6mIECKNvvHa48OeFMxtxJ/hxA2PxH3iOCkJ74SiBlq5V93tFgT8FOoTby1F//AO5Uta4hkbDrbEebjf0ssEu1nGBhqnjikCrM1/6WsiCBwLEjbvIwAIFxvztfHezo8SQhzxct+CxxD5EeimybjVNBRPK03bssbSdoAAHJBZdIGwG4AA6WxV4BLUBgbhuQLbthv81CRs+piJ4KZedNRdmD/az2gHxu6nF3R/xWl/8A5JPJva+VlJNgSt3p4QiKi7BQFHoBYY9OqhdMERgioOOqRpKKUoLyRWmQeLRMJLfvBSv72NU8Yljcw7RZbIXYXgrKOH5NNPVQx7mkmWqgtvqiNpAF8dSah/iY8zUjFLHI7324Hc9PI+itCmjibLZKg0tRThJDC2sRubI6uBvexsRsQcV1JM2LrIpLjELXGoIULtlOWTGZqioKq5J0xRm6KNITvMVBZrDpYb+QthNNGGCKLMbzrrfIbAoULjOlVJIqlhePenqPOGba58lYg/HG2heXNdENfab+pv1ClJ0XamTMopvpIqEx+brHps/xGk/vYtjgDIHs0dJflfZ3aKbZKZLliVNRpLBZaijhlp5P7WMD3T47bgdL40tmdDFcC7WvcHDgfvxUBVXFVGauH2xU0zxfNVkYG4ZdhJbw8ee1vsnHVRyCnk6gnsuzYeez7+YWQySZFOyHUjMrDkykg/mN8WxaHDC4XHFZLa4sjzBLGHMS6WuBPErHflduf8seQNTSuykhsfykjy0WtKuS5ZmK1VVSxVUcTBhK/d9/tLEtHdCbDYEXA5Ys55qQwxzPjLhbCM9LbDmpyV2nAGs9pX1ctQF72m5VQAN+ZJ/LTjjPSuEYaaMNv4/fO6X3JOo+FDVUM9XEpVu1YxxjcGIXuqjxBO34LdcWr68QVDIHnKwueO/73rK9jZOHCnDWV1cCTJBc8nUyynS45gjVuPC/MWxVVlbWwSGNzuRsMx4LEkqNxlltOZabL6aKNGlkDylFUERrfmbX5XP7vnjZQzShj6qVxIaLC52n7t3oN6kZfSrQVxpHQNSVRLQhgGCSdU3+A/g88YSvNVTde02kZk620b/vjwQ55plk4ToW50sHwQD+WK8V9SP8R3iouUqfJzlMEklbIYYmVagrFqRW0qCxspPSxXliy6Unla2JocQS3PPXmpJUD5ZK9dUFOtu4DIwHS/dX+TbemN/QURs+U7cvmfkpaoMlI9Bl7oB/SahA83jFT30gHwLFrW53Zvs43CRtVVBx9hps38ztfL6b01KkZP8AMU8TgA9hT+0Ip5NU1EjRxEjrpAFsa5/4krm/E7Cf0sAJ8VBOa71NGlNUFwO0aji1yPzaasn2RT1O5BAHLGDJHTRYTkJDYDY1jdfoidcvHsUNLT21yOwQ2Nu8Q0krnyHePxA64qJf+4kkl0Az+TR6LFWMEsNVEGAWSNr21LcEAkcmHLbY9eY2xoc2SF9jkRuP0UqBnyhjTUy2AeQMwGwEUNnPw1CNf3sb6YkB8p2Dzdl6XPciWeCI/bcyM3NZJ2m3/ZUw0xkeskkZ9Yj4Y9RQwYHMj+BufN30t5rVUOwsstrxcKtRgiMERgiwyoj/ANHZkl/o1c0z+HYyd+nY+QF0v/YHFBX02JskY/W3+ofe9WkTsbLpv4ZPZiSlPOnay+cLXaI/AXT1jOPO1fbImHvDPmMj9e9ZrpnHElNSnTNJZtJfSqszaR1OkHSOlzbEQUc04uwZXtfIevySyrcv4jgrmlpmjIR7opY/SDTdgRYFGHe2+4/2TbfLRyUwbKDmMzwzy5j6jelkrVhmp2MgAepol7OZW/2ijPuv52FgT0PPlbFlH1cowHJkhu0j3X7R9FIXikFLUQ6UMkkMRLx6DarpL7kAf1sQO9xcjztcS/roZLusHHI39h//AMXeXJCbKvqp6mimWtWZauCXuNIAAJFAtomFtnsNibnb1GN7Gw1MZpy0sc3O27iOCkWOShcScPxmP2yi79M3vp9aFuqsPs+fT0sTupKt4f1FRk8aHY7lxQG2RTfw78o1KlNEk5kEiIEayXB0i1wQeoA8MVVV0PM6Vzo7WJvrvUFpVRnnGdP7fT1dP2h0qUmBXSGjJ6b7kXJ5dFx1U/R0v4Z8Ets8256H7+amxstSkSOeIjZ45UtsdmRx0I6EHHnAXRvvoQfAhYrxleXx08SxRLpRBYDnzJJuepJJPxxM0r5Xl7zclQkHi+A5fVJPQuFmnaz0wBYSc+9pHS/puTY88XdC4VUJjqB2W6O3cL/fHYshnqufycVUPtE8lVLaukYqVlBUgeC36mwGnoFAtbGXSrJOqYyJv8MDUZ+NvXaSjlpbIDa4G24uOR8sefBWKreJc1FLSyzHmq93zc7KPzI/XG+kgM8zY95z5bfJSFhtBxLVQQmGKYohJY6QoYk8zqtq/XHspKKCWTrHtufLw0Wdgr/h3LhAozCtuxY/0eJ2700n1WYn6o2sT68rX4aqYyH8LBlb2iNGjaOf9t9oO5TMzqGqwaSnZZ6idhJVzrfs1C7qit+zTbfy8WONULBAevlGFrRZjdpvqbbz95BALZrvmNQsdNI8PfUyU1PTf2vsx1EjxBYsNudsYRMLpg2TI2e535cf0FljbNWvD2XNJULG51Cncz1L9Hq391R4iMH8wMc1TMGRFwyxDC0bmDU/5kU3iMNVyMIqeVzTkoZo6jsXDMFLrELEObab6rC+2NNKRA0F7wMWeEtxDLQnd3IrLgtX9nX53tIrBYg0QjkQLdWSSxsSpAXYDkeeOevLetPZs7bncG+dxz1Qqg4nzUhKmdN2c+xUwHMm/wA6y+rXH+EvjjupIAXMjdoP4j/6R4Z95UgJr+SbJxFC8uxG0EZHVIS2th+KZpT6BcemomnB1jtXG/08BZcFU+7rbk+461zIwRGCIwRZ58reQrLEJ+S6exlPgrNeKQ+Uclr/AHZJMclWw4RI3VufMbR3jzsuqlks7ClrJM4Zoo6p7ialJp6xevZ398+OkgP/ALzHmainAe6Fvsv7TOe7v08F3FWGfEUtX7W6F6aaHsZyq6tFjdWIG5QjY/8Aa+imvPB1DTZ7TibsvvHPaoVDRCkM9OKWfTFGSzzzHT2jdorrGhfSWYDWLgGyuRzbHbJ1/Vv61t3HINGzKxJtew0PMDcpTdxNlLyaKint7RDfSDykQ+9E/Qhul+RxV0k7W3ik9h2vA7COShKNHLAAjEFaVnIjlG01DOecbnmEvyvtvY7HFm9styBm8DMe7I3eOPnuzSy5SUgjqGilsIKwtBMF2RKlbFJEHJdYKOB98/ZGMxJjiD2e1H2m7y06g77Zju4qV44ey6WMF6IgVMI7OrpHPdl0balv9rnflcn0M1MzHnDUDsOzY8ai+w8kvvUDMOGIqvW9CDFOv0tFL3WU9ezv08uW/TljfFWyU9m1GbTo8Zg8/u/PVTe2qTKiB42KOrI681YEEeoOLZj2vGJpuFknngnj5aSAw1CyOq7xFLE2PNTcjYcwfMjwxTdIdFGeTrIyBfW/qsS1Gd/KhPICtOiwj7R77/D6q/kfXCn6EiZnKcXDQfX0QNTL8mq0kiGZCz1ZHzzStqlB66fuHoRz2B3FhX9K9ex3VuyZ7oGn9/sKCvvynLQrCWnRWqCLRaTaQnoSR9Qedx0G+HRJqTJaM2bt3f3PBBfYs1yniuspgBHO+kfVazr8A17fC2PQTUFPMbuYL7xkfJZEBSs74pq8xEcDKps1wsSNdmtYXGo3sL8rczjVT0MFGTID3kjL0QABWdFw/DQgS1w7Wci8VGneJtveW19ha9uWx58sc8lXJVEsp+y3a8/L7vyUXuvEaNXOKquLsrkpT08Xvykc1jH1Yx9Z/wBcSSKVphp7AjNzjoOJ3k7AmmisKmrAR4BH3VF3o6P3QB/5uo5nkbhfzxoZGS4SYs9j36/5GfVQvGWvPI0U7KvtEi6KGBRpjhTkZiv1VUciefPfa2UoiYHRg9kZyO2uPw33nbu8UO5aBRQwZdTojMbFwrObkvJIQCzepPM8gPLFHI6SrlLgNmm4DYFC8z5NOkkj0tQsQlOp0kj7RddgCyd5SpIAuNwcS2ojcwNmZe2QINjbccioXOrQ0lMlPCxaaViiM3Mu5LySN+G7OemwHXGTCJ5TLIOy0XPIZAd+Q81KTqhDU1kcFN9HTWpoDzvOw78h8ezUM5Pii/axeUkLnNs/2pDidwaNnfpyvuRzg1pJW5ZbQpBFHDGLJGgRR5KLC/ifPHolUk3NypOChGCIwRGCLlV0ySo0cihkdSrKeRUixB9RggNlhtdG+VVrGS7xgCOovv2kDd2Ga3Ui2hvvKft4oaykxAwjX2mHjtb8x+ytY39Y26buH5xC3sha6addM97h4du7fqY7gealT4489Ut6wdcBnezxudv7/W6ySfntV7NJWNPEHqHcdjJLHri9nNgFQnuIQSQb2G+9+RtadnXMjEbrNA7QBscW87Twt5KRmrjhviJYWkpHcT9iUWExBdUiFdVgoPeKCwOn8sctVRmQNnaMOK5de9gb212X4oRtUjNMuEoarowsnaDTPAwss6jYqwIukq7jcXvsca4pjHaCfK2bXbW8RvaVCWaang7GYFpGopWU6zczUc6DSBKOekABdXgAOW+LF75esaQB1jdnuyNOeWy+239lKsEymOqZZHmiaZQAKqjqFSVwNh2iMLBuhIP5csc5qHwgta0hvwvbcDkRs7lF7Kt4iySTXG0lZNFIu0TVSBRfw7eIsovbYE46KWpZhIbGCDqGn+h1j4KQV6NdO8i0mZ0a1DEfNyBkSRh/ZvcK55bAqT13w6qJrDNSSFo2jMjvGo8CnJQ6/hKiLWSqelY/1dXGV+AY6Qfhqxtjr6kDtRh43sN/LP5JiKjH5OKsi8b08o6FJf8A8qMbP+sQDJwcOY/dTiXqk4BzSJ1eNQjryZZVBH5fyxD+laJ7S1xuN1kxBdazgWsdzJVVNOpO7PJKSfh3bfC4GMWdKU7W4IWOPAD90xBR/wDQ2Vwbz1rVBH1KdNj5arkfqMZ/ia2XKOLDxcfll6FLlWGT8SQktFRotFFbvSCN553HgNKkA/iJt0xono5AA+c9Yd1w1o8beSEKbURL2brHHLBA21RV1APtEw+xEG7xZ+XK3l46WuOMF7g5w9ljfZbxNsrBRdeMwnWJ1h1LTyyRjtnuL0tKvuwxn7Z2vbcs3mLZRNL2mS2JoPZHxvOrjwGzcBzRElQjRxKsBSkJ/o1Iu0tW45PN1EQ5knnz32wDHB7iXXf7z9jBub+bkiaaCmWhjkrK2RTO4+ccclH1YoR4DwHM4rZHuqXtggHZGg373O+8lCh1eXVOZU3aLULHHOn0DIkiAX7pDixDbBjzsdumNrJoaOXCWXLT7VyDxy0ts4hNFe5BUzinvWIsbx3Vm1AqyqPpPIHc7446lkXW/wAA3B0FsxfYiVc8zhwO3QH2ipHY0aHYxwn3pWv7pb3r9AE8Diyp6dpPVu9hnaed52N7tPHgpCZvkm4cWOMVBF10lICRuyk3km3/AGrAafuInjj0tLGQDI/2neQ2Du9brhqZLnCFouOtcqMERgiMERgiMES1xxw57XDdApmjB0BvddWFnif7rjr0YK3TGmeESsw6HYdx3rbDJgcsqyGpAC0Urug1FqKZxZ4pVNjFIOjqbqV63I5MuPO1UTg4zhuYykbvG8cDrfZrqCrPXMJvjhirgEqFMdRAe8EdlZSfrRsCCY2sCD5eK7VJc+mOKI3Y7S4uDwI3j7yKhJOX5LSxBoJJEpKuJz85LbTJEX1I8ZY2BAClSCCCu9wSMXEtTM8iRoL43DQag2sQbb9t8rHLYpzKv4uJYonq6lbGKRkWFdQUzSINMrxg+8BdASAb6NrnHCaJ72xxH2gDiPwg5tB89dLqLLt2MdYxqKNxBVhRrVrFJUOwEoBIkQ2sHUm1rcxYYYn046qcYmbN4PDaDwP7olWTIadpyGplinPvUkjsiSfepJQQAfum46bYshVSiO4fdux4FyOD2/NTcqYlAYgwo3kaw+ey2r95k69mDz8it+m55HUZRJYzgD4ZWb+P7+G1Oa50hjlg0RK9VR8+xBvVUjdDH1ZRvb/vfJ+OOTE8hknxe48cdxTRT6evIUxrXVcotYRtQM8o8izJYn1xodEL4zEwcessPAFRdUrcG62L+x15ub6u0pYzfntHp29Acdg6RwjD1jPB587qcS8U2QwrJpkeRr7ez1bPTSf4b3McnpcX8sS+qkLLtAH5mAOHeNQl1bNklNELplenxkqqhBEvmxEjXHkBjmFTM89qe/BrTc+QUXUCmyaOzTRxwOL3NTUDsqRfKCLnJ4BjcEjzxufUvyjcXD8rc3n9TtnJTdWVPUVBW4rK147beyUJVP3GIAI87Y53MiBt1bAfzyXPeFCpEzztJQKOKpqqkX0y1TdoY/NIx3F/E3LHYabCy87msZtDBa/M6nkNVlbeveWZFaY6gK2uJ1FAbwRE/WqH5MR9geFt9sRLVXjy/hx7/edwaNnNCU7wUkdADU1LNPVSEJqVbsSeUUC9F2Ph1JtindI6qPUxDCwZ/wD2cd/2FiqrOs2ZZ46mSPUkf0tK5iaWEcu3RVJ23sb+XSxHTTwAxuiabE6PF7O/KSfv5gFd8O5MIZTLSyj2OZdYitcBzbeM/VUjp8PC3HVVBkZglb/EabX4ceKXUXiDNY5A7SG1FAfnD+3kB2iTxUH3uhO3INjbTQPYQG/zHaflHxHju3DPcgVTwvkk2Z1bS1CldQHa87RQHdYF/tJAbt1VCeRe2PQUdM2wYz2GnX4nb+Q9eQWuaUMFhqtsjQKAFAAAsANgAOQGLhVi9YIjBEYIjBEYIjBEYIs9+Ung0TK88SMxNjNEg7zadhLF/bIOn11Gnnpxy1EBd22e0PAjceHpquqnmwnCUoZNmrTNFHJKq1iLemqf6uoj+w/je1ip3BFxZhjzc8AjDntbeM+03a07x8jpbgu5NdO8FaClRAnbRe/FKqsVJ6oSO8h6MOfkdsVrhLTdqJxwnQjK/PiNyhKFbl1PHLURV94jKxNNUgWQRldIiFu6oUXGgixv6HFpHNK9jH0+dh2m7b39reb7x9VPJd6HN6KGqkqRJphWLQjb/PS/1rItrtssYLbAsL9b4wkp6mSERW7RNz+Ue7c95sNbKLJoSSkzKLSyB1sG0uLMocd1lIO19+8p5gjmCMVxE9G+4NjpcaZaj9jzRU+ZcNVCKFQpWQrusVQdMqf3Mw3B9bWtjqirInG7rxuO1vsnm1EmVuSQRyArLUUE19hUK2m/3Jk6eZvi2jqZXNsWtlb+W1+9pWV1LkgzpktFUmoS3vQTRt+uz41h/Rwd22YTuc0/uE7K+w08Kj+lZZmMknWQvK5PxUqMQ58hP8GeMDdYD1uoXOpzioQ6KWCslgI70FZAZVHKwQ7tbntfbz6ZMp4nDFM5gdscx1j37EAC8RU87HXDkqK56ukpUeiOwQfliS+JowvqSRwIv4i5U5b119irxIJqx6RWHue1yKVTzjjQ6QfUdMY9ZSlnVwBx34AbnmTmoyUxmNXs01ZmB3GiBewp/R3NgR541WEGjWRcXHE7uCK8oeG5OzIneOjp7XMFMdNx/bTHc+dvzxxyVjMf8MF7/id/S1QvVTncVPRO2XRDsomCs+h9AB2Z1/badrm/nfEMpnzVAFU7MjS4vwB+G/LuRUi1ayuEqZaiand1NNUsOxAnCtfSwsVRr2HdI/K+OvqyxuKJrWuAOJvtdm+47RtzUq/yDhUrMs0sMMPZqyrHEWcsXFnaZ2AL7XABvzOOKprsUZjY4uuQSTla2gaBoouu2b5usiOFk7Kkj2mnG2q23ZU9uZ6Fhy5Lvyxgp3NcLjFIfZbu/M71t3nLUlnL6WbMqiJY4xHEgBp4SLpFHyE845En6ifWP3QS17S0hzYDcn23/wBI+Z2c9MZJBGFtOR5RHSQrFHew3Zm3Z2O7O56sx3JxdtaGgNGgVY95cblWGMlijBEYIjBEYIjBEYIjBEYIs8474BWUPLTpcs2uSFSFJb9rATskviPde29jvjknp8Rxsyd5HgeHouqGoLcnJIpM69xKyRlZCVgr0BDK3WOoU+632kf4397FFLSkFxhb+qM+rfkR+y7sjmE5QZvYrFWKilraJRYwTeGkn3GP2G+BOKh1Pe74CctR7zfqOI77KFT8STpRV0VWULJ2PYsoCjTdrqYrkBm5gqOQPMXAPVStdU07oAbG+LnlnfcNx38lI3L3V5rDCglooEFTVusSqbL3tzqlVTta9zyJuL4hkEkjsE7jgYCf2BP9lGqjw8TTRiZmlaYU7MswMARDotq7KRSQrC+yv73LbnjN1FG4tAbhxgW7VznpcHUcRoiYariKnBdCHdY9pWEbNGnX5xraRYG58OuOFlJKQHCwJ0Fxc8hr9VCgxZDllXdo4o9S8zHqiYX3BIXSRfx643GqrIMnOPfYjzupXU8Hxj3KmtjHglS/+d8Y/wDUH+8xh5tCL4eEyeddmFvDt7fqFvh+OH/ij/0/ul18fhCnsTLLUyAC5MtTJa3nZgLYkdIS37DWjk0fQojLcqytJVjijpzKUEi8nYqeTKzXvfncHzwlnrXMLnl2G9jsF9xARRv/ABc03Zx00YVpkk7IzchLEd43VTtdRe+rqNsbPwAjxOlNw0i9tztoJ48Esq6omXMphCxZO0pZEkhYn5qdHjNyPEGxDdRje1po48Yzs8EHe0g/dthReOF2qZBZ4ZpZd4ZmnfRTogOlljVRZyQB0O/M4mrELDdrgG+03CLuJtkSTp49ykpooaWHL6YI8pMSMSpksStySqptc2vYDc/yxXSSSVc2Jrczrb1P3ZQqTiHOgU1VJaCnb3IBtUVHkwG8aHbu8zfcjkeympiHWis541d7rfqeOm6+qkBVGX5VVZnMqmNEWK2mC3zFMvQzDbtJbcov4tI2xc0lLqIybH2n7Xfp4cfDesJJWsC2PIMkipI9EdyWOp5GN3kbqznqfLkBsABi5jjbG0NaLAKse8uNyrPGaxRgiMERgiMERgiMERgiMERgiMESvxXwZFV6nTTHMwAZioZJQOSzr9cDowIZdrHodE1O2UZ5EaEahbo5nM5LLpaWry5jAYw8T3vSTHVG46+yykWb8Bs/3W54p6qkBOKXsuGkjf6h89OIXeyRrxkpOX1EVQQtNIdaHalqHaOaM9RTzDvgfdOodDpxwSskizlGR99oBaf1N078jzWZXWSgifs1EjU9ZEyGFalQotEGCpcd2UHU12ViST8MYiV7bkgOjdfFh/Nqd40yBAHqi61nDslROrNRJCxdWml7fXG4U32jBGon7wHnfGLKtkUZAlLhYgDDYi/5tncVC4TRZjTRyxClWaHt2leRSjmSN31MvZm5LEHnba3xxm11JM5rzIWuw2AzFiBYG+5SLK24KgvNUzJTPTQuI1SORdLXTUWIX6q97YDbmfHHLXutGyNzw9wuSRmM7Wz2nJQU01LMEYoLsFJUeLW2HxOK5gBcA7RQs9+TrPa+epkSo1tGFJbUgXQ9xYDYWvv3fLF50pS0sUIdFa99hvcfe1ZEBTK6php66uWocRx1UCFS19LFVMbBfE78ueNUbJJaaIxC5Y46cTcJsVRQ5FLMMsd45UPYvG0iXDRaCTC/lz69CcdUlUyMztaQe0CAdHX9oIrPK+DqoFu1kjVlqhURyICbmxEl120hxp2vzB6Y55ukICBgaSCzCQfLPhml011VHTRSmrkCRyBNBkZtI0+e9idhud8VjJJns6htyL3soUGp4gd1LU6ARjnUVF44QPFQbPJ8AFP2sbmUjWm0pz+FubvoPM8EslCr4hUsZKc+0SpsayoGmCG/SFeQPhYFj97FqykIGGTstPuNzc79R+wOCysrrhXgOeok9oqGlXVzmkFp3HhAp/1dPvEa7cgl8W8NHdoDwGt+Ef1Hby05rllqQMmrVssy6KnjWKFAka8lH6k9STzJO5PPFiABkFwucXG5UrEqEYIjBEYIjBEYIjBEYIjBEYIjBEYIjBFHr6GKdDHMiyI3NXAIPwP88FIJBuFnvEvyXrJvAwcDlHOza1tyEU4BcAdFkEg9McbqMDOI4eGw8x9LHiutlURk5KNW1dRjsp7SxHbsa9VF/KOa5jc+rA7e6MVU1E0OxOaWH4mad41HcO9dTZGP0XWn4ghhIDGry9jyVwZqc/h1AnT+HSMcjqSSTMYJRvHZd32+d1lZMeXZ5M/0bUlUPGGXs3/gbUL/ALwxXy00bfaD2cxceIt6KFPGeFfpKWqT0jEg/wCUzH9MafwwPsyNPfb/AJAJZC8S0/VpF/HDMv8ANBh+Dl2AHk5p+aL0eJKb9rf0Vz/04j8HN8PmPqoXg8QwtsqTyeGmmmI/MoB+uJ/CSDUtH+Zv1U2XyTN5iCUpJAPtTSRRr8bMzD+HEinjHtSDk0En0A80S/mfFYT6Wup4vuUqmaS/hrbuj4pjthoS72InHi44R4DPzUgKlqM4Nw8VNZie7U5i5LXP7KMm/wDuwfTHYynv2HPv+WIep+qaaqyoeC62vYSVBeQX2apDRRL5xwLZ3/e7MHzxZQUbmizAIxwzce/Z581pfUMbotGyDgunpirkdtKo7ruFCp/cxgBIv3RfxJxYRU8cXsjPadp5lcUkznplxuWpGCIwRGCIwRGCIwRGCIwRGCIwRGCIwRGCIwRGCIwReZIwwKsAQeYIuD6jBEtVvAtI9+yD05PPsG0ofWMgxH4pjRLSxS5vaL79vjqtzZ3jalTMvklDbqaaT8cTQt8WhcLf/Dxp/COb/LkcOdiPPPzW5tXvCrDwHmEP0ftQ8BBWoyj92VItvicc0lDIdWxu5tsfUraKlhXlsszdeUuYKPOClk/lOT+mOY9GDbC08nOHyWQmj3r4aXNz/X1x/wDoYB+va4xHRrf/AOcf6z9E66PevR4dzWTZmzE+NnpIR+YmY/kDja3o4g5RRjnc/IKOvjG31XWL5LZ5TeZUJ8aiqmmI/dRIx/x9cdbKSUaODf0tA9brA1bRoEyZT8mccRu0xHiKeNIAfVu9L/zMbBQxn+YS7mcvDTyWp1U46Jpynh6lpiTDCiuebnvSH8Ttdm+Jx1tY1gs0WC53Pc7Uq0xksUYIjBEYIjBEYIjBEYIjBEYIjBEYIjBEYIjBEYIjBEYIjBEYIjBEYIjBEYIjBEYIjBEYIjBEYIjBEYIjBEYIjBEYIjBEYIjB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2813"/>
          <a:stretch/>
        </p:blipFill>
        <p:spPr>
          <a:xfrm>
            <a:off x="2514600" y="1447800"/>
            <a:ext cx="3276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Glucose transporters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Glucose absorption from the lumen of intestine is primarily via Na-dependent glucose co-transporters</a:t>
            </a:r>
          </a:p>
          <a:p>
            <a:r>
              <a:rPr lang="en-GB" dirty="0"/>
              <a:t>A family of facilitative glucose transporters transport glucose in and out of cells</a:t>
            </a:r>
          </a:p>
          <a:p>
            <a:pPr lvl="1"/>
            <a:r>
              <a:rPr lang="en-GB" dirty="0"/>
              <a:t>GLUT-1 and 3 (low velocity, high affinity)</a:t>
            </a:r>
          </a:p>
          <a:p>
            <a:pPr lvl="1"/>
            <a:r>
              <a:rPr lang="en-GB" dirty="0"/>
              <a:t>GLUT-2 (high velocity, low affinity)</a:t>
            </a:r>
          </a:p>
          <a:p>
            <a:pPr lvl="1"/>
            <a:r>
              <a:rPr lang="en-GB" dirty="0"/>
              <a:t>GLUT-4 (insulin dependent, low velocity, high affinity)</a:t>
            </a:r>
          </a:p>
        </p:txBody>
      </p:sp>
    </p:spTree>
    <p:extLst>
      <p:ext uri="{BB962C8B-B14F-4D97-AF65-F5344CB8AC3E}">
        <p14:creationId xmlns:p14="http://schemas.microsoft.com/office/powerpoint/2010/main" val="171720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Glucose uptake into the body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752600"/>
            <a:ext cx="5976112" cy="423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905000"/>
            <a:ext cx="274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Postprandial glucose disposal</a:t>
            </a:r>
          </a:p>
          <a:p>
            <a:r>
              <a:rPr lang="en-GB" sz="2400" dirty="0"/>
              <a:t>Two main modes.</a:t>
            </a:r>
          </a:p>
          <a:p>
            <a:r>
              <a:rPr lang="en-GB" sz="2400" dirty="0"/>
              <a:t>-Insulin dependent</a:t>
            </a:r>
          </a:p>
          <a:p>
            <a:r>
              <a:rPr lang="en-GB" sz="2400" dirty="0"/>
              <a:t>-Insulin independent</a:t>
            </a:r>
          </a:p>
          <a:p>
            <a:pPr marL="342900" indent="-342900">
              <a:buAutoNum type="arabicPeriod"/>
            </a:pPr>
            <a:r>
              <a:rPr lang="en-GB" sz="2400" dirty="0"/>
              <a:t>30 % is taken up by liver in the first pass</a:t>
            </a:r>
          </a:p>
          <a:p>
            <a:pPr marL="342900" indent="-342900">
              <a:buAutoNum type="arabicPeriod"/>
            </a:pPr>
            <a:r>
              <a:rPr lang="en-GB" sz="2400" dirty="0"/>
              <a:t>The rest of the glucose is taken up by other tissues/organs </a:t>
            </a:r>
          </a:p>
        </p:txBody>
      </p:sp>
      <p:sp>
        <p:nvSpPr>
          <p:cNvPr id="7" name="Freeform 6"/>
          <p:cNvSpPr/>
          <p:nvPr/>
        </p:nvSpPr>
        <p:spPr>
          <a:xfrm>
            <a:off x="3079107" y="4770044"/>
            <a:ext cx="5284269" cy="1254012"/>
          </a:xfrm>
          <a:custGeom>
            <a:avLst/>
            <a:gdLst>
              <a:gd name="connsiteX0" fmla="*/ 2885595 w 5284269"/>
              <a:gd name="connsiteY0" fmla="*/ 55174 h 1254012"/>
              <a:gd name="connsiteX1" fmla="*/ 2140007 w 5284269"/>
              <a:gd name="connsiteY1" fmla="*/ 252122 h 1254012"/>
              <a:gd name="connsiteX2" fmla="*/ 339342 w 5284269"/>
              <a:gd name="connsiteY2" fmla="*/ 589747 h 1254012"/>
              <a:gd name="connsiteX3" fmla="*/ 465951 w 5284269"/>
              <a:gd name="connsiteY3" fmla="*/ 1236861 h 1254012"/>
              <a:gd name="connsiteX4" fmla="*/ 5023884 w 5284269"/>
              <a:gd name="connsiteY4" fmla="*/ 997710 h 1254012"/>
              <a:gd name="connsiteX5" fmla="*/ 4629988 w 5284269"/>
              <a:gd name="connsiteY5" fmla="*/ 266190 h 1254012"/>
              <a:gd name="connsiteX6" fmla="*/ 3842198 w 5284269"/>
              <a:gd name="connsiteY6" fmla="*/ 12971 h 1254012"/>
              <a:gd name="connsiteX7" fmla="*/ 2885595 w 5284269"/>
              <a:gd name="connsiteY7" fmla="*/ 55174 h 125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4269" h="1254012">
                <a:moveTo>
                  <a:pt x="2885595" y="55174"/>
                </a:moveTo>
                <a:cubicBezTo>
                  <a:pt x="2601897" y="95032"/>
                  <a:pt x="2564382" y="163027"/>
                  <a:pt x="2140007" y="252122"/>
                </a:cubicBezTo>
                <a:cubicBezTo>
                  <a:pt x="1715632" y="341217"/>
                  <a:pt x="618351" y="425624"/>
                  <a:pt x="339342" y="589747"/>
                </a:cubicBezTo>
                <a:cubicBezTo>
                  <a:pt x="60333" y="753870"/>
                  <a:pt x="-314806" y="1168867"/>
                  <a:pt x="465951" y="1236861"/>
                </a:cubicBezTo>
                <a:cubicBezTo>
                  <a:pt x="1246708" y="1304855"/>
                  <a:pt x="4329878" y="1159488"/>
                  <a:pt x="5023884" y="997710"/>
                </a:cubicBezTo>
                <a:cubicBezTo>
                  <a:pt x="5717890" y="835932"/>
                  <a:pt x="4826936" y="430313"/>
                  <a:pt x="4629988" y="266190"/>
                </a:cubicBezTo>
                <a:cubicBezTo>
                  <a:pt x="4433040" y="102067"/>
                  <a:pt x="4128241" y="45796"/>
                  <a:pt x="3842198" y="12971"/>
                </a:cubicBezTo>
                <a:cubicBezTo>
                  <a:pt x="3556155" y="-19854"/>
                  <a:pt x="3169293" y="15316"/>
                  <a:pt x="2885595" y="551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6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4800"/>
            <a:ext cx="91440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 Glycolysis overview </a:t>
            </a:r>
          </a:p>
        </p:txBody>
      </p:sp>
      <p:sp>
        <p:nvSpPr>
          <p:cNvPr id="109571" name="Rectangle 6"/>
          <p:cNvSpPr>
            <a:spLocks noChangeArrowheads="1"/>
          </p:cNvSpPr>
          <p:nvPr/>
        </p:nvSpPr>
        <p:spPr bwMode="auto">
          <a:xfrm>
            <a:off x="3352800" y="1676400"/>
            <a:ext cx="5638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</a:rPr>
              <a:t>10 reactions occurring in the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cytosol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</a:rPr>
              <a:t>2 Phases : </a:t>
            </a:r>
          </a:p>
          <a:p>
            <a:pPr lvl="1" indent="-457200"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Calibri" pitchFamily="34" charset="0"/>
              </a:rPr>
              <a:t>1. Preparatory Phase :</a:t>
            </a:r>
            <a:r>
              <a:rPr lang="en-US" sz="2800" dirty="0">
                <a:latin typeface="Calibri" pitchFamily="34" charset="0"/>
              </a:rPr>
              <a:t> </a:t>
            </a:r>
          </a:p>
          <a:p>
            <a:pPr lvl="1" indent="-457200"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	reactions 1-5, uses 2 ATPs</a:t>
            </a:r>
            <a:endParaRPr lang="en-US" sz="2800" dirty="0">
              <a:solidFill>
                <a:srgbClr val="3333FF"/>
              </a:solidFill>
              <a:latin typeface="Calibri" pitchFamily="34" charset="0"/>
            </a:endParaRPr>
          </a:p>
          <a:p>
            <a:pPr lvl="2" indent="-457200">
              <a:spcBef>
                <a:spcPts val="600"/>
              </a:spcBef>
            </a:pPr>
            <a:r>
              <a:rPr lang="en-US" sz="2800" dirty="0">
                <a:solidFill>
                  <a:srgbClr val="3333FF"/>
                </a:solidFill>
                <a:latin typeface="Calibri" pitchFamily="34" charset="0"/>
              </a:rPr>
              <a:t>2. Payoff Phase :</a:t>
            </a:r>
            <a:r>
              <a:rPr lang="en-US" sz="2800" dirty="0">
                <a:latin typeface="Calibri" pitchFamily="34" charset="0"/>
              </a:rPr>
              <a:t> reactions 6-10, generate  4 ATPs by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substrate level phosphorylation and 2 NADH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Glucose +2NAD</a:t>
            </a:r>
            <a:r>
              <a:rPr lang="en-GB" sz="2400" baseline="30000" dirty="0"/>
              <a:t>+</a:t>
            </a:r>
          </a:p>
          <a:p>
            <a:r>
              <a:rPr lang="en-GB" sz="2400" dirty="0"/>
              <a:t>+2ADP +2 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181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 pyruvate +2NADH</a:t>
            </a:r>
            <a:endParaRPr lang="en-GB" sz="2400" baseline="30000" dirty="0"/>
          </a:p>
          <a:p>
            <a:r>
              <a:rPr lang="en-GB" sz="2400" dirty="0"/>
              <a:t>+2ATP +2 H</a:t>
            </a:r>
            <a:r>
              <a:rPr lang="en-GB" sz="2400" baseline="-25000" dirty="0"/>
              <a:t>2</a:t>
            </a:r>
            <a:r>
              <a:rPr lang="en-GB" sz="2400" dirty="0"/>
              <a:t>O + 2H</a:t>
            </a:r>
            <a:r>
              <a:rPr lang="en-GB" sz="2400" baseline="30000" dirty="0"/>
              <a:t>+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52600" y="2971800"/>
            <a:ext cx="0" cy="2057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09599"/>
            <a:ext cx="3657600" cy="56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6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1524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514350" algn="ctr"/>
            <a:r>
              <a:rPr lang="en-US" sz="4400" dirty="0">
                <a:latin typeface="Calibri" pitchFamily="34" charset="0"/>
              </a:rPr>
              <a:t>Preparatory Phase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50030" y="1162050"/>
            <a:ext cx="5388970" cy="5848350"/>
            <a:chOff x="1621430" y="1085850"/>
            <a:chExt cx="5388970" cy="5848350"/>
          </a:xfrm>
        </p:grpSpPr>
        <p:pic>
          <p:nvPicPr>
            <p:cNvPr id="11059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r="60553"/>
            <a:stretch/>
          </p:blipFill>
          <p:spPr bwMode="auto">
            <a:xfrm>
              <a:off x="1621430" y="1085850"/>
              <a:ext cx="2895600" cy="584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66436"/>
            <a:stretch/>
          </p:blipFill>
          <p:spPr bwMode="auto">
            <a:xfrm>
              <a:off x="4546600" y="1085850"/>
              <a:ext cx="2463800" cy="584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>
            <a:xfrm>
              <a:off x="4517030" y="3448050"/>
              <a:ext cx="588370" cy="335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latin typeface="+mj-lt"/>
                <a:cs typeface="+mn-cs"/>
              </a:rPr>
              <a:t>Payoff phase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524500" y="1066800"/>
            <a:ext cx="266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Calibri" pitchFamily="34" charset="0"/>
              </a:rPr>
              <a:t>O</a:t>
            </a:r>
          </a:p>
        </p:txBody>
      </p:sp>
      <p:sp>
        <p:nvSpPr>
          <p:cNvPr id="111621" name="TextBox 4"/>
          <p:cNvSpPr txBox="1">
            <a:spLocks noChangeArrowheads="1"/>
          </p:cNvSpPr>
          <p:nvPr/>
        </p:nvSpPr>
        <p:spPr bwMode="auto">
          <a:xfrm>
            <a:off x="1296327" y="5102224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3333FF"/>
                </a:solidFill>
                <a:latin typeface="Calibri" pitchFamily="34" charset="0"/>
                <a:sym typeface="Symbol" pitchFamily="18" charset="2"/>
              </a:rPr>
              <a:t></a:t>
            </a:r>
            <a:r>
              <a:rPr lang="en-US" sz="2800" b="1" dirty="0">
                <a:solidFill>
                  <a:srgbClr val="3333FF"/>
                </a:solidFill>
                <a:latin typeface="Calibri" pitchFamily="34" charset="0"/>
              </a:rPr>
              <a:t>F</a:t>
            </a:r>
            <a:r>
              <a:rPr lang="en-US" sz="2800" b="1" baseline="30000" dirty="0">
                <a:solidFill>
                  <a:srgbClr val="3333FF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11622" name="TextBox 5"/>
          <p:cNvSpPr txBox="1">
            <a:spLocks noChangeArrowheads="1"/>
          </p:cNvSpPr>
          <p:nvPr/>
        </p:nvSpPr>
        <p:spPr bwMode="auto">
          <a:xfrm>
            <a:off x="1296327" y="2676347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3333FF"/>
                </a:solidFill>
                <a:latin typeface="Calibri" pitchFamily="34" charset="0"/>
                <a:sym typeface="Symbol" pitchFamily="18" charset="2"/>
              </a:rPr>
              <a:t>As</a:t>
            </a:r>
            <a:endParaRPr lang="en-US" sz="2800" b="1" baseline="30000" dirty="0">
              <a:solidFill>
                <a:srgbClr val="3333FF"/>
              </a:solidFill>
              <a:latin typeface="Calibri" pitchFamily="34" charset="0"/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110072" y="316926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arsenate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9677400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099270" y="682626"/>
            <a:ext cx="4987330" cy="6175374"/>
            <a:chOff x="1447801" y="646113"/>
            <a:chExt cx="4987330" cy="6175374"/>
          </a:xfrm>
        </p:grpSpPr>
        <p:pic>
          <p:nvPicPr>
            <p:cNvPr id="111618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r="55985"/>
            <a:stretch/>
          </p:blipFill>
          <p:spPr bwMode="auto">
            <a:xfrm>
              <a:off x="1447801" y="762000"/>
              <a:ext cx="2819400" cy="605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66617"/>
            <a:stretch/>
          </p:blipFill>
          <p:spPr bwMode="auto">
            <a:xfrm>
              <a:off x="4296768" y="757569"/>
              <a:ext cx="2138363" cy="605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4114800" y="646113"/>
              <a:ext cx="381000" cy="1182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3236913"/>
              <a:ext cx="381000" cy="1182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Regulation of rate of reactions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60120" y="2123909"/>
            <a:ext cx="1066800" cy="4276891"/>
            <a:chOff x="5791200" y="1979743"/>
            <a:chExt cx="1066800" cy="4276891"/>
          </a:xfrm>
        </p:grpSpPr>
        <p:sp>
          <p:nvSpPr>
            <p:cNvPr id="16" name="TextBox 15"/>
            <p:cNvSpPr txBox="1"/>
            <p:nvPr/>
          </p:nvSpPr>
          <p:spPr>
            <a:xfrm>
              <a:off x="5791200" y="4218296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rgbClr val="383CF2"/>
                  </a:solidFill>
                </a:rPr>
                <a:t>Enz</a:t>
              </a:r>
              <a:endParaRPr lang="en-GB" sz="2000" dirty="0">
                <a:solidFill>
                  <a:srgbClr val="383CF2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023372" y="2182788"/>
              <a:ext cx="466759" cy="1613611"/>
            </a:xfrm>
            <a:custGeom>
              <a:avLst/>
              <a:gdLst>
                <a:gd name="connsiteX0" fmla="*/ 428152 w 428152"/>
                <a:gd name="connsiteY0" fmla="*/ 0 h 1787857"/>
                <a:gd name="connsiteX1" fmla="*/ 59662 w 428152"/>
                <a:gd name="connsiteY1" fmla="*/ 1078173 h 1787857"/>
                <a:gd name="connsiteX2" fmla="*/ 5071 w 428152"/>
                <a:gd name="connsiteY2" fmla="*/ 1787857 h 178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152" h="1787857">
                  <a:moveTo>
                    <a:pt x="428152" y="0"/>
                  </a:moveTo>
                  <a:cubicBezTo>
                    <a:pt x="279163" y="390098"/>
                    <a:pt x="130175" y="780197"/>
                    <a:pt x="59662" y="1078173"/>
                  </a:cubicBezTo>
                  <a:cubicBezTo>
                    <a:pt x="-10852" y="1376149"/>
                    <a:pt x="-2891" y="1582003"/>
                    <a:pt x="5071" y="1787857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35116" y="4629137"/>
              <a:ext cx="298760" cy="284625"/>
              <a:chOff x="1530040" y="2782141"/>
              <a:chExt cx="381000" cy="42263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530040" y="2782141"/>
                <a:ext cx="381000" cy="42263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96004" y="2969751"/>
                <a:ext cx="228600" cy="65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107121" y="5016760"/>
              <a:ext cx="416509" cy="169389"/>
            </a:xfrm>
            <a:custGeom>
              <a:avLst/>
              <a:gdLst>
                <a:gd name="connsiteX0" fmla="*/ 416509 w 416509"/>
                <a:gd name="connsiteY0" fmla="*/ 169389 h 169389"/>
                <a:gd name="connsiteX1" fmla="*/ 102610 w 416509"/>
                <a:gd name="connsiteY1" fmla="*/ 128446 h 169389"/>
                <a:gd name="connsiteX2" fmla="*/ 7076 w 416509"/>
                <a:gd name="connsiteY2" fmla="*/ 5616 h 169389"/>
                <a:gd name="connsiteX3" fmla="*/ 7076 w 416509"/>
                <a:gd name="connsiteY3" fmla="*/ 19264 h 169389"/>
                <a:gd name="connsiteX4" fmla="*/ 7076 w 416509"/>
                <a:gd name="connsiteY4" fmla="*/ 19264 h 169389"/>
                <a:gd name="connsiteX5" fmla="*/ 7076 w 416509"/>
                <a:gd name="connsiteY5" fmla="*/ 19264 h 16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09" h="169389">
                  <a:moveTo>
                    <a:pt x="416509" y="169389"/>
                  </a:moveTo>
                  <a:cubicBezTo>
                    <a:pt x="293679" y="162565"/>
                    <a:pt x="170849" y="155742"/>
                    <a:pt x="102610" y="128446"/>
                  </a:cubicBezTo>
                  <a:cubicBezTo>
                    <a:pt x="34371" y="101150"/>
                    <a:pt x="22998" y="23813"/>
                    <a:pt x="7076" y="5616"/>
                  </a:cubicBezTo>
                  <a:cubicBezTo>
                    <a:pt x="-8846" y="-12581"/>
                    <a:pt x="7076" y="19264"/>
                    <a:pt x="7076" y="19264"/>
                  </a:cubicBezTo>
                  <a:lnTo>
                    <a:pt x="7076" y="19264"/>
                  </a:lnTo>
                  <a:lnTo>
                    <a:pt x="7076" y="19264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065517" y="5090615"/>
              <a:ext cx="376226" cy="941695"/>
            </a:xfrm>
            <a:custGeom>
              <a:avLst/>
              <a:gdLst>
                <a:gd name="connsiteX0" fmla="*/ 376226 w 376226"/>
                <a:gd name="connsiteY0" fmla="*/ 941695 h 941695"/>
                <a:gd name="connsiteX1" fmla="*/ 48680 w 376226"/>
                <a:gd name="connsiteY1" fmla="*/ 682388 h 941695"/>
                <a:gd name="connsiteX2" fmla="*/ 7737 w 376226"/>
                <a:gd name="connsiteY2" fmla="*/ 0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26" h="941695">
                  <a:moveTo>
                    <a:pt x="376226" y="941695"/>
                  </a:moveTo>
                  <a:cubicBezTo>
                    <a:pt x="243160" y="890516"/>
                    <a:pt x="110095" y="839337"/>
                    <a:pt x="48680" y="682388"/>
                  </a:cubicBezTo>
                  <a:cubicBezTo>
                    <a:pt x="-12735" y="525439"/>
                    <a:pt x="-2499" y="262719"/>
                    <a:pt x="773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891676" y="3886200"/>
              <a:ext cx="310840" cy="300205"/>
              <a:chOff x="1530040" y="3281195"/>
              <a:chExt cx="381000" cy="42263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530040" y="3281195"/>
                <a:ext cx="381000" cy="422631"/>
              </a:xfrm>
              <a:prstGeom prst="ellipse">
                <a:avLst/>
              </a:prstGeom>
              <a:solidFill>
                <a:srgbClr val="00C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08671" y="3464142"/>
                <a:ext cx="228600" cy="65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1594407" y="3465424"/>
                <a:ext cx="253579" cy="594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Freeform 28"/>
            <p:cNvSpPr/>
            <p:nvPr/>
          </p:nvSpPr>
          <p:spPr>
            <a:xfrm>
              <a:off x="6127845" y="3138985"/>
              <a:ext cx="382137" cy="668740"/>
            </a:xfrm>
            <a:custGeom>
              <a:avLst/>
              <a:gdLst>
                <a:gd name="connsiteX0" fmla="*/ 382137 w 382137"/>
                <a:gd name="connsiteY0" fmla="*/ 0 h 668740"/>
                <a:gd name="connsiteX1" fmla="*/ 68239 w 382137"/>
                <a:gd name="connsiteY1" fmla="*/ 436728 h 668740"/>
                <a:gd name="connsiteX2" fmla="*/ 0 w 382137"/>
                <a:gd name="connsiteY2" fmla="*/ 668740 h 668740"/>
                <a:gd name="connsiteX3" fmla="*/ 0 w 382137"/>
                <a:gd name="connsiteY3" fmla="*/ 668740 h 668740"/>
                <a:gd name="connsiteX4" fmla="*/ 0 w 382137"/>
                <a:gd name="connsiteY4" fmla="*/ 668740 h 6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137" h="668740">
                  <a:moveTo>
                    <a:pt x="382137" y="0"/>
                  </a:moveTo>
                  <a:cubicBezTo>
                    <a:pt x="257032" y="162635"/>
                    <a:pt x="131928" y="325271"/>
                    <a:pt x="68239" y="436728"/>
                  </a:cubicBezTo>
                  <a:cubicBezTo>
                    <a:pt x="4549" y="548185"/>
                    <a:pt x="0" y="668740"/>
                    <a:pt x="0" y="668740"/>
                  </a:cubicBezTo>
                  <a:lnTo>
                    <a:pt x="0" y="668740"/>
                  </a:lnTo>
                  <a:lnTo>
                    <a:pt x="0" y="66874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315375" y="1979743"/>
              <a:ext cx="542625" cy="4276891"/>
              <a:chOff x="6315375" y="1979743"/>
              <a:chExt cx="542625" cy="427689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56528" y="1979743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56528" y="289701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477000" y="3839866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6528" y="49530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477000" y="5875634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</a:t>
                </a:r>
              </a:p>
            </p:txBody>
          </p:sp>
          <p:cxnSp>
            <p:nvCxnSpPr>
              <p:cNvPr id="12" name="Straight Arrow Connector 11"/>
              <p:cNvCxnSpPr>
                <a:stCxn id="6" idx="2"/>
                <a:endCxn id="7" idx="0"/>
              </p:cNvCxnSpPr>
              <p:nvPr/>
            </p:nvCxnSpPr>
            <p:spPr>
              <a:xfrm>
                <a:off x="6647028" y="2360743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629400" y="3276600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4264333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331133"/>
                <a:ext cx="0" cy="536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6315375" y="3807725"/>
                <a:ext cx="542625" cy="15234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715175" y="2122319"/>
            <a:ext cx="542625" cy="4276891"/>
            <a:chOff x="6315375" y="1979743"/>
            <a:chExt cx="542625" cy="4276891"/>
          </a:xfrm>
        </p:grpSpPr>
        <p:sp>
          <p:nvSpPr>
            <p:cNvPr id="33" name="TextBox 32"/>
            <p:cNvSpPr txBox="1"/>
            <p:nvPr/>
          </p:nvSpPr>
          <p:spPr>
            <a:xfrm>
              <a:off x="6456528" y="197974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56528" y="289701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383986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56528" y="4953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7000" y="5875634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cxnSp>
          <p:nvCxnSpPr>
            <p:cNvPr id="38" name="Straight Arrow Connector 37"/>
            <p:cNvCxnSpPr>
              <a:stCxn id="33" idx="2"/>
              <a:endCxn id="34" idx="0"/>
            </p:cNvCxnSpPr>
            <p:nvPr/>
          </p:nvCxnSpPr>
          <p:spPr>
            <a:xfrm>
              <a:off x="6647028" y="236074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629400" y="3276600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29400" y="42643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629400" y="53311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315375" y="3807725"/>
              <a:ext cx="542625" cy="15234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74875" y="2182928"/>
            <a:ext cx="542625" cy="4276891"/>
            <a:chOff x="6315375" y="1979743"/>
            <a:chExt cx="542625" cy="4276891"/>
          </a:xfrm>
        </p:grpSpPr>
        <p:sp>
          <p:nvSpPr>
            <p:cNvPr id="44" name="TextBox 43"/>
            <p:cNvSpPr txBox="1"/>
            <p:nvPr/>
          </p:nvSpPr>
          <p:spPr>
            <a:xfrm>
              <a:off x="6456528" y="197974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56528" y="289701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383986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56528" y="4953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77000" y="5875634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cxnSp>
          <p:nvCxnSpPr>
            <p:cNvPr id="49" name="Straight Arrow Connector 48"/>
            <p:cNvCxnSpPr>
              <a:stCxn id="44" idx="2"/>
              <a:endCxn id="45" idx="0"/>
            </p:cNvCxnSpPr>
            <p:nvPr/>
          </p:nvCxnSpPr>
          <p:spPr>
            <a:xfrm>
              <a:off x="6647028" y="236074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629400" y="3276600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629400" y="42643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629400" y="5331133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315375" y="3807725"/>
              <a:ext cx="542625" cy="15234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470721" y="435235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383CF2"/>
                </a:solidFill>
              </a:rPr>
              <a:t>Enz</a:t>
            </a:r>
            <a:endParaRPr lang="en-GB" sz="2000" dirty="0">
              <a:solidFill>
                <a:srgbClr val="383CF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824110" y="2580773"/>
            <a:ext cx="1976490" cy="4277227"/>
            <a:chOff x="2402918" y="2504573"/>
            <a:chExt cx="1976490" cy="4277227"/>
          </a:xfrm>
        </p:grpSpPr>
        <p:sp>
          <p:nvSpPr>
            <p:cNvPr id="55" name="TextBox 54"/>
            <p:cNvSpPr txBox="1"/>
            <p:nvPr/>
          </p:nvSpPr>
          <p:spPr>
            <a:xfrm>
              <a:off x="3456061" y="425300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rgbClr val="383CF2"/>
                  </a:solidFill>
                </a:rPr>
                <a:t>Enz</a:t>
              </a:r>
              <a:endParaRPr lang="en-GB" sz="2000" dirty="0">
                <a:solidFill>
                  <a:srgbClr val="383CF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48604" y="5190858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rgbClr val="FFC000"/>
                  </a:solidFill>
                </a:rPr>
                <a:t>Enz</a:t>
              </a:r>
              <a:endParaRPr lang="en-GB" sz="2000" dirty="0">
                <a:solidFill>
                  <a:srgbClr val="FFC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733800" y="4676269"/>
              <a:ext cx="0" cy="53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86200" y="4678541"/>
              <a:ext cx="0" cy="5362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3131755" y="3159911"/>
              <a:ext cx="324306" cy="1288894"/>
            </a:xfrm>
            <a:custGeom>
              <a:avLst/>
              <a:gdLst>
                <a:gd name="connsiteX0" fmla="*/ 34526 w 280185"/>
                <a:gd name="connsiteY0" fmla="*/ 0 h 1583140"/>
                <a:gd name="connsiteX1" fmla="*/ 20878 w 280185"/>
                <a:gd name="connsiteY1" fmla="*/ 1105469 h 1583140"/>
                <a:gd name="connsiteX2" fmla="*/ 280185 w 280185"/>
                <a:gd name="connsiteY2" fmla="*/ 1583140 h 158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85" h="1583140">
                  <a:moveTo>
                    <a:pt x="34526" y="0"/>
                  </a:moveTo>
                  <a:cubicBezTo>
                    <a:pt x="7230" y="420806"/>
                    <a:pt x="-20065" y="841612"/>
                    <a:pt x="20878" y="1105469"/>
                  </a:cubicBezTo>
                  <a:cubicBezTo>
                    <a:pt x="61821" y="1369326"/>
                    <a:pt x="171003" y="1476233"/>
                    <a:pt x="280185" y="158314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eform 62"/>
            <p:cNvSpPr/>
            <p:nvPr/>
          </p:nvSpPr>
          <p:spPr>
            <a:xfrm rot="377440">
              <a:off x="3095925" y="5432774"/>
              <a:ext cx="284584" cy="802450"/>
            </a:xfrm>
            <a:custGeom>
              <a:avLst/>
              <a:gdLst>
                <a:gd name="connsiteX0" fmla="*/ 35458 w 403948"/>
                <a:gd name="connsiteY0" fmla="*/ 982639 h 982639"/>
                <a:gd name="connsiteX1" fmla="*/ 35458 w 403948"/>
                <a:gd name="connsiteY1" fmla="*/ 259308 h 982639"/>
                <a:gd name="connsiteX2" fmla="*/ 403948 w 403948"/>
                <a:gd name="connsiteY2" fmla="*/ 0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948" h="982639">
                  <a:moveTo>
                    <a:pt x="35458" y="982639"/>
                  </a:moveTo>
                  <a:cubicBezTo>
                    <a:pt x="4750" y="702860"/>
                    <a:pt x="-25957" y="423081"/>
                    <a:pt x="35458" y="259308"/>
                  </a:cubicBezTo>
                  <a:cubicBezTo>
                    <a:pt x="96873" y="95535"/>
                    <a:pt x="250410" y="47767"/>
                    <a:pt x="403948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07370" y="6135469"/>
              <a:ext cx="1872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Hormone 2-inactivates </a:t>
              </a:r>
              <a:r>
                <a:rPr lang="en-GB" dirty="0" err="1"/>
                <a:t>Enz</a:t>
              </a:r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02918" y="2504573"/>
              <a:ext cx="1872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Hormone 1-activates </a:t>
              </a:r>
              <a:r>
                <a:rPr lang="en-GB" dirty="0" err="1"/>
                <a:t>Enz</a:t>
              </a:r>
              <a:endParaRPr lang="en-GB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856554" y="3657248"/>
            <a:ext cx="100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83CF2"/>
                </a:solidFill>
              </a:rPr>
              <a:t>[</a:t>
            </a:r>
            <a:r>
              <a:rPr lang="en-GB" sz="2800" dirty="0" err="1">
                <a:solidFill>
                  <a:srgbClr val="383CF2"/>
                </a:solidFill>
              </a:rPr>
              <a:t>Enz</a:t>
            </a:r>
            <a:r>
              <a:rPr lang="en-GB" sz="2800" dirty="0">
                <a:solidFill>
                  <a:srgbClr val="383CF2"/>
                </a:solidFill>
              </a:rPr>
              <a:t>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10167" y="52860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383CF2"/>
                </a:solidFill>
              </a:rPr>
              <a:t>[</a:t>
            </a:r>
            <a:r>
              <a:rPr lang="en-GB" sz="1400" dirty="0" err="1">
                <a:solidFill>
                  <a:srgbClr val="383CF2"/>
                </a:solidFill>
              </a:rPr>
              <a:t>Enz</a:t>
            </a:r>
            <a:r>
              <a:rPr lang="en-GB" sz="1400" dirty="0">
                <a:solidFill>
                  <a:srgbClr val="383CF2"/>
                </a:solidFill>
              </a:rPr>
              <a:t>]</a:t>
            </a:r>
          </a:p>
        </p:txBody>
      </p:sp>
      <p:sp>
        <p:nvSpPr>
          <p:cNvPr id="70" name="Right Triangle 69"/>
          <p:cNvSpPr/>
          <p:nvPr/>
        </p:nvSpPr>
        <p:spPr>
          <a:xfrm rot="11219892">
            <a:off x="6003330" y="4280255"/>
            <a:ext cx="473011" cy="91440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>
            <a:off x="2667000" y="1658034"/>
            <a:ext cx="0" cy="4876800"/>
          </a:xfrm>
          <a:prstGeom prst="line">
            <a:avLst/>
          </a:prstGeom>
          <a:ln w="349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638800" y="1674906"/>
            <a:ext cx="0" cy="4876800"/>
          </a:xfrm>
          <a:prstGeom prst="line">
            <a:avLst/>
          </a:prstGeom>
          <a:ln w="349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229600" y="1702974"/>
            <a:ext cx="0" cy="4876800"/>
          </a:xfrm>
          <a:prstGeom prst="line">
            <a:avLst/>
          </a:prstGeom>
          <a:ln w="3492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7047" y="15491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allosteric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41646" y="156915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hormonal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11627" y="156915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 exp.</a:t>
            </a:r>
          </a:p>
        </p:txBody>
      </p:sp>
    </p:spTree>
    <p:extLst>
      <p:ext uri="{BB962C8B-B14F-4D97-AF65-F5344CB8AC3E}">
        <p14:creationId xmlns:p14="http://schemas.microsoft.com/office/powerpoint/2010/main" val="26252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4462" y="18029"/>
            <a:ext cx="883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cs typeface="+mn-cs"/>
              </a:rPr>
              <a:t>Reaction 1:  Phosphorylation of glucose-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cs typeface="+mn-cs"/>
              </a:rPr>
              <a:t>HK mediated</a:t>
            </a:r>
          </a:p>
        </p:txBody>
      </p:sp>
      <p:grpSp>
        <p:nvGrpSpPr>
          <p:cNvPr id="114691" name="Group 10"/>
          <p:cNvGrpSpPr>
            <a:grpSpLocks/>
          </p:cNvGrpSpPr>
          <p:nvPr/>
        </p:nvGrpSpPr>
        <p:grpSpPr bwMode="auto">
          <a:xfrm>
            <a:off x="252460" y="1085457"/>
            <a:ext cx="7467600" cy="1220847"/>
            <a:chOff x="304800" y="1371600"/>
            <a:chExt cx="3926722" cy="1221191"/>
          </a:xfrm>
        </p:grpSpPr>
        <p:sp>
          <p:nvSpPr>
            <p:cNvPr id="114692" name="TextBox 5"/>
            <p:cNvSpPr txBox="1">
              <a:spLocks noChangeArrowheads="1"/>
            </p:cNvSpPr>
            <p:nvPr/>
          </p:nvSpPr>
          <p:spPr bwMode="auto">
            <a:xfrm>
              <a:off x="304800" y="1524000"/>
              <a:ext cx="140641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latin typeface="Calibri" pitchFamily="34" charset="0"/>
                </a:rPr>
                <a:t>Glucose + ATP   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551100" y="1828929"/>
              <a:ext cx="721235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694" name="TextBox 8"/>
            <p:cNvSpPr txBox="1">
              <a:spLocks noChangeArrowheads="1"/>
            </p:cNvSpPr>
            <p:nvPr/>
          </p:nvSpPr>
          <p:spPr bwMode="auto">
            <a:xfrm>
              <a:off x="2352347" y="1524000"/>
              <a:ext cx="18791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libri" pitchFamily="34" charset="0"/>
                </a:rPr>
                <a:t>G-6-phosphate + ADP </a:t>
              </a:r>
            </a:p>
          </p:txBody>
        </p:sp>
        <p:sp>
          <p:nvSpPr>
            <p:cNvPr id="114695" name="TextBox 9"/>
            <p:cNvSpPr txBox="1">
              <a:spLocks noChangeArrowheads="1"/>
            </p:cNvSpPr>
            <p:nvPr/>
          </p:nvSpPr>
          <p:spPr bwMode="auto">
            <a:xfrm>
              <a:off x="1546991" y="1371600"/>
              <a:ext cx="832288" cy="1221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latin typeface="Calibri" pitchFamily="34" charset="0"/>
                </a:rPr>
                <a:t>Mg</a:t>
              </a:r>
              <a:r>
                <a:rPr lang="en-US" sz="2000" b="1" baseline="30000" dirty="0">
                  <a:latin typeface="Calibri" pitchFamily="34" charset="0"/>
                </a:rPr>
                <a:t>2+</a:t>
              </a:r>
            </a:p>
            <a:p>
              <a:endParaRPr lang="en-US" sz="2000" b="1" baseline="30000" dirty="0">
                <a:latin typeface="Calibri" pitchFamily="34" charset="0"/>
              </a:endParaRPr>
            </a:p>
            <a:p>
              <a:r>
                <a:rPr lang="en-US" sz="2000" b="1" dirty="0">
                  <a:solidFill>
                    <a:srgbClr val="3333FF"/>
                  </a:solidFill>
                  <a:latin typeface="Calibri" pitchFamily="34" charset="0"/>
                </a:rPr>
                <a:t>Hexokinase (HK)  </a:t>
              </a:r>
            </a:p>
          </p:txBody>
        </p:sp>
      </p:grpSp>
      <p:pic>
        <p:nvPicPr>
          <p:cNvPr id="114698" name="Picture 14"/>
          <p:cNvPicPr>
            <a:picLocks noChangeAspect="1" noChangeArrowheads="1"/>
          </p:cNvPicPr>
          <p:nvPr/>
        </p:nvPicPr>
        <p:blipFill rotWithShape="1">
          <a:blip r:embed="rId2"/>
          <a:srcRect l="47461" t="25119" r="6783" b="2940"/>
          <a:stretch/>
        </p:blipFill>
        <p:spPr bwMode="auto">
          <a:xfrm>
            <a:off x="3986260" y="1984375"/>
            <a:ext cx="4343399" cy="476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" y="2289244"/>
            <a:ext cx="365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CF2"/>
                </a:solidFill>
              </a:rPr>
              <a:t>HK has µM affinity to glucose (saturated under physiological levels)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CF2"/>
                </a:solidFill>
              </a:rPr>
              <a:t>Expressed in many tissues/ primary enzyme of glycolysis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CF2"/>
                </a:solidFill>
              </a:rPr>
              <a:t>Negatively regulated by glucose-6-phosphate accumulation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2819400"/>
            <a:ext cx="4038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</a:rPr>
              <a:t>GK has low </a:t>
            </a:r>
            <a:r>
              <a:rPr lang="en-GB" sz="2800" dirty="0" err="1">
                <a:solidFill>
                  <a:srgbClr val="C00000"/>
                </a:solidFill>
              </a:rPr>
              <a:t>mM</a:t>
            </a:r>
            <a:r>
              <a:rPr lang="en-GB" sz="2800" dirty="0">
                <a:solidFill>
                  <a:srgbClr val="C00000"/>
                </a:solidFill>
              </a:rPr>
              <a:t> affinity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</a:rPr>
              <a:t>Insensitive to glucose-6-phosphate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</a:rPr>
              <a:t>Expressed in glucose sensing cells</a:t>
            </a:r>
          </a:p>
          <a:p>
            <a:pPr marL="0" indent="0">
              <a:buNone/>
            </a:pPr>
            <a:r>
              <a:rPr lang="en-GB" sz="2800" dirty="0"/>
              <a:t>Q-What are examples of glucose sensing cells?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 rotWithShape="1">
          <a:blip r:embed="rId2"/>
          <a:srcRect l="47461" t="26619" r="6783" b="2940"/>
          <a:stretch/>
        </p:blipFill>
        <p:spPr bwMode="auto">
          <a:xfrm>
            <a:off x="4724400" y="2238408"/>
            <a:ext cx="4419600" cy="475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23736"/>
            <a:ext cx="8889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cs typeface="+mn-cs"/>
              </a:rPr>
              <a:t>Reaction 1:  Phosphorylation of glucose-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cs typeface="+mn-cs"/>
              </a:rPr>
              <a:t>GK mediated</a:t>
            </a: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152400" y="1522353"/>
            <a:ext cx="7467600" cy="1220847"/>
            <a:chOff x="304800" y="1371600"/>
            <a:chExt cx="3926722" cy="1221191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304800" y="1524000"/>
              <a:ext cx="140641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latin typeface="Calibri" pitchFamily="34" charset="0"/>
                </a:rPr>
                <a:t>Glucose + ATP   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51100" y="1828929"/>
              <a:ext cx="721235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2352347" y="1524000"/>
              <a:ext cx="18791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libri" pitchFamily="34" charset="0"/>
                </a:rPr>
                <a:t>G-6-phosphate + ADP </a:t>
              </a: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1546991" y="1371600"/>
              <a:ext cx="832288" cy="1221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latin typeface="Calibri" pitchFamily="34" charset="0"/>
                </a:rPr>
                <a:t>Mg</a:t>
              </a:r>
              <a:r>
                <a:rPr lang="en-US" sz="2000" b="1" baseline="30000" dirty="0">
                  <a:latin typeface="Calibri" pitchFamily="34" charset="0"/>
                </a:rPr>
                <a:t>2+</a:t>
              </a:r>
            </a:p>
            <a:p>
              <a:endParaRPr lang="en-US" sz="2000" b="1" baseline="30000" dirty="0">
                <a:latin typeface="Calibri" pitchFamily="34" charset="0"/>
              </a:endParaRPr>
            </a:p>
            <a:p>
              <a:r>
                <a:rPr lang="en-US" sz="2000" b="1" dirty="0" err="1">
                  <a:solidFill>
                    <a:srgbClr val="3333FF"/>
                  </a:solidFill>
                  <a:latin typeface="Calibri" pitchFamily="34" charset="0"/>
                </a:rPr>
                <a:t>Glucokinase</a:t>
              </a:r>
              <a:r>
                <a:rPr lang="en-US" sz="2000" b="1" dirty="0">
                  <a:solidFill>
                    <a:srgbClr val="3333FF"/>
                  </a:solidFill>
                  <a:latin typeface="Calibri" pitchFamily="34" charset="0"/>
                </a:rPr>
                <a:t> (GK)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9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96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-152400" y="48740"/>
            <a:ext cx="8530988" cy="1143000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</a:rPr>
              <a:t>Reaction 3: Phosphofructokinase 1(PFK-1)</a:t>
            </a:r>
            <a:endParaRPr lang="en-GB" sz="3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42212" y="2133600"/>
            <a:ext cx="4343006" cy="3230890"/>
            <a:chOff x="-218967" y="2588420"/>
            <a:chExt cx="4343006" cy="291263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990600" y="3048000"/>
              <a:ext cx="0" cy="167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2400" y="2588420"/>
              <a:ext cx="3332650" cy="41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Fructose-6-phosphate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18967" y="5084865"/>
              <a:ext cx="3996388" cy="41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Fructose 1,6-bisphosphate</a:t>
              </a:r>
            </a:p>
          </p:txBody>
        </p:sp>
        <p:sp>
          <p:nvSpPr>
            <p:cNvPr id="12" name="Curved Right Arrow 11"/>
            <p:cNvSpPr/>
            <p:nvPr/>
          </p:nvSpPr>
          <p:spPr>
            <a:xfrm flipH="1">
              <a:off x="638908" y="3349870"/>
              <a:ext cx="349343" cy="838200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77" y="3188650"/>
              <a:ext cx="93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ATP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28" y="3933948"/>
              <a:ext cx="93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5374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PFK-1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796480" y="3371942"/>
              <a:ext cx="565720" cy="10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268861" y="3173077"/>
              <a:ext cx="381000" cy="381000"/>
              <a:chOff x="5257800" y="2819400"/>
              <a:chExt cx="381000" cy="381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257800" y="2819400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23764" y="2988530"/>
                <a:ext cx="228600" cy="594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284259" y="4090614"/>
              <a:ext cx="381000" cy="381000"/>
              <a:chOff x="5351060" y="3703868"/>
              <a:chExt cx="381000" cy="3810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351060" y="3703868"/>
                <a:ext cx="381000" cy="381000"/>
              </a:xfrm>
              <a:prstGeom prst="ellipse">
                <a:avLst/>
              </a:prstGeom>
              <a:solidFill>
                <a:srgbClr val="00C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29691" y="3868794"/>
                <a:ext cx="228600" cy="594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5427916" y="3867021"/>
                <a:ext cx="228600" cy="594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268861" y="3622972"/>
              <a:ext cx="381000" cy="381000"/>
              <a:chOff x="5351060" y="3703868"/>
              <a:chExt cx="381000" cy="3810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351060" y="3703868"/>
                <a:ext cx="381000" cy="381000"/>
              </a:xfrm>
              <a:prstGeom prst="ellipse">
                <a:avLst/>
              </a:prstGeom>
              <a:solidFill>
                <a:srgbClr val="00C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429691" y="3868794"/>
                <a:ext cx="228600" cy="594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5427916" y="3867021"/>
                <a:ext cx="228600" cy="594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1796480" y="3782211"/>
              <a:ext cx="565720" cy="10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1796480" y="4249853"/>
              <a:ext cx="565720" cy="10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37723" y="3188650"/>
              <a:ext cx="1570919" cy="360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ATP, citrate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37722" y="3597991"/>
              <a:ext cx="1348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AMP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62200" y="4049343"/>
              <a:ext cx="1761839" cy="63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Fructose 2,6-bisphosphate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590" y="1524000"/>
            <a:ext cx="4548010" cy="46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69188" y="1219200"/>
            <a:ext cx="7327012" cy="5167090"/>
            <a:chOff x="-1229496" y="1371600"/>
            <a:chExt cx="7327012" cy="5167090"/>
          </a:xfrm>
        </p:grpSpPr>
        <p:sp>
          <p:nvSpPr>
            <p:cNvPr id="4" name="Pentagon 3"/>
            <p:cNvSpPr/>
            <p:nvPr/>
          </p:nvSpPr>
          <p:spPr>
            <a:xfrm rot="5400000">
              <a:off x="2711512" y="1476415"/>
              <a:ext cx="228600" cy="304800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hevron 4"/>
            <p:cNvSpPr/>
            <p:nvPr/>
          </p:nvSpPr>
          <p:spPr>
            <a:xfrm rot="5400000">
              <a:off x="2368612" y="1969295"/>
              <a:ext cx="914400" cy="304800"/>
            </a:xfrm>
            <a:prstGeom prst="chevron">
              <a:avLst>
                <a:gd name="adj" fmla="val 346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Curved Down Arrow 5"/>
            <p:cNvSpPr/>
            <p:nvPr/>
          </p:nvSpPr>
          <p:spPr>
            <a:xfrm>
              <a:off x="1956236" y="2598738"/>
              <a:ext cx="1911620" cy="446087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6752" y="3080505"/>
              <a:ext cx="69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ATP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2894" y="3050993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/>
                <a:t>cAMP</a:t>
              </a:r>
              <a:r>
                <a:rPr lang="en-GB" sz="2000" dirty="0"/>
                <a:t> + </a:t>
              </a:r>
              <a:r>
                <a:rPr lang="en-GB" sz="2000" dirty="0" err="1"/>
                <a:t>PPi</a:t>
              </a:r>
              <a:endParaRPr lang="en-GB" sz="2000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715456" y="3414075"/>
              <a:ext cx="152400" cy="38376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4560" y="3762081"/>
              <a:ext cx="2959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Active protein kinase A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715456" y="4234206"/>
              <a:ext cx="152400" cy="49019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-11724" y="4698456"/>
              <a:ext cx="1765840" cy="973338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7000">
                  <a:srgbClr val="FF00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Pyruvate kinase (Active</a:t>
              </a:r>
              <a:r>
                <a:rPr lang="en-GB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389532" y="4572000"/>
              <a:ext cx="1707984" cy="10810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Pyruvate kinase (inactive</a:t>
              </a:r>
              <a:r>
                <a:rPr lang="en-GB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94839" y="5111589"/>
              <a:ext cx="2248155" cy="268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rved Up Arrow 15"/>
            <p:cNvSpPr/>
            <p:nvPr/>
          </p:nvSpPr>
          <p:spPr>
            <a:xfrm>
              <a:off x="3188676" y="4692378"/>
              <a:ext cx="1143000" cy="401837"/>
            </a:xfrm>
            <a:prstGeom prst="curved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-164927" y="4038600"/>
              <a:ext cx="0" cy="212986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-1229496" y="3236811"/>
              <a:ext cx="18686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/>
                <a:t>Phosphoenol</a:t>
              </a:r>
              <a:r>
                <a:rPr lang="en-GB" sz="2000" dirty="0"/>
                <a:t> pyruvate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141484" y="6138580"/>
              <a:ext cx="186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Pyruvate</a:t>
              </a:r>
            </a:p>
          </p:txBody>
        </p:sp>
        <p:sp>
          <p:nvSpPr>
            <p:cNvPr id="23" name="Curved Left Arrow 22"/>
            <p:cNvSpPr/>
            <p:nvPr/>
          </p:nvSpPr>
          <p:spPr>
            <a:xfrm>
              <a:off x="-563733" y="4758084"/>
              <a:ext cx="376654" cy="1032513"/>
            </a:xfrm>
            <a:prstGeom prst="curvedLeftArrow">
              <a:avLst>
                <a:gd name="adj1" fmla="val 0"/>
                <a:gd name="adj2" fmla="val 50000"/>
                <a:gd name="adj3" fmla="val 144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141484" y="4549520"/>
              <a:ext cx="699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115297" y="5523675"/>
              <a:ext cx="699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ATP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089836" y="5812037"/>
              <a:ext cx="533400" cy="4693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P</a:t>
              </a:r>
            </a:p>
          </p:txBody>
        </p:sp>
        <p:cxnSp>
          <p:nvCxnSpPr>
            <p:cNvPr id="28" name="Straight Connector 27"/>
            <p:cNvCxnSpPr>
              <a:stCxn id="26" idx="7"/>
            </p:cNvCxnSpPr>
            <p:nvPr/>
          </p:nvCxnSpPr>
          <p:spPr>
            <a:xfrm flipV="1">
              <a:off x="4545121" y="5671794"/>
              <a:ext cx="191716" cy="208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95388" y="1959108"/>
              <a:ext cx="16994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Glucagon receptor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95388" y="1371600"/>
              <a:ext cx="1395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Glucagon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64561" y="2895600"/>
              <a:ext cx="1253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solidFill>
                    <a:srgbClr val="7030A0"/>
                  </a:solidFill>
                </a:rPr>
                <a:t>Adenylyl </a:t>
              </a:r>
            </a:p>
            <a:p>
              <a:r>
                <a:rPr lang="en-GB" sz="2000" i="1" dirty="0">
                  <a:solidFill>
                    <a:srgbClr val="7030A0"/>
                  </a:solidFill>
                </a:rPr>
                <a:t>cyclase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73412" y="4352569"/>
              <a:ext cx="661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ATP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42330" y="4352569"/>
              <a:ext cx="904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ADP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67203" y="3755559"/>
            <a:ext cx="176659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Calibri" pitchFamily="34" charset="0"/>
              <a:buNone/>
            </a:pPr>
            <a:r>
              <a:rPr lang="en-US" sz="2400" dirty="0">
                <a:latin typeface="Calibri" pitchFamily="34" charset="0"/>
              </a:rPr>
              <a:t>f</a:t>
            </a:r>
            <a:r>
              <a:rPr lang="en-US" sz="2000" dirty="0">
                <a:latin typeface="Calibri" pitchFamily="34" charset="0"/>
              </a:rPr>
              <a:t>ructose -1,6 bisphosphate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Reaction 10:  Pyruvate kinase  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17" name="Freeform 16"/>
          <p:cNvSpPr/>
          <p:nvPr/>
        </p:nvSpPr>
        <p:spPr>
          <a:xfrm>
            <a:off x="1608423" y="1729725"/>
            <a:ext cx="3894349" cy="4656565"/>
          </a:xfrm>
          <a:custGeom>
            <a:avLst/>
            <a:gdLst>
              <a:gd name="connsiteX0" fmla="*/ 0 w 3894349"/>
              <a:gd name="connsiteY0" fmla="*/ 0 h 4656565"/>
              <a:gd name="connsiteX1" fmla="*/ 2483892 w 3894349"/>
              <a:gd name="connsiteY1" fmla="*/ 2825086 h 4656565"/>
              <a:gd name="connsiteX2" fmla="*/ 3684895 w 3894349"/>
              <a:gd name="connsiteY2" fmla="*/ 4271749 h 4656565"/>
              <a:gd name="connsiteX3" fmla="*/ 3875964 w 3894349"/>
              <a:gd name="connsiteY3" fmla="*/ 4626591 h 4656565"/>
              <a:gd name="connsiteX4" fmla="*/ 3875964 w 3894349"/>
              <a:gd name="connsiteY4" fmla="*/ 4612943 h 465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4349" h="4656565">
                <a:moveTo>
                  <a:pt x="0" y="0"/>
                </a:moveTo>
                <a:lnTo>
                  <a:pt x="2483892" y="2825086"/>
                </a:lnTo>
                <a:cubicBezTo>
                  <a:pt x="3098041" y="3537044"/>
                  <a:pt x="3452883" y="3971498"/>
                  <a:pt x="3684895" y="4271749"/>
                </a:cubicBezTo>
                <a:cubicBezTo>
                  <a:pt x="3916907" y="4572000"/>
                  <a:pt x="3844119" y="4569725"/>
                  <a:pt x="3875964" y="4626591"/>
                </a:cubicBezTo>
                <a:cubicBezTo>
                  <a:pt x="3907809" y="4683457"/>
                  <a:pt x="3891886" y="4648200"/>
                  <a:pt x="3875964" y="4612943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967203" y="5581356"/>
            <a:ext cx="17665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Calibri" pitchFamily="34" charset="0"/>
              <a:buNone/>
            </a:pPr>
            <a:r>
              <a:rPr lang="en-US" sz="2400" dirty="0">
                <a:latin typeface="Calibri" pitchFamily="34" charset="0"/>
              </a:rPr>
              <a:t>ATP</a:t>
            </a:r>
            <a:endParaRPr lang="en-US" sz="2000" b="1" dirty="0"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94160" y="4043195"/>
            <a:ext cx="310840" cy="300205"/>
            <a:chOff x="760596" y="4030366"/>
            <a:chExt cx="310840" cy="300205"/>
          </a:xfrm>
        </p:grpSpPr>
        <p:sp>
          <p:nvSpPr>
            <p:cNvPr id="39" name="Oval 38"/>
            <p:cNvSpPr/>
            <p:nvPr/>
          </p:nvSpPr>
          <p:spPr>
            <a:xfrm>
              <a:off x="760596" y="4030366"/>
              <a:ext cx="310840" cy="300205"/>
            </a:xfrm>
            <a:prstGeom prst="ellipse">
              <a:avLst/>
            </a:prstGeom>
            <a:solidFill>
              <a:srgbClr val="00C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4747" y="4160318"/>
              <a:ext cx="186504" cy="46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826490" y="4158090"/>
              <a:ext cx="180123" cy="4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06240" y="5658975"/>
            <a:ext cx="298760" cy="284625"/>
            <a:chOff x="804036" y="4773303"/>
            <a:chExt cx="298760" cy="284625"/>
          </a:xfrm>
        </p:grpSpPr>
        <p:sp>
          <p:nvSpPr>
            <p:cNvPr id="42" name="Oval 41"/>
            <p:cNvSpPr/>
            <p:nvPr/>
          </p:nvSpPr>
          <p:spPr>
            <a:xfrm>
              <a:off x="804036" y="4773303"/>
              <a:ext cx="298760" cy="284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55761" y="4899651"/>
              <a:ext cx="179256" cy="44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1656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6720" y="-25640"/>
            <a:ext cx="7467600" cy="1143000"/>
          </a:xfrm>
        </p:spPr>
        <p:txBody>
          <a:bodyPr/>
          <a:lstStyle/>
          <a:p>
            <a:r>
              <a:rPr lang="en-GB" dirty="0"/>
              <a:t>Fates of pyruvate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13276" y="3352800"/>
            <a:ext cx="4386303" cy="1422746"/>
            <a:chOff x="80057" y="556806"/>
            <a:chExt cx="5787346" cy="275565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08231" y="556806"/>
              <a:ext cx="5259172" cy="2755658"/>
              <a:chOff x="652388" y="608704"/>
              <a:chExt cx="5973301" cy="3109295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035406" y="1296601"/>
                <a:ext cx="2490796" cy="985986"/>
              </a:xfrm>
              <a:custGeom>
                <a:avLst/>
                <a:gdLst>
                  <a:gd name="connsiteX0" fmla="*/ 0 w 2490651"/>
                  <a:gd name="connsiteY0" fmla="*/ 984431 h 984431"/>
                  <a:gd name="connsiteX1" fmla="*/ 139337 w 2490651"/>
                  <a:gd name="connsiteY1" fmla="*/ 801551 h 984431"/>
                  <a:gd name="connsiteX2" fmla="*/ 252549 w 2490651"/>
                  <a:gd name="connsiteY2" fmla="*/ 679631 h 984431"/>
                  <a:gd name="connsiteX3" fmla="*/ 357051 w 2490651"/>
                  <a:gd name="connsiteY3" fmla="*/ 583836 h 984431"/>
                  <a:gd name="connsiteX4" fmla="*/ 496389 w 2490651"/>
                  <a:gd name="connsiteY4" fmla="*/ 444499 h 984431"/>
                  <a:gd name="connsiteX5" fmla="*/ 714103 w 2490651"/>
                  <a:gd name="connsiteY5" fmla="*/ 305162 h 984431"/>
                  <a:gd name="connsiteX6" fmla="*/ 862149 w 2490651"/>
                  <a:gd name="connsiteY6" fmla="*/ 226785 h 984431"/>
                  <a:gd name="connsiteX7" fmla="*/ 1053737 w 2490651"/>
                  <a:gd name="connsiteY7" fmla="*/ 139699 h 984431"/>
                  <a:gd name="connsiteX8" fmla="*/ 1227909 w 2490651"/>
                  <a:gd name="connsiteY8" fmla="*/ 87448 h 984431"/>
                  <a:gd name="connsiteX9" fmla="*/ 1428206 w 2490651"/>
                  <a:gd name="connsiteY9" fmla="*/ 35196 h 984431"/>
                  <a:gd name="connsiteX10" fmla="*/ 1645920 w 2490651"/>
                  <a:gd name="connsiteY10" fmla="*/ 17779 h 984431"/>
                  <a:gd name="connsiteX11" fmla="*/ 1837509 w 2490651"/>
                  <a:gd name="connsiteY11" fmla="*/ 362 h 984431"/>
                  <a:gd name="connsiteX12" fmla="*/ 2081349 w 2490651"/>
                  <a:gd name="connsiteY12" fmla="*/ 9071 h 984431"/>
                  <a:gd name="connsiteX13" fmla="*/ 2290354 w 2490651"/>
                  <a:gd name="connsiteY13" fmla="*/ 43905 h 984431"/>
                  <a:gd name="connsiteX14" fmla="*/ 2490651 w 2490651"/>
                  <a:gd name="connsiteY14" fmla="*/ 78739 h 98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90651" h="984431">
                    <a:moveTo>
                      <a:pt x="0" y="984431"/>
                    </a:moveTo>
                    <a:cubicBezTo>
                      <a:pt x="48623" y="918391"/>
                      <a:pt x="97246" y="852351"/>
                      <a:pt x="139337" y="801551"/>
                    </a:cubicBezTo>
                    <a:cubicBezTo>
                      <a:pt x="181428" y="750751"/>
                      <a:pt x="216263" y="715917"/>
                      <a:pt x="252549" y="679631"/>
                    </a:cubicBezTo>
                    <a:cubicBezTo>
                      <a:pt x="288835" y="643345"/>
                      <a:pt x="316411" y="623025"/>
                      <a:pt x="357051" y="583836"/>
                    </a:cubicBezTo>
                    <a:cubicBezTo>
                      <a:pt x="397691" y="544647"/>
                      <a:pt x="436880" y="490945"/>
                      <a:pt x="496389" y="444499"/>
                    </a:cubicBezTo>
                    <a:cubicBezTo>
                      <a:pt x="555898" y="398053"/>
                      <a:pt x="653143" y="341448"/>
                      <a:pt x="714103" y="305162"/>
                    </a:cubicBezTo>
                    <a:cubicBezTo>
                      <a:pt x="775063" y="268876"/>
                      <a:pt x="805543" y="254362"/>
                      <a:pt x="862149" y="226785"/>
                    </a:cubicBezTo>
                    <a:cubicBezTo>
                      <a:pt x="918755" y="199208"/>
                      <a:pt x="992777" y="162922"/>
                      <a:pt x="1053737" y="139699"/>
                    </a:cubicBezTo>
                    <a:cubicBezTo>
                      <a:pt x="1114697" y="116476"/>
                      <a:pt x="1165498" y="104865"/>
                      <a:pt x="1227909" y="87448"/>
                    </a:cubicBezTo>
                    <a:cubicBezTo>
                      <a:pt x="1290321" y="70031"/>
                      <a:pt x="1358537" y="46808"/>
                      <a:pt x="1428206" y="35196"/>
                    </a:cubicBezTo>
                    <a:cubicBezTo>
                      <a:pt x="1497875" y="23584"/>
                      <a:pt x="1645920" y="17779"/>
                      <a:pt x="1645920" y="17779"/>
                    </a:cubicBezTo>
                    <a:cubicBezTo>
                      <a:pt x="1714137" y="11973"/>
                      <a:pt x="1764938" y="1813"/>
                      <a:pt x="1837509" y="362"/>
                    </a:cubicBezTo>
                    <a:cubicBezTo>
                      <a:pt x="1910080" y="-1089"/>
                      <a:pt x="2005875" y="1814"/>
                      <a:pt x="2081349" y="9071"/>
                    </a:cubicBezTo>
                    <a:cubicBezTo>
                      <a:pt x="2156823" y="16328"/>
                      <a:pt x="2290354" y="43905"/>
                      <a:pt x="2290354" y="43905"/>
                    </a:cubicBezTo>
                    <a:lnTo>
                      <a:pt x="2490651" y="78739"/>
                    </a:lnTo>
                  </a:path>
                </a:pathLst>
              </a:custGeom>
              <a:noFill/>
              <a:ln w="57150">
                <a:solidFill>
                  <a:srgbClr val="0099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092400" y="1716219"/>
                <a:ext cx="532892" cy="513630"/>
              </a:xfrm>
              <a:custGeom>
                <a:avLst/>
                <a:gdLst>
                  <a:gd name="connsiteX0" fmla="*/ 0 w 531222"/>
                  <a:gd name="connsiteY0" fmla="*/ 0 h 513805"/>
                  <a:gd name="connsiteX1" fmla="*/ 130628 w 531222"/>
                  <a:gd name="connsiteY1" fmla="*/ 87085 h 513805"/>
                  <a:gd name="connsiteX2" fmla="*/ 217714 w 531222"/>
                  <a:gd name="connsiteY2" fmla="*/ 156754 h 513805"/>
                  <a:gd name="connsiteX3" fmla="*/ 313508 w 531222"/>
                  <a:gd name="connsiteY3" fmla="*/ 243840 h 513805"/>
                  <a:gd name="connsiteX4" fmla="*/ 383177 w 531222"/>
                  <a:gd name="connsiteY4" fmla="*/ 313508 h 513805"/>
                  <a:gd name="connsiteX5" fmla="*/ 444137 w 531222"/>
                  <a:gd name="connsiteY5" fmla="*/ 400594 h 513805"/>
                  <a:gd name="connsiteX6" fmla="*/ 470262 w 531222"/>
                  <a:gd name="connsiteY6" fmla="*/ 444137 h 513805"/>
                  <a:gd name="connsiteX7" fmla="*/ 531222 w 531222"/>
                  <a:gd name="connsiteY7" fmla="*/ 513805 h 513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222" h="513805">
                    <a:moveTo>
                      <a:pt x="0" y="0"/>
                    </a:moveTo>
                    <a:cubicBezTo>
                      <a:pt x="47171" y="30479"/>
                      <a:pt x="94342" y="60959"/>
                      <a:pt x="130628" y="87085"/>
                    </a:cubicBezTo>
                    <a:cubicBezTo>
                      <a:pt x="166914" y="113211"/>
                      <a:pt x="187234" y="130628"/>
                      <a:pt x="217714" y="156754"/>
                    </a:cubicBezTo>
                    <a:cubicBezTo>
                      <a:pt x="248194" y="182880"/>
                      <a:pt x="285931" y="217714"/>
                      <a:pt x="313508" y="243840"/>
                    </a:cubicBezTo>
                    <a:cubicBezTo>
                      <a:pt x="341085" y="269966"/>
                      <a:pt x="361406" y="287382"/>
                      <a:pt x="383177" y="313508"/>
                    </a:cubicBezTo>
                    <a:cubicBezTo>
                      <a:pt x="404948" y="339634"/>
                      <a:pt x="429623" y="378823"/>
                      <a:pt x="444137" y="400594"/>
                    </a:cubicBezTo>
                    <a:cubicBezTo>
                      <a:pt x="458651" y="422365"/>
                      <a:pt x="455748" y="425269"/>
                      <a:pt x="470262" y="444137"/>
                    </a:cubicBezTo>
                    <a:cubicBezTo>
                      <a:pt x="484776" y="463005"/>
                      <a:pt x="507999" y="488405"/>
                      <a:pt x="531222" y="513805"/>
                    </a:cubicBezTo>
                  </a:path>
                </a:pathLst>
              </a:custGeom>
              <a:noFill/>
              <a:ln w="5715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858432" y="2647173"/>
                <a:ext cx="176045" cy="1070826"/>
              </a:xfrm>
              <a:custGeom>
                <a:avLst/>
                <a:gdLst>
                  <a:gd name="connsiteX0" fmla="*/ 0 w 175259"/>
                  <a:gd name="connsiteY0" fmla="*/ 0 h 1071154"/>
                  <a:gd name="connsiteX1" fmla="*/ 60960 w 175259"/>
                  <a:gd name="connsiteY1" fmla="*/ 156754 h 1071154"/>
                  <a:gd name="connsiteX2" fmla="*/ 95794 w 175259"/>
                  <a:gd name="connsiteY2" fmla="*/ 252548 h 1071154"/>
                  <a:gd name="connsiteX3" fmla="*/ 121920 w 175259"/>
                  <a:gd name="connsiteY3" fmla="*/ 330925 h 1071154"/>
                  <a:gd name="connsiteX4" fmla="*/ 130628 w 175259"/>
                  <a:gd name="connsiteY4" fmla="*/ 409303 h 1071154"/>
                  <a:gd name="connsiteX5" fmla="*/ 156754 w 175259"/>
                  <a:gd name="connsiteY5" fmla="*/ 487680 h 1071154"/>
                  <a:gd name="connsiteX6" fmla="*/ 165463 w 175259"/>
                  <a:gd name="connsiteY6" fmla="*/ 583474 h 1071154"/>
                  <a:gd name="connsiteX7" fmla="*/ 165463 w 175259"/>
                  <a:gd name="connsiteY7" fmla="*/ 644434 h 1071154"/>
                  <a:gd name="connsiteX8" fmla="*/ 174171 w 175259"/>
                  <a:gd name="connsiteY8" fmla="*/ 783771 h 1071154"/>
                  <a:gd name="connsiteX9" fmla="*/ 174171 w 175259"/>
                  <a:gd name="connsiteY9" fmla="*/ 853440 h 1071154"/>
                  <a:gd name="connsiteX10" fmla="*/ 165463 w 175259"/>
                  <a:gd name="connsiteY10" fmla="*/ 931817 h 1071154"/>
                  <a:gd name="connsiteX11" fmla="*/ 156754 w 175259"/>
                  <a:gd name="connsiteY11" fmla="*/ 1010194 h 1071154"/>
                  <a:gd name="connsiteX12" fmla="*/ 156754 w 175259"/>
                  <a:gd name="connsiteY12" fmla="*/ 1071154 h 107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259" h="1071154">
                    <a:moveTo>
                      <a:pt x="0" y="0"/>
                    </a:moveTo>
                    <a:cubicBezTo>
                      <a:pt x="22497" y="57331"/>
                      <a:pt x="44994" y="114663"/>
                      <a:pt x="60960" y="156754"/>
                    </a:cubicBezTo>
                    <a:cubicBezTo>
                      <a:pt x="76926" y="198845"/>
                      <a:pt x="85634" y="223519"/>
                      <a:pt x="95794" y="252548"/>
                    </a:cubicBezTo>
                    <a:cubicBezTo>
                      <a:pt x="105954" y="281577"/>
                      <a:pt x="116114" y="304799"/>
                      <a:pt x="121920" y="330925"/>
                    </a:cubicBezTo>
                    <a:cubicBezTo>
                      <a:pt x="127726" y="357051"/>
                      <a:pt x="124822" y="383177"/>
                      <a:pt x="130628" y="409303"/>
                    </a:cubicBezTo>
                    <a:cubicBezTo>
                      <a:pt x="136434" y="435429"/>
                      <a:pt x="150948" y="458652"/>
                      <a:pt x="156754" y="487680"/>
                    </a:cubicBezTo>
                    <a:cubicBezTo>
                      <a:pt x="162560" y="516708"/>
                      <a:pt x="164012" y="557348"/>
                      <a:pt x="165463" y="583474"/>
                    </a:cubicBezTo>
                    <a:cubicBezTo>
                      <a:pt x="166914" y="609600"/>
                      <a:pt x="164012" y="611051"/>
                      <a:pt x="165463" y="644434"/>
                    </a:cubicBezTo>
                    <a:cubicBezTo>
                      <a:pt x="166914" y="677817"/>
                      <a:pt x="172720" y="748937"/>
                      <a:pt x="174171" y="783771"/>
                    </a:cubicBezTo>
                    <a:cubicBezTo>
                      <a:pt x="175622" y="818605"/>
                      <a:pt x="175622" y="828766"/>
                      <a:pt x="174171" y="853440"/>
                    </a:cubicBezTo>
                    <a:cubicBezTo>
                      <a:pt x="172720" y="878114"/>
                      <a:pt x="165463" y="931817"/>
                      <a:pt x="165463" y="931817"/>
                    </a:cubicBezTo>
                    <a:cubicBezTo>
                      <a:pt x="162560" y="957943"/>
                      <a:pt x="158205" y="986971"/>
                      <a:pt x="156754" y="1010194"/>
                    </a:cubicBezTo>
                    <a:cubicBezTo>
                      <a:pt x="155303" y="1033417"/>
                      <a:pt x="156028" y="1052285"/>
                      <a:pt x="156754" y="1071154"/>
                    </a:cubicBezTo>
                  </a:path>
                </a:pathLst>
              </a:custGeom>
              <a:noFill/>
              <a:ln w="57150">
                <a:solidFill>
                  <a:srgbClr val="0066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52388" y="2273993"/>
                <a:ext cx="209351" cy="1018088"/>
              </a:xfrm>
              <a:custGeom>
                <a:avLst/>
                <a:gdLst>
                  <a:gd name="connsiteX0" fmla="*/ 0 w 209006"/>
                  <a:gd name="connsiteY0" fmla="*/ 1018903 h 1018903"/>
                  <a:gd name="connsiteX1" fmla="*/ 17417 w 209006"/>
                  <a:gd name="connsiteY1" fmla="*/ 888274 h 1018903"/>
                  <a:gd name="connsiteX2" fmla="*/ 17417 w 209006"/>
                  <a:gd name="connsiteY2" fmla="*/ 757646 h 1018903"/>
                  <a:gd name="connsiteX3" fmla="*/ 26126 w 209006"/>
                  <a:gd name="connsiteY3" fmla="*/ 670560 h 1018903"/>
                  <a:gd name="connsiteX4" fmla="*/ 26126 w 209006"/>
                  <a:gd name="connsiteY4" fmla="*/ 618308 h 1018903"/>
                  <a:gd name="connsiteX5" fmla="*/ 43543 w 209006"/>
                  <a:gd name="connsiteY5" fmla="*/ 531223 h 1018903"/>
                  <a:gd name="connsiteX6" fmla="*/ 52251 w 209006"/>
                  <a:gd name="connsiteY6" fmla="*/ 461554 h 1018903"/>
                  <a:gd name="connsiteX7" fmla="*/ 69668 w 209006"/>
                  <a:gd name="connsiteY7" fmla="*/ 383177 h 1018903"/>
                  <a:gd name="connsiteX8" fmla="*/ 104503 w 209006"/>
                  <a:gd name="connsiteY8" fmla="*/ 313508 h 1018903"/>
                  <a:gd name="connsiteX9" fmla="*/ 121920 w 209006"/>
                  <a:gd name="connsiteY9" fmla="*/ 226423 h 1018903"/>
                  <a:gd name="connsiteX10" fmla="*/ 139337 w 209006"/>
                  <a:gd name="connsiteY10" fmla="*/ 174171 h 1018903"/>
                  <a:gd name="connsiteX11" fmla="*/ 174171 w 209006"/>
                  <a:gd name="connsiteY11" fmla="*/ 95794 h 1018903"/>
                  <a:gd name="connsiteX12" fmla="*/ 209006 w 209006"/>
                  <a:gd name="connsiteY12" fmla="*/ 0 h 101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006" h="1018903">
                    <a:moveTo>
                      <a:pt x="0" y="1018903"/>
                    </a:moveTo>
                    <a:cubicBezTo>
                      <a:pt x="7257" y="975360"/>
                      <a:pt x="14514" y="931817"/>
                      <a:pt x="17417" y="888274"/>
                    </a:cubicBezTo>
                    <a:cubicBezTo>
                      <a:pt x="20320" y="844731"/>
                      <a:pt x="15966" y="793932"/>
                      <a:pt x="17417" y="757646"/>
                    </a:cubicBezTo>
                    <a:cubicBezTo>
                      <a:pt x="18869" y="721360"/>
                      <a:pt x="24675" y="693783"/>
                      <a:pt x="26126" y="670560"/>
                    </a:cubicBezTo>
                    <a:cubicBezTo>
                      <a:pt x="27577" y="647337"/>
                      <a:pt x="23223" y="641531"/>
                      <a:pt x="26126" y="618308"/>
                    </a:cubicBezTo>
                    <a:cubicBezTo>
                      <a:pt x="29029" y="595085"/>
                      <a:pt x="39189" y="557349"/>
                      <a:pt x="43543" y="531223"/>
                    </a:cubicBezTo>
                    <a:cubicBezTo>
                      <a:pt x="47897" y="505097"/>
                      <a:pt x="47897" y="486228"/>
                      <a:pt x="52251" y="461554"/>
                    </a:cubicBezTo>
                    <a:cubicBezTo>
                      <a:pt x="56605" y="436880"/>
                      <a:pt x="60959" y="407851"/>
                      <a:pt x="69668" y="383177"/>
                    </a:cubicBezTo>
                    <a:cubicBezTo>
                      <a:pt x="78377" y="358503"/>
                      <a:pt x="95794" y="339633"/>
                      <a:pt x="104503" y="313508"/>
                    </a:cubicBezTo>
                    <a:cubicBezTo>
                      <a:pt x="113212" y="287383"/>
                      <a:pt x="116114" y="249646"/>
                      <a:pt x="121920" y="226423"/>
                    </a:cubicBezTo>
                    <a:cubicBezTo>
                      <a:pt x="127726" y="203200"/>
                      <a:pt x="130629" y="195942"/>
                      <a:pt x="139337" y="174171"/>
                    </a:cubicBezTo>
                    <a:cubicBezTo>
                      <a:pt x="148046" y="152399"/>
                      <a:pt x="162559" y="124823"/>
                      <a:pt x="174171" y="95794"/>
                    </a:cubicBezTo>
                    <a:cubicBezTo>
                      <a:pt x="185783" y="66765"/>
                      <a:pt x="197394" y="33382"/>
                      <a:pt x="209006" y="0"/>
                    </a:cubicBezTo>
                  </a:path>
                </a:pathLst>
              </a:custGeom>
              <a:noFill/>
              <a:ln w="5715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591261" y="608704"/>
                <a:ext cx="421079" cy="694777"/>
              </a:xfrm>
              <a:custGeom>
                <a:avLst/>
                <a:gdLst>
                  <a:gd name="connsiteX0" fmla="*/ 2988 w 419847"/>
                  <a:gd name="connsiteY0" fmla="*/ 0 h 887506"/>
                  <a:gd name="connsiteX1" fmla="*/ 2988 w 419847"/>
                  <a:gd name="connsiteY1" fmla="*/ 94129 h 887506"/>
                  <a:gd name="connsiteX2" fmla="*/ 2988 w 419847"/>
                  <a:gd name="connsiteY2" fmla="*/ 228600 h 887506"/>
                  <a:gd name="connsiteX3" fmla="*/ 43329 w 419847"/>
                  <a:gd name="connsiteY3" fmla="*/ 389964 h 887506"/>
                  <a:gd name="connsiteX4" fmla="*/ 83670 w 419847"/>
                  <a:gd name="connsiteY4" fmla="*/ 470647 h 887506"/>
                  <a:gd name="connsiteX5" fmla="*/ 124012 w 419847"/>
                  <a:gd name="connsiteY5" fmla="*/ 564776 h 887506"/>
                  <a:gd name="connsiteX6" fmla="*/ 177800 w 419847"/>
                  <a:gd name="connsiteY6" fmla="*/ 645459 h 887506"/>
                  <a:gd name="connsiteX7" fmla="*/ 245035 w 419847"/>
                  <a:gd name="connsiteY7" fmla="*/ 712694 h 887506"/>
                  <a:gd name="connsiteX8" fmla="*/ 312270 w 419847"/>
                  <a:gd name="connsiteY8" fmla="*/ 793376 h 887506"/>
                  <a:gd name="connsiteX9" fmla="*/ 379506 w 419847"/>
                  <a:gd name="connsiteY9" fmla="*/ 847164 h 887506"/>
                  <a:gd name="connsiteX10" fmla="*/ 419847 w 419847"/>
                  <a:gd name="connsiteY10" fmla="*/ 887506 h 8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47" h="887506">
                    <a:moveTo>
                      <a:pt x="2988" y="0"/>
                    </a:moveTo>
                    <a:lnTo>
                      <a:pt x="2988" y="94129"/>
                    </a:lnTo>
                    <a:cubicBezTo>
                      <a:pt x="2988" y="132229"/>
                      <a:pt x="-3735" y="179294"/>
                      <a:pt x="2988" y="228600"/>
                    </a:cubicBezTo>
                    <a:cubicBezTo>
                      <a:pt x="9711" y="277906"/>
                      <a:pt x="29882" y="349623"/>
                      <a:pt x="43329" y="389964"/>
                    </a:cubicBezTo>
                    <a:cubicBezTo>
                      <a:pt x="56776" y="430305"/>
                      <a:pt x="70223" y="441512"/>
                      <a:pt x="83670" y="470647"/>
                    </a:cubicBezTo>
                    <a:cubicBezTo>
                      <a:pt x="97117" y="499782"/>
                      <a:pt x="108324" y="535641"/>
                      <a:pt x="124012" y="564776"/>
                    </a:cubicBezTo>
                    <a:cubicBezTo>
                      <a:pt x="139700" y="593911"/>
                      <a:pt x="157630" y="620806"/>
                      <a:pt x="177800" y="645459"/>
                    </a:cubicBezTo>
                    <a:cubicBezTo>
                      <a:pt x="197970" y="670112"/>
                      <a:pt x="222623" y="688041"/>
                      <a:pt x="245035" y="712694"/>
                    </a:cubicBezTo>
                    <a:cubicBezTo>
                      <a:pt x="267447" y="737347"/>
                      <a:pt x="289858" y="770964"/>
                      <a:pt x="312270" y="793376"/>
                    </a:cubicBezTo>
                    <a:cubicBezTo>
                      <a:pt x="334682" y="815788"/>
                      <a:pt x="361577" y="831476"/>
                      <a:pt x="379506" y="847164"/>
                    </a:cubicBezTo>
                    <a:cubicBezTo>
                      <a:pt x="397436" y="862852"/>
                      <a:pt x="408641" y="875179"/>
                      <a:pt x="419847" y="887506"/>
                    </a:cubicBezTo>
                  </a:path>
                </a:pathLst>
              </a:cu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/>
              </a:p>
            </p:txBody>
          </p: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2994213" y="1313458"/>
                <a:ext cx="2420983" cy="533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>
                    <a:latin typeface="Arial" panose="020B0604020202020204" pitchFamily="34" charset="0"/>
                  </a:rPr>
                  <a:t>Citrate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4204706" y="2188085"/>
                <a:ext cx="2420983" cy="533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 err="1">
                    <a:latin typeface="Arial" panose="020B0604020202020204" pitchFamily="34" charset="0"/>
                  </a:rPr>
                  <a:t>Isocitrate</a:t>
                </a:r>
                <a:endParaRPr lang="en-GB" altLang="en-US" sz="1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057" y="1871629"/>
              <a:ext cx="2420983" cy="472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Oxaloacetate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343399" y="2381858"/>
            <a:ext cx="0" cy="66938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9"/>
          <p:cNvSpPr txBox="1">
            <a:spLocks noChangeArrowheads="1"/>
          </p:cNvSpPr>
          <p:nvPr/>
        </p:nvSpPr>
        <p:spPr bwMode="auto">
          <a:xfrm>
            <a:off x="3834891" y="1879047"/>
            <a:ext cx="1467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pyruvate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7194" y="2686147"/>
            <a:ext cx="7787126" cy="2089525"/>
          </a:xfrm>
          <a:prstGeom prst="roundRect">
            <a:avLst/>
          </a:prstGeom>
          <a:gradFill flip="none" rotWithShape="1">
            <a:gsLst>
              <a:gs pos="33000">
                <a:schemeClr val="accent1">
                  <a:tint val="66000"/>
                  <a:satMod val="160000"/>
                  <a:alpha val="36000"/>
                  <a:lumMod val="88000"/>
                  <a:lumOff val="12000"/>
                </a:schemeClr>
              </a:gs>
              <a:gs pos="8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3786890" y="2955356"/>
            <a:ext cx="1412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pyruvate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42000" y="3164256"/>
            <a:ext cx="50610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48365" y="2114974"/>
            <a:ext cx="815089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9"/>
          <p:cNvSpPr txBox="1">
            <a:spLocks noChangeArrowheads="1"/>
          </p:cNvSpPr>
          <p:nvPr/>
        </p:nvSpPr>
        <p:spPr bwMode="auto">
          <a:xfrm>
            <a:off x="6019029" y="1865600"/>
            <a:ext cx="1260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lactate</a:t>
            </a:r>
          </a:p>
        </p:txBody>
      </p:sp>
      <p:sp>
        <p:nvSpPr>
          <p:cNvPr id="38" name="TextBox 29"/>
          <p:cNvSpPr txBox="1">
            <a:spLocks noChangeArrowheads="1"/>
          </p:cNvSpPr>
          <p:nvPr/>
        </p:nvSpPr>
        <p:spPr bwMode="auto">
          <a:xfrm>
            <a:off x="933156" y="2955355"/>
            <a:ext cx="2147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err="1">
                <a:latin typeface="Arial" panose="020B0604020202020204" pitchFamily="34" charset="0"/>
              </a:rPr>
              <a:t>oxaloactetate</a:t>
            </a:r>
            <a:endParaRPr lang="en-GB" altLang="en-US" sz="2400" dirty="0">
              <a:latin typeface="Arial" panose="020B0604020202020204" pitchFamily="34" charset="0"/>
            </a:endParaRPr>
          </a:p>
        </p:txBody>
      </p:sp>
      <p:sp>
        <p:nvSpPr>
          <p:cNvPr id="39" name="TextBox 29"/>
          <p:cNvSpPr txBox="1">
            <a:spLocks noChangeArrowheads="1"/>
          </p:cNvSpPr>
          <p:nvPr/>
        </p:nvSpPr>
        <p:spPr bwMode="auto">
          <a:xfrm>
            <a:off x="5591011" y="2932400"/>
            <a:ext cx="21467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Acetyl CoA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71801" y="3224136"/>
            <a:ext cx="815089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9"/>
          <p:cNvSpPr txBox="1">
            <a:spLocks noChangeArrowheads="1"/>
          </p:cNvSpPr>
          <p:nvPr/>
        </p:nvSpPr>
        <p:spPr bwMode="auto">
          <a:xfrm>
            <a:off x="3068663" y="2748855"/>
            <a:ext cx="621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PC</a:t>
            </a:r>
          </a:p>
        </p:txBody>
      </p:sp>
      <p:sp>
        <p:nvSpPr>
          <p:cNvPr id="46" name="TextBox 29"/>
          <p:cNvSpPr txBox="1">
            <a:spLocks noChangeArrowheads="1"/>
          </p:cNvSpPr>
          <p:nvPr/>
        </p:nvSpPr>
        <p:spPr bwMode="auto">
          <a:xfrm>
            <a:off x="5137719" y="1524000"/>
            <a:ext cx="969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LDH</a:t>
            </a:r>
          </a:p>
        </p:txBody>
      </p:sp>
      <p:sp>
        <p:nvSpPr>
          <p:cNvPr id="47" name="TextBox 29"/>
          <p:cNvSpPr txBox="1">
            <a:spLocks noChangeArrowheads="1"/>
          </p:cNvSpPr>
          <p:nvPr/>
        </p:nvSpPr>
        <p:spPr bwMode="auto">
          <a:xfrm>
            <a:off x="5007699" y="2710155"/>
            <a:ext cx="969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PDH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8553" y="4031642"/>
            <a:ext cx="5252458" cy="3062592"/>
          </a:xfrm>
        </p:spPr>
        <p:txBody>
          <a:bodyPr/>
          <a:lstStyle/>
          <a:p>
            <a:r>
              <a:rPr lang="en-GB" sz="2800" dirty="0"/>
              <a:t>Pyruvate has 3 fates</a:t>
            </a:r>
          </a:p>
          <a:p>
            <a:r>
              <a:rPr lang="en-GB" sz="2800" dirty="0"/>
              <a:t>The preference of pathway depends on</a:t>
            </a:r>
          </a:p>
          <a:p>
            <a:pPr lvl="1"/>
            <a:r>
              <a:rPr lang="en-GB" sz="2400" dirty="0"/>
              <a:t>Type of cell/expression of enzymes</a:t>
            </a:r>
          </a:p>
          <a:p>
            <a:pPr lvl="1"/>
            <a:r>
              <a:rPr lang="en-GB" sz="2400" dirty="0"/>
              <a:t>Energy state of cell</a:t>
            </a:r>
          </a:p>
          <a:p>
            <a:pPr lvl="1"/>
            <a:r>
              <a:rPr lang="en-GB" sz="2400" dirty="0"/>
              <a:t>Oxygen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489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25188" y="229153"/>
            <a:ext cx="883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Aerobic glycolysis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04848" y="1353024"/>
            <a:ext cx="3262952" cy="4819176"/>
            <a:chOff x="5562600" y="1143000"/>
            <a:chExt cx="2971800" cy="4572000"/>
          </a:xfrm>
        </p:grpSpPr>
        <p:sp>
          <p:nvSpPr>
            <p:cNvPr id="120836" name="Rectangle 11"/>
            <p:cNvSpPr>
              <a:spLocks noChangeArrowheads="1"/>
            </p:cNvSpPr>
            <p:nvPr/>
          </p:nvSpPr>
          <p:spPr bwMode="auto">
            <a:xfrm>
              <a:off x="6019800" y="1143000"/>
              <a:ext cx="1905000" cy="1839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 algn="ctr"/>
              <a:r>
                <a:rPr lang="en-US" sz="2400" dirty="0">
                  <a:latin typeface="Calibri" pitchFamily="34" charset="0"/>
                  <a:ea typeface="ＭＳ Ｐゴシック"/>
                  <a:cs typeface="ＭＳ Ｐゴシック"/>
                </a:rPr>
                <a:t>pyruvate </a:t>
              </a:r>
            </a:p>
            <a:p>
              <a:pPr marL="457200" indent="-457200" algn="ctr"/>
              <a:r>
                <a:rPr lang="en-US" sz="2400" dirty="0">
                  <a:latin typeface="Calibri" pitchFamily="34" charset="0"/>
                  <a:ea typeface="ＭＳ Ｐゴシック"/>
                  <a:cs typeface="ＭＳ Ｐゴシック"/>
                  <a:sym typeface="Symbol" pitchFamily="18" charset="2"/>
                </a:rPr>
                <a:t></a:t>
              </a:r>
              <a:endParaRPr lang="en-US" sz="2400" dirty="0">
                <a:latin typeface="Calibri" pitchFamily="34" charset="0"/>
                <a:ea typeface="ＭＳ Ｐゴシック"/>
                <a:cs typeface="ＭＳ Ｐゴシック"/>
              </a:endParaRPr>
            </a:p>
            <a:p>
              <a:pPr marL="457200" indent="-457200" algn="ctr"/>
              <a:r>
                <a:rPr lang="en-US" sz="2400" dirty="0">
                  <a:latin typeface="Calibri" pitchFamily="34" charset="0"/>
                  <a:ea typeface="ＭＳ Ｐゴシック"/>
                  <a:cs typeface="ＭＳ Ｐゴシック"/>
                </a:rPr>
                <a:t>acetyl CoA</a:t>
              </a:r>
            </a:p>
            <a:p>
              <a:pPr marL="457200" indent="-457200" algn="ctr"/>
              <a:r>
                <a:rPr lang="en-US" sz="2400" dirty="0">
                  <a:latin typeface="Calibri" pitchFamily="34" charset="0"/>
                  <a:ea typeface="ＭＳ Ｐゴシック"/>
                  <a:cs typeface="ＭＳ Ｐゴシック"/>
                  <a:sym typeface="Symbol" pitchFamily="18" charset="2"/>
                </a:rPr>
                <a:t></a:t>
              </a:r>
              <a:endParaRPr lang="en-US" sz="2400" dirty="0">
                <a:latin typeface="Calibri" pitchFamily="34" charset="0"/>
                <a:ea typeface="ＭＳ Ｐゴシック"/>
                <a:cs typeface="ＭＳ Ｐゴシック"/>
              </a:endParaRPr>
            </a:p>
            <a:p>
              <a:pPr marL="457200" indent="-457200" algn="ctr"/>
              <a:endParaRPr lang="en-US" sz="2400" dirty="0">
                <a:latin typeface="Calibri" pitchFamily="34" charset="0"/>
              </a:endParaRPr>
            </a:p>
          </p:txBody>
        </p:sp>
        <p:pic>
          <p:nvPicPr>
            <p:cNvPr id="120837" name="Picture 2"/>
            <p:cNvPicPr>
              <a:picLocks noChangeAspect="1" noChangeArrowheads="1"/>
            </p:cNvPicPr>
            <p:nvPr/>
          </p:nvPicPr>
          <p:blipFill>
            <a:blip r:embed="rId2"/>
            <a:srcRect l="56541" t="38924" r="7071" b="10179"/>
            <a:stretch>
              <a:fillRect/>
            </a:stretch>
          </p:blipFill>
          <p:spPr bwMode="auto">
            <a:xfrm>
              <a:off x="5562600" y="2667000"/>
              <a:ext cx="2971800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8" y="1353024"/>
            <a:ext cx="6324187" cy="4356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105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TCA intermediate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57400" y="2667000"/>
            <a:ext cx="762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25756" y="205655"/>
            <a:ext cx="88392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cs typeface="+mn-cs"/>
              </a:rPr>
              <a:t>Anaerobic glycolysis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1600200" y="1389635"/>
            <a:ext cx="7173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hlink"/>
                </a:solidFill>
              </a:rPr>
              <a:t>NAD</a:t>
            </a:r>
            <a:r>
              <a:rPr lang="en-US" sz="2400" baseline="30000" dirty="0">
                <a:solidFill>
                  <a:schemeClr val="hlink"/>
                </a:solidFill>
              </a:rPr>
              <a:t>+ </a:t>
            </a:r>
            <a:r>
              <a:rPr lang="en-US" sz="2400" dirty="0">
                <a:solidFill>
                  <a:schemeClr val="hlink"/>
                </a:solidFill>
              </a:rPr>
              <a:t>regeneration required to continue glycolysis-essential in red blood cells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9801"/>
          <a:stretch/>
        </p:blipFill>
        <p:spPr>
          <a:xfrm>
            <a:off x="1758377" y="2634586"/>
            <a:ext cx="6389245" cy="20188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195084" y="3989696"/>
            <a:ext cx="900545" cy="12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460" y="5067438"/>
            <a:ext cx="505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50000"/>
                  </a:schemeClr>
                </a:solidFill>
              </a:rPr>
              <a:t>Converted to glucose via Cori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500" y="5298271"/>
            <a:ext cx="3429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62168" y="1227870"/>
            <a:ext cx="8929432" cy="4457365"/>
            <a:chOff x="63582" y="1700415"/>
            <a:chExt cx="9245798" cy="5027609"/>
          </a:xfrm>
        </p:grpSpPr>
        <p:grpSp>
          <p:nvGrpSpPr>
            <p:cNvPr id="51" name="Group 50"/>
            <p:cNvGrpSpPr/>
            <p:nvPr/>
          </p:nvGrpSpPr>
          <p:grpSpPr>
            <a:xfrm>
              <a:off x="63582" y="2088277"/>
              <a:ext cx="5473944" cy="4447082"/>
              <a:chOff x="63582" y="2088277"/>
              <a:chExt cx="5473944" cy="4447082"/>
            </a:xfrm>
          </p:grpSpPr>
          <p:sp>
            <p:nvSpPr>
              <p:cNvPr id="5" name="Freeform 4"/>
              <p:cNvSpPr/>
              <p:nvPr/>
            </p:nvSpPr>
            <p:spPr>
              <a:xfrm rot="668488">
                <a:off x="63582" y="2088277"/>
                <a:ext cx="5473944" cy="4447082"/>
              </a:xfrm>
              <a:custGeom>
                <a:avLst/>
                <a:gdLst>
                  <a:gd name="connsiteX0" fmla="*/ 1337972 w 3589852"/>
                  <a:gd name="connsiteY0" fmla="*/ 300251 h 3220872"/>
                  <a:gd name="connsiteX1" fmla="*/ 1337972 w 3589852"/>
                  <a:gd name="connsiteY1" fmla="*/ 300251 h 3220872"/>
                  <a:gd name="connsiteX2" fmla="*/ 1146903 w 3589852"/>
                  <a:gd name="connsiteY2" fmla="*/ 327546 h 3220872"/>
                  <a:gd name="connsiteX3" fmla="*/ 983130 w 3589852"/>
                  <a:gd name="connsiteY3" fmla="*/ 395785 h 3220872"/>
                  <a:gd name="connsiteX4" fmla="*/ 833005 w 3589852"/>
                  <a:gd name="connsiteY4" fmla="*/ 450376 h 3220872"/>
                  <a:gd name="connsiteX5" fmla="*/ 464515 w 3589852"/>
                  <a:gd name="connsiteY5" fmla="*/ 627797 h 3220872"/>
                  <a:gd name="connsiteX6" fmla="*/ 382629 w 3589852"/>
                  <a:gd name="connsiteY6" fmla="*/ 668740 h 3220872"/>
                  <a:gd name="connsiteX7" fmla="*/ 328037 w 3589852"/>
                  <a:gd name="connsiteY7" fmla="*/ 723331 h 3220872"/>
                  <a:gd name="connsiteX8" fmla="*/ 177912 w 3589852"/>
                  <a:gd name="connsiteY8" fmla="*/ 832514 h 3220872"/>
                  <a:gd name="connsiteX9" fmla="*/ 136969 w 3589852"/>
                  <a:gd name="connsiteY9" fmla="*/ 873457 h 3220872"/>
                  <a:gd name="connsiteX10" fmla="*/ 27787 w 3589852"/>
                  <a:gd name="connsiteY10" fmla="*/ 1023582 h 3220872"/>
                  <a:gd name="connsiteX11" fmla="*/ 27787 w 3589852"/>
                  <a:gd name="connsiteY11" fmla="*/ 1528549 h 3220872"/>
                  <a:gd name="connsiteX12" fmla="*/ 41435 w 3589852"/>
                  <a:gd name="connsiteY12" fmla="*/ 1596788 h 3220872"/>
                  <a:gd name="connsiteX13" fmla="*/ 68730 w 3589852"/>
                  <a:gd name="connsiteY13" fmla="*/ 1651379 h 3220872"/>
                  <a:gd name="connsiteX14" fmla="*/ 82378 w 3589852"/>
                  <a:gd name="connsiteY14" fmla="*/ 1705970 h 3220872"/>
                  <a:gd name="connsiteX15" fmla="*/ 109673 w 3589852"/>
                  <a:gd name="connsiteY15" fmla="*/ 1815152 h 3220872"/>
                  <a:gd name="connsiteX16" fmla="*/ 123321 w 3589852"/>
                  <a:gd name="connsiteY16" fmla="*/ 1937982 h 3220872"/>
                  <a:gd name="connsiteX17" fmla="*/ 136969 w 3589852"/>
                  <a:gd name="connsiteY17" fmla="*/ 1992573 h 3220872"/>
                  <a:gd name="connsiteX18" fmla="*/ 177912 w 3589852"/>
                  <a:gd name="connsiteY18" fmla="*/ 2033517 h 3220872"/>
                  <a:gd name="connsiteX19" fmla="*/ 205208 w 3589852"/>
                  <a:gd name="connsiteY19" fmla="*/ 2074460 h 3220872"/>
                  <a:gd name="connsiteX20" fmla="*/ 246151 w 3589852"/>
                  <a:gd name="connsiteY20" fmla="*/ 2210937 h 3220872"/>
                  <a:gd name="connsiteX21" fmla="*/ 259799 w 3589852"/>
                  <a:gd name="connsiteY21" fmla="*/ 2251881 h 3220872"/>
                  <a:gd name="connsiteX22" fmla="*/ 273446 w 3589852"/>
                  <a:gd name="connsiteY22" fmla="*/ 2292824 h 3220872"/>
                  <a:gd name="connsiteX23" fmla="*/ 300742 w 3589852"/>
                  <a:gd name="connsiteY23" fmla="*/ 2456597 h 3220872"/>
                  <a:gd name="connsiteX24" fmla="*/ 328037 w 3589852"/>
                  <a:gd name="connsiteY24" fmla="*/ 2538484 h 3220872"/>
                  <a:gd name="connsiteX25" fmla="*/ 341685 w 3589852"/>
                  <a:gd name="connsiteY25" fmla="*/ 2579427 h 3220872"/>
                  <a:gd name="connsiteX26" fmla="*/ 368981 w 3589852"/>
                  <a:gd name="connsiteY26" fmla="*/ 2674961 h 3220872"/>
                  <a:gd name="connsiteX27" fmla="*/ 396276 w 3589852"/>
                  <a:gd name="connsiteY27" fmla="*/ 2729552 h 3220872"/>
                  <a:gd name="connsiteX28" fmla="*/ 409924 w 3589852"/>
                  <a:gd name="connsiteY28" fmla="*/ 2797791 h 3220872"/>
                  <a:gd name="connsiteX29" fmla="*/ 423572 w 3589852"/>
                  <a:gd name="connsiteY29" fmla="*/ 2961564 h 3220872"/>
                  <a:gd name="connsiteX30" fmla="*/ 478163 w 3589852"/>
                  <a:gd name="connsiteY30" fmla="*/ 3057099 h 3220872"/>
                  <a:gd name="connsiteX31" fmla="*/ 491811 w 3589852"/>
                  <a:gd name="connsiteY31" fmla="*/ 3098042 h 3220872"/>
                  <a:gd name="connsiteX32" fmla="*/ 614640 w 3589852"/>
                  <a:gd name="connsiteY32" fmla="*/ 3193576 h 3220872"/>
                  <a:gd name="connsiteX33" fmla="*/ 696527 w 3589852"/>
                  <a:gd name="connsiteY33" fmla="*/ 3220872 h 3220872"/>
                  <a:gd name="connsiteX34" fmla="*/ 955835 w 3589852"/>
                  <a:gd name="connsiteY34" fmla="*/ 3207224 h 3220872"/>
                  <a:gd name="connsiteX35" fmla="*/ 1037721 w 3589852"/>
                  <a:gd name="connsiteY35" fmla="*/ 3179928 h 3220872"/>
                  <a:gd name="connsiteX36" fmla="*/ 1078664 w 3589852"/>
                  <a:gd name="connsiteY36" fmla="*/ 3166281 h 3220872"/>
                  <a:gd name="connsiteX37" fmla="*/ 1119608 w 3589852"/>
                  <a:gd name="connsiteY37" fmla="*/ 3152633 h 3220872"/>
                  <a:gd name="connsiteX38" fmla="*/ 1160551 w 3589852"/>
                  <a:gd name="connsiteY38" fmla="*/ 3125337 h 3220872"/>
                  <a:gd name="connsiteX39" fmla="*/ 1242437 w 3589852"/>
                  <a:gd name="connsiteY39" fmla="*/ 3098042 h 3220872"/>
                  <a:gd name="connsiteX40" fmla="*/ 1283381 w 3589852"/>
                  <a:gd name="connsiteY40" fmla="*/ 3070746 h 3220872"/>
                  <a:gd name="connsiteX41" fmla="*/ 1365267 w 3589852"/>
                  <a:gd name="connsiteY41" fmla="*/ 3043451 h 3220872"/>
                  <a:gd name="connsiteX42" fmla="*/ 1406211 w 3589852"/>
                  <a:gd name="connsiteY42" fmla="*/ 3029803 h 3220872"/>
                  <a:gd name="connsiteX43" fmla="*/ 1460802 w 3589852"/>
                  <a:gd name="connsiteY43" fmla="*/ 3002508 h 3220872"/>
                  <a:gd name="connsiteX44" fmla="*/ 1501745 w 3589852"/>
                  <a:gd name="connsiteY44" fmla="*/ 2988860 h 3220872"/>
                  <a:gd name="connsiteX45" fmla="*/ 1624575 w 3589852"/>
                  <a:gd name="connsiteY45" fmla="*/ 2934269 h 3220872"/>
                  <a:gd name="connsiteX46" fmla="*/ 1720109 w 3589852"/>
                  <a:gd name="connsiteY46" fmla="*/ 2879678 h 3220872"/>
                  <a:gd name="connsiteX47" fmla="*/ 1801996 w 3589852"/>
                  <a:gd name="connsiteY47" fmla="*/ 2838734 h 3220872"/>
                  <a:gd name="connsiteX48" fmla="*/ 1870235 w 3589852"/>
                  <a:gd name="connsiteY48" fmla="*/ 2770496 h 3220872"/>
                  <a:gd name="connsiteX49" fmla="*/ 1897530 w 3589852"/>
                  <a:gd name="connsiteY49" fmla="*/ 2729552 h 3220872"/>
                  <a:gd name="connsiteX50" fmla="*/ 1938473 w 3589852"/>
                  <a:gd name="connsiteY50" fmla="*/ 2674961 h 3220872"/>
                  <a:gd name="connsiteX51" fmla="*/ 1965769 w 3589852"/>
                  <a:gd name="connsiteY51" fmla="*/ 2620370 h 3220872"/>
                  <a:gd name="connsiteX52" fmla="*/ 2006712 w 3589852"/>
                  <a:gd name="connsiteY52" fmla="*/ 2538484 h 3220872"/>
                  <a:gd name="connsiteX53" fmla="*/ 2047655 w 3589852"/>
                  <a:gd name="connsiteY53" fmla="*/ 2511188 h 3220872"/>
                  <a:gd name="connsiteX54" fmla="*/ 2102246 w 3589852"/>
                  <a:gd name="connsiteY54" fmla="*/ 2442949 h 3220872"/>
                  <a:gd name="connsiteX55" fmla="*/ 2129542 w 3589852"/>
                  <a:gd name="connsiteY55" fmla="*/ 2402006 h 3220872"/>
                  <a:gd name="connsiteX56" fmla="*/ 2170485 w 3589852"/>
                  <a:gd name="connsiteY56" fmla="*/ 2388358 h 3220872"/>
                  <a:gd name="connsiteX57" fmla="*/ 2211429 w 3589852"/>
                  <a:gd name="connsiteY57" fmla="*/ 2361063 h 3220872"/>
                  <a:gd name="connsiteX58" fmla="*/ 2238724 w 3589852"/>
                  <a:gd name="connsiteY58" fmla="*/ 2320120 h 3220872"/>
                  <a:gd name="connsiteX59" fmla="*/ 2320611 w 3589852"/>
                  <a:gd name="connsiteY59" fmla="*/ 2265528 h 3220872"/>
                  <a:gd name="connsiteX60" fmla="*/ 2402497 w 3589852"/>
                  <a:gd name="connsiteY60" fmla="*/ 2238233 h 3220872"/>
                  <a:gd name="connsiteX61" fmla="*/ 2457088 w 3589852"/>
                  <a:gd name="connsiteY61" fmla="*/ 2224585 h 3220872"/>
                  <a:gd name="connsiteX62" fmla="*/ 2538975 w 3589852"/>
                  <a:gd name="connsiteY62" fmla="*/ 2197290 h 3220872"/>
                  <a:gd name="connsiteX63" fmla="*/ 2620861 w 3589852"/>
                  <a:gd name="connsiteY63" fmla="*/ 2169994 h 3220872"/>
                  <a:gd name="connsiteX64" fmla="*/ 2661805 w 3589852"/>
                  <a:gd name="connsiteY64" fmla="*/ 2156346 h 3220872"/>
                  <a:gd name="connsiteX65" fmla="*/ 2757339 w 3589852"/>
                  <a:gd name="connsiteY65" fmla="*/ 2129051 h 3220872"/>
                  <a:gd name="connsiteX66" fmla="*/ 2798282 w 3589852"/>
                  <a:gd name="connsiteY66" fmla="*/ 2074460 h 3220872"/>
                  <a:gd name="connsiteX67" fmla="*/ 2880169 w 3589852"/>
                  <a:gd name="connsiteY67" fmla="*/ 2033517 h 3220872"/>
                  <a:gd name="connsiteX68" fmla="*/ 2962055 w 3589852"/>
                  <a:gd name="connsiteY68" fmla="*/ 1978925 h 3220872"/>
                  <a:gd name="connsiteX69" fmla="*/ 3002999 w 3589852"/>
                  <a:gd name="connsiteY69" fmla="*/ 1951630 h 3220872"/>
                  <a:gd name="connsiteX70" fmla="*/ 3057590 w 3589852"/>
                  <a:gd name="connsiteY70" fmla="*/ 1937982 h 3220872"/>
                  <a:gd name="connsiteX71" fmla="*/ 3125829 w 3589852"/>
                  <a:gd name="connsiteY71" fmla="*/ 1828800 h 3220872"/>
                  <a:gd name="connsiteX72" fmla="*/ 3153124 w 3589852"/>
                  <a:gd name="connsiteY72" fmla="*/ 1787857 h 3220872"/>
                  <a:gd name="connsiteX73" fmla="*/ 3194067 w 3589852"/>
                  <a:gd name="connsiteY73" fmla="*/ 1665027 h 3220872"/>
                  <a:gd name="connsiteX74" fmla="*/ 3207715 w 3589852"/>
                  <a:gd name="connsiteY74" fmla="*/ 1624084 h 3220872"/>
                  <a:gd name="connsiteX75" fmla="*/ 3235011 w 3589852"/>
                  <a:gd name="connsiteY75" fmla="*/ 1583140 h 3220872"/>
                  <a:gd name="connsiteX76" fmla="*/ 3248658 w 3589852"/>
                  <a:gd name="connsiteY76" fmla="*/ 1542197 h 3220872"/>
                  <a:gd name="connsiteX77" fmla="*/ 3275954 w 3589852"/>
                  <a:gd name="connsiteY77" fmla="*/ 1501254 h 3220872"/>
                  <a:gd name="connsiteX78" fmla="*/ 3289602 w 3589852"/>
                  <a:gd name="connsiteY78" fmla="*/ 1392072 h 3220872"/>
                  <a:gd name="connsiteX79" fmla="*/ 3303249 w 3589852"/>
                  <a:gd name="connsiteY79" fmla="*/ 1337481 h 3220872"/>
                  <a:gd name="connsiteX80" fmla="*/ 3316897 w 3589852"/>
                  <a:gd name="connsiteY80" fmla="*/ 1214651 h 3220872"/>
                  <a:gd name="connsiteX81" fmla="*/ 3344193 w 3589852"/>
                  <a:gd name="connsiteY81" fmla="*/ 1132764 h 3220872"/>
                  <a:gd name="connsiteX82" fmla="*/ 3357840 w 3589852"/>
                  <a:gd name="connsiteY82" fmla="*/ 1023582 h 3220872"/>
                  <a:gd name="connsiteX83" fmla="*/ 3385136 w 3589852"/>
                  <a:gd name="connsiteY83" fmla="*/ 928048 h 3220872"/>
                  <a:gd name="connsiteX84" fmla="*/ 3426079 w 3589852"/>
                  <a:gd name="connsiteY84" fmla="*/ 723331 h 3220872"/>
                  <a:gd name="connsiteX85" fmla="*/ 3439727 w 3589852"/>
                  <a:gd name="connsiteY85" fmla="*/ 614149 h 3220872"/>
                  <a:gd name="connsiteX86" fmla="*/ 3494318 w 3589852"/>
                  <a:gd name="connsiteY86" fmla="*/ 532263 h 3220872"/>
                  <a:gd name="connsiteX87" fmla="*/ 3521614 w 3589852"/>
                  <a:gd name="connsiteY87" fmla="*/ 477672 h 3220872"/>
                  <a:gd name="connsiteX88" fmla="*/ 3535261 w 3589852"/>
                  <a:gd name="connsiteY88" fmla="*/ 436728 h 3220872"/>
                  <a:gd name="connsiteX89" fmla="*/ 3589852 w 3589852"/>
                  <a:gd name="connsiteY89" fmla="*/ 354842 h 3220872"/>
                  <a:gd name="connsiteX90" fmla="*/ 3548909 w 3589852"/>
                  <a:gd name="connsiteY90" fmla="*/ 163773 h 3220872"/>
                  <a:gd name="connsiteX91" fmla="*/ 3521614 w 3589852"/>
                  <a:gd name="connsiteY91" fmla="*/ 122830 h 3220872"/>
                  <a:gd name="connsiteX92" fmla="*/ 3507966 w 3589852"/>
                  <a:gd name="connsiteY92" fmla="*/ 81887 h 3220872"/>
                  <a:gd name="connsiteX93" fmla="*/ 3426079 w 3589852"/>
                  <a:gd name="connsiteY93" fmla="*/ 13648 h 3220872"/>
                  <a:gd name="connsiteX94" fmla="*/ 3303249 w 3589852"/>
                  <a:gd name="connsiteY94" fmla="*/ 0 h 3220872"/>
                  <a:gd name="connsiteX95" fmla="*/ 3057590 w 3589852"/>
                  <a:gd name="connsiteY95" fmla="*/ 13648 h 3220872"/>
                  <a:gd name="connsiteX96" fmla="*/ 3016646 w 3589852"/>
                  <a:gd name="connsiteY96" fmla="*/ 27296 h 3220872"/>
                  <a:gd name="connsiteX97" fmla="*/ 2811930 w 3589852"/>
                  <a:gd name="connsiteY97" fmla="*/ 40943 h 3220872"/>
                  <a:gd name="connsiteX98" fmla="*/ 2702748 w 3589852"/>
                  <a:gd name="connsiteY98" fmla="*/ 81887 h 3220872"/>
                  <a:gd name="connsiteX99" fmla="*/ 2620861 w 3589852"/>
                  <a:gd name="connsiteY99" fmla="*/ 109182 h 3220872"/>
                  <a:gd name="connsiteX100" fmla="*/ 2416145 w 3589852"/>
                  <a:gd name="connsiteY100" fmla="*/ 136478 h 3220872"/>
                  <a:gd name="connsiteX101" fmla="*/ 2306963 w 3589852"/>
                  <a:gd name="connsiteY101" fmla="*/ 163773 h 3220872"/>
                  <a:gd name="connsiteX102" fmla="*/ 2266020 w 3589852"/>
                  <a:gd name="connsiteY102" fmla="*/ 177421 h 3220872"/>
                  <a:gd name="connsiteX103" fmla="*/ 2197781 w 3589852"/>
                  <a:gd name="connsiteY103" fmla="*/ 191069 h 3220872"/>
                  <a:gd name="connsiteX104" fmla="*/ 2115894 w 3589852"/>
                  <a:gd name="connsiteY104" fmla="*/ 218364 h 3220872"/>
                  <a:gd name="connsiteX105" fmla="*/ 1993064 w 3589852"/>
                  <a:gd name="connsiteY105" fmla="*/ 232012 h 3220872"/>
                  <a:gd name="connsiteX106" fmla="*/ 1938473 w 3589852"/>
                  <a:gd name="connsiteY106" fmla="*/ 245660 h 3220872"/>
                  <a:gd name="connsiteX107" fmla="*/ 1665518 w 3589852"/>
                  <a:gd name="connsiteY107" fmla="*/ 272955 h 3220872"/>
                  <a:gd name="connsiteX108" fmla="*/ 1569984 w 3589852"/>
                  <a:gd name="connsiteY108" fmla="*/ 286603 h 3220872"/>
                  <a:gd name="connsiteX109" fmla="*/ 1515393 w 3589852"/>
                  <a:gd name="connsiteY109" fmla="*/ 300251 h 3220872"/>
                  <a:gd name="connsiteX110" fmla="*/ 1337972 w 3589852"/>
                  <a:gd name="connsiteY110" fmla="*/ 300251 h 322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3589852" h="3220872">
                    <a:moveTo>
                      <a:pt x="1337972" y="300251"/>
                    </a:moveTo>
                    <a:lnTo>
                      <a:pt x="1337972" y="300251"/>
                    </a:lnTo>
                    <a:cubicBezTo>
                      <a:pt x="1274282" y="309349"/>
                      <a:pt x="1209027" y="310820"/>
                      <a:pt x="1146903" y="327546"/>
                    </a:cubicBezTo>
                    <a:cubicBezTo>
                      <a:pt x="1089796" y="342921"/>
                      <a:pt x="1038204" y="374234"/>
                      <a:pt x="983130" y="395785"/>
                    </a:cubicBezTo>
                    <a:cubicBezTo>
                      <a:pt x="933544" y="415188"/>
                      <a:pt x="882110" y="429784"/>
                      <a:pt x="833005" y="450376"/>
                    </a:cubicBezTo>
                    <a:cubicBezTo>
                      <a:pt x="468277" y="603327"/>
                      <a:pt x="668117" y="518165"/>
                      <a:pt x="464515" y="627797"/>
                    </a:cubicBezTo>
                    <a:cubicBezTo>
                      <a:pt x="437646" y="642265"/>
                      <a:pt x="407630" y="651240"/>
                      <a:pt x="382629" y="668740"/>
                    </a:cubicBezTo>
                    <a:cubicBezTo>
                      <a:pt x="361546" y="683498"/>
                      <a:pt x="347576" y="706583"/>
                      <a:pt x="328037" y="723331"/>
                    </a:cubicBezTo>
                    <a:cubicBezTo>
                      <a:pt x="221361" y="814767"/>
                      <a:pt x="377544" y="632882"/>
                      <a:pt x="177912" y="832514"/>
                    </a:cubicBezTo>
                    <a:cubicBezTo>
                      <a:pt x="164264" y="846162"/>
                      <a:pt x="149191" y="858519"/>
                      <a:pt x="136969" y="873457"/>
                    </a:cubicBezTo>
                    <a:cubicBezTo>
                      <a:pt x="81928" y="940729"/>
                      <a:pt x="67089" y="964628"/>
                      <a:pt x="27787" y="1023582"/>
                    </a:cubicBezTo>
                    <a:cubicBezTo>
                      <a:pt x="-21208" y="1219560"/>
                      <a:pt x="4918" y="1094037"/>
                      <a:pt x="27787" y="1528549"/>
                    </a:cubicBezTo>
                    <a:cubicBezTo>
                      <a:pt x="29006" y="1551714"/>
                      <a:pt x="34100" y="1574782"/>
                      <a:pt x="41435" y="1596788"/>
                    </a:cubicBezTo>
                    <a:cubicBezTo>
                      <a:pt x="47869" y="1616089"/>
                      <a:pt x="61587" y="1632330"/>
                      <a:pt x="68730" y="1651379"/>
                    </a:cubicBezTo>
                    <a:cubicBezTo>
                      <a:pt x="75316" y="1668942"/>
                      <a:pt x="77225" y="1687935"/>
                      <a:pt x="82378" y="1705970"/>
                    </a:cubicBezTo>
                    <a:cubicBezTo>
                      <a:pt x="100523" y="1769477"/>
                      <a:pt x="97781" y="1731910"/>
                      <a:pt x="109673" y="1815152"/>
                    </a:cubicBezTo>
                    <a:cubicBezTo>
                      <a:pt x="115499" y="1855933"/>
                      <a:pt x="117057" y="1897266"/>
                      <a:pt x="123321" y="1937982"/>
                    </a:cubicBezTo>
                    <a:cubicBezTo>
                      <a:pt x="126173" y="1956521"/>
                      <a:pt x="127663" y="1976287"/>
                      <a:pt x="136969" y="1992573"/>
                    </a:cubicBezTo>
                    <a:cubicBezTo>
                      <a:pt x="146545" y="2009331"/>
                      <a:pt x="165556" y="2018690"/>
                      <a:pt x="177912" y="2033517"/>
                    </a:cubicBezTo>
                    <a:cubicBezTo>
                      <a:pt x="188413" y="2046118"/>
                      <a:pt x="196109" y="2060812"/>
                      <a:pt x="205208" y="2074460"/>
                    </a:cubicBezTo>
                    <a:cubicBezTo>
                      <a:pt x="225833" y="2156966"/>
                      <a:pt x="212923" y="2111253"/>
                      <a:pt x="246151" y="2210937"/>
                    </a:cubicBezTo>
                    <a:lnTo>
                      <a:pt x="259799" y="2251881"/>
                    </a:lnTo>
                    <a:lnTo>
                      <a:pt x="273446" y="2292824"/>
                    </a:lnTo>
                    <a:cubicBezTo>
                      <a:pt x="279305" y="2333836"/>
                      <a:pt x="288768" y="2412691"/>
                      <a:pt x="300742" y="2456597"/>
                    </a:cubicBezTo>
                    <a:cubicBezTo>
                      <a:pt x="308312" y="2484355"/>
                      <a:pt x="318939" y="2511188"/>
                      <a:pt x="328037" y="2538484"/>
                    </a:cubicBezTo>
                    <a:cubicBezTo>
                      <a:pt x="332586" y="2552132"/>
                      <a:pt x="338196" y="2565471"/>
                      <a:pt x="341685" y="2579427"/>
                    </a:cubicBezTo>
                    <a:cubicBezTo>
                      <a:pt x="348611" y="2607132"/>
                      <a:pt x="357233" y="2647548"/>
                      <a:pt x="368981" y="2674961"/>
                    </a:cubicBezTo>
                    <a:cubicBezTo>
                      <a:pt x="376995" y="2693661"/>
                      <a:pt x="387178" y="2711355"/>
                      <a:pt x="396276" y="2729552"/>
                    </a:cubicBezTo>
                    <a:cubicBezTo>
                      <a:pt x="400825" y="2752298"/>
                      <a:pt x="407214" y="2774753"/>
                      <a:pt x="409924" y="2797791"/>
                    </a:cubicBezTo>
                    <a:cubicBezTo>
                      <a:pt x="416325" y="2852196"/>
                      <a:pt x="413477" y="2907722"/>
                      <a:pt x="423572" y="2961564"/>
                    </a:cubicBezTo>
                    <a:cubicBezTo>
                      <a:pt x="430750" y="2999848"/>
                      <a:pt x="461715" y="3024203"/>
                      <a:pt x="478163" y="3057099"/>
                    </a:cubicBezTo>
                    <a:cubicBezTo>
                      <a:pt x="484597" y="3069966"/>
                      <a:pt x="483831" y="3086072"/>
                      <a:pt x="491811" y="3098042"/>
                    </a:cubicBezTo>
                    <a:cubicBezTo>
                      <a:pt x="511998" y="3128322"/>
                      <a:pt x="591401" y="3185829"/>
                      <a:pt x="614640" y="3193576"/>
                    </a:cubicBezTo>
                    <a:lnTo>
                      <a:pt x="696527" y="3220872"/>
                    </a:lnTo>
                    <a:cubicBezTo>
                      <a:pt x="782963" y="3216323"/>
                      <a:pt x="869896" y="3217537"/>
                      <a:pt x="955835" y="3207224"/>
                    </a:cubicBezTo>
                    <a:cubicBezTo>
                      <a:pt x="984402" y="3203796"/>
                      <a:pt x="1010426" y="3189026"/>
                      <a:pt x="1037721" y="3179928"/>
                    </a:cubicBezTo>
                    <a:lnTo>
                      <a:pt x="1078664" y="3166281"/>
                    </a:lnTo>
                    <a:lnTo>
                      <a:pt x="1119608" y="3152633"/>
                    </a:lnTo>
                    <a:cubicBezTo>
                      <a:pt x="1133256" y="3143534"/>
                      <a:pt x="1145562" y="3131999"/>
                      <a:pt x="1160551" y="3125337"/>
                    </a:cubicBezTo>
                    <a:cubicBezTo>
                      <a:pt x="1186843" y="3113652"/>
                      <a:pt x="1218497" y="3114002"/>
                      <a:pt x="1242437" y="3098042"/>
                    </a:cubicBezTo>
                    <a:cubicBezTo>
                      <a:pt x="1256085" y="3088943"/>
                      <a:pt x="1268392" y="3077408"/>
                      <a:pt x="1283381" y="3070746"/>
                    </a:cubicBezTo>
                    <a:cubicBezTo>
                      <a:pt x="1309673" y="3059061"/>
                      <a:pt x="1337972" y="3052549"/>
                      <a:pt x="1365267" y="3043451"/>
                    </a:cubicBezTo>
                    <a:cubicBezTo>
                      <a:pt x="1378915" y="3038902"/>
                      <a:pt x="1393343" y="3036237"/>
                      <a:pt x="1406211" y="3029803"/>
                    </a:cubicBezTo>
                    <a:cubicBezTo>
                      <a:pt x="1424408" y="3020705"/>
                      <a:pt x="1442102" y="3010522"/>
                      <a:pt x="1460802" y="3002508"/>
                    </a:cubicBezTo>
                    <a:cubicBezTo>
                      <a:pt x="1474025" y="2996841"/>
                      <a:pt x="1488878" y="2995294"/>
                      <a:pt x="1501745" y="2988860"/>
                    </a:cubicBezTo>
                    <a:cubicBezTo>
                      <a:pt x="1619796" y="2929835"/>
                      <a:pt x="1520400" y="2960313"/>
                      <a:pt x="1624575" y="2934269"/>
                    </a:cubicBezTo>
                    <a:cubicBezTo>
                      <a:pt x="1665696" y="2906854"/>
                      <a:pt x="1671622" y="2900458"/>
                      <a:pt x="1720109" y="2879678"/>
                    </a:cubicBezTo>
                    <a:cubicBezTo>
                      <a:pt x="1799212" y="2845777"/>
                      <a:pt x="1723315" y="2891188"/>
                      <a:pt x="1801996" y="2838734"/>
                    </a:cubicBezTo>
                    <a:cubicBezTo>
                      <a:pt x="1874785" y="2729550"/>
                      <a:pt x="1779247" y="2861484"/>
                      <a:pt x="1870235" y="2770496"/>
                    </a:cubicBezTo>
                    <a:cubicBezTo>
                      <a:pt x="1881833" y="2758898"/>
                      <a:pt x="1887996" y="2742899"/>
                      <a:pt x="1897530" y="2729552"/>
                    </a:cubicBezTo>
                    <a:cubicBezTo>
                      <a:pt x="1910751" y="2711043"/>
                      <a:pt x="1926418" y="2694250"/>
                      <a:pt x="1938473" y="2674961"/>
                    </a:cubicBezTo>
                    <a:cubicBezTo>
                      <a:pt x="1949256" y="2657709"/>
                      <a:pt x="1957755" y="2639070"/>
                      <a:pt x="1965769" y="2620370"/>
                    </a:cubicBezTo>
                    <a:cubicBezTo>
                      <a:pt x="1982419" y="2581521"/>
                      <a:pt x="1973928" y="2571268"/>
                      <a:pt x="2006712" y="2538484"/>
                    </a:cubicBezTo>
                    <a:cubicBezTo>
                      <a:pt x="2018310" y="2526886"/>
                      <a:pt x="2034007" y="2520287"/>
                      <a:pt x="2047655" y="2511188"/>
                    </a:cubicBezTo>
                    <a:cubicBezTo>
                      <a:pt x="2074225" y="2431481"/>
                      <a:pt x="2040515" y="2504680"/>
                      <a:pt x="2102246" y="2442949"/>
                    </a:cubicBezTo>
                    <a:cubicBezTo>
                      <a:pt x="2113844" y="2431351"/>
                      <a:pt x="2116734" y="2412253"/>
                      <a:pt x="2129542" y="2402006"/>
                    </a:cubicBezTo>
                    <a:cubicBezTo>
                      <a:pt x="2140776" y="2393019"/>
                      <a:pt x="2157618" y="2394792"/>
                      <a:pt x="2170485" y="2388358"/>
                    </a:cubicBezTo>
                    <a:cubicBezTo>
                      <a:pt x="2185156" y="2381023"/>
                      <a:pt x="2197781" y="2370161"/>
                      <a:pt x="2211429" y="2361063"/>
                    </a:cubicBezTo>
                    <a:cubicBezTo>
                      <a:pt x="2220527" y="2347415"/>
                      <a:pt x="2226380" y="2330921"/>
                      <a:pt x="2238724" y="2320120"/>
                    </a:cubicBezTo>
                    <a:cubicBezTo>
                      <a:pt x="2263413" y="2298517"/>
                      <a:pt x="2289489" y="2275902"/>
                      <a:pt x="2320611" y="2265528"/>
                    </a:cubicBezTo>
                    <a:cubicBezTo>
                      <a:pt x="2347906" y="2256430"/>
                      <a:pt x="2374584" y="2245211"/>
                      <a:pt x="2402497" y="2238233"/>
                    </a:cubicBezTo>
                    <a:cubicBezTo>
                      <a:pt x="2420694" y="2233684"/>
                      <a:pt x="2439122" y="2229975"/>
                      <a:pt x="2457088" y="2224585"/>
                    </a:cubicBezTo>
                    <a:cubicBezTo>
                      <a:pt x="2484647" y="2216317"/>
                      <a:pt x="2511679" y="2206388"/>
                      <a:pt x="2538975" y="2197290"/>
                    </a:cubicBezTo>
                    <a:lnTo>
                      <a:pt x="2620861" y="2169994"/>
                    </a:lnTo>
                    <a:cubicBezTo>
                      <a:pt x="2634509" y="2165445"/>
                      <a:pt x="2647848" y="2159835"/>
                      <a:pt x="2661805" y="2156346"/>
                    </a:cubicBezTo>
                    <a:cubicBezTo>
                      <a:pt x="2730352" y="2139210"/>
                      <a:pt x="2698602" y="2148631"/>
                      <a:pt x="2757339" y="2129051"/>
                    </a:cubicBezTo>
                    <a:cubicBezTo>
                      <a:pt x="2770987" y="2110854"/>
                      <a:pt x="2782198" y="2090544"/>
                      <a:pt x="2798282" y="2074460"/>
                    </a:cubicBezTo>
                    <a:cubicBezTo>
                      <a:pt x="2824740" y="2048002"/>
                      <a:pt x="2846868" y="2044617"/>
                      <a:pt x="2880169" y="2033517"/>
                    </a:cubicBezTo>
                    <a:lnTo>
                      <a:pt x="2962055" y="1978925"/>
                    </a:lnTo>
                    <a:cubicBezTo>
                      <a:pt x="2975703" y="1969826"/>
                      <a:pt x="2987086" y="1955608"/>
                      <a:pt x="3002999" y="1951630"/>
                    </a:cubicBezTo>
                    <a:lnTo>
                      <a:pt x="3057590" y="1937982"/>
                    </a:lnTo>
                    <a:cubicBezTo>
                      <a:pt x="3135872" y="1833605"/>
                      <a:pt x="3065882" y="1933708"/>
                      <a:pt x="3125829" y="1828800"/>
                    </a:cubicBezTo>
                    <a:cubicBezTo>
                      <a:pt x="3133967" y="1814559"/>
                      <a:pt x="3146462" y="1802846"/>
                      <a:pt x="3153124" y="1787857"/>
                    </a:cubicBezTo>
                    <a:cubicBezTo>
                      <a:pt x="3153134" y="1787835"/>
                      <a:pt x="3187239" y="1685510"/>
                      <a:pt x="3194067" y="1665027"/>
                    </a:cubicBezTo>
                    <a:cubicBezTo>
                      <a:pt x="3198616" y="1651379"/>
                      <a:pt x="3199735" y="1636054"/>
                      <a:pt x="3207715" y="1624084"/>
                    </a:cubicBezTo>
                    <a:lnTo>
                      <a:pt x="3235011" y="1583140"/>
                    </a:lnTo>
                    <a:cubicBezTo>
                      <a:pt x="3239560" y="1569492"/>
                      <a:pt x="3242224" y="1555064"/>
                      <a:pt x="3248658" y="1542197"/>
                    </a:cubicBezTo>
                    <a:cubicBezTo>
                      <a:pt x="3255993" y="1527526"/>
                      <a:pt x="3271638" y="1517079"/>
                      <a:pt x="3275954" y="1501254"/>
                    </a:cubicBezTo>
                    <a:cubicBezTo>
                      <a:pt x="3285605" y="1465869"/>
                      <a:pt x="3283572" y="1428250"/>
                      <a:pt x="3289602" y="1392072"/>
                    </a:cubicBezTo>
                    <a:cubicBezTo>
                      <a:pt x="3292686" y="1373570"/>
                      <a:pt x="3298700" y="1355678"/>
                      <a:pt x="3303249" y="1337481"/>
                    </a:cubicBezTo>
                    <a:cubicBezTo>
                      <a:pt x="3307798" y="1296538"/>
                      <a:pt x="3308818" y="1255046"/>
                      <a:pt x="3316897" y="1214651"/>
                    </a:cubicBezTo>
                    <a:cubicBezTo>
                      <a:pt x="3322540" y="1186438"/>
                      <a:pt x="3344193" y="1132764"/>
                      <a:pt x="3344193" y="1132764"/>
                    </a:cubicBezTo>
                    <a:cubicBezTo>
                      <a:pt x="3348742" y="1096370"/>
                      <a:pt x="3351810" y="1059760"/>
                      <a:pt x="3357840" y="1023582"/>
                    </a:cubicBezTo>
                    <a:cubicBezTo>
                      <a:pt x="3363552" y="989309"/>
                      <a:pt x="3374319" y="960498"/>
                      <a:pt x="3385136" y="928048"/>
                    </a:cubicBezTo>
                    <a:cubicBezTo>
                      <a:pt x="3414797" y="750085"/>
                      <a:pt x="3394932" y="816779"/>
                      <a:pt x="3426079" y="723331"/>
                    </a:cubicBezTo>
                    <a:cubicBezTo>
                      <a:pt x="3430628" y="686937"/>
                      <a:pt x="3427391" y="648689"/>
                      <a:pt x="3439727" y="614149"/>
                    </a:cubicBezTo>
                    <a:cubicBezTo>
                      <a:pt x="3450761" y="583255"/>
                      <a:pt x="3479647" y="561605"/>
                      <a:pt x="3494318" y="532263"/>
                    </a:cubicBezTo>
                    <a:cubicBezTo>
                      <a:pt x="3503417" y="514066"/>
                      <a:pt x="3513600" y="496372"/>
                      <a:pt x="3521614" y="477672"/>
                    </a:cubicBezTo>
                    <a:cubicBezTo>
                      <a:pt x="3527281" y="464449"/>
                      <a:pt x="3528275" y="449304"/>
                      <a:pt x="3535261" y="436728"/>
                    </a:cubicBezTo>
                    <a:cubicBezTo>
                      <a:pt x="3551192" y="408051"/>
                      <a:pt x="3589852" y="354842"/>
                      <a:pt x="3589852" y="354842"/>
                    </a:cubicBezTo>
                    <a:cubicBezTo>
                      <a:pt x="3584077" y="308639"/>
                      <a:pt x="3578829" y="208653"/>
                      <a:pt x="3548909" y="163773"/>
                    </a:cubicBezTo>
                    <a:cubicBezTo>
                      <a:pt x="3539811" y="150125"/>
                      <a:pt x="3528949" y="137501"/>
                      <a:pt x="3521614" y="122830"/>
                    </a:cubicBezTo>
                    <a:cubicBezTo>
                      <a:pt x="3515180" y="109963"/>
                      <a:pt x="3515946" y="93857"/>
                      <a:pt x="3507966" y="81887"/>
                    </a:cubicBezTo>
                    <a:cubicBezTo>
                      <a:pt x="3498798" y="68134"/>
                      <a:pt x="3446223" y="18684"/>
                      <a:pt x="3426079" y="13648"/>
                    </a:cubicBezTo>
                    <a:cubicBezTo>
                      <a:pt x="3386114" y="3657"/>
                      <a:pt x="3344192" y="4549"/>
                      <a:pt x="3303249" y="0"/>
                    </a:cubicBezTo>
                    <a:cubicBezTo>
                      <a:pt x="3221363" y="4549"/>
                      <a:pt x="3139233" y="5872"/>
                      <a:pt x="3057590" y="13648"/>
                    </a:cubicBezTo>
                    <a:cubicBezTo>
                      <a:pt x="3043269" y="15012"/>
                      <a:pt x="3030944" y="25707"/>
                      <a:pt x="3016646" y="27296"/>
                    </a:cubicBezTo>
                    <a:cubicBezTo>
                      <a:pt x="2948674" y="34848"/>
                      <a:pt x="2880169" y="36394"/>
                      <a:pt x="2811930" y="40943"/>
                    </a:cubicBezTo>
                    <a:cubicBezTo>
                      <a:pt x="2720411" y="86703"/>
                      <a:pt x="2795655" y="54015"/>
                      <a:pt x="2702748" y="81887"/>
                    </a:cubicBezTo>
                    <a:cubicBezTo>
                      <a:pt x="2675189" y="90155"/>
                      <a:pt x="2649411" y="105613"/>
                      <a:pt x="2620861" y="109182"/>
                    </a:cubicBezTo>
                    <a:cubicBezTo>
                      <a:pt x="2594289" y="112504"/>
                      <a:pt x="2447539" y="130199"/>
                      <a:pt x="2416145" y="136478"/>
                    </a:cubicBezTo>
                    <a:cubicBezTo>
                      <a:pt x="2379359" y="143835"/>
                      <a:pt x="2342552" y="151910"/>
                      <a:pt x="2306963" y="163773"/>
                    </a:cubicBezTo>
                    <a:cubicBezTo>
                      <a:pt x="2293315" y="168322"/>
                      <a:pt x="2279976" y="173932"/>
                      <a:pt x="2266020" y="177421"/>
                    </a:cubicBezTo>
                    <a:cubicBezTo>
                      <a:pt x="2243516" y="183047"/>
                      <a:pt x="2220160" y="184966"/>
                      <a:pt x="2197781" y="191069"/>
                    </a:cubicBezTo>
                    <a:cubicBezTo>
                      <a:pt x="2170023" y="198639"/>
                      <a:pt x="2144490" y="215187"/>
                      <a:pt x="2115894" y="218364"/>
                    </a:cubicBezTo>
                    <a:lnTo>
                      <a:pt x="1993064" y="232012"/>
                    </a:lnTo>
                    <a:cubicBezTo>
                      <a:pt x="1974867" y="236561"/>
                      <a:pt x="1956975" y="242576"/>
                      <a:pt x="1938473" y="245660"/>
                    </a:cubicBezTo>
                    <a:cubicBezTo>
                      <a:pt x="1837997" y="262406"/>
                      <a:pt x="1771653" y="261783"/>
                      <a:pt x="1665518" y="272955"/>
                    </a:cubicBezTo>
                    <a:cubicBezTo>
                      <a:pt x="1633527" y="276322"/>
                      <a:pt x="1601633" y="280849"/>
                      <a:pt x="1569984" y="286603"/>
                    </a:cubicBezTo>
                    <a:cubicBezTo>
                      <a:pt x="1551530" y="289958"/>
                      <a:pt x="1534118" y="299150"/>
                      <a:pt x="1515393" y="300251"/>
                    </a:cubicBezTo>
                    <a:cubicBezTo>
                      <a:pt x="1456355" y="303724"/>
                      <a:pt x="1367542" y="300251"/>
                      <a:pt x="1337972" y="300251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Curved Down Arrow 45"/>
              <p:cNvSpPr/>
              <p:nvPr/>
            </p:nvSpPr>
            <p:spPr>
              <a:xfrm rot="5599061" flipH="1" flipV="1">
                <a:off x="303174" y="4261366"/>
                <a:ext cx="1576752" cy="403747"/>
              </a:xfrm>
              <a:prstGeom prst="curvedDownArrow">
                <a:avLst>
                  <a:gd name="adj1" fmla="val 0"/>
                  <a:gd name="adj2" fmla="val 21464"/>
                  <a:gd name="adj3" fmla="val 187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196525" y="1700415"/>
              <a:ext cx="8112855" cy="5027609"/>
              <a:chOff x="1259745" y="1649669"/>
              <a:chExt cx="8112855" cy="5027609"/>
            </a:xfrm>
          </p:grpSpPr>
          <p:sp>
            <p:nvSpPr>
              <p:cNvPr id="11" name="Freeform 10"/>
              <p:cNvSpPr/>
              <p:nvPr/>
            </p:nvSpPr>
            <p:spPr>
              <a:xfrm rot="793844">
                <a:off x="5894034" y="2310783"/>
                <a:ext cx="2667000" cy="4114800"/>
              </a:xfrm>
              <a:custGeom>
                <a:avLst/>
                <a:gdLst>
                  <a:gd name="connsiteX0" fmla="*/ 903354 w 1967879"/>
                  <a:gd name="connsiteY0" fmla="*/ 0 h 3151795"/>
                  <a:gd name="connsiteX1" fmla="*/ 507569 w 1967879"/>
                  <a:gd name="connsiteY1" fmla="*/ 122830 h 3151795"/>
                  <a:gd name="connsiteX2" fmla="*/ 507569 w 1967879"/>
                  <a:gd name="connsiteY2" fmla="*/ 122830 h 3151795"/>
                  <a:gd name="connsiteX3" fmla="*/ 166375 w 1967879"/>
                  <a:gd name="connsiteY3" fmla="*/ 477672 h 3151795"/>
                  <a:gd name="connsiteX4" fmla="*/ 2602 w 1967879"/>
                  <a:gd name="connsiteY4" fmla="*/ 928048 h 3151795"/>
                  <a:gd name="connsiteX5" fmla="*/ 70840 w 1967879"/>
                  <a:gd name="connsiteY5" fmla="*/ 1310186 h 3151795"/>
                  <a:gd name="connsiteX6" fmla="*/ 139079 w 1967879"/>
                  <a:gd name="connsiteY6" fmla="*/ 1446663 h 3151795"/>
                  <a:gd name="connsiteX7" fmla="*/ 234614 w 1967879"/>
                  <a:gd name="connsiteY7" fmla="*/ 1514902 h 3151795"/>
                  <a:gd name="connsiteX8" fmla="*/ 234614 w 1967879"/>
                  <a:gd name="connsiteY8" fmla="*/ 1596788 h 3151795"/>
                  <a:gd name="connsiteX9" fmla="*/ 111784 w 1967879"/>
                  <a:gd name="connsiteY9" fmla="*/ 1774209 h 3151795"/>
                  <a:gd name="connsiteX10" fmla="*/ 16249 w 1967879"/>
                  <a:gd name="connsiteY10" fmla="*/ 2101756 h 3151795"/>
                  <a:gd name="connsiteX11" fmla="*/ 57193 w 1967879"/>
                  <a:gd name="connsiteY11" fmla="*/ 2374711 h 3151795"/>
                  <a:gd name="connsiteX12" fmla="*/ 180023 w 1967879"/>
                  <a:gd name="connsiteY12" fmla="*/ 2688609 h 3151795"/>
                  <a:gd name="connsiteX13" fmla="*/ 330148 w 1967879"/>
                  <a:gd name="connsiteY13" fmla="*/ 2906974 h 3151795"/>
                  <a:gd name="connsiteX14" fmla="*/ 562160 w 1967879"/>
                  <a:gd name="connsiteY14" fmla="*/ 3043451 h 3151795"/>
                  <a:gd name="connsiteX15" fmla="*/ 848763 w 1967879"/>
                  <a:gd name="connsiteY15" fmla="*/ 3138986 h 3151795"/>
                  <a:gd name="connsiteX16" fmla="*/ 1149014 w 1967879"/>
                  <a:gd name="connsiteY16" fmla="*/ 3138986 h 3151795"/>
                  <a:gd name="connsiteX17" fmla="*/ 1435617 w 1967879"/>
                  <a:gd name="connsiteY17" fmla="*/ 3029803 h 3151795"/>
                  <a:gd name="connsiteX18" fmla="*/ 1694924 w 1967879"/>
                  <a:gd name="connsiteY18" fmla="*/ 2838735 h 3151795"/>
                  <a:gd name="connsiteX19" fmla="*/ 1899640 w 1967879"/>
                  <a:gd name="connsiteY19" fmla="*/ 2579427 h 3151795"/>
                  <a:gd name="connsiteX20" fmla="*/ 1954231 w 1967879"/>
                  <a:gd name="connsiteY20" fmla="*/ 2347415 h 3151795"/>
                  <a:gd name="connsiteX21" fmla="*/ 1940584 w 1967879"/>
                  <a:gd name="connsiteY21" fmla="*/ 2115403 h 3151795"/>
                  <a:gd name="connsiteX22" fmla="*/ 1913288 w 1967879"/>
                  <a:gd name="connsiteY22" fmla="*/ 1978926 h 3151795"/>
                  <a:gd name="connsiteX23" fmla="*/ 1872345 w 1967879"/>
                  <a:gd name="connsiteY23" fmla="*/ 1815153 h 3151795"/>
                  <a:gd name="connsiteX24" fmla="*/ 1831402 w 1967879"/>
                  <a:gd name="connsiteY24" fmla="*/ 1746914 h 3151795"/>
                  <a:gd name="connsiteX25" fmla="*/ 1804106 w 1967879"/>
                  <a:gd name="connsiteY25" fmla="*/ 1692323 h 3151795"/>
                  <a:gd name="connsiteX26" fmla="*/ 1722220 w 1967879"/>
                  <a:gd name="connsiteY26" fmla="*/ 1624084 h 3151795"/>
                  <a:gd name="connsiteX27" fmla="*/ 1722220 w 1967879"/>
                  <a:gd name="connsiteY27" fmla="*/ 1583141 h 3151795"/>
                  <a:gd name="connsiteX28" fmla="*/ 1817754 w 1967879"/>
                  <a:gd name="connsiteY28" fmla="*/ 1433015 h 3151795"/>
                  <a:gd name="connsiteX29" fmla="*/ 1926936 w 1967879"/>
                  <a:gd name="connsiteY29" fmla="*/ 1241947 h 3151795"/>
                  <a:gd name="connsiteX30" fmla="*/ 1967879 w 1967879"/>
                  <a:gd name="connsiteY30" fmla="*/ 955344 h 3151795"/>
                  <a:gd name="connsiteX31" fmla="*/ 1926936 w 1967879"/>
                  <a:gd name="connsiteY31" fmla="*/ 777923 h 3151795"/>
                  <a:gd name="connsiteX32" fmla="*/ 1872345 w 1967879"/>
                  <a:gd name="connsiteY32" fmla="*/ 586854 h 3151795"/>
                  <a:gd name="connsiteX33" fmla="*/ 1735867 w 1967879"/>
                  <a:gd name="connsiteY33" fmla="*/ 395786 h 3151795"/>
                  <a:gd name="connsiteX34" fmla="*/ 1599390 w 1967879"/>
                  <a:gd name="connsiteY34" fmla="*/ 232012 h 3151795"/>
                  <a:gd name="connsiteX35" fmla="*/ 1449264 w 1967879"/>
                  <a:gd name="connsiteY35" fmla="*/ 136478 h 3151795"/>
                  <a:gd name="connsiteX36" fmla="*/ 1258196 w 1967879"/>
                  <a:gd name="connsiteY36" fmla="*/ 40944 h 3151795"/>
                  <a:gd name="connsiteX37" fmla="*/ 903354 w 1967879"/>
                  <a:gd name="connsiteY37" fmla="*/ 0 h 315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967879" h="3151795">
                    <a:moveTo>
                      <a:pt x="903354" y="0"/>
                    </a:moveTo>
                    <a:lnTo>
                      <a:pt x="507569" y="122830"/>
                    </a:lnTo>
                    <a:lnTo>
                      <a:pt x="507569" y="122830"/>
                    </a:lnTo>
                    <a:cubicBezTo>
                      <a:pt x="450703" y="181970"/>
                      <a:pt x="250536" y="343469"/>
                      <a:pt x="166375" y="477672"/>
                    </a:cubicBezTo>
                    <a:cubicBezTo>
                      <a:pt x="82214" y="611875"/>
                      <a:pt x="18524" y="789296"/>
                      <a:pt x="2602" y="928048"/>
                    </a:cubicBezTo>
                    <a:cubicBezTo>
                      <a:pt x="-13320" y="1066800"/>
                      <a:pt x="48094" y="1223750"/>
                      <a:pt x="70840" y="1310186"/>
                    </a:cubicBezTo>
                    <a:cubicBezTo>
                      <a:pt x="93586" y="1396622"/>
                      <a:pt x="111783" y="1412544"/>
                      <a:pt x="139079" y="1446663"/>
                    </a:cubicBezTo>
                    <a:cubicBezTo>
                      <a:pt x="166375" y="1480782"/>
                      <a:pt x="218691" y="1489881"/>
                      <a:pt x="234614" y="1514902"/>
                    </a:cubicBezTo>
                    <a:cubicBezTo>
                      <a:pt x="250536" y="1539923"/>
                      <a:pt x="255086" y="1553570"/>
                      <a:pt x="234614" y="1596788"/>
                    </a:cubicBezTo>
                    <a:cubicBezTo>
                      <a:pt x="214142" y="1640006"/>
                      <a:pt x="148178" y="1690048"/>
                      <a:pt x="111784" y="1774209"/>
                    </a:cubicBezTo>
                    <a:cubicBezTo>
                      <a:pt x="75390" y="1858370"/>
                      <a:pt x="25347" y="2001672"/>
                      <a:pt x="16249" y="2101756"/>
                    </a:cubicBezTo>
                    <a:cubicBezTo>
                      <a:pt x="7151" y="2201840"/>
                      <a:pt x="29897" y="2276902"/>
                      <a:pt x="57193" y="2374711"/>
                    </a:cubicBezTo>
                    <a:cubicBezTo>
                      <a:pt x="84489" y="2472520"/>
                      <a:pt x="134531" y="2599899"/>
                      <a:pt x="180023" y="2688609"/>
                    </a:cubicBezTo>
                    <a:cubicBezTo>
                      <a:pt x="225515" y="2777319"/>
                      <a:pt x="266459" y="2847834"/>
                      <a:pt x="330148" y="2906974"/>
                    </a:cubicBezTo>
                    <a:cubicBezTo>
                      <a:pt x="393837" y="2966114"/>
                      <a:pt x="475724" y="3004782"/>
                      <a:pt x="562160" y="3043451"/>
                    </a:cubicBezTo>
                    <a:cubicBezTo>
                      <a:pt x="648596" y="3082120"/>
                      <a:pt x="750954" y="3123064"/>
                      <a:pt x="848763" y="3138986"/>
                    </a:cubicBezTo>
                    <a:cubicBezTo>
                      <a:pt x="946572" y="3154909"/>
                      <a:pt x="1051205" y="3157183"/>
                      <a:pt x="1149014" y="3138986"/>
                    </a:cubicBezTo>
                    <a:cubicBezTo>
                      <a:pt x="1246823" y="3120789"/>
                      <a:pt x="1344632" y="3079845"/>
                      <a:pt x="1435617" y="3029803"/>
                    </a:cubicBezTo>
                    <a:cubicBezTo>
                      <a:pt x="1526602" y="2979761"/>
                      <a:pt x="1617587" y="2913797"/>
                      <a:pt x="1694924" y="2838735"/>
                    </a:cubicBezTo>
                    <a:cubicBezTo>
                      <a:pt x="1772261" y="2763673"/>
                      <a:pt x="1856422" y="2661314"/>
                      <a:pt x="1899640" y="2579427"/>
                    </a:cubicBezTo>
                    <a:cubicBezTo>
                      <a:pt x="1942858" y="2497540"/>
                      <a:pt x="1947407" y="2424752"/>
                      <a:pt x="1954231" y="2347415"/>
                    </a:cubicBezTo>
                    <a:cubicBezTo>
                      <a:pt x="1961055" y="2270078"/>
                      <a:pt x="1947408" y="2176818"/>
                      <a:pt x="1940584" y="2115403"/>
                    </a:cubicBezTo>
                    <a:cubicBezTo>
                      <a:pt x="1933760" y="2053988"/>
                      <a:pt x="1924661" y="2028968"/>
                      <a:pt x="1913288" y="1978926"/>
                    </a:cubicBezTo>
                    <a:cubicBezTo>
                      <a:pt x="1901915" y="1928884"/>
                      <a:pt x="1885993" y="1853822"/>
                      <a:pt x="1872345" y="1815153"/>
                    </a:cubicBezTo>
                    <a:cubicBezTo>
                      <a:pt x="1858697" y="1776484"/>
                      <a:pt x="1842775" y="1767386"/>
                      <a:pt x="1831402" y="1746914"/>
                    </a:cubicBezTo>
                    <a:cubicBezTo>
                      <a:pt x="1820029" y="1726442"/>
                      <a:pt x="1822303" y="1712795"/>
                      <a:pt x="1804106" y="1692323"/>
                    </a:cubicBezTo>
                    <a:cubicBezTo>
                      <a:pt x="1785909" y="1671851"/>
                      <a:pt x="1735868" y="1642281"/>
                      <a:pt x="1722220" y="1624084"/>
                    </a:cubicBezTo>
                    <a:cubicBezTo>
                      <a:pt x="1708572" y="1605887"/>
                      <a:pt x="1706298" y="1614986"/>
                      <a:pt x="1722220" y="1583141"/>
                    </a:cubicBezTo>
                    <a:cubicBezTo>
                      <a:pt x="1738142" y="1551296"/>
                      <a:pt x="1783635" y="1489881"/>
                      <a:pt x="1817754" y="1433015"/>
                    </a:cubicBezTo>
                    <a:cubicBezTo>
                      <a:pt x="1851873" y="1376149"/>
                      <a:pt x="1901915" y="1321559"/>
                      <a:pt x="1926936" y="1241947"/>
                    </a:cubicBezTo>
                    <a:cubicBezTo>
                      <a:pt x="1951957" y="1162335"/>
                      <a:pt x="1967879" y="1032681"/>
                      <a:pt x="1967879" y="955344"/>
                    </a:cubicBezTo>
                    <a:cubicBezTo>
                      <a:pt x="1967879" y="878007"/>
                      <a:pt x="1942858" y="839338"/>
                      <a:pt x="1926936" y="777923"/>
                    </a:cubicBezTo>
                    <a:cubicBezTo>
                      <a:pt x="1911014" y="716508"/>
                      <a:pt x="1904190" y="650544"/>
                      <a:pt x="1872345" y="586854"/>
                    </a:cubicBezTo>
                    <a:cubicBezTo>
                      <a:pt x="1840500" y="523165"/>
                      <a:pt x="1781360" y="454926"/>
                      <a:pt x="1735867" y="395786"/>
                    </a:cubicBezTo>
                    <a:cubicBezTo>
                      <a:pt x="1690375" y="336646"/>
                      <a:pt x="1647157" y="275230"/>
                      <a:pt x="1599390" y="232012"/>
                    </a:cubicBezTo>
                    <a:cubicBezTo>
                      <a:pt x="1551623" y="188794"/>
                      <a:pt x="1506130" y="168323"/>
                      <a:pt x="1449264" y="136478"/>
                    </a:cubicBezTo>
                    <a:cubicBezTo>
                      <a:pt x="1392398" y="104633"/>
                      <a:pt x="1349181" y="59141"/>
                      <a:pt x="1258196" y="40944"/>
                    </a:cubicBezTo>
                    <a:cubicBezTo>
                      <a:pt x="1167211" y="22747"/>
                      <a:pt x="1035282" y="25021"/>
                      <a:pt x="90335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22699" y="2652512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Glucose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59745" y="3948272"/>
                <a:ext cx="2673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7030A0"/>
                    </a:solidFill>
                  </a:rPr>
                  <a:t>Gluconeogenesis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51985" y="4918382"/>
                <a:ext cx="2209800" cy="5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Lactate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599" y="5898540"/>
                <a:ext cx="2209800" cy="5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 </a:t>
                </a:r>
                <a:r>
                  <a:rPr lang="en-GB" sz="2400" dirty="0"/>
                  <a:t>Lactate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53233" y="2198739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Glucose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534323" y="2911369"/>
                <a:ext cx="14604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Glucose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200" y="4265180"/>
                <a:ext cx="1143000" cy="5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 ATP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05599" y="5287714"/>
                <a:ext cx="1812656" cy="5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 Lactate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00642" y="4150546"/>
                <a:ext cx="1671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7030A0"/>
                    </a:solidFill>
                  </a:rPr>
                  <a:t>Glycolysis</a:t>
                </a:r>
              </a:p>
            </p:txBody>
          </p:sp>
          <p:sp>
            <p:nvSpPr>
              <p:cNvPr id="40" name="Curved Down Arrow 39"/>
              <p:cNvSpPr/>
              <p:nvPr/>
            </p:nvSpPr>
            <p:spPr>
              <a:xfrm rot="21018460">
                <a:off x="3111583" y="1649669"/>
                <a:ext cx="3170150" cy="711071"/>
              </a:xfrm>
              <a:prstGeom prst="curvedDownArrow">
                <a:avLst>
                  <a:gd name="adj1" fmla="val 0"/>
                  <a:gd name="adj2" fmla="val 21464"/>
                  <a:gd name="adj3" fmla="val 187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urved Down Arrow 40"/>
              <p:cNvSpPr/>
              <p:nvPr/>
            </p:nvSpPr>
            <p:spPr>
              <a:xfrm rot="3983572" flipV="1">
                <a:off x="6830591" y="4966390"/>
                <a:ext cx="679624" cy="379815"/>
              </a:xfrm>
              <a:prstGeom prst="curvedDownArrow">
                <a:avLst>
                  <a:gd name="adj1" fmla="val 0"/>
                  <a:gd name="adj2" fmla="val 21464"/>
                  <a:gd name="adj3" fmla="val 3115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urved Down Arrow 41"/>
              <p:cNvSpPr/>
              <p:nvPr/>
            </p:nvSpPr>
            <p:spPr>
              <a:xfrm rot="6443359">
                <a:off x="6521924" y="3811258"/>
                <a:ext cx="1608506" cy="796852"/>
              </a:xfrm>
              <a:prstGeom prst="curvedDownArrow">
                <a:avLst>
                  <a:gd name="adj1" fmla="val 0"/>
                  <a:gd name="adj2" fmla="val 24260"/>
                  <a:gd name="adj3" fmla="val 187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urved Down Arrow 42"/>
              <p:cNvSpPr/>
              <p:nvPr/>
            </p:nvSpPr>
            <p:spPr>
              <a:xfrm rot="2798283" flipV="1">
                <a:off x="5937435" y="2991775"/>
                <a:ext cx="1068630" cy="453023"/>
              </a:xfrm>
              <a:prstGeom prst="curvedDownArrow">
                <a:avLst>
                  <a:gd name="adj1" fmla="val 0"/>
                  <a:gd name="adj2" fmla="val 21464"/>
                  <a:gd name="adj3" fmla="val 187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urved Down Arrow 43"/>
              <p:cNvSpPr/>
              <p:nvPr/>
            </p:nvSpPr>
            <p:spPr>
              <a:xfrm rot="10164109">
                <a:off x="4618082" y="6054806"/>
                <a:ext cx="2772342" cy="622472"/>
              </a:xfrm>
              <a:prstGeom prst="curvedDownArrow">
                <a:avLst>
                  <a:gd name="adj1" fmla="val 0"/>
                  <a:gd name="adj2" fmla="val 21464"/>
                  <a:gd name="adj3" fmla="val 157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urved Down Arrow 44"/>
              <p:cNvSpPr/>
              <p:nvPr/>
            </p:nvSpPr>
            <p:spPr>
              <a:xfrm rot="12152259">
                <a:off x="1732213" y="5758330"/>
                <a:ext cx="2336897" cy="833570"/>
              </a:xfrm>
              <a:prstGeom prst="curvedDownArrow">
                <a:avLst>
                  <a:gd name="adj1" fmla="val 0"/>
                  <a:gd name="adj2" fmla="val 24260"/>
                  <a:gd name="adj3" fmla="val 187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75160" y="3886872"/>
                <a:ext cx="2794124" cy="937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/>
              </a:p>
              <a:p>
                <a:r>
                  <a:rPr lang="en-GB" sz="2400" dirty="0"/>
                  <a:t>( consumes ATP)</a:t>
                </a:r>
              </a:p>
            </p:txBody>
          </p:sp>
        </p:grpSp>
      </p:grp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533400" y="15270"/>
            <a:ext cx="7467600" cy="1143000"/>
          </a:xfrm>
        </p:spPr>
        <p:txBody>
          <a:bodyPr/>
          <a:lstStyle/>
          <a:p>
            <a:r>
              <a:rPr lang="en-GB" sz="3600" dirty="0">
                <a:cs typeface="Times New Roman" panose="02020603050405020304" pitchFamily="18" charset="0"/>
              </a:rPr>
              <a:t>Cori cycle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0493" y="5572466"/>
            <a:ext cx="3151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RBCs , muscles, brain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5174" y="5145190"/>
            <a:ext cx="31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Liver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90051" y="2776782"/>
            <a:ext cx="213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pyruvate</a:t>
            </a:r>
          </a:p>
        </p:txBody>
      </p:sp>
      <p:sp>
        <p:nvSpPr>
          <p:cNvPr id="30" name="Curved Down Arrow 29"/>
          <p:cNvSpPr/>
          <p:nvPr/>
        </p:nvSpPr>
        <p:spPr>
          <a:xfrm rot="18372584" flipV="1">
            <a:off x="2556858" y="2676500"/>
            <a:ext cx="703259" cy="364750"/>
          </a:xfrm>
          <a:prstGeom prst="curvedDownArrow">
            <a:avLst>
              <a:gd name="adj1" fmla="val 0"/>
              <a:gd name="adj2" fmla="val 14691"/>
              <a:gd name="adj3" fmla="val 18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6345" y="6013851"/>
            <a:ext cx="409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related cycle- Glucose-Alanine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34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2400" y="4089499"/>
            <a:ext cx="88392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2,3-BPG binds to deoxy-hemoglobin and 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 the </a:t>
            </a:r>
            <a:r>
              <a:rPr lang="en-US" sz="2400" dirty="0">
                <a:latin typeface="Calibri" pitchFamily="34" charset="0"/>
              </a:rPr>
              <a:t>O</a:t>
            </a:r>
            <a:r>
              <a:rPr lang="en-US" sz="2400" baseline="-25000" dirty="0">
                <a:latin typeface="Calibri" pitchFamily="34" charset="0"/>
              </a:rPr>
              <a:t>2 </a:t>
            </a:r>
            <a:r>
              <a:rPr lang="en-US" sz="2400" dirty="0">
                <a:latin typeface="Calibri" pitchFamily="34" charset="0"/>
              </a:rPr>
              <a:t>affinity of </a:t>
            </a:r>
            <a:r>
              <a:rPr lang="en-US" sz="2400" dirty="0" err="1">
                <a:latin typeface="Calibri" pitchFamily="34" charset="0"/>
              </a:rPr>
              <a:t>Hb</a:t>
            </a:r>
            <a:endParaRPr lang="en-US" sz="2400" dirty="0">
              <a:latin typeface="Calibri" pitchFamily="34" charset="0"/>
            </a:endParaRP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One step of ATP synthesis is bypassed (reaction 7)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Find out the role of 2,3-BPG in,</a:t>
            </a:r>
          </a:p>
          <a:p>
            <a:pPr marL="457200" indent="-457200"/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	- regulating oxygen delivery to the tissues</a:t>
            </a:r>
          </a:p>
          <a:p>
            <a:pPr marL="457200" indent="-457200"/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	- adaptation to high altitudes</a:t>
            </a:r>
          </a:p>
          <a:p>
            <a:pPr marL="457200" indent="-457200"/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	- fetal hemoglobin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219580"/>
            <a:ext cx="7467600" cy="1143000"/>
          </a:xfrm>
        </p:spPr>
        <p:txBody>
          <a:bodyPr/>
          <a:lstStyle/>
          <a:p>
            <a:r>
              <a:rPr lang="en-GB" sz="3600" dirty="0"/>
              <a:t>Synthesis of 2,3 –BPG in red cells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60195" y="1563448"/>
            <a:ext cx="6974205" cy="2201130"/>
            <a:chOff x="1560195" y="1301149"/>
            <a:chExt cx="6974205" cy="2201130"/>
          </a:xfrm>
        </p:grpSpPr>
        <p:sp>
          <p:nvSpPr>
            <p:cNvPr id="2" name="TextBox 1"/>
            <p:cNvSpPr txBox="1"/>
            <p:nvPr/>
          </p:nvSpPr>
          <p:spPr>
            <a:xfrm>
              <a:off x="2498678" y="1301149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1,3-bisphosphoglycerate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2373868"/>
              <a:ext cx="3124200" cy="40011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2,3-bisphosphoglycerate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1895" y="3102169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3-phosphoglycerate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5181600" y="1640710"/>
              <a:ext cx="1371600" cy="67614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4927979" y="2845980"/>
              <a:ext cx="1472821" cy="41249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71800" y="1795818"/>
              <a:ext cx="0" cy="1262482"/>
            </a:xfrm>
            <a:prstGeom prst="line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24200" y="1752600"/>
              <a:ext cx="0" cy="1295401"/>
            </a:xfrm>
            <a:prstGeom prst="line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rved Left Arrow 22"/>
            <p:cNvSpPr/>
            <p:nvPr/>
          </p:nvSpPr>
          <p:spPr>
            <a:xfrm>
              <a:off x="2137946" y="1961164"/>
              <a:ext cx="376654" cy="1032513"/>
            </a:xfrm>
            <a:prstGeom prst="curvedLeftArrow">
              <a:avLst>
                <a:gd name="adj1" fmla="val 0"/>
                <a:gd name="adj2" fmla="val 50000"/>
                <a:gd name="adj3" fmla="val 144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0195" y="1752600"/>
              <a:ext cx="699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86382" y="2726755"/>
              <a:ext cx="699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ATP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67568" y="181672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bisphosphoglycerate</a:t>
            </a:r>
            <a:r>
              <a:rPr lang="en-GB" sz="1600" dirty="0"/>
              <a:t> mutase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316366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2,3-bisphosphoglycerate phosphatase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001000" cy="1143000"/>
          </a:xfrm>
        </p:spPr>
        <p:txBody>
          <a:bodyPr/>
          <a:lstStyle/>
          <a:p>
            <a:r>
              <a:rPr lang="en-GB" sz="3600" dirty="0"/>
              <a:t>Clinical applications of glycolysis-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1016"/>
            <a:ext cx="8229600" cy="4525963"/>
          </a:xfrm>
        </p:spPr>
        <p:txBody>
          <a:bodyPr/>
          <a:lstStyle/>
          <a:p>
            <a:r>
              <a:rPr lang="en-GB" dirty="0"/>
              <a:t>Genetic deficiencies</a:t>
            </a:r>
          </a:p>
          <a:p>
            <a:pPr lvl="1"/>
            <a:r>
              <a:rPr lang="en-GB" dirty="0"/>
              <a:t>Most common is deficiency of pyruvate kinase in RBC (autosomal recessive)</a:t>
            </a:r>
          </a:p>
          <a:p>
            <a:pPr lvl="1"/>
            <a:r>
              <a:rPr lang="en-GB" dirty="0"/>
              <a:t>Insufficient ATP production leads to haemolysis (Anaemia, Jaundice)</a:t>
            </a:r>
          </a:p>
          <a:p>
            <a:pPr lvl="1"/>
            <a:r>
              <a:rPr lang="en-GB" dirty="0"/>
              <a:t>Other (rare) deficiencies</a:t>
            </a:r>
          </a:p>
          <a:p>
            <a:pPr lvl="2"/>
            <a:r>
              <a:rPr lang="en-GB" dirty="0"/>
              <a:t>PFK-1 deficiency in muscles (exercise intolerance)</a:t>
            </a:r>
          </a:p>
          <a:p>
            <a:r>
              <a:rPr lang="en-GB" dirty="0">
                <a:solidFill>
                  <a:srgbClr val="383CF2"/>
                </a:solidFill>
              </a:rPr>
              <a:t>Blood sample collection for glucose measurements</a:t>
            </a:r>
          </a:p>
          <a:p>
            <a:pPr lvl="1"/>
            <a:r>
              <a:rPr lang="en-GB" dirty="0">
                <a:solidFill>
                  <a:srgbClr val="383CF2"/>
                </a:solidFill>
              </a:rPr>
              <a:t>Glycolysis inhibited by  lowering temp and adding fluoride ions</a:t>
            </a:r>
          </a:p>
        </p:txBody>
      </p:sp>
    </p:spTree>
    <p:extLst>
      <p:ext uri="{BB962C8B-B14F-4D97-AF65-F5344CB8AC3E}">
        <p14:creationId xmlns:p14="http://schemas.microsoft.com/office/powerpoint/2010/main" val="3440470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0444"/>
            <a:ext cx="8229600" cy="1143000"/>
          </a:xfrm>
        </p:spPr>
        <p:txBody>
          <a:bodyPr/>
          <a:lstStyle/>
          <a:p>
            <a:r>
              <a:rPr lang="en-GB" sz="3600" dirty="0"/>
              <a:t>Clinical applications of glycolysis-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GB" sz="2800" dirty="0"/>
              <a:t>Most cancer cells have high rate of glycolysis – rapid glucose uptake</a:t>
            </a:r>
          </a:p>
          <a:p>
            <a:r>
              <a:rPr lang="en-GB" sz="2800" dirty="0"/>
              <a:t>A radiolabelled sugar analogue (FDG) can be used to monitor cancers using PET scanning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3" t="23333" r="3333" b="15926"/>
          <a:stretch/>
        </p:blipFill>
        <p:spPr>
          <a:xfrm>
            <a:off x="1447800" y="3581400"/>
            <a:ext cx="6096000" cy="29754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14600" y="4724400"/>
            <a:ext cx="1143000" cy="1173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86400" y="4724399"/>
            <a:ext cx="1143000" cy="1173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28600" y="449329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83CF2"/>
                </a:solidFill>
              </a:rPr>
              <a:t>Before treatment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0763" y="4495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83CF2"/>
                </a:solidFill>
              </a:rPr>
              <a:t>After treatment</a:t>
            </a:r>
          </a:p>
        </p:txBody>
      </p:sp>
    </p:spTree>
    <p:extLst>
      <p:ext uri="{BB962C8B-B14F-4D97-AF65-F5344CB8AC3E}">
        <p14:creationId xmlns:p14="http://schemas.microsoft.com/office/powerpoint/2010/main" val="430962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/>
              <a:t>Glycolysis is the first step of glucose (and other </a:t>
            </a:r>
            <a:r>
              <a:rPr lang="en-GB" sz="2400" dirty="0" err="1"/>
              <a:t>monosachcharide</a:t>
            </a:r>
            <a:r>
              <a:rPr lang="en-GB" sz="2400" dirty="0"/>
              <a:t>) metabolism</a:t>
            </a:r>
          </a:p>
          <a:p>
            <a:pPr marL="342900" indent="-342900">
              <a:buAutoNum type="arabicPeriod"/>
            </a:pPr>
            <a:r>
              <a:rPr lang="en-GB" sz="2400" dirty="0"/>
              <a:t>Can take place under both aerobic and anaerobic conditions and produce  2 ATP and  2 NADH</a:t>
            </a:r>
          </a:p>
          <a:p>
            <a:pPr marL="342900" indent="-342900">
              <a:buAutoNum type="arabicPeriod"/>
            </a:pPr>
            <a:r>
              <a:rPr lang="en-GB" sz="2400" dirty="0"/>
              <a:t>Total of 10 reaction steps, 3 of them are regulatory steps.</a:t>
            </a:r>
          </a:p>
          <a:p>
            <a:pPr marL="342900" indent="-342900">
              <a:buAutoNum type="arabicPeriod"/>
            </a:pPr>
            <a:r>
              <a:rPr lang="en-GB" sz="2400" dirty="0"/>
              <a:t>PFK-1 mediated conversion of  fructose-6-phosphate to fructose 1,6-bisphosphate is the main regulatory point.</a:t>
            </a:r>
          </a:p>
          <a:p>
            <a:pPr marL="342900" indent="-342900">
              <a:buAutoNum type="arabicPeriod"/>
            </a:pPr>
            <a:r>
              <a:rPr lang="en-GB" sz="2400" dirty="0"/>
              <a:t>Pathway is regulated by both allosteric and covalent modulation</a:t>
            </a:r>
          </a:p>
          <a:p>
            <a:pPr marL="342900" indent="-342900">
              <a:buAutoNum type="arabicPeriod"/>
            </a:pPr>
            <a:r>
              <a:rPr lang="en-GB" sz="2400" dirty="0"/>
              <a:t>Under anaerobic conditions, conversion of pyruvate to lactate is essential for continuation of glycolysis (</a:t>
            </a:r>
            <a:r>
              <a:rPr lang="en-GB" sz="2400" dirty="0" err="1"/>
              <a:t>e,g</a:t>
            </a:r>
            <a:r>
              <a:rPr lang="en-GB" sz="2400" dirty="0"/>
              <a:t>. red blood cells)</a:t>
            </a:r>
          </a:p>
          <a:p>
            <a:pPr marL="342900" indent="-342900">
              <a:buAutoNum type="arabicPeriod"/>
            </a:pPr>
            <a:r>
              <a:rPr lang="en-GB" sz="2400" dirty="0"/>
              <a:t>Inherited defects of glycolytic enzymes can cause haemolytic anaemia and muscle fatigue</a:t>
            </a:r>
          </a:p>
        </p:txBody>
      </p:sp>
    </p:spTree>
    <p:extLst>
      <p:ext uri="{BB962C8B-B14F-4D97-AF65-F5344CB8AC3E}">
        <p14:creationId xmlns:p14="http://schemas.microsoft.com/office/powerpoint/2010/main" val="25268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77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3124200"/>
            <a:ext cx="7467600" cy="1905000"/>
          </a:xfrm>
        </p:spPr>
        <p:txBody>
          <a:bodyPr/>
          <a:lstStyle/>
          <a:p>
            <a:r>
              <a:rPr lang="en-US" sz="4000"/>
              <a:t>Thank you!!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Questions?</a:t>
            </a:r>
            <a:br>
              <a:rPr lang="en-US" sz="4000"/>
            </a:b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3333FF"/>
                </a:solidFill>
              </a:rPr>
              <a:t> </a:t>
            </a:r>
            <a:r>
              <a:rPr lang="en-US" sz="3600" dirty="0"/>
              <a:t>Objectives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04800" y="1295400"/>
            <a:ext cx="8534400" cy="46482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/>
              <a:t>At the end of this lecture student should be able to,</a:t>
            </a:r>
          </a:p>
          <a:p>
            <a:pPr lvl="1">
              <a:spcBef>
                <a:spcPts val="600"/>
              </a:spcBef>
              <a:buFont typeface="Arial" charset="0"/>
              <a:buNone/>
            </a:pPr>
            <a:endParaRPr lang="en-US" sz="2400"/>
          </a:p>
          <a:p>
            <a:pPr lvl="1"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/>
              <a:t>Define Glycolysis</a:t>
            </a:r>
          </a:p>
          <a:p>
            <a:pPr lvl="1"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/>
              <a:t>Outline the sequence of reactions </a:t>
            </a:r>
          </a:p>
          <a:p>
            <a:pPr lvl="1"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/>
              <a:t>Identify irreversible, key regulatory, energy consuming and generating steps </a:t>
            </a:r>
          </a:p>
          <a:p>
            <a:pPr lvl="1"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/>
              <a:t>List sites of substrate level phosphorylation</a:t>
            </a:r>
          </a:p>
          <a:p>
            <a:pPr lvl="1"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/>
              <a:t>Describe Allosteric and hormonal regulation of glycolysis</a:t>
            </a:r>
          </a:p>
          <a:p>
            <a:pPr>
              <a:buFont typeface="Arial" charset="0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 dirty="0">
                <a:solidFill>
                  <a:srgbClr val="3333FF"/>
                </a:solidFill>
              </a:rPr>
              <a:t>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9144000" cy="5562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At the end of this lecture student should be able to,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 marL="914400" lvl="1" indent="-457200">
              <a:spcBef>
                <a:spcPts val="600"/>
              </a:spcBef>
              <a:buFont typeface="Calibri" pitchFamily="34" charset="0"/>
              <a:buAutoNum type="arabicPeriod" startAt="7"/>
            </a:pPr>
            <a:r>
              <a:rPr lang="en-US" dirty="0"/>
              <a:t>Understand the physiological basis for the different affinities for glucose in </a:t>
            </a:r>
            <a:r>
              <a:rPr lang="en-US" dirty="0" err="1"/>
              <a:t>glucokinase</a:t>
            </a:r>
            <a:r>
              <a:rPr lang="en-US" dirty="0"/>
              <a:t> and hexokinase</a:t>
            </a:r>
          </a:p>
          <a:p>
            <a:pPr marL="914400" lvl="1" indent="-457200">
              <a:spcBef>
                <a:spcPts val="600"/>
              </a:spcBef>
              <a:buFont typeface="Calibri" pitchFamily="34" charset="0"/>
              <a:buAutoNum type="arabicPeriod" startAt="7"/>
            </a:pPr>
            <a:r>
              <a:rPr lang="en-US" dirty="0"/>
              <a:t>Describe the fate of glucose under anaerobic and aerobic conditions</a:t>
            </a:r>
          </a:p>
          <a:p>
            <a:pPr marL="914400" lvl="1" indent="-457200">
              <a:spcBef>
                <a:spcPts val="600"/>
              </a:spcBef>
              <a:buFont typeface="Calibri" pitchFamily="34" charset="0"/>
              <a:buAutoNum type="arabicPeriod" startAt="7"/>
            </a:pPr>
            <a:r>
              <a:rPr lang="en-US" dirty="0"/>
              <a:t>Outline the fate of pyruvate and NADH produced </a:t>
            </a:r>
          </a:p>
          <a:p>
            <a:pPr marL="914400" lvl="1" indent="-457200">
              <a:spcBef>
                <a:spcPts val="600"/>
              </a:spcBef>
              <a:buFont typeface="Calibri" pitchFamily="34" charset="0"/>
              <a:buAutoNum type="arabicPeriod" startAt="7"/>
            </a:pPr>
            <a:r>
              <a:rPr lang="en-US" dirty="0"/>
              <a:t>Explain the clinical consequences of inherited  defects in glycolytic enzymes with special  reference  to mature red blood cells</a:t>
            </a:r>
          </a:p>
          <a:p>
            <a:pPr marL="914400" lvl="1" indent="-457200">
              <a:spcBef>
                <a:spcPts val="600"/>
              </a:spcBef>
              <a:buFont typeface="Arial" charset="0"/>
              <a:buNone/>
            </a:pPr>
            <a:endParaRPr lang="en-US" dirty="0"/>
          </a:p>
          <a:p>
            <a:pPr marL="914400" lvl="1" indent="-457200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GB" dirty="0"/>
              <a:t>Significance of glycolysis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GB" sz="2800" dirty="0"/>
              <a:t>Physiological importance</a:t>
            </a:r>
          </a:p>
          <a:p>
            <a:pPr lvl="1"/>
            <a:r>
              <a:rPr lang="en-GB" sz="2400" dirty="0"/>
              <a:t>First step in utilization of glucose and other monosaccharides/major role in glucose homeostasis</a:t>
            </a:r>
          </a:p>
          <a:p>
            <a:pPr lvl="1"/>
            <a:r>
              <a:rPr lang="en-GB" sz="2400" dirty="0"/>
              <a:t>Provides precursors for important biomolecules</a:t>
            </a:r>
          </a:p>
          <a:p>
            <a:pPr lvl="1"/>
            <a:r>
              <a:rPr lang="en-GB" sz="2400" dirty="0"/>
              <a:t>ATP production under both aerobic and anaerobic respiration</a:t>
            </a:r>
          </a:p>
          <a:p>
            <a:r>
              <a:rPr lang="en-GB" sz="2800" dirty="0"/>
              <a:t>Clinical relevance</a:t>
            </a:r>
          </a:p>
          <a:p>
            <a:pPr lvl="1"/>
            <a:r>
              <a:rPr lang="en-GB" sz="2400" dirty="0"/>
              <a:t>Congenital defects in glycolytic enzymes</a:t>
            </a:r>
          </a:p>
          <a:p>
            <a:pPr lvl="1"/>
            <a:r>
              <a:rPr lang="en-GB" sz="2400" dirty="0"/>
              <a:t>Clinical chemistry concerns</a:t>
            </a:r>
          </a:p>
          <a:p>
            <a:pPr lvl="1"/>
            <a:r>
              <a:rPr lang="en-GB" sz="2400" dirty="0"/>
              <a:t>Detection (and possible treatment) of cancers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72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09599"/>
            <a:ext cx="3657600" cy="56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Glucose homeostasis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971800" cy="4525963"/>
          </a:xfrm>
        </p:spPr>
        <p:txBody>
          <a:bodyPr/>
          <a:lstStyle/>
          <a:p>
            <a:r>
              <a:rPr lang="en-GB" sz="2400" dirty="0"/>
              <a:t>Blood glucose levels tightly regulated between 80-150 mg/</a:t>
            </a:r>
            <a:r>
              <a:rPr lang="en-GB" sz="2400" dirty="0" err="1"/>
              <a:t>dL</a:t>
            </a:r>
            <a:r>
              <a:rPr lang="en-GB" sz="2400" dirty="0"/>
              <a:t> in healthy people</a:t>
            </a:r>
          </a:p>
          <a:p>
            <a:r>
              <a:rPr lang="en-GB" sz="2400" dirty="0"/>
              <a:t>Hormone mediated regulation of ;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Glucose uptake and trapping (High energy state)</a:t>
            </a:r>
          </a:p>
          <a:p>
            <a:pPr lvl="1"/>
            <a:r>
              <a:rPr lang="en-GB" sz="2000" dirty="0"/>
              <a:t>Glucose production and release (Low energy state)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76400"/>
            <a:ext cx="59284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1524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+mj-lt"/>
                <a:cs typeface="+mn-cs"/>
              </a:rPr>
              <a:t>Major pathways of glucose utilization</a:t>
            </a:r>
          </a:p>
        </p:txBody>
      </p:sp>
      <p:pic>
        <p:nvPicPr>
          <p:cNvPr id="107524" name="Picture 1028" descr="figure 14-01"/>
          <p:cNvPicPr>
            <a:picLocks noChangeAspect="1" noChangeArrowheads="1"/>
          </p:cNvPicPr>
          <p:nvPr/>
        </p:nvPicPr>
        <p:blipFill>
          <a:blip r:embed="rId3"/>
          <a:srcRect t="12727" b="7190"/>
          <a:stretch>
            <a:fillRect/>
          </a:stretch>
        </p:blipFill>
        <p:spPr bwMode="auto">
          <a:xfrm>
            <a:off x="1143000" y="1752600"/>
            <a:ext cx="5867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1028" descr="figure 14-01"/>
          <p:cNvPicPr>
            <a:picLocks noChangeAspect="1" noChangeArrowheads="1"/>
          </p:cNvPicPr>
          <p:nvPr/>
        </p:nvPicPr>
        <p:blipFill>
          <a:blip r:embed="rId3"/>
          <a:srcRect l="59740" t="4851" b="87273"/>
          <a:stretch>
            <a:fillRect/>
          </a:stretch>
        </p:blipFill>
        <p:spPr bwMode="auto">
          <a:xfrm>
            <a:off x="4818185" y="161192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1028" descr="figure 14-01"/>
          <p:cNvPicPr>
            <a:picLocks noChangeAspect="1" noChangeArrowheads="1"/>
          </p:cNvPicPr>
          <p:nvPr/>
        </p:nvPicPr>
        <p:blipFill>
          <a:blip r:embed="rId3"/>
          <a:srcRect t="-1714" r="45454" b="93835"/>
          <a:stretch>
            <a:fillRect/>
          </a:stretch>
        </p:blipFill>
        <p:spPr bwMode="auto">
          <a:xfrm>
            <a:off x="762000" y="1219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7" name="TextBox 11"/>
          <p:cNvSpPr txBox="1">
            <a:spLocks noChangeArrowheads="1"/>
          </p:cNvSpPr>
          <p:nvPr/>
        </p:nvSpPr>
        <p:spPr bwMode="auto">
          <a:xfrm>
            <a:off x="7162800" y="403860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RBCs</a:t>
            </a:r>
          </a:p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Brain cells</a:t>
            </a:r>
          </a:p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Muscles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8882</TotalTime>
  <Words>910</Words>
  <Application>Microsoft Office PowerPoint</Application>
  <PresentationFormat>On-screen Show (4:3)</PresentationFormat>
  <Paragraphs>232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Symbol</vt:lpstr>
      <vt:lpstr>Times</vt:lpstr>
      <vt:lpstr>Times New Roman</vt:lpstr>
      <vt:lpstr>Wingdings</vt:lpstr>
      <vt:lpstr>Office Theme</vt:lpstr>
      <vt:lpstr>1_Office Theme</vt:lpstr>
      <vt:lpstr>2_Office Theme</vt:lpstr>
      <vt:lpstr>Glycolysis</vt:lpstr>
      <vt:lpstr>PowerPoint Presentation</vt:lpstr>
      <vt:lpstr>PowerPoint Presentation</vt:lpstr>
      <vt:lpstr> Objectives</vt:lpstr>
      <vt:lpstr> Objectives</vt:lpstr>
      <vt:lpstr>Significance of glycolysis</vt:lpstr>
      <vt:lpstr>PowerPoint Presentation</vt:lpstr>
      <vt:lpstr>Glucose homeostasis</vt:lpstr>
      <vt:lpstr>PowerPoint Presentation</vt:lpstr>
      <vt:lpstr>Glucose transporters</vt:lpstr>
      <vt:lpstr>Glucose uptake into the 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Regulation of rate of reactions</vt:lpstr>
      <vt:lpstr>PowerPoint Presentation</vt:lpstr>
      <vt:lpstr>Reaction 1:  Phosphorylation of glucose- GK mediated</vt:lpstr>
      <vt:lpstr>Reaction 3: Phosphofructokinase 1(PFK-1)</vt:lpstr>
      <vt:lpstr>Reaction 10:  Pyruvate kinase   </vt:lpstr>
      <vt:lpstr>Fates of pyruvate</vt:lpstr>
      <vt:lpstr>PowerPoint Presentation</vt:lpstr>
      <vt:lpstr>PowerPoint Presentation</vt:lpstr>
      <vt:lpstr>Cori cycle</vt:lpstr>
      <vt:lpstr>Synthesis of 2,3 –BPG in red cells</vt:lpstr>
      <vt:lpstr>Clinical applications of glycolysis- I</vt:lpstr>
      <vt:lpstr>Clinical applications of glycolysis- II</vt:lpstr>
      <vt:lpstr>Summary</vt:lpstr>
      <vt:lpstr>Thank you!!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thusithab</dc:creator>
  <cp:lastModifiedBy>Admin</cp:lastModifiedBy>
  <cp:revision>153</cp:revision>
  <cp:lastPrinted>2018-01-02T04:25:46Z</cp:lastPrinted>
  <dcterms:created xsi:type="dcterms:W3CDTF">2014-01-17T04:03:30Z</dcterms:created>
  <dcterms:modified xsi:type="dcterms:W3CDTF">2018-01-03T03:06:09Z</dcterms:modified>
</cp:coreProperties>
</file>