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  <p:sldMasterId id="2147483754" r:id="rId4"/>
  </p:sldMasterIdLst>
  <p:notesMasterIdLst>
    <p:notesMasterId r:id="rId25"/>
  </p:notesMasterIdLst>
  <p:handoutMasterIdLst>
    <p:handoutMasterId r:id="rId26"/>
  </p:handoutMasterIdLst>
  <p:sldIdLst>
    <p:sldId id="295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15" r:id="rId2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40" Type="http://schemas.microsoft.com/office/2016/11/relationships/changesInfo" Target="NUL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7" y="1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0E4D9-3836-4D64-8075-EB1A5A4DFAAE}" type="datetimeFigureOut">
              <a:rPr lang="en-GB" smtClean="0"/>
              <a:t>09/01/2018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7" y="8829968"/>
            <a:ext cx="303784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DFB9-73F8-4424-9239-E116FB214E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585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1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97F0C98-0919-42AE-9A97-BD02AB3C3512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69ACF2C-D4AD-4007-AED6-6C722A277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6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5F1C23-59A6-4ADE-AD0E-1B40F1CBE5D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6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31A6FC-1DC8-459A-9CFC-BC5CA9839C75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1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5DA41A9-E93D-4403-AFCA-446E366AF98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023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F8633F-DD3C-4D98-8AB2-E94F3970F5B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1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4169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05C971-3A32-4E4B-9A7B-6581C0EE531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0372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Long chain fatty acids, Thyroxin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tissue-</a:t>
            </a:r>
            <a:r>
              <a:rPr lang="en-US" altLang="en-US" b="1" smtClean="0"/>
              <a:t>Thermogenin (or the uncoupling protein)</a:t>
            </a:r>
            <a:r>
              <a:rPr lang="en-US" altLang="en-US" smtClean="0"/>
              <a:t> is a physiological uncoupler found in brown adipose tissue that functions to generate body heat, particularly for the newborn and during hibernation in animals 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56306E-E6AB-4E47-AD1B-F0ACA7BC7BC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0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935991-4BC6-40FB-A82F-81F26A6FFBC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850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6907F35-9D08-4441-9826-D08C9233CCB7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B91C1E0-7A4B-44AA-A2F3-FE453E443A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BE36EAF-7933-48E6-B651-4605BD545841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852DF82-DF47-453F-A495-F1F2AC204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725E5E-71DB-4003-A4A8-87299A6A5022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1E5315A-3A81-44BB-9E0D-E351BC0988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CEAFAD-5692-448B-979C-3F782AB40C32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8F0EB66-25ED-421B-B855-5F2C54D12D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E77C129-EACD-4CB2-9E6D-AC1581B018EA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DBF7336-C9C3-4648-9D70-01238B7202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9E343D3-E239-4C9C-8A61-CD37A011AFAE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EB6739-29EE-46F3-BBA2-E19D69E7E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6B8B6AB-8C41-4919-BF61-EFD02B0EC16E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2A50FD4-F395-4CF2-9726-779B58969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FCFDBD-B11A-4A99-825C-20338DD0D090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F6CB40C-0F65-413D-BC90-2CDE5816A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1D30E78-B04C-4BA4-83FF-CC6BB92E01AF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F34D51-E2DF-4F85-B313-90E536554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779EC86-33EE-4F79-9BA9-EDF8E11878C3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A79A7DD-49C0-4793-BF9A-E0B3E9F5F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3497CB2-B3F0-4490-B936-F964F590E510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345EED9-6B73-48E3-A186-A17D8C895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0307827-2BED-428C-B682-6339189FA09D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45ADD70-F7C4-4565-94C4-73862A5B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14FB963-021B-428D-826F-3CA5E8CE6386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6EB31B-8BFA-4180-ABDF-55B447B15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198094E-8060-4F41-A968-88CA9EBCF8A6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A7D282-E331-4DB2-9420-26C569D83A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9148065-AADE-49D4-9AE4-E75EA93FB76E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67B9339-8A66-43A0-A00E-C9B3F843A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461BF9C-D670-4C22-AB70-8356258D43AD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3380458-E5DC-4360-9FD9-63ED61045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D944E40-F1A6-46B9-B55A-A24CE1836EE2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1D620B-08E3-4F66-8049-817118934F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D2452AF-EA8D-45E7-8357-A4D2B80B327B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DDE7A6F-8682-4CC1-B79A-650121F077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1D7413D-A595-463D-8BFD-3D85D60EC0BD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0363AEB-482D-40EA-A29F-A601A2B7B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7FCFB11-EB46-4A0B-9ACB-6B01E4A9C6BC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6AA1EF5-41D9-425A-98FD-F8AC60B69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AE69008-009B-4E42-BAE6-6BBF866594E8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E7446F8-74D9-4709-9EBC-902C431A7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21899A-1710-4379-BF71-29891F55B7D4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A28041-DA0A-4F72-8ED6-A5DC79DFCC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D18F780-BA7F-4E78-9D9D-3BEFDD588FB8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21DFEC2-D970-4905-A7A3-C77E592DF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179ECDC3-6494-404A-B2CA-F9081BB28877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A1C51B-4F72-42E0-A519-B6A86F327E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5AC800B-F2CD-456A-A0E5-E186C31C3E3B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95AAD9-15A4-40A7-B6B7-9CEA31C40D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EA2FA4-CA35-4D33-A163-8D92989D92D1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57A040-6C8E-4AFE-8779-21B3890CA1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54DD03-3A00-46FB-8927-A9350F092EE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CDE22B-53DE-4478-8333-A270DA6A412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564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A3C74B-3E14-4D9C-B012-6613B6C9753B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0248C8-1EE8-46F2-A2D1-FB2B2BDD62A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14272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37546F-0188-4E83-AE27-F5B9856B6481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7A58E7-FA36-448C-A917-01A9BD1A8FD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152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A322E-2C3C-46C2-9576-2A3C1CA7B48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8CF19B-802E-47E5-B793-7AA9125B0AF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85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241A36-4AB2-49B1-9733-5544393843D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FFA466-04C3-494B-ABB3-DAFA7BBA94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C9715E3-F744-427B-84EA-BF340A16CE0C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69B125-CF79-4DC5-910D-E3E03D4271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00BAAA-D800-4550-936F-F80B754FF5B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287042-4627-42E5-B8CB-6EC8AFB6165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8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6EF982-E13C-4AB4-AFFC-B013FD7E000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842388-02D6-41E1-9CFB-A11E21AC051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2419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F975BB-658F-4CCF-B38E-08DE8CC9260A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8A799B-CF9D-4742-931F-BEC0E528723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643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F18D2B-E5EB-455F-986F-C9412BD50EF6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810013-7524-46B3-A089-CECD59827C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2784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876C47-38D7-44E2-8DDF-E8EE153DF3C9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790EE7-8FE9-4847-873A-10C5FAE27BE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5572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A37E0A-75C9-4C55-9361-3A5E51D1C52C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B7C5A4-B96E-4172-81CB-48A86FA74C2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1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20886CA-C463-414B-908B-AC085E926359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9B866C-201B-4B0E-83D0-259364DE3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FBFDD17-5D46-40B9-BB5C-E02A145E8732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A3A99CF-EF15-4215-8A3A-CEC0A1B432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3AC0931-9228-46A8-A9BA-23B60403690E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D32D15B-B93D-4463-9BD4-8C10D35196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52FCFED-7DED-490F-9222-5F628B6A51FD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69B05AA-FA08-481C-BA1B-5386459FB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304335E-1B93-4B08-B5E6-9B5BCE370BE8}" type="datetimeFigureOut">
              <a:rPr lang="en-US"/>
              <a:pPr>
                <a:defRPr/>
              </a:pPr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E715A8-E96D-417B-B385-33761325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0179" name="Picture 2" descr="C:\Users\thusithab\Dropbox\TW\kelaniya logo.jpg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8210550" y="152400"/>
            <a:ext cx="933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1676400" y="1066800"/>
            <a:ext cx="7010400" cy="76200"/>
          </a:xfrm>
          <a:prstGeom prst="rect">
            <a:avLst/>
          </a:prstGeom>
          <a:gradFill flip="none" rotWithShape="1">
            <a:gsLst>
              <a:gs pos="700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3315" name="Group 5"/>
          <p:cNvGrpSpPr>
            <a:grpSpLocks/>
          </p:cNvGrpSpPr>
          <p:nvPr userDrawn="1"/>
        </p:nvGrpSpPr>
        <p:grpSpPr bwMode="auto">
          <a:xfrm>
            <a:off x="1524000" y="457200"/>
            <a:ext cx="7486650" cy="1066800"/>
            <a:chOff x="1524000" y="457200"/>
            <a:chExt cx="7486650" cy="1066800"/>
          </a:xfrm>
        </p:grpSpPr>
        <p:pic>
          <p:nvPicPr>
            <p:cNvPr id="13316" name="Picture 2" descr="C:\Users\thusithab\Dropbox\TW\kelaniya logo.jpg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8077200" y="457200"/>
              <a:ext cx="933450" cy="904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Rounded Rectangle 3"/>
            <p:cNvSpPr/>
            <p:nvPr userDrawn="1"/>
          </p:nvSpPr>
          <p:spPr>
            <a:xfrm>
              <a:off x="1524000" y="1371600"/>
              <a:ext cx="7010400" cy="76200"/>
            </a:xfrm>
            <a:prstGeom prst="roundRect">
              <a:avLst/>
            </a:prstGeom>
            <a:gradFill flip="none" rotWithShape="1">
              <a:gsLst>
                <a:gs pos="15000">
                  <a:schemeClr val="accent6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ounded Rectangle 4"/>
            <p:cNvSpPr/>
            <p:nvPr userDrawn="1"/>
          </p:nvSpPr>
          <p:spPr>
            <a:xfrm>
              <a:off x="1905000" y="1447800"/>
              <a:ext cx="7010400" cy="76200"/>
            </a:xfrm>
            <a:prstGeom prst="roundRect">
              <a:avLst/>
            </a:prstGeom>
            <a:gradFill flip="none" rotWithShape="1">
              <a:gsLst>
                <a:gs pos="15000">
                  <a:srgbClr val="FFC0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08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26627" name="Picture 2" descr="C:\Users\thusithab\Dropbox\TW\kelaniya logo.jpg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210550" y="152400"/>
            <a:ext cx="9334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le 4"/>
          <p:cNvSpPr/>
          <p:nvPr userDrawn="1"/>
        </p:nvSpPr>
        <p:spPr>
          <a:xfrm>
            <a:off x="1676400" y="1066800"/>
            <a:ext cx="7010400" cy="76200"/>
          </a:xfrm>
          <a:prstGeom prst="roundRect">
            <a:avLst/>
          </a:prstGeom>
          <a:gradFill flip="none" rotWithShape="1">
            <a:gsLst>
              <a:gs pos="15000">
                <a:srgbClr val="FFC00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09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023138-2FFD-4BA6-B5F6-78FF9739E20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1/9/2018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E24775-E9AE-4DDD-B2F3-AA4EE2F0DE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7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7467600" cy="1143000"/>
          </a:xfrm>
        </p:spPr>
        <p:txBody>
          <a:bodyPr/>
          <a:lstStyle/>
          <a:p>
            <a:r>
              <a:rPr lang="en-US" dirty="0" smtClean="0"/>
              <a:t>Oxidative phosphorylation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62000" y="5486400"/>
            <a:ext cx="4740275" cy="914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err="1" smtClean="0">
                <a:cs typeface="Times New Roman" pitchFamily="18" charset="0"/>
              </a:rPr>
              <a:t>Thusitha</a:t>
            </a:r>
            <a:r>
              <a:rPr lang="en-US" sz="1800" dirty="0" smtClean="0">
                <a:cs typeface="Times New Roman" pitchFamily="18" charset="0"/>
              </a:rPr>
              <a:t> </a:t>
            </a:r>
            <a:r>
              <a:rPr lang="en-US" sz="1800" dirty="0" err="1" smtClean="0">
                <a:cs typeface="Times New Roman" pitchFamily="18" charset="0"/>
              </a:rPr>
              <a:t>Wickramasinghe</a:t>
            </a:r>
            <a:r>
              <a:rPr lang="en-US" sz="1800" dirty="0" smtClean="0">
                <a:cs typeface="Times New Roman" pitchFamily="18" charset="0"/>
              </a:rPr>
              <a:t> BSc PhD</a:t>
            </a:r>
            <a:endParaRPr lang="en-US" sz="1800" dirty="0" smtClean="0"/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Dept. of Biochemistry and Clinical Chemistry</a:t>
            </a:r>
          </a:p>
          <a:p>
            <a:pPr fontAlgn="auto">
              <a:spcAft>
                <a:spcPts val="0"/>
              </a:spcAft>
              <a:buFont typeface="Wingdings 2"/>
              <a:buNone/>
              <a:defRPr/>
            </a:pPr>
            <a:r>
              <a:rPr lang="en-US" sz="1800" dirty="0" smtClean="0"/>
              <a:t>08/01/2018 Batch 28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5638800" y="1954929"/>
            <a:ext cx="3505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 protein with more than 30 protein subunits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Prosthetic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groups: Fe-S cluster, FMN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Accept 2 electrons from NADH in to FMN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 transfer from FMNH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Co Q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 H</a:t>
            </a:r>
            <a:r>
              <a:rPr kumimoji="0" lang="en-US" alt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transported out per 2 e- 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1524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Complex I: NADH dehydrogenase</a:t>
            </a:r>
            <a:endParaRPr kumimoji="0" lang="en-CA" sz="36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8" y="5086503"/>
            <a:ext cx="4924763" cy="146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" t="2499" r="9888"/>
          <a:stretch>
            <a:fillRect/>
          </a:stretch>
        </p:blipFill>
        <p:spPr bwMode="auto">
          <a:xfrm>
            <a:off x="140929" y="762000"/>
            <a:ext cx="5892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47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685800" y="1676400"/>
            <a:ext cx="7759700" cy="914400"/>
            <a:chOff x="483" y="3438"/>
            <a:chExt cx="4888" cy="576"/>
          </a:xfrm>
        </p:grpSpPr>
        <p:grpSp>
          <p:nvGrpSpPr>
            <p:cNvPr id="22533" name="Group 3"/>
            <p:cNvGrpSpPr>
              <a:grpSpLocks/>
            </p:cNvGrpSpPr>
            <p:nvPr/>
          </p:nvGrpSpPr>
          <p:grpSpPr bwMode="auto">
            <a:xfrm>
              <a:off x="483" y="3438"/>
              <a:ext cx="905" cy="288"/>
              <a:chOff x="0" y="288"/>
              <a:chExt cx="905" cy="288"/>
            </a:xfrm>
          </p:grpSpPr>
          <p:sp>
            <p:nvSpPr>
              <p:cNvPr id="22553" name="Rectangle 4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05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54" name="Rectangle 5"/>
              <p:cNvSpPr>
                <a:spLocks noChangeArrowheads="1"/>
              </p:cNvSpPr>
              <p:nvPr/>
            </p:nvSpPr>
            <p:spPr bwMode="auto">
              <a:xfrm>
                <a:off x="0" y="288"/>
                <a:ext cx="905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rPr>
                  <a:t>Succinate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1388" y="3438"/>
              <a:ext cx="68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43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 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        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070" y="3438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FAD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774" y="3438"/>
              <a:ext cx="68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43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 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        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3456" y="3438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Fe</a:t>
              </a:r>
              <a:r>
                <a:rPr kumimoji="0" lang="en-US" alt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2+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007" y="3438"/>
              <a:ext cx="68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43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 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        </a:t>
              </a:r>
            </a:p>
          </p:txBody>
        </p:sp>
        <p:grpSp>
          <p:nvGrpSpPr>
            <p:cNvPr id="22539" name="Group 11"/>
            <p:cNvGrpSpPr>
              <a:grpSpLocks/>
            </p:cNvGrpSpPr>
            <p:nvPr/>
          </p:nvGrpSpPr>
          <p:grpSpPr bwMode="auto">
            <a:xfrm>
              <a:off x="4689" y="3438"/>
              <a:ext cx="682" cy="288"/>
              <a:chOff x="4206" y="288"/>
              <a:chExt cx="682" cy="288"/>
            </a:xfrm>
          </p:grpSpPr>
          <p:sp>
            <p:nvSpPr>
              <p:cNvPr id="22551" name="Rectangle 12"/>
              <p:cNvSpPr>
                <a:spLocks noChangeArrowheads="1"/>
              </p:cNvSpPr>
              <p:nvPr/>
            </p:nvSpPr>
            <p:spPr bwMode="auto">
              <a:xfrm>
                <a:off x="4206" y="288"/>
                <a:ext cx="682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52" name="Rectangle 13"/>
              <p:cNvSpPr>
                <a:spLocks noChangeArrowheads="1"/>
              </p:cNvSpPr>
              <p:nvPr/>
            </p:nvSpPr>
            <p:spPr bwMode="auto">
              <a:xfrm>
                <a:off x="4206" y="288"/>
                <a:ext cx="682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rPr>
                  <a:t>CoQ</a:t>
                </a:r>
              </a:p>
            </p:txBody>
          </p:sp>
        </p:grpSp>
        <p:grpSp>
          <p:nvGrpSpPr>
            <p:cNvPr id="22540" name="Group 14"/>
            <p:cNvGrpSpPr>
              <a:grpSpLocks/>
            </p:cNvGrpSpPr>
            <p:nvPr/>
          </p:nvGrpSpPr>
          <p:grpSpPr bwMode="auto">
            <a:xfrm>
              <a:off x="483" y="3726"/>
              <a:ext cx="905" cy="288"/>
              <a:chOff x="0" y="576"/>
              <a:chExt cx="905" cy="288"/>
            </a:xfrm>
          </p:grpSpPr>
          <p:sp>
            <p:nvSpPr>
              <p:cNvPr id="22549" name="Rectangle 15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905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50" name="Rectangle 16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905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rPr>
                  <a:t>Fumarate</a:t>
                </a:r>
              </a:p>
            </p:txBody>
          </p:sp>
        </p:grpSp>
        <p:sp>
          <p:nvSpPr>
            <p:cNvPr id="22541" name="Rectangle 17"/>
            <p:cNvSpPr>
              <a:spLocks noChangeArrowheads="1"/>
            </p:cNvSpPr>
            <p:nvPr/>
          </p:nvSpPr>
          <p:spPr bwMode="auto">
            <a:xfrm>
              <a:off x="2070" y="3726"/>
              <a:ext cx="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FADH</a:t>
              </a:r>
              <a:r>
                <a:rPr kumimoji="0" lang="en-US" altLang="en-US" sz="1800" b="0" i="0" u="none" strike="noStrike" kern="1200" cap="none" spc="0" normalizeH="0" baseline="-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2</a:t>
              </a: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542" name="Rectangle 18"/>
            <p:cNvSpPr>
              <a:spLocks noChangeArrowheads="1"/>
            </p:cNvSpPr>
            <p:nvPr/>
          </p:nvSpPr>
          <p:spPr bwMode="auto">
            <a:xfrm>
              <a:off x="3456" y="3726"/>
              <a:ext cx="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Fe</a:t>
              </a:r>
              <a:r>
                <a:rPr kumimoji="0" lang="en-US" altLang="en-US" sz="1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3+</a:t>
              </a: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S</a:t>
              </a:r>
            </a:p>
          </p:txBody>
        </p:sp>
        <p:grpSp>
          <p:nvGrpSpPr>
            <p:cNvPr id="22543" name="Group 19"/>
            <p:cNvGrpSpPr>
              <a:grpSpLocks/>
            </p:cNvGrpSpPr>
            <p:nvPr/>
          </p:nvGrpSpPr>
          <p:grpSpPr bwMode="auto">
            <a:xfrm>
              <a:off x="4689" y="3726"/>
              <a:ext cx="682" cy="288"/>
              <a:chOff x="4206" y="576"/>
              <a:chExt cx="682" cy="288"/>
            </a:xfrm>
          </p:grpSpPr>
          <p:sp>
            <p:nvSpPr>
              <p:cNvPr id="22547" name="Rectangle 20"/>
              <p:cNvSpPr>
                <a:spLocks noChangeArrowheads="1"/>
              </p:cNvSpPr>
              <p:nvPr/>
            </p:nvSpPr>
            <p:spPr bwMode="auto">
              <a:xfrm>
                <a:off x="4206" y="576"/>
                <a:ext cx="682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22548" name="Rectangle 21"/>
              <p:cNvSpPr>
                <a:spLocks noChangeArrowheads="1"/>
              </p:cNvSpPr>
              <p:nvPr/>
            </p:nvSpPr>
            <p:spPr bwMode="auto">
              <a:xfrm>
                <a:off x="4206" y="576"/>
                <a:ext cx="682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rPr>
                  <a:t>CoQH</a:t>
                </a:r>
                <a:r>
                  <a:rPr kumimoji="0" lang="en-US" altLang="en-US" sz="1800" b="0" i="0" u="none" strike="noStrike" kern="1200" cap="none" spc="0" normalizeH="0" baseline="-30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2544" name="Picture 22" descr="downdouble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4" y="3582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5" name="Picture 23" descr="updoublearrow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582"/>
              <a:ext cx="44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46" name="Picture 24" descr="downdoublearro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" y="3582"/>
              <a:ext cx="45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531" name="Rectangle 25"/>
          <p:cNvSpPr>
            <a:spLocks noChangeArrowheads="1"/>
          </p:cNvSpPr>
          <p:nvPr/>
        </p:nvSpPr>
        <p:spPr bwMode="auto">
          <a:xfrm>
            <a:off x="0" y="304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Complex II Succinate-CoQ Reductase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2" name="Rectangle 26"/>
          <p:cNvSpPr>
            <a:spLocks noChangeArrowheads="1"/>
          </p:cNvSpPr>
          <p:nvPr/>
        </p:nvSpPr>
        <p:spPr bwMode="auto">
          <a:xfrm>
            <a:off x="304800" y="3657600"/>
            <a:ext cx="8458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Contains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succinate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dehydrogenase (from TCA cycle!)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Fe-S protein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to Ubiquinone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FAD accepts 2 e</a:t>
            </a:r>
            <a:r>
              <a: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and then 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passes 1 e</a:t>
            </a:r>
            <a:r>
              <a:rPr kumimoji="0" lang="en-US" altLang="en-US" sz="2400" b="0" i="0" u="sng" strike="noStrike" kern="1200" cap="none" spc="0" normalizeH="0" baseline="30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at a time to Fe-S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protein finally to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Ubiquinone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No protons pumped from this step</a:t>
            </a:r>
            <a:endParaRPr kumimoji="0" lang="en-US" altLang="en-US" sz="2400" b="0" i="0" u="none" strike="noStrike" kern="1200" cap="none" spc="0" normalizeH="0" baseline="30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49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FF"/>
                </a:solidFill>
              </a:rPr>
              <a:t>Coenzyme Q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19200"/>
            <a:ext cx="4572000" cy="5181600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Transport e- from  complex I and II to complex III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Accept e- from both FADH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and FMNH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US" altLang="en-US" sz="24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electron- transfer steps taking advantage of the stable 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semiquinone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intermediate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Myxothiazol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(antibiotic from fungi) inhibits electron transfer from UQH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Complex III</a:t>
            </a:r>
          </a:p>
          <a:p>
            <a:pPr marL="457200" indent="-457200" eaLnBrk="1" hangingPunct="1">
              <a:spcBef>
                <a:spcPct val="0"/>
              </a:spcBef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0" name="Picture 2" descr="figure 19-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7"/>
          <a:stretch>
            <a:fillRect/>
          </a:stretch>
        </p:blipFill>
        <p:spPr bwMode="auto">
          <a:xfrm>
            <a:off x="609600" y="1206910"/>
            <a:ext cx="3505200" cy="54015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77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>
                <a:solidFill>
                  <a:srgbClr val="3333FF"/>
                </a:solidFill>
              </a:rPr>
              <a:t>Cytochromes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40386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Heme containing proteins</a:t>
            </a:r>
          </a:p>
          <a:p>
            <a:pPr eaLnBrk="1" hangingPunct="1"/>
            <a:r>
              <a:rPr lang="en-US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III</a:t>
            </a:r>
            <a:r>
              <a:rPr lang="en-CA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CA" altLang="en-US" sz="2400" dirty="0" err="1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</a:t>
            </a:r>
            <a:r>
              <a:rPr lang="en-CA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en-US" sz="2400" i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b-c</a:t>
            </a:r>
            <a:r>
              <a:rPr lang="en-CA" altLang="en-US" sz="2400" i="1" baseline="-250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altLang="en-US" sz="2400" i="1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Capable of accepting one e- from Co Q</a:t>
            </a:r>
          </a:p>
          <a:p>
            <a:pPr eaLnBrk="1" hangingPunct="1"/>
            <a:r>
              <a:rPr lang="en-US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Cytochrome C</a:t>
            </a:r>
            <a:r>
              <a:rPr lang="en-CA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CA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water soluble mobile electron carrier. Transfer e- from complex III to complex IV.</a:t>
            </a: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 smtClean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IV (Cytochrome oxidase):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Last of the e- chain. Largely </a:t>
            </a: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exergonic,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½ O</a:t>
            </a:r>
            <a:r>
              <a:rPr lang="en-CA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 (g)</a:t>
            </a: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CA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2H</a:t>
            </a:r>
            <a:r>
              <a:rPr lang="en-CA" altLang="en-US" sz="2400" baseline="30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+ 2e</a:t>
            </a:r>
            <a:r>
              <a:rPr lang="en-CA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CA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A" altLang="en-US" sz="2400" baseline="-25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CA" altLang="en-US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CA" altLang="en-US" sz="2400" baseline="-250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CA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2400" dirty="0" smtClean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38200" y="4572000"/>
            <a:ext cx="7391400" cy="2027238"/>
            <a:chOff x="567" y="920"/>
            <a:chExt cx="4897" cy="2124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567" y="920"/>
              <a:ext cx="4897" cy="2124"/>
              <a:chOff x="567" y="920"/>
              <a:chExt cx="4897" cy="2124"/>
            </a:xfrm>
          </p:grpSpPr>
          <p:sp>
            <p:nvSpPr>
              <p:cNvPr id="7" name="Oval 4"/>
              <p:cNvSpPr>
                <a:spLocks noChangeArrowheads="1"/>
              </p:cNvSpPr>
              <p:nvPr/>
            </p:nvSpPr>
            <p:spPr bwMode="auto">
              <a:xfrm>
                <a:off x="3402" y="1117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8" name="Group 5"/>
              <p:cNvGrpSpPr>
                <a:grpSpLocks/>
              </p:cNvGrpSpPr>
              <p:nvPr/>
            </p:nvGrpSpPr>
            <p:grpSpPr bwMode="auto">
              <a:xfrm>
                <a:off x="567" y="1162"/>
                <a:ext cx="4897" cy="1882"/>
                <a:chOff x="567" y="1162"/>
                <a:chExt cx="4897" cy="1882"/>
              </a:xfrm>
            </p:grpSpPr>
            <p:grpSp>
              <p:nvGrpSpPr>
                <p:cNvPr id="10" name="Group 6"/>
                <p:cNvGrpSpPr>
                  <a:grpSpLocks/>
                </p:cNvGrpSpPr>
                <p:nvPr/>
              </p:nvGrpSpPr>
              <p:grpSpPr bwMode="auto">
                <a:xfrm>
                  <a:off x="567" y="1389"/>
                  <a:ext cx="4897" cy="725"/>
                  <a:chOff x="521" y="391"/>
                  <a:chExt cx="4897" cy="725"/>
                </a:xfrm>
              </p:grpSpPr>
              <p:grpSp>
                <p:nvGrpSpPr>
                  <p:cNvPr id="26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521" y="391"/>
                    <a:ext cx="4897" cy="90"/>
                    <a:chOff x="521" y="391"/>
                    <a:chExt cx="4897" cy="90"/>
                  </a:xfrm>
                </p:grpSpPr>
                <p:grpSp>
                  <p:nvGrpSpPr>
                    <p:cNvPr id="518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1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88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9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90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19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85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6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7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0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65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82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3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4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1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7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79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0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81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2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0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76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7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8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3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82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73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4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5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4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4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70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1" name="Oval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72" name="Oval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5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67" name="Oval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8" name="Oval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9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6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8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64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5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6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7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70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61" name="Oval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2" name="Oval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3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8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42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58" name="Oval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9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60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29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14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55" name="Oval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6" name="Oval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7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0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7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52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3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4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1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49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0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51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2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31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46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47" name="Oval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48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3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03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543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44" name="Oval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45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534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75" y="391"/>
                      <a:ext cx="543" cy="90"/>
                      <a:chOff x="4945" y="346"/>
                      <a:chExt cx="543" cy="90"/>
                    </a:xfrm>
                  </p:grpSpPr>
                  <p:grpSp>
                    <p:nvGrpSpPr>
                      <p:cNvPr id="535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45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40" name="Oval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41" name="Oval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42" name="Oval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536" name="Group 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17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37" name="Oval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38" name="Oval 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39" name="Oval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7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521" y="1026"/>
                    <a:ext cx="4897" cy="90"/>
                    <a:chOff x="521" y="1026"/>
                    <a:chExt cx="4897" cy="90"/>
                  </a:xfrm>
                </p:grpSpPr>
                <p:grpSp>
                  <p:nvGrpSpPr>
                    <p:cNvPr id="444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1" y="1026"/>
                      <a:ext cx="4353" cy="90"/>
                      <a:chOff x="567" y="754"/>
                      <a:chExt cx="4353" cy="90"/>
                    </a:xfrm>
                  </p:grpSpPr>
                  <p:grpSp>
                    <p:nvGrpSpPr>
                      <p:cNvPr id="454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7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15" name="Oval 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16" name="Oval 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17" name="Oval 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5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9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12" name="Oval 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13" name="Oval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14" name="Oval 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6" name="Group 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11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09" name="Oval 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10" name="Oval 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11" name="Oval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7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83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06" name="Oval 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07" name="Oval 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08" name="Oval 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8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56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03" name="Oval 1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04" name="Oval 1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05" name="Oval 1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59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8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500" name="Oval 1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01" name="Oval 1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02" name="Oval 1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0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0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97" name="Oval 1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98" name="Oval 1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99" name="Oval 1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1" name="Group 1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72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94" name="Oval 1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95" name="Oval 1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96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2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4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91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92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93" name="Oval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3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16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88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89" name="Oval 1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90" name="Oval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4" name="Group 1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88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85" name="Oval 1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86" name="Oval 1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87" name="Oval 1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5" name="Group 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60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82" name="Oval 1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83" name="Oval 1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84" name="Oval 1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6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33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79" name="Oval 1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80" name="Oval 1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81" name="Oval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7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05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76" name="Oval 1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77" name="Oval 1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78" name="Oval 1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8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77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73" name="Oval 1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74" name="Oval 1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75" name="Oval 1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69" name="Group 1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49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70" name="Oval 1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71" name="Oval 1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72" name="Oval 1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445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75" y="1026"/>
                      <a:ext cx="543" cy="90"/>
                      <a:chOff x="4945" y="346"/>
                      <a:chExt cx="543" cy="90"/>
                    </a:xfrm>
                  </p:grpSpPr>
                  <p:grpSp>
                    <p:nvGrpSpPr>
                      <p:cNvPr id="446" name="Group 1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45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51" name="Oval 1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52" name="Oval 1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53" name="Oval 1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47" name="Group 1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17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448" name="Oval 1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49" name="Oval 1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50" name="Oval 1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8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554" y="481"/>
                    <a:ext cx="4829" cy="545"/>
                    <a:chOff x="554" y="481"/>
                    <a:chExt cx="4829" cy="545"/>
                  </a:xfrm>
                </p:grpSpPr>
                <p:grpSp>
                  <p:nvGrpSpPr>
                    <p:cNvPr id="29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4" y="481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442" name="Line 1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43" name="Line 1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0" name="Group 1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8" y="481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440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41" name="Line 1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1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4" y="481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434" name="Group 1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438" name="Line 1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39" name="Line 1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35" name="Group 1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436" name="Line 1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437" name="Line 1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6" y="481"/>
                      <a:ext cx="305" cy="227"/>
                      <a:chOff x="589" y="436"/>
                      <a:chExt cx="305" cy="227"/>
                    </a:xfrm>
                  </p:grpSpPr>
                  <p:grpSp>
                    <p:nvGrpSpPr>
                      <p:cNvPr id="420" name="Group 1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428" name="Group 1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432" name="Line 1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3" name="Line 1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9" name="Group 1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430" name="Line 1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31" name="Line 1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21" name="Group 1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422" name="Group 1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426" name="Line 1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7" name="Line 1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23" name="Group 1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424" name="Line 1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25" name="Line 1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3" name="Group 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68" y="481"/>
                      <a:ext cx="668" cy="227"/>
                      <a:chOff x="1338" y="981"/>
                      <a:chExt cx="668" cy="227"/>
                    </a:xfrm>
                  </p:grpSpPr>
                  <p:grpSp>
                    <p:nvGrpSpPr>
                      <p:cNvPr id="390" name="Group 1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38" y="981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406" name="Group 1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414" name="Group 1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418" name="Line 1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9" name="Line 1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15" name="Group 1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416" name="Line 19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7" name="Line 19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407" name="Group 1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408" name="Group 1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412" name="Line 1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3" name="Line 1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09" name="Group 1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410" name="Line 19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11" name="Line 20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91" name="Group 2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01" y="981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392" name="Group 2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400" name="Group 2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404" name="Line 20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05" name="Line 2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01" name="Group 2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402" name="Line 2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403" name="Line 20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93" name="Group 2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94" name="Group 2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98" name="Line 21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9" name="Line 21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95" name="Group 2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96" name="Line 21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97" name="Line 21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34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3" y="481"/>
                      <a:ext cx="1393" cy="227"/>
                      <a:chOff x="589" y="436"/>
                      <a:chExt cx="1393" cy="227"/>
                    </a:xfrm>
                  </p:grpSpPr>
                  <p:grpSp>
                    <p:nvGrpSpPr>
                      <p:cNvPr id="329" name="Group 2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376" name="Group 2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84" name="Group 2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88" name="Line 22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9" name="Line 2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85" name="Group 2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86" name="Line 22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7" name="Line 2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77" name="Group 2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78" name="Group 2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82" name="Line 22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3" name="Line 22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79" name="Group 2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80" name="Line 23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81" name="Line 23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30" name="Group 2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52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362" name="Group 2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70" name="Group 23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74" name="Line 2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5" name="Line 23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71" name="Group 2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72" name="Line 23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73" name="Line 23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63" name="Group 2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64" name="Group 2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68" name="Line 2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9" name="Line 24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65" name="Group 2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66" name="Line 24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67" name="Line 24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331" name="Group 2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436"/>
                        <a:ext cx="668" cy="227"/>
                        <a:chOff x="1338" y="981"/>
                        <a:chExt cx="668" cy="227"/>
                      </a:xfrm>
                    </p:grpSpPr>
                    <p:grpSp>
                      <p:nvGrpSpPr>
                        <p:cNvPr id="332" name="Group 2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8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348" name="Group 2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356" name="Group 2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60" name="Line 25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61" name="Line 2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57" name="Group 25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58" name="Line 25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9" name="Line 25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49" name="Group 25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350" name="Group 25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54" name="Line 25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5" name="Line 25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51" name="Group 26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52" name="Line 26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53" name="Line 26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333" name="Group 2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01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334" name="Group 26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342" name="Group 26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46" name="Line 26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7" name="Line 26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43" name="Group 2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44" name="Line 26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5" name="Line 27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335" name="Group 2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336" name="Group 27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40" name="Line 27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41" name="Line 27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337" name="Group 2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338" name="Line 2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39" name="Line 27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35" name="Group 2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54" y="481"/>
                      <a:ext cx="1393" cy="227"/>
                      <a:chOff x="589" y="436"/>
                      <a:chExt cx="1393" cy="227"/>
                    </a:xfrm>
                  </p:grpSpPr>
                  <p:grpSp>
                    <p:nvGrpSpPr>
                      <p:cNvPr id="268" name="Group 2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315" name="Group 2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23" name="Group 2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27" name="Line 28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8" name="Line 2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24" name="Group 2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25" name="Line 28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6" name="Line 28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16" name="Group 2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17" name="Group 2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21" name="Line 2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2" name="Line 2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18" name="Group 2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19" name="Line 29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20" name="Line 29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69" name="Group 2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52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301" name="Group 2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09" name="Group 2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13" name="Line 2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4" name="Line 29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10" name="Group 2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11" name="Line 30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12" name="Line 30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302" name="Group 3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303" name="Group 3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07" name="Line 30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8" name="Line 3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304" name="Group 3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305" name="Line 3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306" name="Line 30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70" name="Group 3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436"/>
                        <a:ext cx="668" cy="227"/>
                        <a:chOff x="1338" y="981"/>
                        <a:chExt cx="668" cy="227"/>
                      </a:xfrm>
                    </p:grpSpPr>
                    <p:grpSp>
                      <p:nvGrpSpPr>
                        <p:cNvPr id="271" name="Group 3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8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287" name="Group 3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95" name="Group 31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99" name="Line 31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00" name="Line 3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6" name="Group 3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97" name="Line 31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8" name="Line 3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88" name="Group 3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89" name="Group 3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93" name="Line 32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4" name="Line 32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90" name="Group 32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91" name="Line 3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92" name="Line 3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72" name="Group 3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01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273" name="Group 3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81" name="Group 32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85" name="Line 32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86" name="Line 3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82" name="Group 3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83" name="Line 33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84" name="Line 33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74" name="Group 3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75" name="Group 33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79" name="Line 33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80" name="Line 33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76" name="Group 3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77" name="Line 33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78" name="Line 3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36" name="Group 3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5" y="481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266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67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7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6" y="799"/>
                      <a:ext cx="4284" cy="227"/>
                      <a:chOff x="600" y="436"/>
                      <a:chExt cx="4284" cy="227"/>
                    </a:xfrm>
                  </p:grpSpPr>
                  <p:grpSp>
                    <p:nvGrpSpPr>
                      <p:cNvPr id="80" name="Group 3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0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264" name="Line 3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5" name="Line 3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81" name="Group 3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4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262" name="Line 3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63" name="Line 3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82" name="Group 3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256" name="Group 3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260" name="Line 3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61" name="Line 3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57" name="Group 3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258" name="Line 3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259" name="Line 3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83" name="Group 3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52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242" name="Group 3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250" name="Group 3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254" name="Line 36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5" name="Line 36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51" name="Group 3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252" name="Line 36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53" name="Line 36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243" name="Group 3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244" name="Group 3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248" name="Line 36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9" name="Line 36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245" name="Group 3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246" name="Line 37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47" name="Line 37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84" name="Group 3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436"/>
                        <a:ext cx="668" cy="227"/>
                        <a:chOff x="1338" y="981"/>
                        <a:chExt cx="668" cy="227"/>
                      </a:xfrm>
                    </p:grpSpPr>
                    <p:grpSp>
                      <p:nvGrpSpPr>
                        <p:cNvPr id="212" name="Group 3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8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228" name="Group 3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36" name="Group 3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40" name="Line 3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41" name="Line 37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7" name="Group 3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38" name="Line 37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9" name="Line 38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29" name="Group 3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30" name="Group 38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34" name="Line 38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5" name="Line 38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31" name="Group 3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32" name="Line 38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33" name="Line 3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213" name="Group 3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01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214" name="Group 3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22" name="Group 39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26" name="Line 39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7" name="Line 39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23" name="Group 3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24" name="Line 3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" name="Line 3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15" name="Group 3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16" name="Group 39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20" name="Line 39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1" name="Line 39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17" name="Group 40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18" name="Line 4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9" name="Line 40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85" name="Group 4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49" y="436"/>
                        <a:ext cx="1393" cy="227"/>
                        <a:chOff x="589" y="436"/>
                        <a:chExt cx="1393" cy="227"/>
                      </a:xfrm>
                    </p:grpSpPr>
                    <p:grpSp>
                      <p:nvGrpSpPr>
                        <p:cNvPr id="151" name="Group 4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8" name="Group 4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06" name="Group 4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10" name="Line 40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11" name="Line 40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7" name="Group 40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08" name="Line 41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9" name="Line 4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9" name="Group 4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200" name="Group 4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04" name="Line 4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5" name="Line 41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201" name="Group 4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202" name="Line 4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03" name="Line 41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2" name="Group 4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52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84" name="Group 4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2" name="Group 4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" name="Line 42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" name="Line 4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3" name="Group 4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4" name="Line 42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5" name="Line 42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85" name="Group 4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86" name="Group 42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0" name="Line 4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1" name="Line 43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87" name="Group 4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88" name="Line 43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89" name="Line 4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53" name="Group 4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14" y="436"/>
                          <a:ext cx="668" cy="227"/>
                          <a:chOff x="1338" y="981"/>
                          <a:chExt cx="668" cy="227"/>
                        </a:xfrm>
                      </p:grpSpPr>
                      <p:grpSp>
                        <p:nvGrpSpPr>
                          <p:cNvPr id="154" name="Group 4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38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170" name="Group 43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78" name="Group 4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82" name="Line 43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83" name="Line 43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79" name="Group 44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80" name="Line 44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81" name="Line 44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71" name="Group 4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72" name="Group 4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76" name="Line 44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7" name="Line 44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73" name="Group 44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74" name="Line 44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75" name="Line 44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55" name="Group 4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01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156" name="Group 4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64" name="Group 4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68" name="Line 45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9" name="Line 45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65" name="Group 4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66" name="Line 45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7" name="Line 45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57" name="Group 45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58" name="Group 4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62" name="Line 46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3" name="Line 46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59" name="Group 46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60" name="Line 46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61" name="Line 46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86" name="Group 4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00" y="436"/>
                        <a:ext cx="1393" cy="227"/>
                        <a:chOff x="589" y="436"/>
                        <a:chExt cx="1393" cy="227"/>
                      </a:xfrm>
                    </p:grpSpPr>
                    <p:grpSp>
                      <p:nvGrpSpPr>
                        <p:cNvPr id="90" name="Group 4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37" name="Group 4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45" name="Group 4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49" name="Line 46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50" name="Line 47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6" name="Group 47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47" name="Line 47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48" name="Line 47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38" name="Group 4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39" name="Group 4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43" name="Line 4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44" name="Line 47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40" name="Group 4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41" name="Line 47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42" name="Line 48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1" name="Group 4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52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23" name="Group 4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31" name="Group 48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35" name="Line 48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6" name="Line 48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32" name="Group 4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33" name="Line 4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4" name="Line 4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24" name="Group 4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25" name="Group 49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29" name="Line 49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30" name="Line 49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6" name="Group 4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27" name="Line 4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8" name="Line 4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92" name="Group 4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14" y="436"/>
                          <a:ext cx="668" cy="227"/>
                          <a:chOff x="1338" y="981"/>
                          <a:chExt cx="668" cy="227"/>
                        </a:xfrm>
                      </p:grpSpPr>
                      <p:grpSp>
                        <p:nvGrpSpPr>
                          <p:cNvPr id="93" name="Group 4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38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109" name="Group 49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17" name="Group 49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21" name="Line 50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2" name="Line 50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18" name="Group 50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19" name="Line 50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20" name="Line 50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10" name="Group 50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11" name="Group 50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15" name="Line 50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6" name="Line 50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12" name="Group 50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13" name="Line 51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14" name="Line 51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94" name="Group 5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01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95" name="Group 5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03" name="Group 5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07" name="Line 51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8" name="Line 51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04" name="Group 5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05" name="Line 51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6" name="Line 51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96" name="Group 52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97" name="Group 52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01" name="Line 52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2" name="Line 52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98" name="Group 52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99" name="Line 52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00" name="Line 52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87" name="Group 5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51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88" name="Line 5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89" name="Line 5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8" name="Group 5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07" y="481"/>
                      <a:ext cx="476" cy="227"/>
                      <a:chOff x="4978" y="436"/>
                      <a:chExt cx="476" cy="227"/>
                    </a:xfrm>
                  </p:grpSpPr>
                  <p:grpSp>
                    <p:nvGrpSpPr>
                      <p:cNvPr id="60" name="Group 5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8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78" name="Line 5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9" name="Line 5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1" name="Group 5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62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76" name="Line 5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77" name="Line 5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62" name="Group 5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48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70" name="Group 5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74" name="Line 5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5" name="Line 5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71" name="Group 5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72" name="Line 5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73" name="Line 5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63" name="Group 5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33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64" name="Group 5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68" name="Line 54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" name="Line 54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5" name="Group 5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66" name="Line 5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7" name="Line 5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9" name="Group 5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07" y="799"/>
                      <a:ext cx="476" cy="227"/>
                      <a:chOff x="4978" y="436"/>
                      <a:chExt cx="476" cy="227"/>
                    </a:xfrm>
                  </p:grpSpPr>
                  <p:grpSp>
                    <p:nvGrpSpPr>
                      <p:cNvPr id="40" name="Group 5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8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58" name="Line 5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9" name="Line 5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1" name="Group 5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62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56" name="Line 5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57" name="Line 5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42" name="Group 5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48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50" name="Group 5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54" name="Line 5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5" name="Line 5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1" name="Group 5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52" name="Line 5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53" name="Line 5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43" name="Group 5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33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44" name="Group 5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48" name="Line 5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9" name="Line 5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45" name="Group 5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46" name="Line 5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47" name="Line 5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sp>
              <p:nvSpPr>
                <p:cNvPr id="11" name="AutoShape 572"/>
                <p:cNvSpPr>
                  <a:spLocks noChangeArrowheads="1"/>
                </p:cNvSpPr>
                <p:nvPr/>
              </p:nvSpPr>
              <p:spPr bwMode="auto">
                <a:xfrm>
                  <a:off x="2677" y="1311"/>
                  <a:ext cx="294" cy="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b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Ⅲ</a:t>
                  </a:r>
                </a:p>
              </p:txBody>
            </p:sp>
            <p:sp>
              <p:nvSpPr>
                <p:cNvPr id="12" name="Freeform 573"/>
                <p:cNvSpPr>
                  <a:spLocks/>
                </p:cNvSpPr>
                <p:nvPr/>
              </p:nvSpPr>
              <p:spPr bwMode="auto">
                <a:xfrm rot="-120435">
                  <a:off x="884" y="1253"/>
                  <a:ext cx="454" cy="1044"/>
                </a:xfrm>
                <a:custGeom>
                  <a:avLst/>
                  <a:gdLst>
                    <a:gd name="T0" fmla="*/ 33 w 544"/>
                    <a:gd name="T1" fmla="*/ 55 h 1157"/>
                    <a:gd name="T2" fmla="*/ 230 w 544"/>
                    <a:gd name="T3" fmla="*/ 55 h 1157"/>
                    <a:gd name="T4" fmla="*/ 230 w 544"/>
                    <a:gd name="T5" fmla="*/ 176 h 1157"/>
                    <a:gd name="T6" fmla="*/ 209 w 544"/>
                    <a:gd name="T7" fmla="*/ 386 h 1157"/>
                    <a:gd name="T8" fmla="*/ 230 w 544"/>
                    <a:gd name="T9" fmla="*/ 688 h 1157"/>
                    <a:gd name="T10" fmla="*/ 33 w 544"/>
                    <a:gd name="T11" fmla="*/ 747 h 1157"/>
                    <a:gd name="T12" fmla="*/ 33 w 544"/>
                    <a:gd name="T13" fmla="*/ 567 h 1157"/>
                    <a:gd name="T14" fmla="*/ 33 w 544"/>
                    <a:gd name="T15" fmla="*/ 386 h 1157"/>
                    <a:gd name="T16" fmla="*/ 33 w 544"/>
                    <a:gd name="T17" fmla="*/ 55 h 115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44"/>
                    <a:gd name="T28" fmla="*/ 0 h 1157"/>
                    <a:gd name="T29" fmla="*/ 544 w 544"/>
                    <a:gd name="T30" fmla="*/ 1157 h 115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44" h="1157">
                      <a:moveTo>
                        <a:pt x="68" y="83"/>
                      </a:moveTo>
                      <a:cubicBezTo>
                        <a:pt x="136" y="0"/>
                        <a:pt x="408" y="53"/>
                        <a:pt x="476" y="83"/>
                      </a:cubicBezTo>
                      <a:cubicBezTo>
                        <a:pt x="544" y="113"/>
                        <a:pt x="483" y="182"/>
                        <a:pt x="476" y="265"/>
                      </a:cubicBezTo>
                      <a:cubicBezTo>
                        <a:pt x="469" y="348"/>
                        <a:pt x="431" y="454"/>
                        <a:pt x="431" y="582"/>
                      </a:cubicBezTo>
                      <a:cubicBezTo>
                        <a:pt x="431" y="710"/>
                        <a:pt x="536" y="945"/>
                        <a:pt x="476" y="1036"/>
                      </a:cubicBezTo>
                      <a:cubicBezTo>
                        <a:pt x="416" y="1127"/>
                        <a:pt x="136" y="1157"/>
                        <a:pt x="68" y="1127"/>
                      </a:cubicBezTo>
                      <a:cubicBezTo>
                        <a:pt x="0" y="1097"/>
                        <a:pt x="68" y="945"/>
                        <a:pt x="68" y="854"/>
                      </a:cubicBezTo>
                      <a:cubicBezTo>
                        <a:pt x="68" y="763"/>
                        <a:pt x="76" y="710"/>
                        <a:pt x="68" y="582"/>
                      </a:cubicBezTo>
                      <a:cubicBezTo>
                        <a:pt x="60" y="454"/>
                        <a:pt x="0" y="166"/>
                        <a:pt x="68" y="83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 574"/>
                <p:cNvSpPr>
                  <a:spLocks/>
                </p:cNvSpPr>
                <p:nvPr/>
              </p:nvSpPr>
              <p:spPr bwMode="auto">
                <a:xfrm rot="-612728">
                  <a:off x="1518" y="1662"/>
                  <a:ext cx="546" cy="598"/>
                </a:xfrm>
                <a:custGeom>
                  <a:avLst/>
                  <a:gdLst>
                    <a:gd name="T0" fmla="*/ 210 w 574"/>
                    <a:gd name="T1" fmla="*/ 135 h 552"/>
                    <a:gd name="T2" fmla="*/ 26 w 574"/>
                    <a:gd name="T3" fmla="*/ 73 h 552"/>
                    <a:gd name="T4" fmla="*/ 62 w 574"/>
                    <a:gd name="T5" fmla="*/ 574 h 552"/>
                    <a:gd name="T6" fmla="*/ 322 w 574"/>
                    <a:gd name="T7" fmla="*/ 699 h 552"/>
                    <a:gd name="T8" fmla="*/ 470 w 574"/>
                    <a:gd name="T9" fmla="*/ 198 h 552"/>
                    <a:gd name="T10" fmla="*/ 322 w 574"/>
                    <a:gd name="T11" fmla="*/ 198 h 552"/>
                    <a:gd name="T12" fmla="*/ 210 w 574"/>
                    <a:gd name="T13" fmla="*/ 135 h 5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4"/>
                    <a:gd name="T22" fmla="*/ 0 h 552"/>
                    <a:gd name="T23" fmla="*/ 574 w 574"/>
                    <a:gd name="T24" fmla="*/ 552 h 5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4" h="552">
                      <a:moveTo>
                        <a:pt x="256" y="98"/>
                      </a:moveTo>
                      <a:cubicBezTo>
                        <a:pt x="196" y="83"/>
                        <a:pt x="60" y="0"/>
                        <a:pt x="30" y="53"/>
                      </a:cubicBezTo>
                      <a:cubicBezTo>
                        <a:pt x="0" y="106"/>
                        <a:pt x="15" y="340"/>
                        <a:pt x="75" y="416"/>
                      </a:cubicBezTo>
                      <a:cubicBezTo>
                        <a:pt x="135" y="492"/>
                        <a:pt x="309" y="552"/>
                        <a:pt x="392" y="507"/>
                      </a:cubicBezTo>
                      <a:cubicBezTo>
                        <a:pt x="475" y="462"/>
                        <a:pt x="574" y="204"/>
                        <a:pt x="574" y="144"/>
                      </a:cubicBezTo>
                      <a:cubicBezTo>
                        <a:pt x="574" y="84"/>
                        <a:pt x="445" y="144"/>
                        <a:pt x="392" y="144"/>
                      </a:cubicBezTo>
                      <a:cubicBezTo>
                        <a:pt x="339" y="144"/>
                        <a:pt x="316" y="113"/>
                        <a:pt x="256" y="98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Freeform 575"/>
                <p:cNvSpPr>
                  <a:spLocks/>
                </p:cNvSpPr>
                <p:nvPr/>
              </p:nvSpPr>
              <p:spPr bwMode="auto">
                <a:xfrm>
                  <a:off x="3515" y="1162"/>
                  <a:ext cx="590" cy="1134"/>
                </a:xfrm>
                <a:custGeom>
                  <a:avLst/>
                  <a:gdLst>
                    <a:gd name="T0" fmla="*/ 94 w 673"/>
                    <a:gd name="T1" fmla="*/ 1250 h 1080"/>
                    <a:gd name="T2" fmla="*/ 40 w 673"/>
                    <a:gd name="T3" fmla="*/ 1085 h 1080"/>
                    <a:gd name="T4" fmla="*/ 14 w 673"/>
                    <a:gd name="T5" fmla="*/ 588 h 1080"/>
                    <a:gd name="T6" fmla="*/ 122 w 673"/>
                    <a:gd name="T7" fmla="*/ 91 h 1080"/>
                    <a:gd name="T8" fmla="*/ 202 w 673"/>
                    <a:gd name="T9" fmla="*/ 37 h 1080"/>
                    <a:gd name="T10" fmla="*/ 281 w 673"/>
                    <a:gd name="T11" fmla="*/ 258 h 1080"/>
                    <a:gd name="T12" fmla="*/ 281 w 673"/>
                    <a:gd name="T13" fmla="*/ 368 h 1080"/>
                    <a:gd name="T14" fmla="*/ 362 w 673"/>
                    <a:gd name="T15" fmla="*/ 532 h 1080"/>
                    <a:gd name="T16" fmla="*/ 389 w 673"/>
                    <a:gd name="T17" fmla="*/ 920 h 1080"/>
                    <a:gd name="T18" fmla="*/ 309 w 673"/>
                    <a:gd name="T19" fmla="*/ 1250 h 1080"/>
                    <a:gd name="T20" fmla="*/ 202 w 673"/>
                    <a:gd name="T21" fmla="*/ 1195 h 1080"/>
                    <a:gd name="T22" fmla="*/ 122 w 673"/>
                    <a:gd name="T23" fmla="*/ 1304 h 1080"/>
                    <a:gd name="T24" fmla="*/ 94 w 673"/>
                    <a:gd name="T25" fmla="*/ 1250 h 108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73"/>
                    <a:gd name="T40" fmla="*/ 0 h 1080"/>
                    <a:gd name="T41" fmla="*/ 673 w 673"/>
                    <a:gd name="T42" fmla="*/ 1080 h 108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73" h="1080">
                      <a:moveTo>
                        <a:pt x="159" y="1028"/>
                      </a:moveTo>
                      <a:cubicBezTo>
                        <a:pt x="136" y="998"/>
                        <a:pt x="92" y="983"/>
                        <a:pt x="69" y="892"/>
                      </a:cubicBezTo>
                      <a:cubicBezTo>
                        <a:pt x="46" y="801"/>
                        <a:pt x="0" y="620"/>
                        <a:pt x="23" y="484"/>
                      </a:cubicBezTo>
                      <a:cubicBezTo>
                        <a:pt x="46" y="348"/>
                        <a:pt x="152" y="150"/>
                        <a:pt x="205" y="75"/>
                      </a:cubicBezTo>
                      <a:cubicBezTo>
                        <a:pt x="258" y="0"/>
                        <a:pt x="296" y="7"/>
                        <a:pt x="341" y="30"/>
                      </a:cubicBezTo>
                      <a:cubicBezTo>
                        <a:pt x="386" y="53"/>
                        <a:pt x="454" y="167"/>
                        <a:pt x="477" y="212"/>
                      </a:cubicBezTo>
                      <a:cubicBezTo>
                        <a:pt x="500" y="257"/>
                        <a:pt x="454" y="265"/>
                        <a:pt x="477" y="302"/>
                      </a:cubicBezTo>
                      <a:cubicBezTo>
                        <a:pt x="500" y="339"/>
                        <a:pt x="583" y="362"/>
                        <a:pt x="613" y="438"/>
                      </a:cubicBezTo>
                      <a:cubicBezTo>
                        <a:pt x="643" y="514"/>
                        <a:pt x="673" y="658"/>
                        <a:pt x="658" y="756"/>
                      </a:cubicBezTo>
                      <a:cubicBezTo>
                        <a:pt x="643" y="854"/>
                        <a:pt x="575" y="990"/>
                        <a:pt x="522" y="1028"/>
                      </a:cubicBezTo>
                      <a:cubicBezTo>
                        <a:pt x="469" y="1066"/>
                        <a:pt x="394" y="976"/>
                        <a:pt x="341" y="983"/>
                      </a:cubicBezTo>
                      <a:cubicBezTo>
                        <a:pt x="288" y="990"/>
                        <a:pt x="243" y="1066"/>
                        <a:pt x="205" y="1073"/>
                      </a:cubicBezTo>
                      <a:cubicBezTo>
                        <a:pt x="167" y="1080"/>
                        <a:pt x="182" y="1058"/>
                        <a:pt x="159" y="1028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Text Box 576"/>
                <p:cNvSpPr txBox="1">
                  <a:spLocks noChangeArrowheads="1"/>
                </p:cNvSpPr>
                <p:nvPr/>
              </p:nvSpPr>
              <p:spPr bwMode="auto">
                <a:xfrm>
                  <a:off x="861" y="1933"/>
                  <a:ext cx="350" cy="4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imSun" panose="02010600030101010101" pitchFamily="2" charset="-122"/>
                      <a:ea typeface="宋体" panose="02010600030101010101" pitchFamily="2" charset="-122"/>
                      <a:cs typeface="Arial" panose="020B0604020202020204" pitchFamily="34" charset="0"/>
                    </a:rPr>
                    <a:t>Ⅰ </a:t>
                  </a:r>
                </a:p>
              </p:txBody>
            </p:sp>
            <p:sp>
              <p:nvSpPr>
                <p:cNvPr id="16" name="Rectangle 577"/>
                <p:cNvSpPr>
                  <a:spLocks noChangeArrowheads="1"/>
                </p:cNvSpPr>
                <p:nvPr/>
              </p:nvSpPr>
              <p:spPr bwMode="auto">
                <a:xfrm>
                  <a:off x="1609" y="1899"/>
                  <a:ext cx="313" cy="4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Ⅱ </a:t>
                  </a:r>
                </a:p>
              </p:txBody>
            </p:sp>
            <p:sp>
              <p:nvSpPr>
                <p:cNvPr id="17" name="Rectangle 578"/>
                <p:cNvSpPr>
                  <a:spLocks noChangeArrowheads="1"/>
                </p:cNvSpPr>
                <p:nvPr/>
              </p:nvSpPr>
              <p:spPr bwMode="auto">
                <a:xfrm>
                  <a:off x="3833" y="1888"/>
                  <a:ext cx="350" cy="4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imSun" panose="02010600030101010101" pitchFamily="2" charset="-122"/>
                      <a:ea typeface="宋体" panose="02010600030101010101" pitchFamily="2" charset="-122"/>
                      <a:cs typeface="Arial" panose="020B0604020202020204" pitchFamily="34" charset="0"/>
                    </a:rPr>
                    <a:t>Ⅳ </a:t>
                  </a:r>
                  <a:endParaRPr kumimoji="1" lang="en-US" altLang="en-US" sz="16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mSun" panose="02010600030101010101" pitchFamily="2" charset="-122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" name="Group 579"/>
                <p:cNvGrpSpPr>
                  <a:grpSpLocks/>
                </p:cNvGrpSpPr>
                <p:nvPr/>
              </p:nvGrpSpPr>
              <p:grpSpPr bwMode="auto">
                <a:xfrm>
                  <a:off x="4491" y="1298"/>
                  <a:ext cx="691" cy="1746"/>
                  <a:chOff x="4491" y="1298"/>
                  <a:chExt cx="691" cy="1746"/>
                </a:xfrm>
              </p:grpSpPr>
              <p:sp>
                <p:nvSpPr>
                  <p:cNvPr id="19" name="Rectangle 580"/>
                  <p:cNvSpPr>
                    <a:spLocks noChangeArrowheads="1"/>
                  </p:cNvSpPr>
                  <p:nvPr/>
                </p:nvSpPr>
                <p:spPr bwMode="auto">
                  <a:xfrm>
                    <a:off x="4627" y="1356"/>
                    <a:ext cx="408" cy="1620"/>
                  </a:xfrm>
                  <a:prstGeom prst="rect">
                    <a:avLst/>
                  </a:prstGeom>
                  <a:solidFill>
                    <a:srgbClr val="D181F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" name="Oval 581"/>
                  <p:cNvSpPr>
                    <a:spLocks noChangeArrowheads="1"/>
                  </p:cNvSpPr>
                  <p:nvPr/>
                </p:nvSpPr>
                <p:spPr bwMode="auto">
                  <a:xfrm>
                    <a:off x="4491" y="2251"/>
                    <a:ext cx="272" cy="793"/>
                  </a:xfrm>
                  <a:prstGeom prst="ellipse">
                    <a:avLst/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Oval 582"/>
                  <p:cNvSpPr>
                    <a:spLocks noChangeArrowheads="1"/>
                  </p:cNvSpPr>
                  <p:nvPr/>
                </p:nvSpPr>
                <p:spPr bwMode="auto">
                  <a:xfrm>
                    <a:off x="4899" y="2251"/>
                    <a:ext cx="272" cy="793"/>
                  </a:xfrm>
                  <a:prstGeom prst="ellipse">
                    <a:avLst/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2" name="AutoShape 583"/>
                  <p:cNvSpPr>
                    <a:spLocks noChangeArrowheads="1"/>
                  </p:cNvSpPr>
                  <p:nvPr/>
                </p:nvSpPr>
                <p:spPr bwMode="auto">
                  <a:xfrm>
                    <a:off x="4536" y="1315"/>
                    <a:ext cx="227" cy="862"/>
                  </a:xfrm>
                  <a:prstGeom prst="roundRect">
                    <a:avLst>
                      <a:gd name="adj" fmla="val 44935"/>
                    </a:avLst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AutoShape 584"/>
                  <p:cNvSpPr>
                    <a:spLocks noChangeArrowheads="1"/>
                  </p:cNvSpPr>
                  <p:nvPr/>
                </p:nvSpPr>
                <p:spPr bwMode="auto">
                  <a:xfrm>
                    <a:off x="4921" y="1298"/>
                    <a:ext cx="227" cy="862"/>
                  </a:xfrm>
                  <a:prstGeom prst="roundRect">
                    <a:avLst>
                      <a:gd name="adj" fmla="val 44935"/>
                    </a:avLst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Text Box 5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6" y="1616"/>
                    <a:ext cx="257" cy="4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F</a:t>
                    </a:r>
                    <a:r>
                      <a:rPr kumimoji="1" lang="en-US" altLang="zh-CN" sz="16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0 </a:t>
                    </a:r>
                  </a:p>
                </p:txBody>
              </p:sp>
              <p:sp>
                <p:nvSpPr>
                  <p:cNvPr id="25" name="Text Box 5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9" y="2523"/>
                    <a:ext cx="283" cy="48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1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F</a:t>
                    </a:r>
                    <a:r>
                      <a:rPr kumimoji="1" lang="en-US" altLang="zh-CN" sz="16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1 </a:t>
                    </a:r>
                  </a:p>
                </p:txBody>
              </p:sp>
            </p:grpSp>
          </p:grpSp>
          <p:sp>
            <p:nvSpPr>
              <p:cNvPr id="9" name="Text Box 587"/>
              <p:cNvSpPr txBox="1">
                <a:spLocks noChangeArrowheads="1"/>
              </p:cNvSpPr>
              <p:nvPr/>
            </p:nvSpPr>
            <p:spPr bwMode="auto">
              <a:xfrm>
                <a:off x="3299" y="920"/>
                <a:ext cx="526" cy="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Cyt</a:t>
                </a:r>
                <a:r>
                  <a:rPr kumimoji="1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 c </a:t>
                </a:r>
              </a:p>
            </p:txBody>
          </p:sp>
        </p:grpSp>
        <p:sp>
          <p:nvSpPr>
            <p:cNvPr id="6" name="Text Box 588"/>
            <p:cNvSpPr txBox="1">
              <a:spLocks noChangeArrowheads="1"/>
            </p:cNvSpPr>
            <p:nvPr/>
          </p:nvSpPr>
          <p:spPr bwMode="auto">
            <a:xfrm>
              <a:off x="2178" y="1570"/>
              <a:ext cx="284" cy="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Q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84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figure 19-25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4"/>
          <a:stretch>
            <a:fillRect/>
          </a:stretch>
        </p:blipFill>
        <p:spPr bwMode="auto">
          <a:xfrm>
            <a:off x="381000" y="1143000"/>
            <a:ext cx="438308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152400" y="228600"/>
            <a:ext cx="899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Mitochondrial ATP synthase complex</a:t>
            </a:r>
            <a:endParaRPr kumimoji="0" lang="en-US" altLang="en-US" sz="3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029200" y="1371600"/>
            <a:ext cx="3810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: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Membrane bound H+ channel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F1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: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Catalyses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ATP synthesis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Rotate relative to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site confirmations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O: loosely bind ADP+ P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L: Forms ATP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 T: Release ATP</a:t>
            </a:r>
          </a:p>
        </p:txBody>
      </p:sp>
      <p:sp>
        <p:nvSpPr>
          <p:cNvPr id="29701" name="TextBox 5"/>
          <p:cNvSpPr txBox="1">
            <a:spLocks noChangeArrowheads="1"/>
          </p:cNvSpPr>
          <p:nvPr/>
        </p:nvSpPr>
        <p:spPr bwMode="auto">
          <a:xfrm>
            <a:off x="228600" y="5334000"/>
            <a:ext cx="1752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Inter membrane space</a:t>
            </a:r>
          </a:p>
        </p:txBody>
      </p:sp>
    </p:spTree>
    <p:extLst>
      <p:ext uri="{BB962C8B-B14F-4D97-AF65-F5344CB8AC3E}">
        <p14:creationId xmlns:p14="http://schemas.microsoft.com/office/powerpoint/2010/main" val="237849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5888" y="184150"/>
            <a:ext cx="9028112" cy="525463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Malate-aspartate shuttle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04800" y="1027113"/>
            <a:ext cx="8305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Transport cytosolic NADH in to MC matrix</a:t>
            </a: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Transaminase converts OAA to Asp and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Glu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-KG.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05000"/>
            <a:ext cx="8535988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41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3333FF"/>
                </a:solidFill>
              </a:rPr>
              <a:t>Glycerol phosphate shuttle</a:t>
            </a:r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66800"/>
            <a:ext cx="5789613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228600" y="1981200"/>
            <a:ext cx="45720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65125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Simpler but less energy efficient than the malate-aspartate shuttle.</a:t>
            </a:r>
          </a:p>
        </p:txBody>
      </p:sp>
    </p:spTree>
    <p:extLst>
      <p:ext uri="{BB962C8B-B14F-4D97-AF65-F5344CB8AC3E}">
        <p14:creationId xmlns:p14="http://schemas.microsoft.com/office/powerpoint/2010/main" val="39634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159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3333FF"/>
                </a:solidFill>
              </a:rPr>
              <a:t>Uncouplers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334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Uncouples ETC from oxidative phosphorylation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ETC remains intact and electrons are transferred to O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to generate H</a:t>
            </a:r>
            <a:r>
              <a:rPr lang="en-US" altLang="en-US" sz="24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Uncouplers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make inner membrane permeable to H</a:t>
            </a:r>
            <a:r>
              <a:rPr lang="en-US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proton ‘leaky”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 and electrical gradient is not generated and ATP is not synthesized.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the presence of an uncoupling agent, energy released via the ETC is converted into heat.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Thermogenin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/UCP1 –in brown adipose tissue 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Synthetic: 2,4,-dinitrophenol</a:t>
            </a:r>
          </a:p>
        </p:txBody>
      </p:sp>
    </p:spTree>
    <p:extLst>
      <p:ext uri="{BB962C8B-B14F-4D97-AF65-F5344CB8AC3E}">
        <p14:creationId xmlns:p14="http://schemas.microsoft.com/office/powerpoint/2010/main" val="23866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3"/>
          <p:cNvGrpSpPr>
            <a:grpSpLocks/>
          </p:cNvGrpSpPr>
          <p:nvPr/>
        </p:nvGrpSpPr>
        <p:grpSpPr bwMode="auto">
          <a:xfrm>
            <a:off x="703263" y="2887663"/>
            <a:ext cx="7773987" cy="1150937"/>
            <a:chOff x="521" y="391"/>
            <a:chExt cx="4897" cy="725"/>
          </a:xfrm>
        </p:grpSpPr>
        <p:grpSp>
          <p:nvGrpSpPr>
            <p:cNvPr id="35899" name="Group 4"/>
            <p:cNvGrpSpPr>
              <a:grpSpLocks/>
            </p:cNvGrpSpPr>
            <p:nvPr/>
          </p:nvGrpSpPr>
          <p:grpSpPr bwMode="auto">
            <a:xfrm>
              <a:off x="521" y="391"/>
              <a:ext cx="4897" cy="90"/>
              <a:chOff x="521" y="391"/>
              <a:chExt cx="4897" cy="90"/>
            </a:xfrm>
          </p:grpSpPr>
          <p:grpSp>
            <p:nvGrpSpPr>
              <p:cNvPr id="36391" name="Group 5"/>
              <p:cNvGrpSpPr>
                <a:grpSpLocks/>
              </p:cNvGrpSpPr>
              <p:nvPr/>
            </p:nvGrpSpPr>
            <p:grpSpPr bwMode="auto">
              <a:xfrm>
                <a:off x="521" y="391"/>
                <a:ext cx="271" cy="90"/>
                <a:chOff x="567" y="346"/>
                <a:chExt cx="271" cy="90"/>
              </a:xfrm>
            </p:grpSpPr>
            <p:sp>
              <p:nvSpPr>
                <p:cNvPr id="36461" name="Oval 6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62" name="Oval 7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63" name="Oval 8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2" name="Group 9"/>
              <p:cNvGrpSpPr>
                <a:grpSpLocks/>
              </p:cNvGrpSpPr>
              <p:nvPr/>
            </p:nvGrpSpPr>
            <p:grpSpPr bwMode="auto">
              <a:xfrm>
                <a:off x="793" y="391"/>
                <a:ext cx="271" cy="90"/>
                <a:chOff x="567" y="346"/>
                <a:chExt cx="271" cy="90"/>
              </a:xfrm>
            </p:grpSpPr>
            <p:sp>
              <p:nvSpPr>
                <p:cNvPr id="36458" name="Oval 10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59" name="Oval 11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60" name="Oval 12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3" name="Group 13"/>
              <p:cNvGrpSpPr>
                <a:grpSpLocks/>
              </p:cNvGrpSpPr>
              <p:nvPr/>
            </p:nvGrpSpPr>
            <p:grpSpPr bwMode="auto">
              <a:xfrm>
                <a:off x="1065" y="391"/>
                <a:ext cx="271" cy="90"/>
                <a:chOff x="567" y="346"/>
                <a:chExt cx="271" cy="90"/>
              </a:xfrm>
            </p:grpSpPr>
            <p:sp>
              <p:nvSpPr>
                <p:cNvPr id="36455" name="Oval 14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56" name="Oval 15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57" name="Oval 16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4" name="Group 17"/>
              <p:cNvGrpSpPr>
                <a:grpSpLocks/>
              </p:cNvGrpSpPr>
              <p:nvPr/>
            </p:nvGrpSpPr>
            <p:grpSpPr bwMode="auto">
              <a:xfrm>
                <a:off x="1337" y="391"/>
                <a:ext cx="271" cy="90"/>
                <a:chOff x="567" y="346"/>
                <a:chExt cx="271" cy="90"/>
              </a:xfrm>
            </p:grpSpPr>
            <p:sp>
              <p:nvSpPr>
                <p:cNvPr id="36452" name="Oval 18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53" name="Oval 19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54" name="Oval 20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5" name="Group 21"/>
              <p:cNvGrpSpPr>
                <a:grpSpLocks/>
              </p:cNvGrpSpPr>
              <p:nvPr/>
            </p:nvGrpSpPr>
            <p:grpSpPr bwMode="auto">
              <a:xfrm>
                <a:off x="1610" y="391"/>
                <a:ext cx="271" cy="90"/>
                <a:chOff x="567" y="346"/>
                <a:chExt cx="271" cy="90"/>
              </a:xfrm>
            </p:grpSpPr>
            <p:sp>
              <p:nvSpPr>
                <p:cNvPr id="36449" name="Oval 22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50" name="Oval 23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51" name="Oval 24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6" name="Group 25"/>
              <p:cNvGrpSpPr>
                <a:grpSpLocks/>
              </p:cNvGrpSpPr>
              <p:nvPr/>
            </p:nvGrpSpPr>
            <p:grpSpPr bwMode="auto">
              <a:xfrm>
                <a:off x="1882" y="391"/>
                <a:ext cx="271" cy="90"/>
                <a:chOff x="567" y="346"/>
                <a:chExt cx="271" cy="90"/>
              </a:xfrm>
            </p:grpSpPr>
            <p:sp>
              <p:nvSpPr>
                <p:cNvPr id="36446" name="Oval 26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47" name="Oval 27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48" name="Oval 28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7" name="Group 29"/>
              <p:cNvGrpSpPr>
                <a:grpSpLocks/>
              </p:cNvGrpSpPr>
              <p:nvPr/>
            </p:nvGrpSpPr>
            <p:grpSpPr bwMode="auto">
              <a:xfrm>
                <a:off x="2154" y="391"/>
                <a:ext cx="271" cy="90"/>
                <a:chOff x="567" y="346"/>
                <a:chExt cx="271" cy="90"/>
              </a:xfrm>
            </p:grpSpPr>
            <p:sp>
              <p:nvSpPr>
                <p:cNvPr id="36443" name="Oval 30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44" name="Oval 31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45" name="Oval 32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8" name="Group 33"/>
              <p:cNvGrpSpPr>
                <a:grpSpLocks/>
              </p:cNvGrpSpPr>
              <p:nvPr/>
            </p:nvGrpSpPr>
            <p:grpSpPr bwMode="auto">
              <a:xfrm>
                <a:off x="2426" y="391"/>
                <a:ext cx="271" cy="90"/>
                <a:chOff x="567" y="346"/>
                <a:chExt cx="271" cy="90"/>
              </a:xfrm>
            </p:grpSpPr>
            <p:sp>
              <p:nvSpPr>
                <p:cNvPr id="36440" name="Oval 34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41" name="Oval 35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42" name="Oval 36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399" name="Group 37"/>
              <p:cNvGrpSpPr>
                <a:grpSpLocks/>
              </p:cNvGrpSpPr>
              <p:nvPr/>
            </p:nvGrpSpPr>
            <p:grpSpPr bwMode="auto">
              <a:xfrm>
                <a:off x="2698" y="391"/>
                <a:ext cx="271" cy="90"/>
                <a:chOff x="567" y="346"/>
                <a:chExt cx="271" cy="90"/>
              </a:xfrm>
            </p:grpSpPr>
            <p:sp>
              <p:nvSpPr>
                <p:cNvPr id="36437" name="Oval 38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38" name="Oval 39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39" name="Oval 40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0" name="Group 41"/>
              <p:cNvGrpSpPr>
                <a:grpSpLocks/>
              </p:cNvGrpSpPr>
              <p:nvPr/>
            </p:nvGrpSpPr>
            <p:grpSpPr bwMode="auto">
              <a:xfrm>
                <a:off x="2970" y="391"/>
                <a:ext cx="271" cy="90"/>
                <a:chOff x="567" y="346"/>
                <a:chExt cx="271" cy="90"/>
              </a:xfrm>
            </p:grpSpPr>
            <p:sp>
              <p:nvSpPr>
                <p:cNvPr id="36434" name="Oval 42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35" name="Oval 43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36" name="Oval 44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1" name="Group 45"/>
              <p:cNvGrpSpPr>
                <a:grpSpLocks/>
              </p:cNvGrpSpPr>
              <p:nvPr/>
            </p:nvGrpSpPr>
            <p:grpSpPr bwMode="auto">
              <a:xfrm>
                <a:off x="3242" y="391"/>
                <a:ext cx="271" cy="90"/>
                <a:chOff x="567" y="346"/>
                <a:chExt cx="271" cy="90"/>
              </a:xfrm>
            </p:grpSpPr>
            <p:sp>
              <p:nvSpPr>
                <p:cNvPr id="36431" name="Oval 46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32" name="Oval 47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33" name="Oval 48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2" name="Group 49"/>
              <p:cNvGrpSpPr>
                <a:grpSpLocks/>
              </p:cNvGrpSpPr>
              <p:nvPr/>
            </p:nvGrpSpPr>
            <p:grpSpPr bwMode="auto">
              <a:xfrm>
                <a:off x="3514" y="391"/>
                <a:ext cx="271" cy="90"/>
                <a:chOff x="567" y="346"/>
                <a:chExt cx="271" cy="90"/>
              </a:xfrm>
            </p:grpSpPr>
            <p:sp>
              <p:nvSpPr>
                <p:cNvPr id="36428" name="Oval 50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29" name="Oval 51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30" name="Oval 52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3" name="Group 53"/>
              <p:cNvGrpSpPr>
                <a:grpSpLocks/>
              </p:cNvGrpSpPr>
              <p:nvPr/>
            </p:nvGrpSpPr>
            <p:grpSpPr bwMode="auto">
              <a:xfrm>
                <a:off x="3787" y="391"/>
                <a:ext cx="271" cy="90"/>
                <a:chOff x="567" y="346"/>
                <a:chExt cx="271" cy="90"/>
              </a:xfrm>
            </p:grpSpPr>
            <p:sp>
              <p:nvSpPr>
                <p:cNvPr id="36425" name="Oval 54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26" name="Oval 55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27" name="Oval 56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4" name="Group 57"/>
              <p:cNvGrpSpPr>
                <a:grpSpLocks/>
              </p:cNvGrpSpPr>
              <p:nvPr/>
            </p:nvGrpSpPr>
            <p:grpSpPr bwMode="auto">
              <a:xfrm>
                <a:off x="4059" y="391"/>
                <a:ext cx="271" cy="90"/>
                <a:chOff x="567" y="346"/>
                <a:chExt cx="271" cy="90"/>
              </a:xfrm>
            </p:grpSpPr>
            <p:sp>
              <p:nvSpPr>
                <p:cNvPr id="36422" name="Oval 58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23" name="Oval 59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24" name="Oval 60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5" name="Group 61"/>
              <p:cNvGrpSpPr>
                <a:grpSpLocks/>
              </p:cNvGrpSpPr>
              <p:nvPr/>
            </p:nvGrpSpPr>
            <p:grpSpPr bwMode="auto">
              <a:xfrm>
                <a:off x="4331" y="391"/>
                <a:ext cx="271" cy="90"/>
                <a:chOff x="567" y="346"/>
                <a:chExt cx="271" cy="90"/>
              </a:xfrm>
            </p:grpSpPr>
            <p:sp>
              <p:nvSpPr>
                <p:cNvPr id="36419" name="Oval 62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20" name="Oval 63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21" name="Oval 64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6" name="Group 65"/>
              <p:cNvGrpSpPr>
                <a:grpSpLocks/>
              </p:cNvGrpSpPr>
              <p:nvPr/>
            </p:nvGrpSpPr>
            <p:grpSpPr bwMode="auto">
              <a:xfrm>
                <a:off x="4603" y="391"/>
                <a:ext cx="271" cy="90"/>
                <a:chOff x="567" y="346"/>
                <a:chExt cx="271" cy="90"/>
              </a:xfrm>
            </p:grpSpPr>
            <p:sp>
              <p:nvSpPr>
                <p:cNvPr id="36416" name="Oval 66"/>
                <p:cNvSpPr>
                  <a:spLocks noChangeArrowheads="1"/>
                </p:cNvSpPr>
                <p:nvPr/>
              </p:nvSpPr>
              <p:spPr bwMode="auto">
                <a:xfrm>
                  <a:off x="56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17" name="Oval 67"/>
                <p:cNvSpPr>
                  <a:spLocks noChangeArrowheads="1"/>
                </p:cNvSpPr>
                <p:nvPr/>
              </p:nvSpPr>
              <p:spPr bwMode="auto">
                <a:xfrm>
                  <a:off x="657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18" name="Oval 68"/>
                <p:cNvSpPr>
                  <a:spLocks noChangeArrowheads="1"/>
                </p:cNvSpPr>
                <p:nvPr/>
              </p:nvSpPr>
              <p:spPr bwMode="auto">
                <a:xfrm>
                  <a:off x="748" y="346"/>
                  <a:ext cx="90" cy="90"/>
                </a:xfrm>
                <a:prstGeom prst="ellipse">
                  <a:avLst/>
                </a:prstGeom>
                <a:solidFill>
                  <a:srgbClr val="AD7BFF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6407" name="Group 69"/>
              <p:cNvGrpSpPr>
                <a:grpSpLocks/>
              </p:cNvGrpSpPr>
              <p:nvPr/>
            </p:nvGrpSpPr>
            <p:grpSpPr bwMode="auto">
              <a:xfrm>
                <a:off x="4875" y="391"/>
                <a:ext cx="543" cy="90"/>
                <a:chOff x="4945" y="346"/>
                <a:chExt cx="543" cy="90"/>
              </a:xfrm>
            </p:grpSpPr>
            <p:grpSp>
              <p:nvGrpSpPr>
                <p:cNvPr id="36408" name="Group 70"/>
                <p:cNvGrpSpPr>
                  <a:grpSpLocks/>
                </p:cNvGrpSpPr>
                <p:nvPr/>
              </p:nvGrpSpPr>
              <p:grpSpPr bwMode="auto">
                <a:xfrm>
                  <a:off x="4945" y="346"/>
                  <a:ext cx="271" cy="90"/>
                  <a:chOff x="567" y="346"/>
                  <a:chExt cx="271" cy="90"/>
                </a:xfrm>
              </p:grpSpPr>
              <p:sp>
                <p:nvSpPr>
                  <p:cNvPr id="3641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414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415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409" name="Group 74"/>
                <p:cNvGrpSpPr>
                  <a:grpSpLocks/>
                </p:cNvGrpSpPr>
                <p:nvPr/>
              </p:nvGrpSpPr>
              <p:grpSpPr bwMode="auto">
                <a:xfrm>
                  <a:off x="5217" y="346"/>
                  <a:ext cx="271" cy="90"/>
                  <a:chOff x="567" y="346"/>
                  <a:chExt cx="271" cy="90"/>
                </a:xfrm>
              </p:grpSpPr>
              <p:sp>
                <p:nvSpPr>
                  <p:cNvPr id="36410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411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412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5900" name="Group 78"/>
            <p:cNvGrpSpPr>
              <a:grpSpLocks/>
            </p:cNvGrpSpPr>
            <p:nvPr/>
          </p:nvGrpSpPr>
          <p:grpSpPr bwMode="auto">
            <a:xfrm>
              <a:off x="521" y="1026"/>
              <a:ext cx="4897" cy="90"/>
              <a:chOff x="521" y="1026"/>
              <a:chExt cx="4897" cy="90"/>
            </a:xfrm>
          </p:grpSpPr>
          <p:grpSp>
            <p:nvGrpSpPr>
              <p:cNvPr id="36317" name="Group 79"/>
              <p:cNvGrpSpPr>
                <a:grpSpLocks/>
              </p:cNvGrpSpPr>
              <p:nvPr/>
            </p:nvGrpSpPr>
            <p:grpSpPr bwMode="auto">
              <a:xfrm>
                <a:off x="521" y="1026"/>
                <a:ext cx="4353" cy="90"/>
                <a:chOff x="567" y="754"/>
                <a:chExt cx="4353" cy="90"/>
              </a:xfrm>
            </p:grpSpPr>
            <p:grpSp>
              <p:nvGrpSpPr>
                <p:cNvPr id="36327" name="Group 80"/>
                <p:cNvGrpSpPr>
                  <a:grpSpLocks/>
                </p:cNvGrpSpPr>
                <p:nvPr/>
              </p:nvGrpSpPr>
              <p:grpSpPr bwMode="auto">
                <a:xfrm>
                  <a:off x="567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88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89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90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28" name="Group 84"/>
                <p:cNvGrpSpPr>
                  <a:grpSpLocks/>
                </p:cNvGrpSpPr>
                <p:nvPr/>
              </p:nvGrpSpPr>
              <p:grpSpPr bwMode="auto">
                <a:xfrm>
                  <a:off x="839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8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8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87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29" name="Group 88"/>
                <p:cNvGrpSpPr>
                  <a:grpSpLocks/>
                </p:cNvGrpSpPr>
                <p:nvPr/>
              </p:nvGrpSpPr>
              <p:grpSpPr bwMode="auto">
                <a:xfrm>
                  <a:off x="1111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8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83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84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0" name="Group 92"/>
                <p:cNvGrpSpPr>
                  <a:grpSpLocks/>
                </p:cNvGrpSpPr>
                <p:nvPr/>
              </p:nvGrpSpPr>
              <p:grpSpPr bwMode="auto">
                <a:xfrm>
                  <a:off x="1383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79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80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81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1" name="Group 96"/>
                <p:cNvGrpSpPr>
                  <a:grpSpLocks/>
                </p:cNvGrpSpPr>
                <p:nvPr/>
              </p:nvGrpSpPr>
              <p:grpSpPr bwMode="auto">
                <a:xfrm>
                  <a:off x="1656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76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77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78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2" name="Group 100"/>
                <p:cNvGrpSpPr>
                  <a:grpSpLocks/>
                </p:cNvGrpSpPr>
                <p:nvPr/>
              </p:nvGrpSpPr>
              <p:grpSpPr bwMode="auto">
                <a:xfrm>
                  <a:off x="1928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73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74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75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3" name="Group 104"/>
                <p:cNvGrpSpPr>
                  <a:grpSpLocks/>
                </p:cNvGrpSpPr>
                <p:nvPr/>
              </p:nvGrpSpPr>
              <p:grpSpPr bwMode="auto">
                <a:xfrm>
                  <a:off x="2200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7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71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72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4" name="Group 108"/>
                <p:cNvGrpSpPr>
                  <a:grpSpLocks/>
                </p:cNvGrpSpPr>
                <p:nvPr/>
              </p:nvGrpSpPr>
              <p:grpSpPr bwMode="auto">
                <a:xfrm>
                  <a:off x="2472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67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68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69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5" name="Group 112"/>
                <p:cNvGrpSpPr>
                  <a:grpSpLocks/>
                </p:cNvGrpSpPr>
                <p:nvPr/>
              </p:nvGrpSpPr>
              <p:grpSpPr bwMode="auto">
                <a:xfrm>
                  <a:off x="2744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64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65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66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6" name="Group 116"/>
                <p:cNvGrpSpPr>
                  <a:grpSpLocks/>
                </p:cNvGrpSpPr>
                <p:nvPr/>
              </p:nvGrpSpPr>
              <p:grpSpPr bwMode="auto">
                <a:xfrm>
                  <a:off x="3016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61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62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63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7" name="Group 120"/>
                <p:cNvGrpSpPr>
                  <a:grpSpLocks/>
                </p:cNvGrpSpPr>
                <p:nvPr/>
              </p:nvGrpSpPr>
              <p:grpSpPr bwMode="auto">
                <a:xfrm>
                  <a:off x="3288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58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59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60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8" name="Group 124"/>
                <p:cNvGrpSpPr>
                  <a:grpSpLocks/>
                </p:cNvGrpSpPr>
                <p:nvPr/>
              </p:nvGrpSpPr>
              <p:grpSpPr bwMode="auto">
                <a:xfrm>
                  <a:off x="3560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55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5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57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39" name="Group 128"/>
                <p:cNvGrpSpPr>
                  <a:grpSpLocks/>
                </p:cNvGrpSpPr>
                <p:nvPr/>
              </p:nvGrpSpPr>
              <p:grpSpPr bwMode="auto">
                <a:xfrm>
                  <a:off x="3833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52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53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54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40" name="Group 132"/>
                <p:cNvGrpSpPr>
                  <a:grpSpLocks/>
                </p:cNvGrpSpPr>
                <p:nvPr/>
              </p:nvGrpSpPr>
              <p:grpSpPr bwMode="auto">
                <a:xfrm>
                  <a:off x="4105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4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5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5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41" name="Group 136"/>
                <p:cNvGrpSpPr>
                  <a:grpSpLocks/>
                </p:cNvGrpSpPr>
                <p:nvPr/>
              </p:nvGrpSpPr>
              <p:grpSpPr bwMode="auto">
                <a:xfrm>
                  <a:off x="4377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46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47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48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42" name="Group 140"/>
                <p:cNvGrpSpPr>
                  <a:grpSpLocks/>
                </p:cNvGrpSpPr>
                <p:nvPr/>
              </p:nvGrpSpPr>
              <p:grpSpPr bwMode="auto">
                <a:xfrm>
                  <a:off x="4649" y="754"/>
                  <a:ext cx="271" cy="90"/>
                  <a:chOff x="567" y="346"/>
                  <a:chExt cx="271" cy="90"/>
                </a:xfrm>
              </p:grpSpPr>
              <p:sp>
                <p:nvSpPr>
                  <p:cNvPr id="36343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44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45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6318" name="Group 144"/>
              <p:cNvGrpSpPr>
                <a:grpSpLocks/>
              </p:cNvGrpSpPr>
              <p:nvPr/>
            </p:nvGrpSpPr>
            <p:grpSpPr bwMode="auto">
              <a:xfrm>
                <a:off x="4875" y="1026"/>
                <a:ext cx="543" cy="90"/>
                <a:chOff x="4945" y="346"/>
                <a:chExt cx="543" cy="90"/>
              </a:xfrm>
            </p:grpSpPr>
            <p:grpSp>
              <p:nvGrpSpPr>
                <p:cNvPr id="36319" name="Group 145"/>
                <p:cNvGrpSpPr>
                  <a:grpSpLocks/>
                </p:cNvGrpSpPr>
                <p:nvPr/>
              </p:nvGrpSpPr>
              <p:grpSpPr bwMode="auto">
                <a:xfrm>
                  <a:off x="4945" y="346"/>
                  <a:ext cx="271" cy="90"/>
                  <a:chOff x="567" y="346"/>
                  <a:chExt cx="271" cy="90"/>
                </a:xfrm>
              </p:grpSpPr>
              <p:sp>
                <p:nvSpPr>
                  <p:cNvPr id="36324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25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26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20" name="Group 149"/>
                <p:cNvGrpSpPr>
                  <a:grpSpLocks/>
                </p:cNvGrpSpPr>
                <p:nvPr/>
              </p:nvGrpSpPr>
              <p:grpSpPr bwMode="auto">
                <a:xfrm>
                  <a:off x="5217" y="346"/>
                  <a:ext cx="271" cy="90"/>
                  <a:chOff x="567" y="346"/>
                  <a:chExt cx="271" cy="90"/>
                </a:xfrm>
              </p:grpSpPr>
              <p:sp>
                <p:nvSpPr>
                  <p:cNvPr id="36321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22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657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23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346"/>
                    <a:ext cx="90" cy="90"/>
                  </a:xfrm>
                  <a:prstGeom prst="ellipse">
                    <a:avLst/>
                  </a:prstGeom>
                  <a:solidFill>
                    <a:srgbClr val="AD7BFF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35901" name="Group 153"/>
            <p:cNvGrpSpPr>
              <a:grpSpLocks/>
            </p:cNvGrpSpPr>
            <p:nvPr/>
          </p:nvGrpSpPr>
          <p:grpSpPr bwMode="auto">
            <a:xfrm>
              <a:off x="554" y="481"/>
              <a:ext cx="4829" cy="545"/>
              <a:chOff x="554" y="481"/>
              <a:chExt cx="4829" cy="545"/>
            </a:xfrm>
          </p:grpSpPr>
          <p:grpSp>
            <p:nvGrpSpPr>
              <p:cNvPr id="35902" name="Group 154"/>
              <p:cNvGrpSpPr>
                <a:grpSpLocks/>
              </p:cNvGrpSpPr>
              <p:nvPr/>
            </p:nvGrpSpPr>
            <p:grpSpPr bwMode="auto">
              <a:xfrm>
                <a:off x="554" y="481"/>
                <a:ext cx="33" cy="227"/>
                <a:chOff x="295" y="981"/>
                <a:chExt cx="33" cy="227"/>
              </a:xfrm>
            </p:grpSpPr>
            <p:sp>
              <p:nvSpPr>
                <p:cNvPr id="36315" name="Line 155"/>
                <p:cNvSpPr>
                  <a:spLocks noChangeShapeType="1"/>
                </p:cNvSpPr>
                <p:nvPr/>
              </p:nvSpPr>
              <p:spPr bwMode="auto">
                <a:xfrm>
                  <a:off x="295" y="98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FFCC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16" name="Line 156"/>
                <p:cNvSpPr>
                  <a:spLocks noChangeShapeType="1"/>
                </p:cNvSpPr>
                <p:nvPr/>
              </p:nvSpPr>
              <p:spPr bwMode="auto">
                <a:xfrm>
                  <a:off x="328" y="98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FFCC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903" name="Group 157"/>
              <p:cNvGrpSpPr>
                <a:grpSpLocks/>
              </p:cNvGrpSpPr>
              <p:nvPr/>
            </p:nvGrpSpPr>
            <p:grpSpPr bwMode="auto">
              <a:xfrm>
                <a:off x="638" y="481"/>
                <a:ext cx="33" cy="227"/>
                <a:chOff x="295" y="981"/>
                <a:chExt cx="33" cy="227"/>
              </a:xfrm>
            </p:grpSpPr>
            <p:sp>
              <p:nvSpPr>
                <p:cNvPr id="36313" name="Line 158"/>
                <p:cNvSpPr>
                  <a:spLocks noChangeShapeType="1"/>
                </p:cNvSpPr>
                <p:nvPr/>
              </p:nvSpPr>
              <p:spPr bwMode="auto">
                <a:xfrm>
                  <a:off x="295" y="98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FFCC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14" name="Line 159"/>
                <p:cNvSpPr>
                  <a:spLocks noChangeShapeType="1"/>
                </p:cNvSpPr>
                <p:nvPr/>
              </p:nvSpPr>
              <p:spPr bwMode="auto">
                <a:xfrm>
                  <a:off x="328" y="98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FFCC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904" name="Group 160"/>
              <p:cNvGrpSpPr>
                <a:grpSpLocks/>
              </p:cNvGrpSpPr>
              <p:nvPr/>
            </p:nvGrpSpPr>
            <p:grpSpPr bwMode="auto">
              <a:xfrm>
                <a:off x="724" y="481"/>
                <a:ext cx="124" cy="227"/>
                <a:chOff x="589" y="436"/>
                <a:chExt cx="124" cy="227"/>
              </a:xfrm>
            </p:grpSpPr>
            <p:grpSp>
              <p:nvGrpSpPr>
                <p:cNvPr id="36307" name="Group 161"/>
                <p:cNvGrpSpPr>
                  <a:grpSpLocks/>
                </p:cNvGrpSpPr>
                <p:nvPr/>
              </p:nvGrpSpPr>
              <p:grpSpPr bwMode="auto">
                <a:xfrm>
                  <a:off x="589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6311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12" name="Line 163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6308" name="Group 164"/>
                <p:cNvGrpSpPr>
                  <a:grpSpLocks/>
                </p:cNvGrpSpPr>
                <p:nvPr/>
              </p:nvGrpSpPr>
              <p:grpSpPr bwMode="auto">
                <a:xfrm>
                  <a:off x="680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6309" name="Line 165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310" name="Line 166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5905" name="Group 167"/>
              <p:cNvGrpSpPr>
                <a:grpSpLocks/>
              </p:cNvGrpSpPr>
              <p:nvPr/>
            </p:nvGrpSpPr>
            <p:grpSpPr bwMode="auto">
              <a:xfrm>
                <a:off x="906" y="481"/>
                <a:ext cx="305" cy="227"/>
                <a:chOff x="589" y="436"/>
                <a:chExt cx="305" cy="227"/>
              </a:xfrm>
            </p:grpSpPr>
            <p:grpSp>
              <p:nvGrpSpPr>
                <p:cNvPr id="36293" name="Group 168"/>
                <p:cNvGrpSpPr>
                  <a:grpSpLocks/>
                </p:cNvGrpSpPr>
                <p:nvPr/>
              </p:nvGrpSpPr>
              <p:grpSpPr bwMode="auto">
                <a:xfrm>
                  <a:off x="589" y="436"/>
                  <a:ext cx="124" cy="227"/>
                  <a:chOff x="589" y="436"/>
                  <a:chExt cx="124" cy="227"/>
                </a:xfrm>
              </p:grpSpPr>
              <p:grpSp>
                <p:nvGrpSpPr>
                  <p:cNvPr id="36301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6305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306" name="Line 17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6302" name="Group 172"/>
                  <p:cNvGrpSpPr>
                    <a:grpSpLocks/>
                  </p:cNvGrpSpPr>
                  <p:nvPr/>
                </p:nvGrpSpPr>
                <p:grpSpPr bwMode="auto">
                  <a:xfrm>
                    <a:off x="680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6303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304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6294" name="Group 175"/>
                <p:cNvGrpSpPr>
                  <a:grpSpLocks/>
                </p:cNvGrpSpPr>
                <p:nvPr/>
              </p:nvGrpSpPr>
              <p:grpSpPr bwMode="auto">
                <a:xfrm>
                  <a:off x="770" y="436"/>
                  <a:ext cx="124" cy="227"/>
                  <a:chOff x="589" y="436"/>
                  <a:chExt cx="124" cy="227"/>
                </a:xfrm>
              </p:grpSpPr>
              <p:grpSp>
                <p:nvGrpSpPr>
                  <p:cNvPr id="36295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6299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300" name="Line 17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6296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680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6297" name="Line 1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298" name="Line 18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35906" name="Group 182"/>
              <p:cNvGrpSpPr>
                <a:grpSpLocks/>
              </p:cNvGrpSpPr>
              <p:nvPr/>
            </p:nvGrpSpPr>
            <p:grpSpPr bwMode="auto">
              <a:xfrm>
                <a:off x="1268" y="481"/>
                <a:ext cx="668" cy="227"/>
                <a:chOff x="1338" y="981"/>
                <a:chExt cx="668" cy="227"/>
              </a:xfrm>
            </p:grpSpPr>
            <p:grpSp>
              <p:nvGrpSpPr>
                <p:cNvPr id="36263" name="Group 183"/>
                <p:cNvGrpSpPr>
                  <a:grpSpLocks/>
                </p:cNvGrpSpPr>
                <p:nvPr/>
              </p:nvGrpSpPr>
              <p:grpSpPr bwMode="auto">
                <a:xfrm>
                  <a:off x="1338" y="981"/>
                  <a:ext cx="305" cy="227"/>
                  <a:chOff x="589" y="436"/>
                  <a:chExt cx="305" cy="227"/>
                </a:xfrm>
              </p:grpSpPr>
              <p:grpSp>
                <p:nvGrpSpPr>
                  <p:cNvPr id="36279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87" name="Group 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91" name="Line 1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92" name="Line 1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88" name="Group 1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89" name="Line 1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90" name="Line 1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28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770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81" name="Group 19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85" name="Line 19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86" name="Line 1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82" name="Group 1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83" name="Line 1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84" name="Line 1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264" name="Group 198"/>
                <p:cNvGrpSpPr>
                  <a:grpSpLocks/>
                </p:cNvGrpSpPr>
                <p:nvPr/>
              </p:nvGrpSpPr>
              <p:grpSpPr bwMode="auto">
                <a:xfrm>
                  <a:off x="1701" y="981"/>
                  <a:ext cx="305" cy="227"/>
                  <a:chOff x="589" y="436"/>
                  <a:chExt cx="305" cy="227"/>
                </a:xfrm>
              </p:grpSpPr>
              <p:grpSp>
                <p:nvGrpSpPr>
                  <p:cNvPr id="36265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73" name="Group 2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77" name="Line 2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78" name="Line 2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74" name="Group 2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75" name="Line 2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76" name="Line 2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266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770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67" name="Group 20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71" name="Line 20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72" name="Line 20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68" name="Group 2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69" name="Line 2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70" name="Line 21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5907" name="Group 213"/>
              <p:cNvGrpSpPr>
                <a:grpSpLocks/>
              </p:cNvGrpSpPr>
              <p:nvPr/>
            </p:nvGrpSpPr>
            <p:grpSpPr bwMode="auto">
              <a:xfrm>
                <a:off x="1903" y="481"/>
                <a:ext cx="1393" cy="227"/>
                <a:chOff x="589" y="436"/>
                <a:chExt cx="1393" cy="227"/>
              </a:xfrm>
            </p:grpSpPr>
            <p:grpSp>
              <p:nvGrpSpPr>
                <p:cNvPr id="36202" name="Group 214"/>
                <p:cNvGrpSpPr>
                  <a:grpSpLocks/>
                </p:cNvGrpSpPr>
                <p:nvPr/>
              </p:nvGrpSpPr>
              <p:grpSpPr bwMode="auto">
                <a:xfrm>
                  <a:off x="589" y="436"/>
                  <a:ext cx="305" cy="227"/>
                  <a:chOff x="589" y="436"/>
                  <a:chExt cx="305" cy="227"/>
                </a:xfrm>
              </p:grpSpPr>
              <p:grpSp>
                <p:nvGrpSpPr>
                  <p:cNvPr id="36249" name="Group 215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57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61" name="Line 21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62" name="Line 2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58" name="Group 2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59" name="Line 22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60" name="Line 2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250" name="Group 222"/>
                  <p:cNvGrpSpPr>
                    <a:grpSpLocks/>
                  </p:cNvGrpSpPr>
                  <p:nvPr/>
                </p:nvGrpSpPr>
                <p:grpSpPr bwMode="auto">
                  <a:xfrm>
                    <a:off x="770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51" name="Group 2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55" name="Line 22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56" name="Line 2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52" name="Group 22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53" name="Line 22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54" name="Line 22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203" name="Group 229"/>
                <p:cNvGrpSpPr>
                  <a:grpSpLocks/>
                </p:cNvGrpSpPr>
                <p:nvPr/>
              </p:nvGrpSpPr>
              <p:grpSpPr bwMode="auto">
                <a:xfrm>
                  <a:off x="952" y="436"/>
                  <a:ext cx="305" cy="227"/>
                  <a:chOff x="589" y="436"/>
                  <a:chExt cx="305" cy="227"/>
                </a:xfrm>
              </p:grpSpPr>
              <p:grpSp>
                <p:nvGrpSpPr>
                  <p:cNvPr id="36235" name="Group 230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43" name="Group 23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47" name="Line 2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48" name="Line 23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44" name="Group 2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45" name="Line 2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46" name="Line 2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236" name="Group 237"/>
                  <p:cNvGrpSpPr>
                    <a:grpSpLocks/>
                  </p:cNvGrpSpPr>
                  <p:nvPr/>
                </p:nvGrpSpPr>
                <p:grpSpPr bwMode="auto">
                  <a:xfrm>
                    <a:off x="770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237" name="Group 23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41" name="Line 23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42" name="Line 24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238" name="Group 24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39" name="Line 2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40" name="Line 24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204" name="Group 244"/>
                <p:cNvGrpSpPr>
                  <a:grpSpLocks/>
                </p:cNvGrpSpPr>
                <p:nvPr/>
              </p:nvGrpSpPr>
              <p:grpSpPr bwMode="auto">
                <a:xfrm>
                  <a:off x="1314" y="436"/>
                  <a:ext cx="668" cy="227"/>
                  <a:chOff x="1338" y="981"/>
                  <a:chExt cx="668" cy="227"/>
                </a:xfrm>
              </p:grpSpPr>
              <p:grpSp>
                <p:nvGrpSpPr>
                  <p:cNvPr id="36205" name="Group 245"/>
                  <p:cNvGrpSpPr>
                    <a:grpSpLocks/>
                  </p:cNvGrpSpPr>
                  <p:nvPr/>
                </p:nvGrpSpPr>
                <p:grpSpPr bwMode="auto">
                  <a:xfrm>
                    <a:off x="1338" y="981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221" name="Group 24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229" name="Group 2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33" name="Line 2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34" name="Line 2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30" name="Group 2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31" name="Line 25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32" name="Line 25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222" name="Group 25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223" name="Group 25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27" name="Line 25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28" name="Line 2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24" name="Group 2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25" name="Line 25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26" name="Line 25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206" name="Group 260"/>
                  <p:cNvGrpSpPr>
                    <a:grpSpLocks/>
                  </p:cNvGrpSpPr>
                  <p:nvPr/>
                </p:nvGrpSpPr>
                <p:grpSpPr bwMode="auto">
                  <a:xfrm>
                    <a:off x="1701" y="981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207" name="Group 26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215" name="Group 26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19" name="Line 26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20" name="Line 2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16" name="Group 2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17" name="Line 2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18" name="Line 2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208" name="Group 2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209" name="Group 2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13" name="Line 2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14" name="Line 27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210" name="Group 2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211" name="Line 2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212" name="Line 2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908" name="Group 275"/>
              <p:cNvGrpSpPr>
                <a:grpSpLocks/>
              </p:cNvGrpSpPr>
              <p:nvPr/>
            </p:nvGrpSpPr>
            <p:grpSpPr bwMode="auto">
              <a:xfrm>
                <a:off x="3354" y="481"/>
                <a:ext cx="1393" cy="227"/>
                <a:chOff x="589" y="436"/>
                <a:chExt cx="1393" cy="227"/>
              </a:xfrm>
            </p:grpSpPr>
            <p:grpSp>
              <p:nvGrpSpPr>
                <p:cNvPr id="36141" name="Group 276"/>
                <p:cNvGrpSpPr>
                  <a:grpSpLocks/>
                </p:cNvGrpSpPr>
                <p:nvPr/>
              </p:nvGrpSpPr>
              <p:grpSpPr bwMode="auto">
                <a:xfrm>
                  <a:off x="589" y="436"/>
                  <a:ext cx="305" cy="227"/>
                  <a:chOff x="589" y="436"/>
                  <a:chExt cx="305" cy="227"/>
                </a:xfrm>
              </p:grpSpPr>
              <p:grpSp>
                <p:nvGrpSpPr>
                  <p:cNvPr id="36188" name="Group 277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196" name="Group 2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200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201" name="Line 28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197" name="Group 2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98" name="Line 28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99" name="Line 28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189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770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190" name="Group 2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94" name="Line 28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95" name="Line 28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191" name="Group 28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92" name="Line 28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93" name="Line 29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142" name="Group 291"/>
                <p:cNvGrpSpPr>
                  <a:grpSpLocks/>
                </p:cNvGrpSpPr>
                <p:nvPr/>
              </p:nvGrpSpPr>
              <p:grpSpPr bwMode="auto">
                <a:xfrm>
                  <a:off x="952" y="436"/>
                  <a:ext cx="305" cy="227"/>
                  <a:chOff x="589" y="436"/>
                  <a:chExt cx="305" cy="227"/>
                </a:xfrm>
              </p:grpSpPr>
              <p:grpSp>
                <p:nvGrpSpPr>
                  <p:cNvPr id="3617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182" name="Group 2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86" name="Line 29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87" name="Line 2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183" name="Group 2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84" name="Line 29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85" name="Line 29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175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770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176" name="Group 30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80" name="Line 30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81" name="Line 30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177" name="Group 30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78" name="Line 30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79" name="Line 30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143" name="Group 306"/>
                <p:cNvGrpSpPr>
                  <a:grpSpLocks/>
                </p:cNvGrpSpPr>
                <p:nvPr/>
              </p:nvGrpSpPr>
              <p:grpSpPr bwMode="auto">
                <a:xfrm>
                  <a:off x="1314" y="436"/>
                  <a:ext cx="668" cy="227"/>
                  <a:chOff x="1338" y="981"/>
                  <a:chExt cx="668" cy="227"/>
                </a:xfrm>
              </p:grpSpPr>
              <p:grpSp>
                <p:nvGrpSpPr>
                  <p:cNvPr id="36144" name="Group 307"/>
                  <p:cNvGrpSpPr>
                    <a:grpSpLocks/>
                  </p:cNvGrpSpPr>
                  <p:nvPr/>
                </p:nvGrpSpPr>
                <p:grpSpPr bwMode="auto">
                  <a:xfrm>
                    <a:off x="1338" y="981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160" name="Group 3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168" name="Group 3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72" name="Line 31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73" name="Line 3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69" name="Group 31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70" name="Line 3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71" name="Line 3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161" name="Group 3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162" name="Group 31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66" name="Line 31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67" name="Line 31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63" name="Group 3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64" name="Line 3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65" name="Line 32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145" name="Group 322"/>
                  <p:cNvGrpSpPr>
                    <a:grpSpLocks/>
                  </p:cNvGrpSpPr>
                  <p:nvPr/>
                </p:nvGrpSpPr>
                <p:grpSpPr bwMode="auto">
                  <a:xfrm>
                    <a:off x="1701" y="981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146" name="Group 3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154" name="Group 32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58" name="Line 32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59" name="Line 3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55" name="Group 3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56" name="Line 3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57" name="Line 3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147" name="Group 3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148" name="Group 3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52" name="Line 3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53" name="Line 3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49" name="Group 3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50" name="Line 3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51" name="Line 3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35909" name="Group 337"/>
              <p:cNvGrpSpPr>
                <a:grpSpLocks/>
              </p:cNvGrpSpPr>
              <p:nvPr/>
            </p:nvGrpSpPr>
            <p:grpSpPr bwMode="auto">
              <a:xfrm>
                <a:off x="4805" y="481"/>
                <a:ext cx="33" cy="227"/>
                <a:chOff x="295" y="981"/>
                <a:chExt cx="33" cy="227"/>
              </a:xfrm>
            </p:grpSpPr>
            <p:sp>
              <p:nvSpPr>
                <p:cNvPr id="36139" name="Line 338"/>
                <p:cNvSpPr>
                  <a:spLocks noChangeShapeType="1"/>
                </p:cNvSpPr>
                <p:nvPr/>
              </p:nvSpPr>
              <p:spPr bwMode="auto">
                <a:xfrm>
                  <a:off x="295" y="98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FFCC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40" name="Line 339"/>
                <p:cNvSpPr>
                  <a:spLocks noChangeShapeType="1"/>
                </p:cNvSpPr>
                <p:nvPr/>
              </p:nvSpPr>
              <p:spPr bwMode="auto">
                <a:xfrm>
                  <a:off x="328" y="981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rgbClr val="FFCC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5910" name="Group 340"/>
              <p:cNvGrpSpPr>
                <a:grpSpLocks/>
              </p:cNvGrpSpPr>
              <p:nvPr/>
            </p:nvGrpSpPr>
            <p:grpSpPr bwMode="auto">
              <a:xfrm>
                <a:off x="566" y="799"/>
                <a:ext cx="4284" cy="227"/>
                <a:chOff x="600" y="436"/>
                <a:chExt cx="4284" cy="227"/>
              </a:xfrm>
            </p:grpSpPr>
            <p:grpSp>
              <p:nvGrpSpPr>
                <p:cNvPr id="35953" name="Group 341"/>
                <p:cNvGrpSpPr>
                  <a:grpSpLocks/>
                </p:cNvGrpSpPr>
                <p:nvPr/>
              </p:nvGrpSpPr>
              <p:grpSpPr bwMode="auto">
                <a:xfrm>
                  <a:off x="600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6137" name="Line 342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138" name="Line 343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4" name="Group 344"/>
                <p:cNvGrpSpPr>
                  <a:grpSpLocks/>
                </p:cNvGrpSpPr>
                <p:nvPr/>
              </p:nvGrpSpPr>
              <p:grpSpPr bwMode="auto">
                <a:xfrm>
                  <a:off x="684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6135" name="Line 345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136" name="Line 346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55" name="Group 347"/>
                <p:cNvGrpSpPr>
                  <a:grpSpLocks/>
                </p:cNvGrpSpPr>
                <p:nvPr/>
              </p:nvGrpSpPr>
              <p:grpSpPr bwMode="auto">
                <a:xfrm>
                  <a:off x="770" y="436"/>
                  <a:ext cx="124" cy="227"/>
                  <a:chOff x="589" y="436"/>
                  <a:chExt cx="124" cy="227"/>
                </a:xfrm>
              </p:grpSpPr>
              <p:grpSp>
                <p:nvGrpSpPr>
                  <p:cNvPr id="36129" name="Group 348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6133" name="Line 3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134" name="Line 3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6130" name="Group 351"/>
                  <p:cNvGrpSpPr>
                    <a:grpSpLocks/>
                  </p:cNvGrpSpPr>
                  <p:nvPr/>
                </p:nvGrpSpPr>
                <p:grpSpPr bwMode="auto">
                  <a:xfrm>
                    <a:off x="680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6131" name="Line 3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6132" name="Line 35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956" name="Group 354"/>
                <p:cNvGrpSpPr>
                  <a:grpSpLocks/>
                </p:cNvGrpSpPr>
                <p:nvPr/>
              </p:nvGrpSpPr>
              <p:grpSpPr bwMode="auto">
                <a:xfrm>
                  <a:off x="952" y="436"/>
                  <a:ext cx="305" cy="227"/>
                  <a:chOff x="589" y="436"/>
                  <a:chExt cx="305" cy="227"/>
                </a:xfrm>
              </p:grpSpPr>
              <p:grpSp>
                <p:nvGrpSpPr>
                  <p:cNvPr id="36115" name="Group 355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123" name="Group 3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27" name="Line 35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28" name="Line 3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124" name="Group 3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25" name="Line 3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26" name="Line 3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36116" name="Group 362"/>
                  <p:cNvGrpSpPr>
                    <a:grpSpLocks/>
                  </p:cNvGrpSpPr>
                  <p:nvPr/>
                </p:nvGrpSpPr>
                <p:grpSpPr bwMode="auto">
                  <a:xfrm>
                    <a:off x="770" y="436"/>
                    <a:ext cx="124" cy="227"/>
                    <a:chOff x="589" y="436"/>
                    <a:chExt cx="124" cy="227"/>
                  </a:xfrm>
                </p:grpSpPr>
                <p:grpSp>
                  <p:nvGrpSpPr>
                    <p:cNvPr id="36117" name="Group 3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21" name="Line 36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22" name="Line 3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6118" name="Group 3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0" y="436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36119" name="Line 3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6120" name="Line 3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5957" name="Group 369"/>
                <p:cNvGrpSpPr>
                  <a:grpSpLocks/>
                </p:cNvGrpSpPr>
                <p:nvPr/>
              </p:nvGrpSpPr>
              <p:grpSpPr bwMode="auto">
                <a:xfrm>
                  <a:off x="1314" y="436"/>
                  <a:ext cx="668" cy="227"/>
                  <a:chOff x="1338" y="981"/>
                  <a:chExt cx="668" cy="227"/>
                </a:xfrm>
              </p:grpSpPr>
              <p:grpSp>
                <p:nvGrpSpPr>
                  <p:cNvPr id="36085" name="Group 370"/>
                  <p:cNvGrpSpPr>
                    <a:grpSpLocks/>
                  </p:cNvGrpSpPr>
                  <p:nvPr/>
                </p:nvGrpSpPr>
                <p:grpSpPr bwMode="auto">
                  <a:xfrm>
                    <a:off x="1338" y="981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101" name="Group 3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109" name="Group 3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13" name="Line 3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14" name="Line 3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10" name="Group 3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11" name="Line 3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12" name="Line 3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102" name="Group 3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103" name="Group 3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07" name="Line 3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08" name="Line 3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104" name="Group 3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105" name="Line 3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06" name="Line 3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086" name="Group 385"/>
                  <p:cNvGrpSpPr>
                    <a:grpSpLocks/>
                  </p:cNvGrpSpPr>
                  <p:nvPr/>
                </p:nvGrpSpPr>
                <p:grpSpPr bwMode="auto">
                  <a:xfrm>
                    <a:off x="1701" y="981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087" name="Group 3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95" name="Group 3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99" name="Line 3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100" name="Line 3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96" name="Group 3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97" name="Line 3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98" name="Line 3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88" name="Group 3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89" name="Group 3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93" name="Line 39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94" name="Line 39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90" name="Group 3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91" name="Line 39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92" name="Line 39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35958" name="Group 400"/>
                <p:cNvGrpSpPr>
                  <a:grpSpLocks/>
                </p:cNvGrpSpPr>
                <p:nvPr/>
              </p:nvGrpSpPr>
              <p:grpSpPr bwMode="auto">
                <a:xfrm>
                  <a:off x="1949" y="436"/>
                  <a:ext cx="1393" cy="227"/>
                  <a:chOff x="589" y="436"/>
                  <a:chExt cx="1393" cy="227"/>
                </a:xfrm>
              </p:grpSpPr>
              <p:grpSp>
                <p:nvGrpSpPr>
                  <p:cNvPr id="36024" name="Group 401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071" name="Group 4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79" name="Group 4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83" name="Line 40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84" name="Line 40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80" name="Group 40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81" name="Line 40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82" name="Line 40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72" name="Group 4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73" name="Group 4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77" name="Line 41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78" name="Line 41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74" name="Group 41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75" name="Line 4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76" name="Line 4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025" name="Group 416"/>
                  <p:cNvGrpSpPr>
                    <a:grpSpLocks/>
                  </p:cNvGrpSpPr>
                  <p:nvPr/>
                </p:nvGrpSpPr>
                <p:grpSpPr bwMode="auto">
                  <a:xfrm>
                    <a:off x="952" y="436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057" name="Group 4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65" name="Group 41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69" name="Line 41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70" name="Line 42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66" name="Group 4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67" name="Line 4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68" name="Line 4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58" name="Group 4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59" name="Group 4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63" name="Line 4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64" name="Line 4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60" name="Group 42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61" name="Line 4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62" name="Line 43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026" name="Group 431"/>
                  <p:cNvGrpSpPr>
                    <a:grpSpLocks/>
                  </p:cNvGrpSpPr>
                  <p:nvPr/>
                </p:nvGrpSpPr>
                <p:grpSpPr bwMode="auto">
                  <a:xfrm>
                    <a:off x="1314" y="436"/>
                    <a:ext cx="668" cy="227"/>
                    <a:chOff x="1338" y="981"/>
                    <a:chExt cx="668" cy="227"/>
                  </a:xfrm>
                </p:grpSpPr>
                <p:grpSp>
                  <p:nvGrpSpPr>
                    <p:cNvPr id="36027" name="Group 4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8" y="981"/>
                      <a:ext cx="305" cy="227"/>
                      <a:chOff x="589" y="436"/>
                      <a:chExt cx="305" cy="227"/>
                    </a:xfrm>
                  </p:grpSpPr>
                  <p:grpSp>
                    <p:nvGrpSpPr>
                      <p:cNvPr id="36043" name="Group 43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6051" name="Group 4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55" name="Line 4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56" name="Line 4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6052" name="Group 4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53" name="Line 43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54" name="Line 4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6044" name="Group 44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6045" name="Group 4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49" name="Line 4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50" name="Line 4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6046" name="Group 4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47" name="Line 44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48" name="Line 44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6028" name="Group 4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1" y="981"/>
                      <a:ext cx="305" cy="227"/>
                      <a:chOff x="589" y="436"/>
                      <a:chExt cx="305" cy="227"/>
                    </a:xfrm>
                  </p:grpSpPr>
                  <p:grpSp>
                    <p:nvGrpSpPr>
                      <p:cNvPr id="36029" name="Group 4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6037" name="Group 44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41" name="Line 4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42" name="Line 45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6038" name="Group 45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39" name="Line 4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40" name="Line 4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6030" name="Group 4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6031" name="Group 45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35" name="Line 45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36" name="Line 4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6032" name="Group 4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6033" name="Line 4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6034" name="Line 4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5959" name="Group 462"/>
                <p:cNvGrpSpPr>
                  <a:grpSpLocks/>
                </p:cNvGrpSpPr>
                <p:nvPr/>
              </p:nvGrpSpPr>
              <p:grpSpPr bwMode="auto">
                <a:xfrm>
                  <a:off x="3400" y="436"/>
                  <a:ext cx="1393" cy="227"/>
                  <a:chOff x="589" y="436"/>
                  <a:chExt cx="1393" cy="227"/>
                </a:xfrm>
              </p:grpSpPr>
              <p:grpSp>
                <p:nvGrpSpPr>
                  <p:cNvPr id="35963" name="Group 463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6010" name="Group 4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18" name="Group 4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22" name="Line 4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23" name="Line 46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19" name="Group 4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20" name="Line 4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21" name="Line 4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6011" name="Group 4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12" name="Group 4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16" name="Line 4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17" name="Line 47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13" name="Group 4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14" name="Line 4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15" name="Line 4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5964" name="Group 478"/>
                  <p:cNvGrpSpPr>
                    <a:grpSpLocks/>
                  </p:cNvGrpSpPr>
                  <p:nvPr/>
                </p:nvGrpSpPr>
                <p:grpSpPr bwMode="auto">
                  <a:xfrm>
                    <a:off x="952" y="436"/>
                    <a:ext cx="305" cy="227"/>
                    <a:chOff x="589" y="436"/>
                    <a:chExt cx="305" cy="227"/>
                  </a:xfrm>
                </p:grpSpPr>
                <p:grpSp>
                  <p:nvGrpSpPr>
                    <p:cNvPr id="35996" name="Group 4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9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6004" name="Group 48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08" name="Line 48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09" name="Line 48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6005" name="Group 4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06" name="Line 4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07" name="Line 48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5997" name="Group 48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70" y="436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35998" name="Group 4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02" name="Line 48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03" name="Line 48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35999" name="Group 49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36000" name="Line 49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36001" name="Line 49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5965" name="Group 493"/>
                  <p:cNvGrpSpPr>
                    <a:grpSpLocks/>
                  </p:cNvGrpSpPr>
                  <p:nvPr/>
                </p:nvGrpSpPr>
                <p:grpSpPr bwMode="auto">
                  <a:xfrm>
                    <a:off x="1314" y="436"/>
                    <a:ext cx="668" cy="227"/>
                    <a:chOff x="1338" y="981"/>
                    <a:chExt cx="668" cy="227"/>
                  </a:xfrm>
                </p:grpSpPr>
                <p:grpSp>
                  <p:nvGrpSpPr>
                    <p:cNvPr id="35966" name="Group 49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8" y="981"/>
                      <a:ext cx="305" cy="227"/>
                      <a:chOff x="589" y="436"/>
                      <a:chExt cx="305" cy="227"/>
                    </a:xfrm>
                  </p:grpSpPr>
                  <p:grpSp>
                    <p:nvGrpSpPr>
                      <p:cNvPr id="35982" name="Group 4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5990" name="Group 4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94" name="Line 49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95" name="Line 49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991" name="Group 4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92" name="Line 50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93" name="Line 50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5983" name="Group 50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5984" name="Group 50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88" name="Line 50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89" name="Line 50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985" name="Group 50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86" name="Line 50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87" name="Line 50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35967" name="Group 50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1" y="981"/>
                      <a:ext cx="305" cy="227"/>
                      <a:chOff x="589" y="436"/>
                      <a:chExt cx="305" cy="227"/>
                    </a:xfrm>
                  </p:grpSpPr>
                  <p:grpSp>
                    <p:nvGrpSpPr>
                      <p:cNvPr id="35968" name="Group 51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5976" name="Group 5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80" name="Line 51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81" name="Line 51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977" name="Group 51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78" name="Line 51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79" name="Line 51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35969" name="Group 5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35970" name="Group 5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74" name="Line 5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75" name="Line 5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5971" name="Group 52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35972" name="Line 52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35973" name="Line 52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grpSp>
              <p:nvGrpSpPr>
                <p:cNvPr id="35960" name="Group 524"/>
                <p:cNvGrpSpPr>
                  <a:grpSpLocks/>
                </p:cNvGrpSpPr>
                <p:nvPr/>
              </p:nvGrpSpPr>
              <p:grpSpPr bwMode="auto">
                <a:xfrm>
                  <a:off x="4851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5961" name="Line 525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62" name="Line 526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5911" name="Group 527"/>
              <p:cNvGrpSpPr>
                <a:grpSpLocks/>
              </p:cNvGrpSpPr>
              <p:nvPr/>
            </p:nvGrpSpPr>
            <p:grpSpPr bwMode="auto">
              <a:xfrm>
                <a:off x="4907" y="481"/>
                <a:ext cx="476" cy="227"/>
                <a:chOff x="4978" y="436"/>
                <a:chExt cx="476" cy="227"/>
              </a:xfrm>
            </p:grpSpPr>
            <p:grpSp>
              <p:nvGrpSpPr>
                <p:cNvPr id="35933" name="Group 528"/>
                <p:cNvGrpSpPr>
                  <a:grpSpLocks/>
                </p:cNvGrpSpPr>
                <p:nvPr/>
              </p:nvGrpSpPr>
              <p:grpSpPr bwMode="auto">
                <a:xfrm>
                  <a:off x="4978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5951" name="Line 529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52" name="Line 530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34" name="Group 531"/>
                <p:cNvGrpSpPr>
                  <a:grpSpLocks/>
                </p:cNvGrpSpPr>
                <p:nvPr/>
              </p:nvGrpSpPr>
              <p:grpSpPr bwMode="auto">
                <a:xfrm>
                  <a:off x="5062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5949" name="Line 532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50" name="Line 533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35" name="Group 534"/>
                <p:cNvGrpSpPr>
                  <a:grpSpLocks/>
                </p:cNvGrpSpPr>
                <p:nvPr/>
              </p:nvGrpSpPr>
              <p:grpSpPr bwMode="auto">
                <a:xfrm>
                  <a:off x="5148" y="436"/>
                  <a:ext cx="124" cy="227"/>
                  <a:chOff x="589" y="436"/>
                  <a:chExt cx="124" cy="227"/>
                </a:xfrm>
              </p:grpSpPr>
              <p:grpSp>
                <p:nvGrpSpPr>
                  <p:cNvPr id="35943" name="Group 535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47" name="Line 5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48" name="Line 5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5944" name="Group 538"/>
                  <p:cNvGrpSpPr>
                    <a:grpSpLocks/>
                  </p:cNvGrpSpPr>
                  <p:nvPr/>
                </p:nvGrpSpPr>
                <p:grpSpPr bwMode="auto">
                  <a:xfrm>
                    <a:off x="680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45" name="Line 5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46" name="Line 5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936" name="Group 541"/>
                <p:cNvGrpSpPr>
                  <a:grpSpLocks/>
                </p:cNvGrpSpPr>
                <p:nvPr/>
              </p:nvGrpSpPr>
              <p:grpSpPr bwMode="auto">
                <a:xfrm>
                  <a:off x="5330" y="436"/>
                  <a:ext cx="124" cy="227"/>
                  <a:chOff x="589" y="436"/>
                  <a:chExt cx="124" cy="227"/>
                </a:xfrm>
              </p:grpSpPr>
              <p:grpSp>
                <p:nvGrpSpPr>
                  <p:cNvPr id="35937" name="Group 542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41" name="Line 5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42" name="Line 5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5938" name="Group 545"/>
                  <p:cNvGrpSpPr>
                    <a:grpSpLocks/>
                  </p:cNvGrpSpPr>
                  <p:nvPr/>
                </p:nvGrpSpPr>
                <p:grpSpPr bwMode="auto">
                  <a:xfrm>
                    <a:off x="680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39" name="Line 5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40" name="Line 5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  <p:grpSp>
            <p:nvGrpSpPr>
              <p:cNvPr id="35912" name="Group 548"/>
              <p:cNvGrpSpPr>
                <a:grpSpLocks/>
              </p:cNvGrpSpPr>
              <p:nvPr/>
            </p:nvGrpSpPr>
            <p:grpSpPr bwMode="auto">
              <a:xfrm>
                <a:off x="4907" y="799"/>
                <a:ext cx="476" cy="227"/>
                <a:chOff x="4978" y="436"/>
                <a:chExt cx="476" cy="227"/>
              </a:xfrm>
            </p:grpSpPr>
            <p:grpSp>
              <p:nvGrpSpPr>
                <p:cNvPr id="35913" name="Group 549"/>
                <p:cNvGrpSpPr>
                  <a:grpSpLocks/>
                </p:cNvGrpSpPr>
                <p:nvPr/>
              </p:nvGrpSpPr>
              <p:grpSpPr bwMode="auto">
                <a:xfrm>
                  <a:off x="4978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5931" name="Line 550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32" name="Line 551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14" name="Group 552"/>
                <p:cNvGrpSpPr>
                  <a:grpSpLocks/>
                </p:cNvGrpSpPr>
                <p:nvPr/>
              </p:nvGrpSpPr>
              <p:grpSpPr bwMode="auto">
                <a:xfrm>
                  <a:off x="5062" y="436"/>
                  <a:ext cx="33" cy="227"/>
                  <a:chOff x="295" y="981"/>
                  <a:chExt cx="33" cy="227"/>
                </a:xfrm>
              </p:grpSpPr>
              <p:sp>
                <p:nvSpPr>
                  <p:cNvPr id="35929" name="Line 553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5930" name="Line 554"/>
                  <p:cNvSpPr>
                    <a:spLocks noChangeShapeType="1"/>
                  </p:cNvSpPr>
                  <p:nvPr/>
                </p:nvSpPr>
                <p:spPr bwMode="auto">
                  <a:xfrm>
                    <a:off x="328" y="981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rgbClr val="FFCC66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5915" name="Group 555"/>
                <p:cNvGrpSpPr>
                  <a:grpSpLocks/>
                </p:cNvGrpSpPr>
                <p:nvPr/>
              </p:nvGrpSpPr>
              <p:grpSpPr bwMode="auto">
                <a:xfrm>
                  <a:off x="5148" y="436"/>
                  <a:ext cx="124" cy="227"/>
                  <a:chOff x="589" y="436"/>
                  <a:chExt cx="124" cy="227"/>
                </a:xfrm>
              </p:grpSpPr>
              <p:grpSp>
                <p:nvGrpSpPr>
                  <p:cNvPr id="35923" name="Group 556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27" name="Line 5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28" name="Line 55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5924" name="Group 559"/>
                  <p:cNvGrpSpPr>
                    <a:grpSpLocks/>
                  </p:cNvGrpSpPr>
                  <p:nvPr/>
                </p:nvGrpSpPr>
                <p:grpSpPr bwMode="auto">
                  <a:xfrm>
                    <a:off x="680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25" name="Line 5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26" name="Line 5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5916" name="Group 562"/>
                <p:cNvGrpSpPr>
                  <a:grpSpLocks/>
                </p:cNvGrpSpPr>
                <p:nvPr/>
              </p:nvGrpSpPr>
              <p:grpSpPr bwMode="auto">
                <a:xfrm>
                  <a:off x="5330" y="436"/>
                  <a:ext cx="124" cy="227"/>
                  <a:chOff x="589" y="436"/>
                  <a:chExt cx="124" cy="227"/>
                </a:xfrm>
              </p:grpSpPr>
              <p:grpSp>
                <p:nvGrpSpPr>
                  <p:cNvPr id="35917" name="Group 563"/>
                  <p:cNvGrpSpPr>
                    <a:grpSpLocks/>
                  </p:cNvGrpSpPr>
                  <p:nvPr/>
                </p:nvGrpSpPr>
                <p:grpSpPr bwMode="auto">
                  <a:xfrm>
                    <a:off x="589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21" name="Line 56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22" name="Line 5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35918" name="Group 566"/>
                  <p:cNvGrpSpPr>
                    <a:grpSpLocks/>
                  </p:cNvGrpSpPr>
                  <p:nvPr/>
                </p:nvGrpSpPr>
                <p:grpSpPr bwMode="auto">
                  <a:xfrm>
                    <a:off x="680" y="436"/>
                    <a:ext cx="33" cy="227"/>
                    <a:chOff x="295" y="981"/>
                    <a:chExt cx="33" cy="227"/>
                  </a:xfrm>
                </p:grpSpPr>
                <p:sp>
                  <p:nvSpPr>
                    <p:cNvPr id="35919" name="Line 5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95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920" name="Line 5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" y="981"/>
                      <a:ext cx="0" cy="2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CC66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</p:grpSp>
        </p:grpSp>
      </p:grpSp>
      <p:sp>
        <p:nvSpPr>
          <p:cNvPr id="168505" name="AutoShape 569"/>
          <p:cNvSpPr>
            <a:spLocks noChangeArrowheads="1"/>
          </p:cNvSpPr>
          <p:nvPr/>
        </p:nvSpPr>
        <p:spPr bwMode="auto">
          <a:xfrm>
            <a:off x="3367088" y="2854325"/>
            <a:ext cx="433387" cy="1584325"/>
          </a:xfrm>
          <a:prstGeom prst="roundRect">
            <a:avLst>
              <a:gd name="adj" fmla="val 500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Ⅲ </a:t>
            </a:r>
          </a:p>
        </p:txBody>
      </p:sp>
      <p:grpSp>
        <p:nvGrpSpPr>
          <p:cNvPr id="35844" name="Group 570"/>
          <p:cNvGrpSpPr>
            <a:grpSpLocks/>
          </p:cNvGrpSpPr>
          <p:nvPr/>
        </p:nvGrpSpPr>
        <p:grpSpPr bwMode="auto">
          <a:xfrm>
            <a:off x="846138" y="2709863"/>
            <a:ext cx="646112" cy="1657350"/>
            <a:chOff x="1006" y="1298"/>
            <a:chExt cx="513" cy="1044"/>
          </a:xfrm>
        </p:grpSpPr>
        <p:sp>
          <p:nvSpPr>
            <p:cNvPr id="35897" name="Freeform 571"/>
            <p:cNvSpPr>
              <a:spLocks/>
            </p:cNvSpPr>
            <p:nvPr/>
          </p:nvSpPr>
          <p:spPr bwMode="auto">
            <a:xfrm rot="-120435">
              <a:off x="1065" y="1298"/>
              <a:ext cx="454" cy="1044"/>
            </a:xfrm>
            <a:custGeom>
              <a:avLst/>
              <a:gdLst>
                <a:gd name="T0" fmla="*/ 33 w 544"/>
                <a:gd name="T1" fmla="*/ 55 h 1157"/>
                <a:gd name="T2" fmla="*/ 230 w 544"/>
                <a:gd name="T3" fmla="*/ 55 h 1157"/>
                <a:gd name="T4" fmla="*/ 230 w 544"/>
                <a:gd name="T5" fmla="*/ 176 h 1157"/>
                <a:gd name="T6" fmla="*/ 209 w 544"/>
                <a:gd name="T7" fmla="*/ 386 h 1157"/>
                <a:gd name="T8" fmla="*/ 230 w 544"/>
                <a:gd name="T9" fmla="*/ 688 h 1157"/>
                <a:gd name="T10" fmla="*/ 33 w 544"/>
                <a:gd name="T11" fmla="*/ 747 h 1157"/>
                <a:gd name="T12" fmla="*/ 33 w 544"/>
                <a:gd name="T13" fmla="*/ 567 h 1157"/>
                <a:gd name="T14" fmla="*/ 33 w 544"/>
                <a:gd name="T15" fmla="*/ 386 h 1157"/>
                <a:gd name="T16" fmla="*/ 33 w 544"/>
                <a:gd name="T17" fmla="*/ 55 h 115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44"/>
                <a:gd name="T28" fmla="*/ 0 h 1157"/>
                <a:gd name="T29" fmla="*/ 544 w 544"/>
                <a:gd name="T30" fmla="*/ 1157 h 115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44" h="1157">
                  <a:moveTo>
                    <a:pt x="68" y="83"/>
                  </a:moveTo>
                  <a:cubicBezTo>
                    <a:pt x="136" y="0"/>
                    <a:pt x="408" y="53"/>
                    <a:pt x="476" y="83"/>
                  </a:cubicBezTo>
                  <a:cubicBezTo>
                    <a:pt x="544" y="113"/>
                    <a:pt x="483" y="182"/>
                    <a:pt x="476" y="265"/>
                  </a:cubicBezTo>
                  <a:cubicBezTo>
                    <a:pt x="469" y="348"/>
                    <a:pt x="431" y="454"/>
                    <a:pt x="431" y="582"/>
                  </a:cubicBezTo>
                  <a:cubicBezTo>
                    <a:pt x="431" y="710"/>
                    <a:pt x="536" y="945"/>
                    <a:pt x="476" y="1036"/>
                  </a:cubicBezTo>
                  <a:cubicBezTo>
                    <a:pt x="416" y="1127"/>
                    <a:pt x="136" y="1157"/>
                    <a:pt x="68" y="1127"/>
                  </a:cubicBezTo>
                  <a:cubicBezTo>
                    <a:pt x="0" y="1097"/>
                    <a:pt x="68" y="945"/>
                    <a:pt x="68" y="854"/>
                  </a:cubicBezTo>
                  <a:cubicBezTo>
                    <a:pt x="68" y="763"/>
                    <a:pt x="76" y="710"/>
                    <a:pt x="68" y="582"/>
                  </a:cubicBezTo>
                  <a:cubicBezTo>
                    <a:pt x="60" y="454"/>
                    <a:pt x="0" y="166"/>
                    <a:pt x="68" y="83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508" name="Text Box 572"/>
            <p:cNvSpPr txBox="1">
              <a:spLocks noChangeArrowheads="1"/>
            </p:cNvSpPr>
            <p:nvPr/>
          </p:nvSpPr>
          <p:spPr bwMode="auto">
            <a:xfrm>
              <a:off x="1006" y="1978"/>
              <a:ext cx="45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imSun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Ⅰ </a:t>
              </a:r>
            </a:p>
          </p:txBody>
        </p:sp>
      </p:grpSp>
      <p:grpSp>
        <p:nvGrpSpPr>
          <p:cNvPr id="35845" name="Group 573"/>
          <p:cNvGrpSpPr>
            <a:grpSpLocks/>
          </p:cNvGrpSpPr>
          <p:nvPr/>
        </p:nvGrpSpPr>
        <p:grpSpPr bwMode="auto">
          <a:xfrm>
            <a:off x="1855788" y="3429000"/>
            <a:ext cx="719137" cy="949325"/>
            <a:chOff x="1699" y="1707"/>
            <a:chExt cx="546" cy="598"/>
          </a:xfrm>
        </p:grpSpPr>
        <p:sp>
          <p:nvSpPr>
            <p:cNvPr id="35895" name="Freeform 574"/>
            <p:cNvSpPr>
              <a:spLocks/>
            </p:cNvSpPr>
            <p:nvPr/>
          </p:nvSpPr>
          <p:spPr bwMode="auto">
            <a:xfrm rot="-612728">
              <a:off x="1699" y="1707"/>
              <a:ext cx="546" cy="598"/>
            </a:xfrm>
            <a:custGeom>
              <a:avLst/>
              <a:gdLst>
                <a:gd name="T0" fmla="*/ 210 w 574"/>
                <a:gd name="T1" fmla="*/ 135 h 552"/>
                <a:gd name="T2" fmla="*/ 26 w 574"/>
                <a:gd name="T3" fmla="*/ 73 h 552"/>
                <a:gd name="T4" fmla="*/ 62 w 574"/>
                <a:gd name="T5" fmla="*/ 574 h 552"/>
                <a:gd name="T6" fmla="*/ 322 w 574"/>
                <a:gd name="T7" fmla="*/ 699 h 552"/>
                <a:gd name="T8" fmla="*/ 470 w 574"/>
                <a:gd name="T9" fmla="*/ 198 h 552"/>
                <a:gd name="T10" fmla="*/ 322 w 574"/>
                <a:gd name="T11" fmla="*/ 198 h 552"/>
                <a:gd name="T12" fmla="*/ 210 w 574"/>
                <a:gd name="T13" fmla="*/ 135 h 5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4"/>
                <a:gd name="T22" fmla="*/ 0 h 552"/>
                <a:gd name="T23" fmla="*/ 574 w 574"/>
                <a:gd name="T24" fmla="*/ 552 h 5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4" h="552">
                  <a:moveTo>
                    <a:pt x="256" y="98"/>
                  </a:moveTo>
                  <a:cubicBezTo>
                    <a:pt x="196" y="83"/>
                    <a:pt x="60" y="0"/>
                    <a:pt x="30" y="53"/>
                  </a:cubicBezTo>
                  <a:cubicBezTo>
                    <a:pt x="0" y="106"/>
                    <a:pt x="15" y="340"/>
                    <a:pt x="75" y="416"/>
                  </a:cubicBezTo>
                  <a:cubicBezTo>
                    <a:pt x="135" y="492"/>
                    <a:pt x="309" y="552"/>
                    <a:pt x="392" y="507"/>
                  </a:cubicBezTo>
                  <a:cubicBezTo>
                    <a:pt x="475" y="462"/>
                    <a:pt x="574" y="204"/>
                    <a:pt x="574" y="144"/>
                  </a:cubicBezTo>
                  <a:cubicBezTo>
                    <a:pt x="574" y="84"/>
                    <a:pt x="445" y="144"/>
                    <a:pt x="392" y="144"/>
                  </a:cubicBezTo>
                  <a:cubicBezTo>
                    <a:pt x="339" y="144"/>
                    <a:pt x="316" y="113"/>
                    <a:pt x="256" y="98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511" name="Rectangle 575"/>
            <p:cNvSpPr>
              <a:spLocks noChangeArrowheads="1"/>
            </p:cNvSpPr>
            <p:nvPr/>
          </p:nvSpPr>
          <p:spPr bwMode="auto">
            <a:xfrm>
              <a:off x="1738" y="1944"/>
              <a:ext cx="3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Ⅱ </a:t>
              </a:r>
            </a:p>
          </p:txBody>
        </p:sp>
      </p:grpSp>
      <p:grpSp>
        <p:nvGrpSpPr>
          <p:cNvPr id="35846" name="Group 576"/>
          <p:cNvGrpSpPr>
            <a:grpSpLocks/>
          </p:cNvGrpSpPr>
          <p:nvPr/>
        </p:nvGrpSpPr>
        <p:grpSpPr bwMode="auto">
          <a:xfrm>
            <a:off x="5600700" y="2854325"/>
            <a:ext cx="984250" cy="2447925"/>
            <a:chOff x="3528" y="1729"/>
            <a:chExt cx="620" cy="1542"/>
          </a:xfrm>
        </p:grpSpPr>
        <p:sp>
          <p:nvSpPr>
            <p:cNvPr id="35888" name="Rectangle 577"/>
            <p:cNvSpPr>
              <a:spLocks noChangeArrowheads="1"/>
            </p:cNvSpPr>
            <p:nvPr/>
          </p:nvSpPr>
          <p:spPr bwMode="auto">
            <a:xfrm>
              <a:off x="3664" y="1787"/>
              <a:ext cx="317" cy="1438"/>
            </a:xfrm>
            <a:prstGeom prst="rect">
              <a:avLst/>
            </a:prstGeom>
            <a:solidFill>
              <a:srgbClr val="D181F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89" name="Oval 578"/>
            <p:cNvSpPr>
              <a:spLocks noChangeArrowheads="1"/>
            </p:cNvSpPr>
            <p:nvPr/>
          </p:nvSpPr>
          <p:spPr bwMode="auto">
            <a:xfrm>
              <a:off x="3528" y="2681"/>
              <a:ext cx="226" cy="590"/>
            </a:xfrm>
            <a:prstGeom prst="ellipse">
              <a:avLst/>
            </a:prstGeom>
            <a:solidFill>
              <a:srgbClr val="FEE1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90" name="Oval 579"/>
            <p:cNvSpPr>
              <a:spLocks noChangeArrowheads="1"/>
            </p:cNvSpPr>
            <p:nvPr/>
          </p:nvSpPr>
          <p:spPr bwMode="auto">
            <a:xfrm>
              <a:off x="3890" y="2681"/>
              <a:ext cx="227" cy="590"/>
            </a:xfrm>
            <a:prstGeom prst="ellipse">
              <a:avLst/>
            </a:prstGeom>
            <a:solidFill>
              <a:srgbClr val="FEE1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91" name="AutoShape 580"/>
            <p:cNvSpPr>
              <a:spLocks noChangeArrowheads="1"/>
            </p:cNvSpPr>
            <p:nvPr/>
          </p:nvSpPr>
          <p:spPr bwMode="auto">
            <a:xfrm>
              <a:off x="3573" y="1746"/>
              <a:ext cx="227" cy="862"/>
            </a:xfrm>
            <a:prstGeom prst="roundRect">
              <a:avLst>
                <a:gd name="adj" fmla="val 44935"/>
              </a:avLst>
            </a:prstGeom>
            <a:solidFill>
              <a:srgbClr val="FEE1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92" name="AutoShape 581"/>
            <p:cNvSpPr>
              <a:spLocks noChangeArrowheads="1"/>
            </p:cNvSpPr>
            <p:nvPr/>
          </p:nvSpPr>
          <p:spPr bwMode="auto">
            <a:xfrm>
              <a:off x="3890" y="1729"/>
              <a:ext cx="227" cy="862"/>
            </a:xfrm>
            <a:prstGeom prst="roundRect">
              <a:avLst>
                <a:gd name="adj" fmla="val 44935"/>
              </a:avLst>
            </a:prstGeom>
            <a:solidFill>
              <a:srgbClr val="FEE1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518" name="Text Box 582"/>
            <p:cNvSpPr txBox="1">
              <a:spLocks noChangeArrowheads="1"/>
            </p:cNvSpPr>
            <p:nvPr/>
          </p:nvSpPr>
          <p:spPr bwMode="auto">
            <a:xfrm>
              <a:off x="3573" y="2047"/>
              <a:ext cx="2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F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0 </a:t>
              </a:r>
            </a:p>
          </p:txBody>
        </p:sp>
        <p:sp>
          <p:nvSpPr>
            <p:cNvPr id="168519" name="Text Box 583"/>
            <p:cNvSpPr txBox="1">
              <a:spLocks noChangeArrowheads="1"/>
            </p:cNvSpPr>
            <p:nvPr/>
          </p:nvSpPr>
          <p:spPr bwMode="auto">
            <a:xfrm>
              <a:off x="3865" y="2840"/>
              <a:ext cx="28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F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itchFamily="18" charset="0"/>
                  <a:ea typeface="宋体" panose="02010600030101010101" pitchFamily="2" charset="-122"/>
                  <a:cs typeface="Arial" panose="020B0604020202020204" pitchFamily="34" charset="0"/>
                </a:rPr>
                <a:t>1 </a:t>
              </a:r>
            </a:p>
          </p:txBody>
        </p:sp>
      </p:grpSp>
      <p:grpSp>
        <p:nvGrpSpPr>
          <p:cNvPr id="35847" name="Group 584"/>
          <p:cNvGrpSpPr>
            <a:grpSpLocks/>
          </p:cNvGrpSpPr>
          <p:nvPr/>
        </p:nvGrpSpPr>
        <p:grpSpPr bwMode="auto">
          <a:xfrm>
            <a:off x="3981450" y="2205038"/>
            <a:ext cx="1379538" cy="2303462"/>
            <a:chOff x="3333" y="890"/>
            <a:chExt cx="1033" cy="1451"/>
          </a:xfrm>
        </p:grpSpPr>
        <p:sp>
          <p:nvSpPr>
            <p:cNvPr id="35884" name="Oval 585"/>
            <p:cNvSpPr>
              <a:spLocks noChangeArrowheads="1"/>
            </p:cNvSpPr>
            <p:nvPr/>
          </p:nvSpPr>
          <p:spPr bwMode="auto">
            <a:xfrm>
              <a:off x="3583" y="1162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85" name="Freeform 586"/>
            <p:cNvSpPr>
              <a:spLocks/>
            </p:cNvSpPr>
            <p:nvPr/>
          </p:nvSpPr>
          <p:spPr bwMode="auto">
            <a:xfrm>
              <a:off x="3696" y="1207"/>
              <a:ext cx="590" cy="1134"/>
            </a:xfrm>
            <a:custGeom>
              <a:avLst/>
              <a:gdLst>
                <a:gd name="T0" fmla="*/ 94 w 673"/>
                <a:gd name="T1" fmla="*/ 1250 h 1080"/>
                <a:gd name="T2" fmla="*/ 40 w 673"/>
                <a:gd name="T3" fmla="*/ 1085 h 1080"/>
                <a:gd name="T4" fmla="*/ 14 w 673"/>
                <a:gd name="T5" fmla="*/ 588 h 1080"/>
                <a:gd name="T6" fmla="*/ 122 w 673"/>
                <a:gd name="T7" fmla="*/ 91 h 1080"/>
                <a:gd name="T8" fmla="*/ 202 w 673"/>
                <a:gd name="T9" fmla="*/ 37 h 1080"/>
                <a:gd name="T10" fmla="*/ 281 w 673"/>
                <a:gd name="T11" fmla="*/ 258 h 1080"/>
                <a:gd name="T12" fmla="*/ 281 w 673"/>
                <a:gd name="T13" fmla="*/ 368 h 1080"/>
                <a:gd name="T14" fmla="*/ 362 w 673"/>
                <a:gd name="T15" fmla="*/ 532 h 1080"/>
                <a:gd name="T16" fmla="*/ 389 w 673"/>
                <a:gd name="T17" fmla="*/ 920 h 1080"/>
                <a:gd name="T18" fmla="*/ 309 w 673"/>
                <a:gd name="T19" fmla="*/ 1250 h 1080"/>
                <a:gd name="T20" fmla="*/ 202 w 673"/>
                <a:gd name="T21" fmla="*/ 1195 h 1080"/>
                <a:gd name="T22" fmla="*/ 122 w 673"/>
                <a:gd name="T23" fmla="*/ 1304 h 1080"/>
                <a:gd name="T24" fmla="*/ 94 w 673"/>
                <a:gd name="T25" fmla="*/ 1250 h 10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3"/>
                <a:gd name="T40" fmla="*/ 0 h 1080"/>
                <a:gd name="T41" fmla="*/ 673 w 673"/>
                <a:gd name="T42" fmla="*/ 1080 h 10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3" h="1080">
                  <a:moveTo>
                    <a:pt x="159" y="1028"/>
                  </a:moveTo>
                  <a:cubicBezTo>
                    <a:pt x="136" y="998"/>
                    <a:pt x="92" y="983"/>
                    <a:pt x="69" y="892"/>
                  </a:cubicBezTo>
                  <a:cubicBezTo>
                    <a:pt x="46" y="801"/>
                    <a:pt x="0" y="620"/>
                    <a:pt x="23" y="484"/>
                  </a:cubicBezTo>
                  <a:cubicBezTo>
                    <a:pt x="46" y="348"/>
                    <a:pt x="152" y="150"/>
                    <a:pt x="205" y="75"/>
                  </a:cubicBezTo>
                  <a:cubicBezTo>
                    <a:pt x="258" y="0"/>
                    <a:pt x="296" y="7"/>
                    <a:pt x="341" y="30"/>
                  </a:cubicBezTo>
                  <a:cubicBezTo>
                    <a:pt x="386" y="53"/>
                    <a:pt x="454" y="167"/>
                    <a:pt x="477" y="212"/>
                  </a:cubicBezTo>
                  <a:cubicBezTo>
                    <a:pt x="500" y="257"/>
                    <a:pt x="454" y="265"/>
                    <a:pt x="477" y="302"/>
                  </a:cubicBezTo>
                  <a:cubicBezTo>
                    <a:pt x="500" y="339"/>
                    <a:pt x="583" y="362"/>
                    <a:pt x="613" y="438"/>
                  </a:cubicBezTo>
                  <a:cubicBezTo>
                    <a:pt x="643" y="514"/>
                    <a:pt x="673" y="658"/>
                    <a:pt x="658" y="756"/>
                  </a:cubicBezTo>
                  <a:cubicBezTo>
                    <a:pt x="643" y="854"/>
                    <a:pt x="575" y="990"/>
                    <a:pt x="522" y="1028"/>
                  </a:cubicBezTo>
                  <a:cubicBezTo>
                    <a:pt x="469" y="1066"/>
                    <a:pt x="394" y="976"/>
                    <a:pt x="341" y="983"/>
                  </a:cubicBezTo>
                  <a:cubicBezTo>
                    <a:pt x="288" y="990"/>
                    <a:pt x="243" y="1066"/>
                    <a:pt x="205" y="1073"/>
                  </a:cubicBezTo>
                  <a:cubicBezTo>
                    <a:pt x="167" y="1080"/>
                    <a:pt x="182" y="1058"/>
                    <a:pt x="159" y="1028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523" name="Rectangle 587"/>
            <p:cNvSpPr>
              <a:spLocks noChangeArrowheads="1"/>
            </p:cNvSpPr>
            <p:nvPr/>
          </p:nvSpPr>
          <p:spPr bwMode="auto">
            <a:xfrm>
              <a:off x="3940" y="1933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SimSun" panose="02010600030101010101" pitchFamily="2" charset="-122"/>
                  <a:ea typeface="宋体" panose="02010600030101010101" pitchFamily="2" charset="-122"/>
                  <a:cs typeface="Arial" panose="020B0604020202020204" pitchFamily="34" charset="0"/>
                </a:rPr>
                <a:t>Ⅳ </a:t>
              </a:r>
              <a:endPara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SimSun" panose="02010600030101010101" pitchFamily="2" charset="-122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87" name="Text Box 588"/>
            <p:cNvSpPr txBox="1">
              <a:spLocks noChangeArrowheads="1"/>
            </p:cNvSpPr>
            <p:nvPr/>
          </p:nvSpPr>
          <p:spPr bwMode="auto">
            <a:xfrm>
              <a:off x="3333" y="890"/>
              <a:ext cx="6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Cyt c</a:t>
              </a:r>
            </a:p>
          </p:txBody>
        </p:sp>
      </p:grpSp>
      <p:sp>
        <p:nvSpPr>
          <p:cNvPr id="35848" name="Text Box 589"/>
          <p:cNvSpPr txBox="1">
            <a:spLocks noChangeArrowheads="1"/>
          </p:cNvSpPr>
          <p:nvPr/>
        </p:nvSpPr>
        <p:spPr bwMode="auto">
          <a:xfrm>
            <a:off x="2719388" y="32861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</a:t>
            </a:r>
          </a:p>
        </p:txBody>
      </p:sp>
      <p:sp>
        <p:nvSpPr>
          <p:cNvPr id="35849" name="Text Box 590"/>
          <p:cNvSpPr txBox="1">
            <a:spLocks noChangeArrowheads="1"/>
          </p:cNvSpPr>
          <p:nvPr/>
        </p:nvSpPr>
        <p:spPr bwMode="auto">
          <a:xfrm>
            <a:off x="0" y="12192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itchFamily="49" charset="-122"/>
                <a:cs typeface="Arial" panose="020B0604020202020204" pitchFamily="34" charset="0"/>
              </a:rPr>
              <a:t>Intermembrane space </a:t>
            </a:r>
          </a:p>
        </p:txBody>
      </p:sp>
      <p:sp>
        <p:nvSpPr>
          <p:cNvPr id="35850" name="Text Box 591"/>
          <p:cNvSpPr txBox="1">
            <a:spLocks noChangeArrowheads="1"/>
          </p:cNvSpPr>
          <p:nvPr/>
        </p:nvSpPr>
        <p:spPr bwMode="auto">
          <a:xfrm>
            <a:off x="0" y="4648200"/>
            <a:ext cx="124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itchFamily="49" charset="-122"/>
                <a:cs typeface="Arial" panose="020B0604020202020204" pitchFamily="34" charset="0"/>
              </a:rPr>
              <a:t>Matrix  </a:t>
            </a:r>
          </a:p>
        </p:txBody>
      </p:sp>
      <p:grpSp>
        <p:nvGrpSpPr>
          <p:cNvPr id="44590" name="Group 592"/>
          <p:cNvGrpSpPr>
            <a:grpSpLocks/>
          </p:cNvGrpSpPr>
          <p:nvPr/>
        </p:nvGrpSpPr>
        <p:grpSpPr bwMode="auto">
          <a:xfrm>
            <a:off x="7400925" y="2781300"/>
            <a:ext cx="719138" cy="1512888"/>
            <a:chOff x="4967" y="1298"/>
            <a:chExt cx="453" cy="953"/>
          </a:xfrm>
        </p:grpSpPr>
        <p:sp>
          <p:nvSpPr>
            <p:cNvPr id="35881" name="Rectangle 593"/>
            <p:cNvSpPr>
              <a:spLocks noChangeArrowheads="1"/>
            </p:cNvSpPr>
            <p:nvPr/>
          </p:nvSpPr>
          <p:spPr bwMode="auto">
            <a:xfrm>
              <a:off x="5057" y="1344"/>
              <a:ext cx="272" cy="86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075" name="Oval 594"/>
            <p:cNvSpPr>
              <a:spLocks noChangeArrowheads="1"/>
            </p:cNvSpPr>
            <p:nvPr/>
          </p:nvSpPr>
          <p:spPr bwMode="auto">
            <a:xfrm>
              <a:off x="4967" y="1298"/>
              <a:ext cx="181" cy="95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4076" name="Oval 595"/>
            <p:cNvSpPr>
              <a:spLocks noChangeArrowheads="1"/>
            </p:cNvSpPr>
            <p:nvPr/>
          </p:nvSpPr>
          <p:spPr bwMode="auto">
            <a:xfrm>
              <a:off x="5239" y="1298"/>
              <a:ext cx="181" cy="95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168532" name="Text Box 596"/>
          <p:cNvSpPr txBox="1">
            <a:spLocks noChangeArrowheads="1"/>
          </p:cNvSpPr>
          <p:nvPr/>
        </p:nvSpPr>
        <p:spPr bwMode="auto">
          <a:xfrm>
            <a:off x="6019800" y="2243138"/>
            <a:ext cx="1981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Times New Roman" panose="02020603050405020304" pitchFamily="18" charset="0"/>
                <a:ea typeface="SimHei" pitchFamily="49" charset="-122"/>
                <a:cs typeface="Arial" panose="020B0604020202020204" pitchFamily="34" charset="0"/>
              </a:rPr>
              <a:t>Uncoupling  protein </a:t>
            </a:r>
          </a:p>
        </p:txBody>
      </p:sp>
      <p:grpSp>
        <p:nvGrpSpPr>
          <p:cNvPr id="44591" name="Group 597"/>
          <p:cNvGrpSpPr>
            <a:grpSpLocks/>
          </p:cNvGrpSpPr>
          <p:nvPr/>
        </p:nvGrpSpPr>
        <p:grpSpPr bwMode="auto">
          <a:xfrm>
            <a:off x="7040563" y="1073150"/>
            <a:ext cx="1917700" cy="1276350"/>
            <a:chOff x="4435" y="676"/>
            <a:chExt cx="1208" cy="804"/>
          </a:xfrm>
        </p:grpSpPr>
        <p:sp>
          <p:nvSpPr>
            <p:cNvPr id="35879" name="AutoShape 598"/>
            <p:cNvSpPr>
              <a:spLocks noChangeArrowheads="1"/>
            </p:cNvSpPr>
            <p:nvPr/>
          </p:nvSpPr>
          <p:spPr bwMode="auto">
            <a:xfrm rot="-5400000">
              <a:off x="4784" y="1027"/>
              <a:ext cx="499" cy="4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6 w 21600"/>
                <a:gd name="T13" fmla="*/ 5453 h 21600"/>
                <a:gd name="T14" fmla="*/ 18916 w 21600"/>
                <a:gd name="T15" fmla="*/ 1614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185" y="0"/>
                  </a:moveTo>
                  <a:lnTo>
                    <a:pt x="16185" y="5452"/>
                  </a:lnTo>
                  <a:lnTo>
                    <a:pt x="3375" y="5452"/>
                  </a:lnTo>
                  <a:lnTo>
                    <a:pt x="3375" y="16148"/>
                  </a:lnTo>
                  <a:lnTo>
                    <a:pt x="16185" y="16148"/>
                  </a:lnTo>
                  <a:lnTo>
                    <a:pt x="16185" y="21600"/>
                  </a:lnTo>
                  <a:lnTo>
                    <a:pt x="21600" y="10800"/>
                  </a:lnTo>
                  <a:lnTo>
                    <a:pt x="16185" y="0"/>
                  </a:lnTo>
                  <a:close/>
                </a:path>
                <a:path w="21600" h="21600">
                  <a:moveTo>
                    <a:pt x="1350" y="5452"/>
                  </a:moveTo>
                  <a:lnTo>
                    <a:pt x="1350" y="16148"/>
                  </a:lnTo>
                  <a:lnTo>
                    <a:pt x="2700" y="16148"/>
                  </a:lnTo>
                  <a:lnTo>
                    <a:pt x="2700" y="5452"/>
                  </a:lnTo>
                  <a:lnTo>
                    <a:pt x="1350" y="5452"/>
                  </a:lnTo>
                  <a:close/>
                </a:path>
                <a:path w="21600" h="21600">
                  <a:moveTo>
                    <a:pt x="0" y="5452"/>
                  </a:moveTo>
                  <a:lnTo>
                    <a:pt x="0" y="16148"/>
                  </a:lnTo>
                  <a:lnTo>
                    <a:pt x="675" y="16148"/>
                  </a:lnTo>
                  <a:lnTo>
                    <a:pt x="675" y="5452"/>
                  </a:lnTo>
                  <a:lnTo>
                    <a:pt x="0" y="5452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80" name="Text Box 599"/>
            <p:cNvSpPr txBox="1">
              <a:spLocks noChangeArrowheads="1"/>
            </p:cNvSpPr>
            <p:nvPr/>
          </p:nvSpPr>
          <p:spPr bwMode="auto">
            <a:xfrm>
              <a:off x="4435" y="676"/>
              <a:ext cx="120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itchFamily="49" charset="-122"/>
                  <a:cs typeface="Arial" panose="020B0604020202020204" pitchFamily="34" charset="0"/>
                </a:rPr>
                <a:t>Heat energy  </a:t>
              </a:r>
            </a:p>
          </p:txBody>
        </p:sp>
      </p:grpSp>
      <p:grpSp>
        <p:nvGrpSpPr>
          <p:cNvPr id="44592" name="Group 600"/>
          <p:cNvGrpSpPr>
            <a:grpSpLocks/>
          </p:cNvGrpSpPr>
          <p:nvPr/>
        </p:nvGrpSpPr>
        <p:grpSpPr bwMode="auto">
          <a:xfrm>
            <a:off x="4159250" y="1738313"/>
            <a:ext cx="3648075" cy="4356100"/>
            <a:chOff x="2620" y="1026"/>
            <a:chExt cx="2298" cy="2744"/>
          </a:xfrm>
        </p:grpSpPr>
        <p:sp>
          <p:nvSpPr>
            <p:cNvPr id="35876" name="Arc 601"/>
            <p:cNvSpPr>
              <a:spLocks/>
            </p:cNvSpPr>
            <p:nvPr/>
          </p:nvSpPr>
          <p:spPr bwMode="auto">
            <a:xfrm>
              <a:off x="2620" y="1026"/>
              <a:ext cx="2298" cy="2736"/>
            </a:xfrm>
            <a:custGeom>
              <a:avLst/>
              <a:gdLst>
                <a:gd name="T0" fmla="*/ 0 w 21600"/>
                <a:gd name="T1" fmla="*/ 0 h 18852"/>
                <a:gd name="T2" fmla="*/ 0 w 21600"/>
                <a:gd name="T3" fmla="*/ 1 h 18852"/>
                <a:gd name="T4" fmla="*/ 0 w 21600"/>
                <a:gd name="T5" fmla="*/ 1 h 188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852"/>
                <a:gd name="T11" fmla="*/ 21600 w 21600"/>
                <a:gd name="T12" fmla="*/ 18852 h 188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852" fill="none" extrusionOk="0">
                  <a:moveTo>
                    <a:pt x="19467" y="-1"/>
                  </a:moveTo>
                  <a:cubicBezTo>
                    <a:pt x="20871" y="2920"/>
                    <a:pt x="21600" y="6118"/>
                    <a:pt x="21600" y="9359"/>
                  </a:cubicBezTo>
                  <a:cubicBezTo>
                    <a:pt x="21600" y="12649"/>
                    <a:pt x="20848" y="15896"/>
                    <a:pt x="19402" y="18852"/>
                  </a:cubicBezTo>
                </a:path>
                <a:path w="21600" h="18852" stroke="0" extrusionOk="0">
                  <a:moveTo>
                    <a:pt x="19467" y="-1"/>
                  </a:moveTo>
                  <a:cubicBezTo>
                    <a:pt x="20871" y="2920"/>
                    <a:pt x="21600" y="6118"/>
                    <a:pt x="21600" y="9359"/>
                  </a:cubicBezTo>
                  <a:cubicBezTo>
                    <a:pt x="21600" y="12649"/>
                    <a:pt x="20848" y="15896"/>
                    <a:pt x="19402" y="18852"/>
                  </a:cubicBezTo>
                  <a:lnTo>
                    <a:pt x="0" y="9359"/>
                  </a:lnTo>
                  <a:lnTo>
                    <a:pt x="19467" y="-1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77" name="Line 602"/>
            <p:cNvSpPr>
              <a:spLocks noChangeShapeType="1"/>
            </p:cNvSpPr>
            <p:nvPr/>
          </p:nvSpPr>
          <p:spPr bwMode="auto">
            <a:xfrm>
              <a:off x="3255" y="1048"/>
              <a:ext cx="145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78" name="Line 603"/>
            <p:cNvSpPr>
              <a:spLocks noChangeShapeType="1"/>
            </p:cNvSpPr>
            <p:nvPr/>
          </p:nvSpPr>
          <p:spPr bwMode="auto">
            <a:xfrm>
              <a:off x="3301" y="3770"/>
              <a:ext cx="140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4593" name="Group 604"/>
          <p:cNvGrpSpPr>
            <a:grpSpLocks/>
          </p:cNvGrpSpPr>
          <p:nvPr/>
        </p:nvGrpSpPr>
        <p:grpSpPr bwMode="auto">
          <a:xfrm>
            <a:off x="1198563" y="1485900"/>
            <a:ext cx="5951537" cy="4838700"/>
            <a:chOff x="755" y="867"/>
            <a:chExt cx="3749" cy="3048"/>
          </a:xfrm>
        </p:grpSpPr>
        <p:sp>
          <p:nvSpPr>
            <p:cNvPr id="35869" name="Line 605"/>
            <p:cNvSpPr>
              <a:spLocks noChangeShapeType="1"/>
            </p:cNvSpPr>
            <p:nvPr/>
          </p:nvSpPr>
          <p:spPr bwMode="auto">
            <a:xfrm>
              <a:off x="3074" y="1139"/>
              <a:ext cx="0" cy="2449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70" name="Arc 606"/>
            <p:cNvSpPr>
              <a:spLocks/>
            </p:cNvSpPr>
            <p:nvPr/>
          </p:nvSpPr>
          <p:spPr bwMode="auto">
            <a:xfrm rot="10608745">
              <a:off x="2206" y="983"/>
              <a:ext cx="2298" cy="2725"/>
            </a:xfrm>
            <a:custGeom>
              <a:avLst/>
              <a:gdLst>
                <a:gd name="T0" fmla="*/ 0 w 21600"/>
                <a:gd name="T1" fmla="*/ 0 h 18776"/>
                <a:gd name="T2" fmla="*/ 0 w 21600"/>
                <a:gd name="T3" fmla="*/ 1 h 18776"/>
                <a:gd name="T4" fmla="*/ 0 w 21600"/>
                <a:gd name="T5" fmla="*/ 0 h 187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776"/>
                <a:gd name="T11" fmla="*/ 21600 w 21600"/>
                <a:gd name="T12" fmla="*/ 18776 h 187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776" fill="none" extrusionOk="0">
                  <a:moveTo>
                    <a:pt x="20266" y="0"/>
                  </a:moveTo>
                  <a:cubicBezTo>
                    <a:pt x="21148" y="2392"/>
                    <a:pt x="21600" y="4921"/>
                    <a:pt x="21600" y="7471"/>
                  </a:cubicBezTo>
                  <a:cubicBezTo>
                    <a:pt x="21600" y="11462"/>
                    <a:pt x="20494" y="15375"/>
                    <a:pt x="18405" y="18776"/>
                  </a:cubicBezTo>
                </a:path>
                <a:path w="21600" h="18776" stroke="0" extrusionOk="0">
                  <a:moveTo>
                    <a:pt x="20266" y="0"/>
                  </a:moveTo>
                  <a:cubicBezTo>
                    <a:pt x="21148" y="2392"/>
                    <a:pt x="21600" y="4921"/>
                    <a:pt x="21600" y="7471"/>
                  </a:cubicBezTo>
                  <a:cubicBezTo>
                    <a:pt x="21600" y="11462"/>
                    <a:pt x="20494" y="15375"/>
                    <a:pt x="18405" y="18776"/>
                  </a:cubicBezTo>
                  <a:lnTo>
                    <a:pt x="0" y="7471"/>
                  </a:lnTo>
                  <a:lnTo>
                    <a:pt x="20266" y="0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71" name="Arc 607"/>
            <p:cNvSpPr>
              <a:spLocks/>
            </p:cNvSpPr>
            <p:nvPr/>
          </p:nvSpPr>
          <p:spPr bwMode="auto">
            <a:xfrm rot="10608745">
              <a:off x="755" y="978"/>
              <a:ext cx="2298" cy="2746"/>
            </a:xfrm>
            <a:custGeom>
              <a:avLst/>
              <a:gdLst>
                <a:gd name="T0" fmla="*/ 0 w 21600"/>
                <a:gd name="T1" fmla="*/ 0 h 18916"/>
                <a:gd name="T2" fmla="*/ 0 w 21600"/>
                <a:gd name="T3" fmla="*/ 1 h 18916"/>
                <a:gd name="T4" fmla="*/ 0 w 21600"/>
                <a:gd name="T5" fmla="*/ 0 h 189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916"/>
                <a:gd name="T11" fmla="*/ 21600 w 21600"/>
                <a:gd name="T12" fmla="*/ 18916 h 189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916" fill="none" extrusionOk="0">
                  <a:moveTo>
                    <a:pt x="20230" y="-1"/>
                  </a:moveTo>
                  <a:cubicBezTo>
                    <a:pt x="21136" y="2420"/>
                    <a:pt x="21600" y="4984"/>
                    <a:pt x="21600" y="7569"/>
                  </a:cubicBezTo>
                  <a:cubicBezTo>
                    <a:pt x="21600" y="11576"/>
                    <a:pt x="20484" y="15505"/>
                    <a:pt x="18379" y="18915"/>
                  </a:cubicBezTo>
                </a:path>
                <a:path w="21600" h="18916" stroke="0" extrusionOk="0">
                  <a:moveTo>
                    <a:pt x="20230" y="-1"/>
                  </a:moveTo>
                  <a:cubicBezTo>
                    <a:pt x="21136" y="2420"/>
                    <a:pt x="21600" y="4984"/>
                    <a:pt x="21600" y="7569"/>
                  </a:cubicBezTo>
                  <a:cubicBezTo>
                    <a:pt x="21600" y="11576"/>
                    <a:pt x="20484" y="15505"/>
                    <a:pt x="18379" y="18915"/>
                  </a:cubicBezTo>
                  <a:lnTo>
                    <a:pt x="0" y="7569"/>
                  </a:lnTo>
                  <a:lnTo>
                    <a:pt x="20230" y="-1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544" name="Text Box 608"/>
            <p:cNvSpPr txBox="1">
              <a:spLocks noChangeArrowheads="1"/>
            </p:cNvSpPr>
            <p:nvPr/>
          </p:nvSpPr>
          <p:spPr bwMode="auto">
            <a:xfrm>
              <a:off x="2810" y="867"/>
              <a:ext cx="53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H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 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873" name="Line 609"/>
            <p:cNvSpPr>
              <a:spLocks noChangeShapeType="1"/>
            </p:cNvSpPr>
            <p:nvPr/>
          </p:nvSpPr>
          <p:spPr bwMode="auto">
            <a:xfrm>
              <a:off x="1033" y="1048"/>
              <a:ext cx="186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74" name="Line 610"/>
            <p:cNvSpPr>
              <a:spLocks noChangeShapeType="1"/>
            </p:cNvSpPr>
            <p:nvPr/>
          </p:nvSpPr>
          <p:spPr bwMode="auto">
            <a:xfrm>
              <a:off x="987" y="3770"/>
              <a:ext cx="190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8547" name="Text Box 611"/>
            <p:cNvSpPr txBox="1">
              <a:spLocks noChangeArrowheads="1"/>
            </p:cNvSpPr>
            <p:nvPr/>
          </p:nvSpPr>
          <p:spPr bwMode="auto">
            <a:xfrm>
              <a:off x="2758" y="3588"/>
              <a:ext cx="63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 H</a:t>
              </a:r>
              <a:r>
                <a:rPr kumimoji="1" lang="en-US" altLang="zh-CN" sz="2800" b="1" i="0" u="none" strike="noStrike" kern="1200" cap="none" spc="0" normalizeH="0" baseline="3000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  </a:t>
              </a:r>
              <a:endPara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594" name="Group 612"/>
          <p:cNvGrpSpPr>
            <a:grpSpLocks/>
          </p:cNvGrpSpPr>
          <p:nvPr/>
        </p:nvGrpSpPr>
        <p:grpSpPr bwMode="auto">
          <a:xfrm>
            <a:off x="2503488" y="1766888"/>
            <a:ext cx="3648075" cy="4367212"/>
            <a:chOff x="1577" y="1044"/>
            <a:chExt cx="2298" cy="2751"/>
          </a:xfrm>
        </p:grpSpPr>
        <p:sp>
          <p:nvSpPr>
            <p:cNvPr id="35866" name="Arc 613"/>
            <p:cNvSpPr>
              <a:spLocks/>
            </p:cNvSpPr>
            <p:nvPr/>
          </p:nvSpPr>
          <p:spPr bwMode="auto">
            <a:xfrm>
              <a:off x="1577" y="1044"/>
              <a:ext cx="2298" cy="2751"/>
            </a:xfrm>
            <a:custGeom>
              <a:avLst/>
              <a:gdLst>
                <a:gd name="T0" fmla="*/ 0 w 21600"/>
                <a:gd name="T1" fmla="*/ 0 h 18950"/>
                <a:gd name="T2" fmla="*/ 0 w 21600"/>
                <a:gd name="T3" fmla="*/ 1 h 18950"/>
                <a:gd name="T4" fmla="*/ 0 w 21600"/>
                <a:gd name="T5" fmla="*/ 1 h 1895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950"/>
                <a:gd name="T11" fmla="*/ 21600 w 21600"/>
                <a:gd name="T12" fmla="*/ 18950 h 18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950" fill="none" extrusionOk="0">
                  <a:moveTo>
                    <a:pt x="19506" y="-1"/>
                  </a:moveTo>
                  <a:cubicBezTo>
                    <a:pt x="20884" y="2898"/>
                    <a:pt x="21600" y="6067"/>
                    <a:pt x="21600" y="9277"/>
                  </a:cubicBezTo>
                  <a:cubicBezTo>
                    <a:pt x="21600" y="12635"/>
                    <a:pt x="20816" y="15947"/>
                    <a:pt x="19313" y="18950"/>
                  </a:cubicBezTo>
                </a:path>
                <a:path w="21600" h="18950" stroke="0" extrusionOk="0">
                  <a:moveTo>
                    <a:pt x="19506" y="-1"/>
                  </a:moveTo>
                  <a:cubicBezTo>
                    <a:pt x="20884" y="2898"/>
                    <a:pt x="21600" y="6067"/>
                    <a:pt x="21600" y="9277"/>
                  </a:cubicBezTo>
                  <a:cubicBezTo>
                    <a:pt x="21600" y="12635"/>
                    <a:pt x="20816" y="15947"/>
                    <a:pt x="19313" y="18950"/>
                  </a:cubicBezTo>
                  <a:lnTo>
                    <a:pt x="0" y="9277"/>
                  </a:lnTo>
                  <a:lnTo>
                    <a:pt x="19506" y="-1"/>
                  </a:lnTo>
                  <a:close/>
                </a:path>
              </a:pathLst>
            </a:cu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67" name="Line 614"/>
            <p:cNvSpPr>
              <a:spLocks noChangeShapeType="1"/>
            </p:cNvSpPr>
            <p:nvPr/>
          </p:nvSpPr>
          <p:spPr bwMode="auto">
            <a:xfrm>
              <a:off x="3288" y="3770"/>
              <a:ext cx="363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68" name="Line 615"/>
            <p:cNvSpPr>
              <a:spLocks noChangeShapeType="1"/>
            </p:cNvSpPr>
            <p:nvPr/>
          </p:nvSpPr>
          <p:spPr bwMode="auto">
            <a:xfrm>
              <a:off x="3243" y="1047"/>
              <a:ext cx="40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4595" name="Group 616"/>
          <p:cNvGrpSpPr>
            <a:grpSpLocks/>
          </p:cNvGrpSpPr>
          <p:nvPr/>
        </p:nvGrpSpPr>
        <p:grpSpPr bwMode="auto">
          <a:xfrm>
            <a:off x="2517775" y="1771650"/>
            <a:ext cx="3648075" cy="4367213"/>
            <a:chOff x="1577" y="1044"/>
            <a:chExt cx="2298" cy="2751"/>
          </a:xfrm>
        </p:grpSpPr>
        <p:sp>
          <p:nvSpPr>
            <p:cNvPr id="35863" name="Arc 617"/>
            <p:cNvSpPr>
              <a:spLocks/>
            </p:cNvSpPr>
            <p:nvPr/>
          </p:nvSpPr>
          <p:spPr bwMode="auto">
            <a:xfrm>
              <a:off x="1577" y="1044"/>
              <a:ext cx="2298" cy="2751"/>
            </a:xfrm>
            <a:custGeom>
              <a:avLst/>
              <a:gdLst>
                <a:gd name="T0" fmla="*/ 0 w 21600"/>
                <a:gd name="T1" fmla="*/ 0 h 18950"/>
                <a:gd name="T2" fmla="*/ 0 w 21600"/>
                <a:gd name="T3" fmla="*/ 1 h 18950"/>
                <a:gd name="T4" fmla="*/ 0 w 21600"/>
                <a:gd name="T5" fmla="*/ 1 h 1895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950"/>
                <a:gd name="T11" fmla="*/ 21600 w 21600"/>
                <a:gd name="T12" fmla="*/ 18950 h 189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950" fill="none" extrusionOk="0">
                  <a:moveTo>
                    <a:pt x="19506" y="-1"/>
                  </a:moveTo>
                  <a:cubicBezTo>
                    <a:pt x="20884" y="2898"/>
                    <a:pt x="21600" y="6067"/>
                    <a:pt x="21600" y="9277"/>
                  </a:cubicBezTo>
                  <a:cubicBezTo>
                    <a:pt x="21600" y="12635"/>
                    <a:pt x="20816" y="15947"/>
                    <a:pt x="19313" y="18950"/>
                  </a:cubicBezTo>
                </a:path>
                <a:path w="21600" h="18950" stroke="0" extrusionOk="0">
                  <a:moveTo>
                    <a:pt x="19506" y="-1"/>
                  </a:moveTo>
                  <a:cubicBezTo>
                    <a:pt x="20884" y="2898"/>
                    <a:pt x="21600" y="6067"/>
                    <a:pt x="21600" y="9277"/>
                  </a:cubicBezTo>
                  <a:cubicBezTo>
                    <a:pt x="21600" y="12635"/>
                    <a:pt x="20816" y="15947"/>
                    <a:pt x="19313" y="18950"/>
                  </a:cubicBezTo>
                  <a:lnTo>
                    <a:pt x="0" y="9277"/>
                  </a:lnTo>
                  <a:lnTo>
                    <a:pt x="19506" y="-1"/>
                  </a:lnTo>
                  <a:close/>
                </a:path>
              </a:pathLst>
            </a:custGeom>
            <a:noFill/>
            <a:ln w="9525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64" name="Line 618"/>
            <p:cNvSpPr>
              <a:spLocks noChangeShapeType="1"/>
            </p:cNvSpPr>
            <p:nvPr/>
          </p:nvSpPr>
          <p:spPr bwMode="auto">
            <a:xfrm>
              <a:off x="3288" y="3770"/>
              <a:ext cx="363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65" name="Line 619"/>
            <p:cNvSpPr>
              <a:spLocks noChangeShapeType="1"/>
            </p:cNvSpPr>
            <p:nvPr/>
          </p:nvSpPr>
          <p:spPr bwMode="auto">
            <a:xfrm>
              <a:off x="3243" y="1047"/>
              <a:ext cx="40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44596" name="Group 620"/>
          <p:cNvGrpSpPr>
            <a:grpSpLocks/>
          </p:cNvGrpSpPr>
          <p:nvPr/>
        </p:nvGrpSpPr>
        <p:grpSpPr bwMode="auto">
          <a:xfrm>
            <a:off x="4916488" y="5229225"/>
            <a:ext cx="1917700" cy="733425"/>
            <a:chOff x="3980" y="2980"/>
            <a:chExt cx="1393" cy="586"/>
          </a:xfrm>
        </p:grpSpPr>
        <p:sp>
          <p:nvSpPr>
            <p:cNvPr id="35860" name="Arc 621"/>
            <p:cNvSpPr>
              <a:spLocks/>
            </p:cNvSpPr>
            <p:nvPr/>
          </p:nvSpPr>
          <p:spPr bwMode="auto">
            <a:xfrm>
              <a:off x="4541" y="2980"/>
              <a:ext cx="566" cy="278"/>
            </a:xfrm>
            <a:custGeom>
              <a:avLst/>
              <a:gdLst>
                <a:gd name="T0" fmla="*/ 0 w 43200"/>
                <a:gd name="T1" fmla="*/ 0 h 24931"/>
                <a:gd name="T2" fmla="*/ 0 w 43200"/>
                <a:gd name="T3" fmla="*/ 0 h 24931"/>
                <a:gd name="T4" fmla="*/ 0 w 43200"/>
                <a:gd name="T5" fmla="*/ 0 h 2493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931"/>
                <a:gd name="T11" fmla="*/ 43200 w 43200"/>
                <a:gd name="T12" fmla="*/ 24931 h 249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931" fill="none" extrusionOk="0">
                  <a:moveTo>
                    <a:pt x="251" y="24884"/>
                  </a:moveTo>
                  <a:cubicBezTo>
                    <a:pt x="83" y="23797"/>
                    <a:pt x="0" y="2269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15"/>
                    <a:pt x="43113" y="23828"/>
                    <a:pt x="42941" y="24930"/>
                  </a:cubicBezTo>
                </a:path>
                <a:path w="43200" h="24931" stroke="0" extrusionOk="0">
                  <a:moveTo>
                    <a:pt x="251" y="24884"/>
                  </a:moveTo>
                  <a:cubicBezTo>
                    <a:pt x="83" y="23797"/>
                    <a:pt x="0" y="2269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15"/>
                    <a:pt x="43113" y="23828"/>
                    <a:pt x="42941" y="24930"/>
                  </a:cubicBezTo>
                  <a:lnTo>
                    <a:pt x="21600" y="21600"/>
                  </a:lnTo>
                  <a:lnTo>
                    <a:pt x="251" y="2488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5861" name="Text Box 622"/>
            <p:cNvSpPr txBox="1">
              <a:spLocks noChangeArrowheads="1"/>
            </p:cNvSpPr>
            <p:nvPr/>
          </p:nvSpPr>
          <p:spPr bwMode="auto">
            <a:xfrm>
              <a:off x="3980" y="3249"/>
              <a:ext cx="857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ADP+Pi </a:t>
              </a:r>
            </a:p>
          </p:txBody>
        </p:sp>
        <p:sp>
          <p:nvSpPr>
            <p:cNvPr id="35862" name="Text Box 623"/>
            <p:cNvSpPr txBox="1">
              <a:spLocks noChangeArrowheads="1"/>
            </p:cNvSpPr>
            <p:nvPr/>
          </p:nvSpPr>
          <p:spPr bwMode="auto">
            <a:xfrm>
              <a:off x="4819" y="3249"/>
              <a:ext cx="55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ATP </a:t>
              </a:r>
            </a:p>
          </p:txBody>
        </p:sp>
      </p:grpSp>
      <p:sp>
        <p:nvSpPr>
          <p:cNvPr id="35859" name="Rectangle 2"/>
          <p:cNvSpPr>
            <a:spLocks noChangeArrowheads="1"/>
          </p:cNvSpPr>
          <p:nvPr/>
        </p:nvSpPr>
        <p:spPr bwMode="auto">
          <a:xfrm>
            <a:off x="533400" y="228600"/>
            <a:ext cx="83185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0504D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mechanism  of uncoupling by thermogenin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73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4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44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4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44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5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rgbClr val="3333FF"/>
                </a:solidFill>
                <a:latin typeface="+mn-lt"/>
              </a:rPr>
              <a:t>DEFECTS IN OXIDATIVE PHOSPHORYLATION</a:t>
            </a:r>
            <a:endParaRPr lang="en-US" dirty="0" smtClean="0">
              <a:solidFill>
                <a:srgbClr val="3333FF"/>
              </a:solidFill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7206" y="1295400"/>
            <a:ext cx="9144000" cy="1600200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Hereditary(Genetic) defects</a:t>
            </a:r>
          </a:p>
          <a:p>
            <a:pPr lvl="1" eaLnBrk="1" hangingPunct="1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Hereditary defects in cell respiration and oxidative phosphorylation are rare. </a:t>
            </a:r>
          </a:p>
          <a:p>
            <a:pPr lvl="1" eaLnBrk="1" hangingPunct="1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They tend to result in lactic acidosis and myopathy and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encephlaopathy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eaLnBrk="1" hangingPunct="1"/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Defects can be on both </a:t>
            </a:r>
            <a:r>
              <a:rPr lang="en-US" alt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mtDNA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nuclear DNA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3276600"/>
            <a:ext cx="8229600" cy="23622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Site specific inhibitors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: Rotenone,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Amobarbital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II: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Malonate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III: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Antimycin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IV: Carbon monoxide and Cyanide [totally arrest respiration]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Complex V (ATP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synthase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Oligomycin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ATP: ADP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Translocase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Antiporter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Atractyloside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0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3333FF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7974"/>
            <a:ext cx="8534400" cy="46482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At the end of this lecture student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should be able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to,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457200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Distinguish between oxidative and substrate level phosphorylation</a:t>
            </a:r>
          </a:p>
          <a:p>
            <a:pPr marL="914400" indent="-457200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role of malate-aspartate and glycerol shuttles in oxidative phosphorylation</a:t>
            </a:r>
          </a:p>
          <a:p>
            <a:pPr marL="914400" indent="-457200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List components of ETC and explain how electron flow  through ETC</a:t>
            </a:r>
          </a:p>
          <a:p>
            <a:pPr marL="914400" indent="-457200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Explain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chemiosmotic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hypothesis and ATP synthesis</a:t>
            </a:r>
          </a:p>
          <a:p>
            <a:pPr marL="914400" indent="-457200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Describe the action of inhibitors and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uncouplers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ETC </a:t>
            </a:r>
          </a:p>
          <a:p>
            <a:pPr marL="914400" indent="-457200" eaLnBrk="1" fontAlgn="auto" hangingPunct="1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Describe the consequences of hereditary defects in oxidative phosphorylation</a:t>
            </a:r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 eaLnBrk="1" fontAlgn="auto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6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/>
          <p:cNvSpPr txBox="1">
            <a:spLocks noChangeArrowheads="1"/>
          </p:cNvSpPr>
          <p:nvPr/>
        </p:nvSpPr>
        <p:spPr bwMode="auto">
          <a:xfrm>
            <a:off x="0" y="0"/>
            <a:ext cx="8915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Generating biological Currency [ATP]</a:t>
            </a:r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762000" y="1524000"/>
            <a:ext cx="5226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Substrate level Phosphorylation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nx.org/resources/82b408596e5aa455c8bf983f7865b085323ca05f/Figure_07_04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6934200" cy="48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Oxidative phosphorylation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7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0" y="46038"/>
            <a:ext cx="9144000" cy="715962"/>
          </a:xfrm>
        </p:spPr>
        <p:txBody>
          <a:bodyPr/>
          <a:lstStyle/>
          <a:p>
            <a:pPr eaLnBrk="1" hangingPunct="1"/>
            <a:r>
              <a:rPr lang="en-US" altLang="en-US" sz="3600" b="1" smtClean="0">
                <a:solidFill>
                  <a:srgbClr val="3333FF"/>
                </a:solidFill>
              </a:rPr>
              <a:t>Electron Transport Chain 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1295400"/>
            <a:ext cx="4495800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Located 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inner MC membrane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lipid soluble coenzyme (UQ,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CoQ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and a water soluble protein 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cyt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c) shuttle between protein complexes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Electrons flows through the chain finally reducing molecular O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to water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Controlled release of stored energy in high energy cofactors to synthesis ATP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905000"/>
            <a:ext cx="467510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40"/>
          <p:cNvGrpSpPr>
            <a:grpSpLocks/>
          </p:cNvGrpSpPr>
          <p:nvPr/>
        </p:nvGrpSpPr>
        <p:grpSpPr bwMode="auto">
          <a:xfrm>
            <a:off x="1295400" y="1371600"/>
            <a:ext cx="7056438" cy="4832350"/>
            <a:chOff x="1295400" y="1371600"/>
            <a:chExt cx="7056438" cy="4832350"/>
          </a:xfrm>
        </p:grpSpPr>
        <p:grpSp>
          <p:nvGrpSpPr>
            <p:cNvPr id="27652" name="Group 2"/>
            <p:cNvGrpSpPr>
              <a:grpSpLocks/>
            </p:cNvGrpSpPr>
            <p:nvPr/>
          </p:nvGrpSpPr>
          <p:grpSpPr bwMode="auto">
            <a:xfrm>
              <a:off x="1295400" y="1371600"/>
              <a:ext cx="7056438" cy="4656138"/>
              <a:chOff x="657" y="1559"/>
              <a:chExt cx="4445" cy="2012"/>
            </a:xfrm>
          </p:grpSpPr>
          <p:grpSp>
            <p:nvGrpSpPr>
              <p:cNvPr id="27657" name="Group 3"/>
              <p:cNvGrpSpPr>
                <a:grpSpLocks/>
              </p:cNvGrpSpPr>
              <p:nvPr/>
            </p:nvGrpSpPr>
            <p:grpSpPr bwMode="auto">
              <a:xfrm>
                <a:off x="657" y="1559"/>
                <a:ext cx="4445" cy="1582"/>
                <a:chOff x="884" y="2205"/>
                <a:chExt cx="3992" cy="1491"/>
              </a:xfrm>
            </p:grpSpPr>
            <p:grpSp>
              <p:nvGrpSpPr>
                <p:cNvPr id="27677" name="Group 4"/>
                <p:cNvGrpSpPr>
                  <a:grpSpLocks/>
                </p:cNvGrpSpPr>
                <p:nvPr/>
              </p:nvGrpSpPr>
              <p:grpSpPr bwMode="auto">
                <a:xfrm>
                  <a:off x="884" y="2251"/>
                  <a:ext cx="3992" cy="1270"/>
                  <a:chOff x="884" y="2523"/>
                  <a:chExt cx="3992" cy="1270"/>
                </a:xfrm>
              </p:grpSpPr>
              <p:sp>
                <p:nvSpPr>
                  <p:cNvPr id="2" name="AutoShape 5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2523"/>
                    <a:ext cx="3992" cy="1270"/>
                  </a:xfrm>
                  <a:prstGeom prst="roundRect">
                    <a:avLst>
                      <a:gd name="adj" fmla="val 41787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88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1082" y="2632"/>
                    <a:ext cx="3597" cy="1024"/>
                  </a:xfrm>
                  <a:prstGeom prst="roundRect">
                    <a:avLst>
                      <a:gd name="adj" fmla="val 41787"/>
                    </a:avLst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altLang="en-US" sz="32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678" name="Group 7"/>
                <p:cNvGrpSpPr>
                  <a:grpSpLocks/>
                </p:cNvGrpSpPr>
                <p:nvPr/>
              </p:nvGrpSpPr>
              <p:grpSpPr bwMode="auto">
                <a:xfrm>
                  <a:off x="1701" y="2886"/>
                  <a:ext cx="363" cy="810"/>
                  <a:chOff x="1655" y="3158"/>
                  <a:chExt cx="363" cy="810"/>
                </a:xfrm>
              </p:grpSpPr>
              <p:sp>
                <p:nvSpPr>
                  <p:cNvPr id="27685" name="AutoShape 8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1655" y="3158"/>
                    <a:ext cx="363" cy="810"/>
                  </a:xfrm>
                  <a:prstGeom prst="can">
                    <a:avLst>
                      <a:gd name="adj" fmla="val 50682"/>
                    </a:avLst>
                  </a:prstGeom>
                  <a:solidFill>
                    <a:srgbClr val="FF66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86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1720" y="3819"/>
                    <a:ext cx="227" cy="13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7679" name="Group 10"/>
                <p:cNvGrpSpPr>
                  <a:grpSpLocks/>
                </p:cNvGrpSpPr>
                <p:nvPr/>
              </p:nvGrpSpPr>
              <p:grpSpPr bwMode="auto">
                <a:xfrm>
                  <a:off x="3561" y="2841"/>
                  <a:ext cx="589" cy="817"/>
                  <a:chOff x="5103" y="1706"/>
                  <a:chExt cx="499" cy="817"/>
                </a:xfrm>
              </p:grpSpPr>
              <p:sp>
                <p:nvSpPr>
                  <p:cNvPr id="27682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5103" y="1706"/>
                    <a:ext cx="499" cy="363"/>
                  </a:xfrm>
                  <a:prstGeom prst="ellipse">
                    <a:avLst/>
                  </a:prstGeom>
                  <a:solidFill>
                    <a:srgbClr val="33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83" name="AutoShape 12"/>
                  <p:cNvSpPr>
                    <a:spLocks noChangeArrowheads="1"/>
                  </p:cNvSpPr>
                  <p:nvPr/>
                </p:nvSpPr>
                <p:spPr bwMode="auto">
                  <a:xfrm rot="10800000">
                    <a:off x="5239" y="1979"/>
                    <a:ext cx="227" cy="544"/>
                  </a:xfrm>
                  <a:prstGeom prst="can">
                    <a:avLst>
                      <a:gd name="adj" fmla="val 47131"/>
                    </a:avLst>
                  </a:prstGeom>
                  <a:solidFill>
                    <a:srgbClr val="33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84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5259" y="2432"/>
                    <a:ext cx="181" cy="9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768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37" y="2371"/>
                  <a:ext cx="852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6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SimHei" pitchFamily="49" charset="-122"/>
                      <a:cs typeface="Arial" panose="020B0604020202020204" pitchFamily="34" charset="0"/>
                    </a:rPr>
                    <a:t>matrix</a:t>
                  </a:r>
                </a:p>
              </p:txBody>
            </p:sp>
            <p:sp>
              <p:nvSpPr>
                <p:cNvPr id="2768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522" y="2205"/>
                  <a:ext cx="104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CCFF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itchFamily="49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658" name="Group 16"/>
              <p:cNvGrpSpPr>
                <a:grpSpLocks/>
              </p:cNvGrpSpPr>
              <p:nvPr/>
            </p:nvGrpSpPr>
            <p:grpSpPr bwMode="auto">
              <a:xfrm>
                <a:off x="2381" y="2512"/>
                <a:ext cx="998" cy="796"/>
                <a:chOff x="2336" y="2930"/>
                <a:chExt cx="998" cy="796"/>
              </a:xfrm>
            </p:grpSpPr>
            <p:sp>
              <p:nvSpPr>
                <p:cNvPr id="2767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36" y="3475"/>
                  <a:ext cx="998" cy="2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+ + + + </a:t>
                  </a:r>
                </a:p>
              </p:txBody>
            </p:sp>
            <p:sp>
              <p:nvSpPr>
                <p:cNvPr id="2767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336" y="2930"/>
                  <a:ext cx="95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-  -  -  - </a:t>
                  </a:r>
                </a:p>
              </p:txBody>
            </p:sp>
          </p:grpSp>
          <p:grpSp>
            <p:nvGrpSpPr>
              <p:cNvPr id="27659" name="Group 19"/>
              <p:cNvGrpSpPr>
                <a:grpSpLocks/>
              </p:cNvGrpSpPr>
              <p:nvPr/>
            </p:nvGrpSpPr>
            <p:grpSpPr bwMode="auto">
              <a:xfrm>
                <a:off x="3379" y="2194"/>
                <a:ext cx="711" cy="1377"/>
                <a:chOff x="3243" y="2614"/>
                <a:chExt cx="711" cy="1377"/>
              </a:xfrm>
            </p:grpSpPr>
            <p:sp>
              <p:nvSpPr>
                <p:cNvPr id="27673" name="Arc 20"/>
                <p:cNvSpPr>
                  <a:spLocks/>
                </p:cNvSpPr>
                <p:nvPr/>
              </p:nvSpPr>
              <p:spPr bwMode="auto">
                <a:xfrm>
                  <a:off x="3243" y="2614"/>
                  <a:ext cx="635" cy="1215"/>
                </a:xfrm>
                <a:custGeom>
                  <a:avLst/>
                  <a:gdLst>
                    <a:gd name="T0" fmla="*/ 0 w 21600"/>
                    <a:gd name="T1" fmla="*/ 0 h 24761"/>
                    <a:gd name="T2" fmla="*/ 0 w 21600"/>
                    <a:gd name="T3" fmla="*/ 0 h 24761"/>
                    <a:gd name="T4" fmla="*/ 0 w 21600"/>
                    <a:gd name="T5" fmla="*/ 0 h 24761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4761"/>
                    <a:gd name="T11" fmla="*/ 21600 w 21600"/>
                    <a:gd name="T12" fmla="*/ 24761 h 247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4761" fill="none" extrusionOk="0">
                      <a:moveTo>
                        <a:pt x="17264" y="0"/>
                      </a:moveTo>
                      <a:cubicBezTo>
                        <a:pt x="20078" y="3742"/>
                        <a:pt x="21600" y="8297"/>
                        <a:pt x="21600" y="12980"/>
                      </a:cubicBezTo>
                      <a:cubicBezTo>
                        <a:pt x="21600" y="17162"/>
                        <a:pt x="20385" y="21255"/>
                        <a:pt x="18104" y="24761"/>
                      </a:cubicBezTo>
                    </a:path>
                    <a:path w="21600" h="24761" stroke="0" extrusionOk="0">
                      <a:moveTo>
                        <a:pt x="17264" y="0"/>
                      </a:moveTo>
                      <a:cubicBezTo>
                        <a:pt x="20078" y="3742"/>
                        <a:pt x="21600" y="8297"/>
                        <a:pt x="21600" y="12980"/>
                      </a:cubicBezTo>
                      <a:cubicBezTo>
                        <a:pt x="21600" y="17162"/>
                        <a:pt x="20385" y="21255"/>
                        <a:pt x="18104" y="24761"/>
                      </a:cubicBezTo>
                      <a:lnTo>
                        <a:pt x="0" y="12980"/>
                      </a:lnTo>
                      <a:lnTo>
                        <a:pt x="17264" y="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7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588" y="3793"/>
                  <a:ext cx="366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H</a:t>
                  </a:r>
                  <a:r>
                    <a:rPr kumimoji="1" lang="en-US" altLang="zh-CN" sz="2400" b="1" i="0" u="none" strike="noStrike" kern="1200" cap="none" spc="0" normalizeH="0" baseline="30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+ </a:t>
                  </a:r>
                </a:p>
              </p:txBody>
            </p:sp>
          </p:grpSp>
          <p:grpSp>
            <p:nvGrpSpPr>
              <p:cNvPr id="27660" name="Group 22"/>
              <p:cNvGrpSpPr>
                <a:grpSpLocks/>
              </p:cNvGrpSpPr>
              <p:nvPr/>
            </p:nvGrpSpPr>
            <p:grpSpPr bwMode="auto">
              <a:xfrm>
                <a:off x="884" y="2149"/>
                <a:ext cx="635" cy="580"/>
                <a:chOff x="976" y="2568"/>
                <a:chExt cx="635" cy="580"/>
              </a:xfrm>
            </p:grpSpPr>
            <p:sp>
              <p:nvSpPr>
                <p:cNvPr id="27670" name="Arc 23"/>
                <p:cNvSpPr>
                  <a:spLocks/>
                </p:cNvSpPr>
                <p:nvPr/>
              </p:nvSpPr>
              <p:spPr bwMode="auto">
                <a:xfrm>
                  <a:off x="976" y="2704"/>
                  <a:ext cx="635" cy="399"/>
                </a:xfrm>
                <a:custGeom>
                  <a:avLst/>
                  <a:gdLst>
                    <a:gd name="T0" fmla="*/ 0 w 21600"/>
                    <a:gd name="T1" fmla="*/ 0 h 22410"/>
                    <a:gd name="T2" fmla="*/ 0 w 21600"/>
                    <a:gd name="T3" fmla="*/ 0 h 22410"/>
                    <a:gd name="T4" fmla="*/ 0 w 21600"/>
                    <a:gd name="T5" fmla="*/ 0 h 2241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2410"/>
                    <a:gd name="T11" fmla="*/ 21600 w 21600"/>
                    <a:gd name="T12" fmla="*/ 22410 h 2241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2410" fill="none" extrusionOk="0">
                      <a:moveTo>
                        <a:pt x="19452" y="0"/>
                      </a:moveTo>
                      <a:cubicBezTo>
                        <a:pt x="20866" y="2928"/>
                        <a:pt x="21600" y="6137"/>
                        <a:pt x="21600" y="9389"/>
                      </a:cubicBezTo>
                      <a:cubicBezTo>
                        <a:pt x="21600" y="14088"/>
                        <a:pt x="20067" y="18660"/>
                        <a:pt x="17234" y="22410"/>
                      </a:cubicBezTo>
                    </a:path>
                    <a:path w="21600" h="22410" stroke="0" extrusionOk="0">
                      <a:moveTo>
                        <a:pt x="19452" y="0"/>
                      </a:moveTo>
                      <a:cubicBezTo>
                        <a:pt x="20866" y="2928"/>
                        <a:pt x="21600" y="6137"/>
                        <a:pt x="21600" y="9389"/>
                      </a:cubicBezTo>
                      <a:cubicBezTo>
                        <a:pt x="21600" y="14088"/>
                        <a:pt x="20067" y="18660"/>
                        <a:pt x="17234" y="22410"/>
                      </a:cubicBezTo>
                      <a:lnTo>
                        <a:pt x="0" y="9389"/>
                      </a:lnTo>
                      <a:lnTo>
                        <a:pt x="19452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7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188" y="2976"/>
                  <a:ext cx="327" cy="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O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2 </a:t>
                  </a:r>
                  <a:endPara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72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135" y="2568"/>
                  <a:ext cx="458" cy="1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H</a:t>
                  </a:r>
                  <a:r>
                    <a:rPr kumimoji="1" lang="en-US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2</a:t>
                  </a: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O </a:t>
                  </a:r>
                </a:p>
              </p:txBody>
            </p:sp>
          </p:grpSp>
          <p:grpSp>
            <p:nvGrpSpPr>
              <p:cNvPr id="27661" name="Group 26"/>
              <p:cNvGrpSpPr>
                <a:grpSpLocks/>
              </p:cNvGrpSpPr>
              <p:nvPr/>
            </p:nvGrpSpPr>
            <p:grpSpPr bwMode="auto">
              <a:xfrm>
                <a:off x="1746" y="2194"/>
                <a:ext cx="783" cy="1377"/>
                <a:chOff x="1837" y="2614"/>
                <a:chExt cx="783" cy="1377"/>
              </a:xfrm>
            </p:grpSpPr>
            <p:grpSp>
              <p:nvGrpSpPr>
                <p:cNvPr id="27665" name="Group 27"/>
                <p:cNvGrpSpPr>
                  <a:grpSpLocks/>
                </p:cNvGrpSpPr>
                <p:nvPr/>
              </p:nvGrpSpPr>
              <p:grpSpPr bwMode="auto">
                <a:xfrm>
                  <a:off x="1837" y="2614"/>
                  <a:ext cx="635" cy="1377"/>
                  <a:chOff x="1837" y="2614"/>
                  <a:chExt cx="635" cy="1377"/>
                </a:xfrm>
              </p:grpSpPr>
              <p:sp>
                <p:nvSpPr>
                  <p:cNvPr id="27668" name="Arc 28"/>
                  <p:cNvSpPr>
                    <a:spLocks/>
                  </p:cNvSpPr>
                  <p:nvPr/>
                </p:nvSpPr>
                <p:spPr bwMode="auto">
                  <a:xfrm rot="10800000">
                    <a:off x="1837" y="2614"/>
                    <a:ext cx="635" cy="1215"/>
                  </a:xfrm>
                  <a:custGeom>
                    <a:avLst/>
                    <a:gdLst>
                      <a:gd name="T0" fmla="*/ 0 w 21600"/>
                      <a:gd name="T1" fmla="*/ 0 h 24761"/>
                      <a:gd name="T2" fmla="*/ 0 w 21600"/>
                      <a:gd name="T3" fmla="*/ 0 h 24761"/>
                      <a:gd name="T4" fmla="*/ 0 w 21600"/>
                      <a:gd name="T5" fmla="*/ 0 h 24761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4761"/>
                      <a:gd name="T11" fmla="*/ 21600 w 21600"/>
                      <a:gd name="T12" fmla="*/ 24761 h 24761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4761" fill="none" extrusionOk="0">
                        <a:moveTo>
                          <a:pt x="17264" y="0"/>
                        </a:moveTo>
                        <a:cubicBezTo>
                          <a:pt x="20078" y="3742"/>
                          <a:pt x="21600" y="8297"/>
                          <a:pt x="21600" y="12980"/>
                        </a:cubicBezTo>
                        <a:cubicBezTo>
                          <a:pt x="21600" y="17162"/>
                          <a:pt x="20385" y="21255"/>
                          <a:pt x="18104" y="24761"/>
                        </a:cubicBezTo>
                      </a:path>
                      <a:path w="21600" h="24761" stroke="0" extrusionOk="0">
                        <a:moveTo>
                          <a:pt x="17264" y="0"/>
                        </a:moveTo>
                        <a:cubicBezTo>
                          <a:pt x="20078" y="3742"/>
                          <a:pt x="21600" y="8297"/>
                          <a:pt x="21600" y="12980"/>
                        </a:cubicBezTo>
                        <a:cubicBezTo>
                          <a:pt x="21600" y="17162"/>
                          <a:pt x="20385" y="21255"/>
                          <a:pt x="18104" y="24761"/>
                        </a:cubicBezTo>
                        <a:lnTo>
                          <a:pt x="0" y="12980"/>
                        </a:lnTo>
                        <a:lnTo>
                          <a:pt x="17264" y="0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 type="arrow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66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7" y="3793"/>
                    <a:ext cx="330" cy="1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H</a:t>
                    </a:r>
                    <a:r>
                      <a:rPr kumimoji="1" lang="en-US" altLang="zh-CN" sz="2400" b="1" i="0" u="none" strike="noStrike" kern="1200" cap="none" spc="0" normalizeH="0" baseline="30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+</a:t>
                    </a:r>
                  </a:p>
                </p:txBody>
              </p:sp>
            </p:grpSp>
            <p:sp>
              <p:nvSpPr>
                <p:cNvPr id="27666" name="Arc 30"/>
                <p:cNvSpPr>
                  <a:spLocks/>
                </p:cNvSpPr>
                <p:nvPr/>
              </p:nvSpPr>
              <p:spPr bwMode="auto">
                <a:xfrm>
                  <a:off x="1975" y="2614"/>
                  <a:ext cx="418" cy="426"/>
                </a:xfrm>
                <a:custGeom>
                  <a:avLst/>
                  <a:gdLst>
                    <a:gd name="T0" fmla="*/ 0 w 15665"/>
                    <a:gd name="T1" fmla="*/ 0 h 21600"/>
                    <a:gd name="T2" fmla="*/ 0 w 15665"/>
                    <a:gd name="T3" fmla="*/ 0 h 21600"/>
                    <a:gd name="T4" fmla="*/ 0 w 15665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15665"/>
                    <a:gd name="T10" fmla="*/ 0 h 21600"/>
                    <a:gd name="T11" fmla="*/ 15665 w 15665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5665" h="21600" fill="none" extrusionOk="0">
                      <a:moveTo>
                        <a:pt x="15664" y="15750"/>
                      </a:moveTo>
                      <a:cubicBezTo>
                        <a:pt x="11660" y="19508"/>
                        <a:pt x="6375" y="21599"/>
                        <a:pt x="884" y="21600"/>
                      </a:cubicBezTo>
                      <a:cubicBezTo>
                        <a:pt x="589" y="21600"/>
                        <a:pt x="294" y="21593"/>
                        <a:pt x="0" y="21581"/>
                      </a:cubicBezTo>
                    </a:path>
                    <a:path w="15665" h="21600" stroke="0" extrusionOk="0">
                      <a:moveTo>
                        <a:pt x="15664" y="15750"/>
                      </a:moveTo>
                      <a:cubicBezTo>
                        <a:pt x="11660" y="19508"/>
                        <a:pt x="6375" y="21599"/>
                        <a:pt x="884" y="21600"/>
                      </a:cubicBezTo>
                      <a:cubicBezTo>
                        <a:pt x="589" y="21600"/>
                        <a:pt x="294" y="21593"/>
                        <a:pt x="0" y="21581"/>
                      </a:cubicBezTo>
                      <a:lnTo>
                        <a:pt x="884" y="0"/>
                      </a:lnTo>
                      <a:lnTo>
                        <a:pt x="15664" y="1575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22" y="2704"/>
                  <a:ext cx="298" cy="1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e</a:t>
                  </a:r>
                  <a:r>
                    <a:rPr kumimoji="1" lang="en-US" altLang="zh-CN" sz="2000" b="1" i="1" u="none" strike="noStrike" kern="1200" cap="none" spc="0" normalizeH="0" baseline="3000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-  </a:t>
                  </a:r>
                  <a:endParaRPr kumimoji="1" lang="en-US" altLang="zh-CN" sz="2000" b="1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662" name="Group 32"/>
              <p:cNvGrpSpPr>
                <a:grpSpLocks/>
              </p:cNvGrpSpPr>
              <p:nvPr/>
            </p:nvGrpSpPr>
            <p:grpSpPr bwMode="auto">
              <a:xfrm>
                <a:off x="3582" y="1933"/>
                <a:ext cx="999" cy="414"/>
                <a:chOff x="3470" y="2387"/>
                <a:chExt cx="999" cy="414"/>
              </a:xfrm>
            </p:grpSpPr>
            <p:sp>
              <p:nvSpPr>
                <p:cNvPr id="27663" name="Arc 33"/>
                <p:cNvSpPr>
                  <a:spLocks/>
                </p:cNvSpPr>
                <p:nvPr/>
              </p:nvSpPr>
              <p:spPr bwMode="auto">
                <a:xfrm>
                  <a:off x="3470" y="2387"/>
                  <a:ext cx="680" cy="394"/>
                </a:xfrm>
                <a:custGeom>
                  <a:avLst/>
                  <a:gdLst>
                    <a:gd name="T0" fmla="*/ 0 w 23807"/>
                    <a:gd name="T1" fmla="*/ 0 h 21600"/>
                    <a:gd name="T2" fmla="*/ 0 w 23807"/>
                    <a:gd name="T3" fmla="*/ 0 h 21600"/>
                    <a:gd name="T4" fmla="*/ 0 w 23807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807"/>
                    <a:gd name="T10" fmla="*/ 0 h 21600"/>
                    <a:gd name="T11" fmla="*/ 23807 w 23807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807" h="21600" fill="none" extrusionOk="0">
                      <a:moveTo>
                        <a:pt x="23807" y="17015"/>
                      </a:moveTo>
                      <a:cubicBezTo>
                        <a:pt x="20007" y="19985"/>
                        <a:pt x="15323" y="21599"/>
                        <a:pt x="10501" y="21600"/>
                      </a:cubicBezTo>
                      <a:cubicBezTo>
                        <a:pt x="6825" y="21600"/>
                        <a:pt x="3211" y="20662"/>
                        <a:pt x="-1" y="18875"/>
                      </a:cubicBezTo>
                    </a:path>
                    <a:path w="23807" h="21600" stroke="0" extrusionOk="0">
                      <a:moveTo>
                        <a:pt x="23807" y="17015"/>
                      </a:moveTo>
                      <a:cubicBezTo>
                        <a:pt x="20007" y="19985"/>
                        <a:pt x="15323" y="21599"/>
                        <a:pt x="10501" y="21600"/>
                      </a:cubicBezTo>
                      <a:cubicBezTo>
                        <a:pt x="6825" y="21600"/>
                        <a:pt x="3211" y="20662"/>
                        <a:pt x="-1" y="18875"/>
                      </a:cubicBezTo>
                      <a:lnTo>
                        <a:pt x="10501" y="0"/>
                      </a:lnTo>
                      <a:lnTo>
                        <a:pt x="23807" y="17015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66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4" y="2432"/>
                  <a:ext cx="455" cy="3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ADP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7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+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8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Pi </a:t>
                  </a:r>
                </a:p>
              </p:txBody>
            </p:sp>
          </p:grpSp>
        </p:grpSp>
        <p:sp>
          <p:nvSpPr>
            <p:cNvPr id="27653" name="Text Box 37"/>
            <p:cNvSpPr txBox="1">
              <a:spLocks noChangeArrowheads="1"/>
            </p:cNvSpPr>
            <p:nvPr/>
          </p:nvSpPr>
          <p:spPr bwMode="auto">
            <a:xfrm>
              <a:off x="3581400" y="5562600"/>
              <a:ext cx="2895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High  H+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Positive charge </a:t>
              </a:r>
            </a:p>
          </p:txBody>
        </p:sp>
        <p:sp>
          <p:nvSpPr>
            <p:cNvPr id="27654" name="Text Box 38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95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Low  H+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Negitive charge </a:t>
              </a: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5105400" y="2590800"/>
              <a:ext cx="1143000" cy="762000"/>
            </a:xfrm>
            <a:prstGeom prst="star5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656" name="Text Box 35"/>
            <p:cNvSpPr txBox="1">
              <a:spLocks noChangeArrowheads="1"/>
            </p:cNvSpPr>
            <p:nvPr/>
          </p:nvSpPr>
          <p:spPr bwMode="auto">
            <a:xfrm>
              <a:off x="5332412" y="2876490"/>
              <a:ext cx="7635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ATP </a:t>
              </a:r>
            </a:p>
          </p:txBody>
        </p:sp>
      </p:grp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3333FF"/>
                </a:solidFill>
              </a:rPr>
              <a:t>ATP synthesis: </a:t>
            </a:r>
            <a:r>
              <a:rPr lang="en-US" sz="3200" b="1" dirty="0" err="1" smtClean="0">
                <a:solidFill>
                  <a:srgbClr val="3333FF"/>
                </a:solidFill>
              </a:rPr>
              <a:t>Chemiosmotic</a:t>
            </a:r>
            <a:r>
              <a:rPr lang="en-US" sz="3200" b="1" dirty="0" smtClean="0">
                <a:solidFill>
                  <a:srgbClr val="3333FF"/>
                </a:solidFill>
              </a:rPr>
              <a:t> hypothesis</a:t>
            </a:r>
            <a:br>
              <a:rPr lang="en-US" sz="3200" b="1" dirty="0" smtClean="0">
                <a:solidFill>
                  <a:srgbClr val="3333FF"/>
                </a:solidFill>
              </a:rPr>
            </a:br>
            <a:r>
              <a:rPr lang="en-US" sz="3200" b="1" dirty="0" smtClean="0">
                <a:solidFill>
                  <a:srgbClr val="3333FF"/>
                </a:solidFill>
              </a:rPr>
              <a:t> </a:t>
            </a:r>
            <a:endParaRPr lang="en-US" altLang="zh-CN" sz="32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4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/>
          <a:lstStyle/>
          <a:p>
            <a:pPr eaLnBrk="1" hangingPunct="1"/>
            <a:r>
              <a:rPr lang="en-CA" altLang="en-US" sz="3600" b="1" smtClean="0">
                <a:solidFill>
                  <a:srgbClr val="3333FF"/>
                </a:solidFill>
              </a:rPr>
              <a:t>Components of the ETC</a:t>
            </a:r>
            <a:endParaRPr lang="en-US" altLang="en-US" sz="3600" b="1" smtClean="0">
              <a:solidFill>
                <a:srgbClr val="3333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4876800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five major enzyme complexes,</a:t>
            </a:r>
          </a:p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I - NADH dehydrogenase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II - </a:t>
            </a:r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Succinate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dehydrogenase </a:t>
            </a: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III –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Cytochrome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oxidoreductase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b-c</a:t>
            </a:r>
            <a:r>
              <a:rPr lang="en-CA" sz="24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I V -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Cytochrome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oxidase</a:t>
            </a: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V – ATP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synthase</a:t>
            </a: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carriers :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Cytochrome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c, </a:t>
            </a:r>
            <a:r>
              <a:rPr lang="en-CA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Ubiquinone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(Q)</a:t>
            </a:r>
          </a:p>
          <a:p>
            <a:pPr eaLnBrk="1" fontAlgn="auto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971550" y="1557338"/>
            <a:ext cx="7773988" cy="3490912"/>
            <a:chOff x="567" y="845"/>
            <a:chExt cx="4897" cy="2199"/>
          </a:xfrm>
        </p:grpSpPr>
        <p:grpSp>
          <p:nvGrpSpPr>
            <p:cNvPr id="19502" name="Group 3"/>
            <p:cNvGrpSpPr>
              <a:grpSpLocks/>
            </p:cNvGrpSpPr>
            <p:nvPr/>
          </p:nvGrpSpPr>
          <p:grpSpPr bwMode="auto">
            <a:xfrm>
              <a:off x="567" y="845"/>
              <a:ext cx="4897" cy="2199"/>
              <a:chOff x="567" y="845"/>
              <a:chExt cx="4897" cy="2199"/>
            </a:xfrm>
          </p:grpSpPr>
          <p:sp>
            <p:nvSpPr>
              <p:cNvPr id="19504" name="Oval 4"/>
              <p:cNvSpPr>
                <a:spLocks noChangeArrowheads="1"/>
              </p:cNvSpPr>
              <p:nvPr/>
            </p:nvSpPr>
            <p:spPr bwMode="auto">
              <a:xfrm>
                <a:off x="3402" y="1117"/>
                <a:ext cx="272" cy="27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9505" name="Group 5"/>
              <p:cNvGrpSpPr>
                <a:grpSpLocks/>
              </p:cNvGrpSpPr>
              <p:nvPr/>
            </p:nvGrpSpPr>
            <p:grpSpPr bwMode="auto">
              <a:xfrm>
                <a:off x="567" y="1162"/>
                <a:ext cx="4897" cy="1882"/>
                <a:chOff x="567" y="1162"/>
                <a:chExt cx="4897" cy="1882"/>
              </a:xfrm>
            </p:grpSpPr>
            <p:grpSp>
              <p:nvGrpSpPr>
                <p:cNvPr id="19507" name="Group 6"/>
                <p:cNvGrpSpPr>
                  <a:grpSpLocks/>
                </p:cNvGrpSpPr>
                <p:nvPr/>
              </p:nvGrpSpPr>
              <p:grpSpPr bwMode="auto">
                <a:xfrm>
                  <a:off x="567" y="1389"/>
                  <a:ext cx="4897" cy="725"/>
                  <a:chOff x="521" y="391"/>
                  <a:chExt cx="4897" cy="725"/>
                </a:xfrm>
              </p:grpSpPr>
              <p:grpSp>
                <p:nvGrpSpPr>
                  <p:cNvPr id="19523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521" y="391"/>
                    <a:ext cx="4897" cy="90"/>
                    <a:chOff x="521" y="391"/>
                    <a:chExt cx="4897" cy="90"/>
                  </a:xfrm>
                </p:grpSpPr>
                <p:grpSp>
                  <p:nvGrpSpPr>
                    <p:cNvPr id="20015" name="Group 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1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85" name="Oval 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6" name="Oval 1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7" name="Oval 1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16" name="Group 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93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82" name="Oval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3" name="Oval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4" name="Oval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17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065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79" name="Oval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0" name="Oval 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1" name="Oval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18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37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76" name="Oval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77" name="Oval 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78" name="Oval 2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19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0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73" name="Oval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74" name="Oval 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75" name="Oval 2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0" name="Group 2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82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70" name="Oval 2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71" name="Oval 3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72" name="Oval 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1" name="Group 3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54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67" name="Oval 3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8" name="Oval 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9" name="Oval 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2" name="Group 3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26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64" name="Oval 3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5" name="Oval 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6" name="Oval 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3" name="Group 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98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61" name="Oval 4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2" name="Oval 4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3" name="Oval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4" name="Group 4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70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58" name="Oval 4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9" name="Oval 4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60" name="Oval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5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42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55" name="Oval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6" name="Oval 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7" name="Oval 5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6" name="Group 5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14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52" name="Oval 5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3" name="Oval 5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4" name="Oval 5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7" name="Group 5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87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49" name="Oval 5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0" name="Oval 5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51" name="Oval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8" name="Group 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059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46" name="Oval 6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47" name="Oval 6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48" name="Oval 6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29" name="Group 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331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43" name="Oval 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44" name="Oval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45" name="Oval 6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30" name="Group 6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03" y="391"/>
                      <a:ext cx="271" cy="90"/>
                      <a:chOff x="567" y="346"/>
                      <a:chExt cx="271" cy="90"/>
                    </a:xfrm>
                  </p:grpSpPr>
                  <p:sp>
                    <p:nvSpPr>
                      <p:cNvPr id="20040" name="Oval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6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41" name="Oval 7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57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42" name="Oval 7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48" y="346"/>
                        <a:ext cx="90" cy="90"/>
                      </a:xfrm>
                      <a:prstGeom prst="ellipse">
                        <a:avLst/>
                      </a:prstGeom>
                      <a:solidFill>
                        <a:srgbClr val="AD7BFF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32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1pPr>
                        <a:lvl2pPr marL="742950" indent="-28575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8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2pPr>
                        <a:lvl3pPr marL="11430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•"/>
                          <a:defRPr sz="24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3pPr>
                        <a:lvl4pPr marL="16002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–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4pPr>
                        <a:lvl5pPr marL="2057400" indent="-228600">
                          <a:spcBef>
                            <a:spcPct val="20000"/>
                          </a:spcBef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Font typeface="Arial" panose="020B0604020202020204" pitchFamily="34" charset="0"/>
                          <a:buChar char="»"/>
                          <a:defRPr sz="200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</a:defRPr>
                        </a:lvl9pPr>
                      </a:lstStyle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031" name="Group 7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75" y="391"/>
                      <a:ext cx="543" cy="90"/>
                      <a:chOff x="4945" y="346"/>
                      <a:chExt cx="543" cy="90"/>
                    </a:xfrm>
                  </p:grpSpPr>
                  <p:grpSp>
                    <p:nvGrpSpPr>
                      <p:cNvPr id="20032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45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20037" name="Oval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38" name="Oval 7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39" name="Oval 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20033" name="Group 7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17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20034" name="Oval 7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35" name="Oval 7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36" name="Oval 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9524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521" y="1026"/>
                    <a:ext cx="4897" cy="90"/>
                    <a:chOff x="521" y="1026"/>
                    <a:chExt cx="4897" cy="90"/>
                  </a:xfrm>
                </p:grpSpPr>
                <p:grpSp>
                  <p:nvGrpSpPr>
                    <p:cNvPr id="19941" name="Group 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21" y="1026"/>
                      <a:ext cx="4353" cy="90"/>
                      <a:chOff x="567" y="754"/>
                      <a:chExt cx="4353" cy="90"/>
                    </a:xfrm>
                  </p:grpSpPr>
                  <p:grpSp>
                    <p:nvGrpSpPr>
                      <p:cNvPr id="19951" name="Group 8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67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20012" name="Oval 8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13" name="Oval 8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14" name="Oval 8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2" name="Group 8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839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20009" name="Oval 8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10" name="Oval 8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11" name="Oval 9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3" name="Group 9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11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20006" name="Oval 9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07" name="Oval 9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08" name="Oval 9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4" name="Group 9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83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20003" name="Oval 9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04" name="Oval 9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05" name="Oval 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5" name="Group 9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56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20000" name="Oval 10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01" name="Oval 10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20002" name="Oval 10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6" name="Group 1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28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97" name="Oval 1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98" name="Oval 10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99" name="Oval 10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7" name="Group 10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00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94" name="Oval 10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95" name="Oval 10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96" name="Oval 11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8" name="Group 11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72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91" name="Oval 11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92" name="Oval 11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93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59" name="Group 1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744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88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89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90" name="Oval 11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60" name="Group 11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016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85" name="Oval 12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86" name="Oval 12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87" name="Oval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61" name="Group 12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88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82" name="Oval 1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83" name="Oval 1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84" name="Oval 1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62" name="Group 1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60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79" name="Oval 1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80" name="Oval 1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81" name="Oval 1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63" name="Group 1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33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76" name="Oval 13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77" name="Oval 13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78" name="Oval 1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64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105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73" name="Oval 1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74" name="Oval 13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75" name="Oval 13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65" name="Group 13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377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70" name="Oval 14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71" name="Oval 14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72" name="Oval 14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66" name="Group 1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649" y="754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67" name="Oval 14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68" name="Oval 1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69" name="Oval 1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942" name="Group 1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75" y="1026"/>
                      <a:ext cx="543" cy="90"/>
                      <a:chOff x="4945" y="346"/>
                      <a:chExt cx="543" cy="90"/>
                    </a:xfrm>
                  </p:grpSpPr>
                  <p:grpSp>
                    <p:nvGrpSpPr>
                      <p:cNvPr id="19943" name="Group 14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45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48" name="Oval 14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49" name="Oval 1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50" name="Oval 1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44" name="Group 1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217" y="346"/>
                        <a:ext cx="271" cy="90"/>
                        <a:chOff x="567" y="346"/>
                        <a:chExt cx="271" cy="90"/>
                      </a:xfrm>
                    </p:grpSpPr>
                    <p:sp>
                      <p:nvSpPr>
                        <p:cNvPr id="19945" name="Oval 1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6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46" name="Oval 15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57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47" name="Oval 15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48" y="346"/>
                          <a:ext cx="90" cy="90"/>
                        </a:xfrm>
                        <a:prstGeom prst="ellipse">
                          <a:avLst/>
                        </a:prstGeom>
                        <a:solidFill>
                          <a:srgbClr val="AD7BFF">
                            <a:alpha val="50195"/>
                          </a:srgbClr>
                        </a:solidFill>
                        <a:ln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32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8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•"/>
                            <a:defRPr sz="24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–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Font typeface="Arial" panose="020B0604020202020204" pitchFamily="34" charset="0"/>
                            <a:buChar char="»"/>
                            <a:defRPr sz="200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defRPr>
                          </a:lvl9pPr>
                        </a:lstStyle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9525" name="Group 156"/>
                  <p:cNvGrpSpPr>
                    <a:grpSpLocks/>
                  </p:cNvGrpSpPr>
                  <p:nvPr/>
                </p:nvGrpSpPr>
                <p:grpSpPr bwMode="auto">
                  <a:xfrm>
                    <a:off x="554" y="481"/>
                    <a:ext cx="4829" cy="545"/>
                    <a:chOff x="554" y="481"/>
                    <a:chExt cx="4829" cy="545"/>
                  </a:xfrm>
                </p:grpSpPr>
                <p:grpSp>
                  <p:nvGrpSpPr>
                    <p:cNvPr id="19526" name="Group 15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54" y="481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19939" name="Line 15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40" name="Line 15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527" name="Group 16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38" y="481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1993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38" name="Line 16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528" name="Group 1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4" y="481"/>
                      <a:ext cx="124" cy="227"/>
                      <a:chOff x="589" y="436"/>
                      <a:chExt cx="124" cy="227"/>
                    </a:xfrm>
                  </p:grpSpPr>
                  <p:grpSp>
                    <p:nvGrpSpPr>
                      <p:cNvPr id="19931" name="Group 16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935" name="Line 16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36" name="Line 16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932" name="Group 16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933" name="Line 16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934" name="Line 1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29" name="Group 1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06" y="481"/>
                      <a:ext cx="305" cy="227"/>
                      <a:chOff x="589" y="436"/>
                      <a:chExt cx="305" cy="227"/>
                    </a:xfrm>
                  </p:grpSpPr>
                  <p:grpSp>
                    <p:nvGrpSpPr>
                      <p:cNvPr id="19917" name="Group 1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19925" name="Group 17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929" name="Line 17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930" name="Line 17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926" name="Group 1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927" name="Line 17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928" name="Line 17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918" name="Group 1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19919" name="Group 17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923" name="Line 18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924" name="Line 18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920" name="Group 18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921" name="Line 18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922" name="Line 18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9530" name="Group 18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268" y="481"/>
                      <a:ext cx="668" cy="227"/>
                      <a:chOff x="1338" y="981"/>
                      <a:chExt cx="668" cy="227"/>
                    </a:xfrm>
                  </p:grpSpPr>
                  <p:grpSp>
                    <p:nvGrpSpPr>
                      <p:cNvPr id="19887" name="Group 18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38" y="981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19903" name="Group 1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911" name="Group 1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915" name="Line 1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916" name="Line 1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912" name="Group 1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913" name="Line 19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914" name="Line 19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904" name="Group 19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905" name="Group 19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909" name="Line 19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910" name="Line 1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906" name="Group 19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907" name="Line 19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908" name="Line 20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888" name="Group 20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01" y="981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19889" name="Group 2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97" name="Group 2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901" name="Line 20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902" name="Line 2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98" name="Group 2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99" name="Line 2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900" name="Line 20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890" name="Group 20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91" name="Group 21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95" name="Line 21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96" name="Line 21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92" name="Group 2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93" name="Line 21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94" name="Line 21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9531" name="Group 2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03" y="481"/>
                      <a:ext cx="1393" cy="227"/>
                      <a:chOff x="589" y="436"/>
                      <a:chExt cx="1393" cy="227"/>
                    </a:xfrm>
                  </p:grpSpPr>
                  <p:grpSp>
                    <p:nvGrpSpPr>
                      <p:cNvPr id="19826" name="Group 2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19873" name="Group 21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81" name="Group 2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85" name="Line 22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86" name="Line 22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82" name="Group 22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83" name="Line 22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84" name="Line 22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874" name="Group 2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75" name="Group 2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79" name="Line 22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80" name="Line 22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76" name="Group 2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77" name="Line 23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78" name="Line 23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827" name="Group 23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52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19859" name="Group 23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67" name="Group 23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71" name="Line 23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72" name="Line 23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68" name="Group 23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69" name="Line 23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70" name="Line 23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860" name="Group 2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61" name="Group 24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65" name="Line 24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66" name="Line 24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62" name="Group 24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63" name="Line 24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64" name="Line 24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828" name="Group 2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436"/>
                        <a:ext cx="668" cy="227"/>
                        <a:chOff x="1338" y="981"/>
                        <a:chExt cx="668" cy="227"/>
                      </a:xfrm>
                    </p:grpSpPr>
                    <p:grpSp>
                      <p:nvGrpSpPr>
                        <p:cNvPr id="19829" name="Group 2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8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845" name="Group 2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853" name="Group 2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57" name="Line 25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58" name="Line 25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854" name="Group 25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55" name="Line 25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56" name="Line 25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846" name="Group 25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847" name="Group 25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51" name="Line 25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52" name="Line 25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848" name="Group 26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49" name="Line 26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50" name="Line 26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830" name="Group 26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01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831" name="Group 26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839" name="Group 26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43" name="Line 26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44" name="Line 26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840" name="Group 2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41" name="Line 26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42" name="Line 27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832" name="Group 27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833" name="Group 27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37" name="Line 27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38" name="Line 27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834" name="Group 2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835" name="Line 2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836" name="Line 27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9532" name="Group 2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54" y="481"/>
                      <a:ext cx="1393" cy="227"/>
                      <a:chOff x="589" y="436"/>
                      <a:chExt cx="1393" cy="227"/>
                    </a:xfrm>
                  </p:grpSpPr>
                  <p:grpSp>
                    <p:nvGrpSpPr>
                      <p:cNvPr id="19765" name="Group 2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89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19812" name="Group 28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20" name="Group 2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24" name="Line 28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25" name="Line 28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21" name="Group 28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22" name="Line 28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23" name="Line 28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813" name="Group 28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14" name="Group 28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18" name="Line 28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19" name="Line 29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15" name="Group 29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16" name="Line 29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17" name="Line 29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766" name="Group 29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52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19798" name="Group 29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06" name="Group 2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10" name="Line 29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11" name="Line 29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07" name="Group 29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08" name="Line 30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09" name="Line 30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799" name="Group 30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800" name="Group 30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04" name="Line 30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05" name="Line 305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801" name="Group 30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802" name="Line 30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803" name="Line 30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767" name="Group 30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436"/>
                        <a:ext cx="668" cy="227"/>
                        <a:chOff x="1338" y="981"/>
                        <a:chExt cx="668" cy="227"/>
                      </a:xfrm>
                    </p:grpSpPr>
                    <p:grpSp>
                      <p:nvGrpSpPr>
                        <p:cNvPr id="19768" name="Group 31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8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784" name="Group 31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92" name="Group 31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96" name="Line 31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97" name="Line 3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93" name="Group 3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94" name="Line 31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95" name="Line 3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785" name="Group 31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86" name="Group 31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90" name="Line 32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91" name="Line 32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87" name="Group 32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88" name="Line 3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89" name="Line 32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769" name="Group 32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01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770" name="Group 32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78" name="Group 32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82" name="Line 32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83" name="Line 3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79" name="Group 33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80" name="Line 33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81" name="Line 33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771" name="Group 33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72" name="Group 33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76" name="Line 33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77" name="Line 33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73" name="Group 33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74" name="Line 33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75" name="Line 33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</p:grpSp>
                <p:grpSp>
                  <p:nvGrpSpPr>
                    <p:cNvPr id="19533" name="Group 34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05" y="481"/>
                      <a:ext cx="33" cy="227"/>
                      <a:chOff x="295" y="981"/>
                      <a:chExt cx="33" cy="227"/>
                    </a:xfrm>
                  </p:grpSpPr>
                  <p:sp>
                    <p:nvSpPr>
                      <p:cNvPr id="19763" name="Line 34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5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64" name="Line 34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" y="981"/>
                        <a:ext cx="0" cy="2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CC66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GB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19534" name="Group 3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66" y="799"/>
                      <a:ext cx="4284" cy="227"/>
                      <a:chOff x="600" y="436"/>
                      <a:chExt cx="4284" cy="227"/>
                    </a:xfrm>
                  </p:grpSpPr>
                  <p:grpSp>
                    <p:nvGrpSpPr>
                      <p:cNvPr id="19577" name="Group 3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00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761" name="Line 34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762" name="Line 34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8" name="Group 34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84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759" name="Line 34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760" name="Line 34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79" name="Group 35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7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19753" name="Group 3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757" name="Line 35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58" name="Line 35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754" name="Group 35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755" name="Line 3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756" name="Line 35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580" name="Group 35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52" y="436"/>
                        <a:ext cx="305" cy="227"/>
                        <a:chOff x="589" y="436"/>
                        <a:chExt cx="305" cy="227"/>
                      </a:xfrm>
                    </p:grpSpPr>
                    <p:grpSp>
                      <p:nvGrpSpPr>
                        <p:cNvPr id="19739" name="Group 35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747" name="Group 35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751" name="Line 36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752" name="Line 36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748" name="Group 36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749" name="Line 36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750" name="Line 36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9740" name="Group 36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70" y="436"/>
                          <a:ext cx="124" cy="227"/>
                          <a:chOff x="589" y="436"/>
                          <a:chExt cx="124" cy="227"/>
                        </a:xfrm>
                      </p:grpSpPr>
                      <p:grpSp>
                        <p:nvGrpSpPr>
                          <p:cNvPr id="19741" name="Group 36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745" name="Line 36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746" name="Line 368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9742" name="Group 36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680" y="436"/>
                            <a:ext cx="33" cy="227"/>
                            <a:chOff x="295" y="981"/>
                            <a:chExt cx="33" cy="227"/>
                          </a:xfrm>
                        </p:grpSpPr>
                        <p:sp>
                          <p:nvSpPr>
                            <p:cNvPr id="19743" name="Line 37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295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9744" name="Line 371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28" y="981"/>
                              <a:ext cx="0" cy="227"/>
                            </a:xfrm>
                            <a:prstGeom prst="line">
                              <a:avLst/>
                            </a:prstGeom>
                            <a:noFill/>
                            <a:ln w="19050">
                              <a:solidFill>
                                <a:srgbClr val="FFCC66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pPr marL="0" marR="0" lvl="0" indent="0" algn="l" defTabSz="914400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endParaRPr kumimoji="0" lang="en-GB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Arial" panose="020B0604020202020204" pitchFamily="34" charset="0"/>
                                <a:ea typeface="+mn-ea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581" name="Group 37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436"/>
                        <a:ext cx="668" cy="227"/>
                        <a:chOff x="1338" y="981"/>
                        <a:chExt cx="668" cy="227"/>
                      </a:xfrm>
                    </p:grpSpPr>
                    <p:grpSp>
                      <p:nvGrpSpPr>
                        <p:cNvPr id="19709" name="Group 37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38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725" name="Group 3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33" name="Group 3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37" name="Line 3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38" name="Line 37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34" name="Group 3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35" name="Line 37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36" name="Line 38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726" name="Group 38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27" name="Group 382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31" name="Line 38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32" name="Line 38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28" name="Group 3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29" name="Line 38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30" name="Line 3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710" name="Group 38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01" y="981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711" name="Group 3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19" name="Group 39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23" name="Line 39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24" name="Line 39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20" name="Group 3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21" name="Line 3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22" name="Line 3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712" name="Group 396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13" name="Group 39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17" name="Line 39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18" name="Line 39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14" name="Group 40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15" name="Line 40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16" name="Line 40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</p:grpSp>
                  <p:grpSp>
                    <p:nvGrpSpPr>
                      <p:cNvPr id="19582" name="Group 4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49" y="436"/>
                        <a:ext cx="1393" cy="227"/>
                        <a:chOff x="589" y="436"/>
                        <a:chExt cx="1393" cy="227"/>
                      </a:xfrm>
                    </p:grpSpPr>
                    <p:grpSp>
                      <p:nvGrpSpPr>
                        <p:cNvPr id="19648" name="Group 40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695" name="Group 40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703" name="Group 40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07" name="Line 40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08" name="Line 40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704" name="Group 40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05" name="Line 41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06" name="Line 41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696" name="Group 4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697" name="Group 4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701" name="Line 41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02" name="Line 41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698" name="Group 41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99" name="Line 41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700" name="Line 41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649" name="Group 41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52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681" name="Group 42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689" name="Group 4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93" name="Line 42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94" name="Line 42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690" name="Group 424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91" name="Line 42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92" name="Line 42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682" name="Group 42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683" name="Group 42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87" name="Line 42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88" name="Line 43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684" name="Group 4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85" name="Line 43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86" name="Line 43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650" name="Group 43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14" y="436"/>
                          <a:ext cx="668" cy="227"/>
                          <a:chOff x="1338" y="981"/>
                          <a:chExt cx="668" cy="227"/>
                        </a:xfrm>
                      </p:grpSpPr>
                      <p:grpSp>
                        <p:nvGrpSpPr>
                          <p:cNvPr id="19651" name="Group 43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38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19667" name="Group 43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675" name="Group 43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79" name="Line 43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80" name="Line 43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76" name="Group 440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77" name="Line 44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78" name="Line 44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668" name="Group 44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669" name="Group 44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73" name="Line 44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74" name="Line 44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70" name="Group 44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71" name="Line 44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72" name="Line 44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9652" name="Group 450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01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19653" name="Group 4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661" name="Group 4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65" name="Line 45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66" name="Line 45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62" name="Group 45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63" name="Line 45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64" name="Line 45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654" name="Group 45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655" name="Group 4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59" name="Line 46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60" name="Line 46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56" name="Group 46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57" name="Line 46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58" name="Line 46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9583" name="Group 4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400" y="436"/>
                        <a:ext cx="1393" cy="227"/>
                        <a:chOff x="589" y="436"/>
                        <a:chExt cx="1393" cy="227"/>
                      </a:xfrm>
                    </p:grpSpPr>
                    <p:grpSp>
                      <p:nvGrpSpPr>
                        <p:cNvPr id="19587" name="Group 4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634" name="Group 46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642" name="Group 46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46" name="Line 46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47" name="Line 47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643" name="Group 47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44" name="Line 47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45" name="Line 473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635" name="Group 474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636" name="Group 4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40" name="Line 476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41" name="Line 47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637" name="Group 47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38" name="Line 479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39" name="Line 480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588" name="Group 4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952" y="436"/>
                          <a:ext cx="305" cy="227"/>
                          <a:chOff x="589" y="436"/>
                          <a:chExt cx="305" cy="227"/>
                        </a:xfrm>
                      </p:grpSpPr>
                      <p:grpSp>
                        <p:nvGrpSpPr>
                          <p:cNvPr id="19620" name="Group 48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589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628" name="Group 48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32" name="Line 48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33" name="Line 48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629" name="Group 486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30" name="Line 487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31" name="Line 488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621" name="Group 48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0" y="436"/>
                            <a:ext cx="124" cy="227"/>
                            <a:chOff x="589" y="436"/>
                            <a:chExt cx="124" cy="227"/>
                          </a:xfrm>
                        </p:grpSpPr>
                        <p:grpSp>
                          <p:nvGrpSpPr>
                            <p:cNvPr id="19622" name="Group 49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26" name="Line 491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27" name="Line 492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9623" name="Group 49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680" y="436"/>
                              <a:ext cx="33" cy="227"/>
                              <a:chOff x="295" y="981"/>
                              <a:chExt cx="33" cy="227"/>
                            </a:xfrm>
                          </p:grpSpPr>
                          <p:sp>
                            <p:nvSpPr>
                              <p:cNvPr id="19624" name="Line 494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295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9625" name="Line 495"/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>
                                <a:off x="328" y="981"/>
                                <a:ext cx="0" cy="227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rgbClr val="FFCC66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pPr marL="0" marR="0" lvl="0" indent="0" algn="l" defTabSz="914400" rtl="0" eaLnBrk="0" fontAlgn="base" latinLnBrk="0" hangingPunct="0">
                                  <a:lnSpc>
                                    <a:spcPct val="100000"/>
                                  </a:lnSpc>
                                  <a:spcBef>
                                    <a:spcPct val="0"/>
                                  </a:spcBef>
                                  <a:spcAft>
                                    <a:spcPct val="0"/>
                                  </a:spcAft>
                                  <a:buClrTx/>
                                  <a:buSzTx/>
                                  <a:buFontTx/>
                                  <a:buNone/>
                                  <a:tabLst/>
                                  <a:defRPr/>
                                </a:pPr>
                                <a:endParaRPr kumimoji="0" lang="en-GB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Arial" panose="020B0604020202020204" pitchFamily="34" charset="0"/>
                                  <a:ea typeface="+mn-ea"/>
                                  <a:cs typeface="Arial" panose="020B0604020202020204" pitchFamily="34" charset="0"/>
                                </a:endParaRPr>
                              </a:p>
                            </p:txBody>
                          </p:sp>
                        </p:grpSp>
                      </p:grpSp>
                    </p:grpSp>
                    <p:grpSp>
                      <p:nvGrpSpPr>
                        <p:cNvPr id="19589" name="Group 49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314" y="436"/>
                          <a:ext cx="668" cy="227"/>
                          <a:chOff x="1338" y="981"/>
                          <a:chExt cx="668" cy="227"/>
                        </a:xfrm>
                      </p:grpSpPr>
                      <p:grpSp>
                        <p:nvGrpSpPr>
                          <p:cNvPr id="19590" name="Group 49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338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19606" name="Group 498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614" name="Group 49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18" name="Line 50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19" name="Line 50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15" name="Group 50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16" name="Line 50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17" name="Line 504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607" name="Group 50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608" name="Group 506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12" name="Line 507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13" name="Line 50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09" name="Group 50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10" name="Line 510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11" name="Line 511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  <p:grpSp>
                        <p:nvGrpSpPr>
                          <p:cNvPr id="19591" name="Group 51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01" y="981"/>
                            <a:ext cx="305" cy="227"/>
                            <a:chOff x="589" y="436"/>
                            <a:chExt cx="305" cy="227"/>
                          </a:xfrm>
                        </p:grpSpPr>
                        <p:grpSp>
                          <p:nvGrpSpPr>
                            <p:cNvPr id="19592" name="Group 51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89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600" name="Group 51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04" name="Line 51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05" name="Line 51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601" name="Group 5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602" name="Line 51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603" name="Line 51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  <p:grpSp>
                          <p:nvGrpSpPr>
                            <p:cNvPr id="19593" name="Group 52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770" y="436"/>
                              <a:ext cx="124" cy="227"/>
                              <a:chOff x="589" y="436"/>
                              <a:chExt cx="124" cy="227"/>
                            </a:xfrm>
                          </p:grpSpPr>
                          <p:grpSp>
                            <p:nvGrpSpPr>
                              <p:cNvPr id="19594" name="Group 52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589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598" name="Line 522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599" name="Line 523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  <p:grpSp>
                            <p:nvGrpSpPr>
                              <p:cNvPr id="19595" name="Group 524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680" y="436"/>
                                <a:ext cx="33" cy="227"/>
                                <a:chOff x="295" y="981"/>
                                <a:chExt cx="33" cy="227"/>
                              </a:xfrm>
                            </p:grpSpPr>
                            <p:sp>
                              <p:nvSpPr>
                                <p:cNvPr id="19596" name="Line 525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295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19597" name="Line 526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328" y="981"/>
                                  <a:ext cx="0" cy="227"/>
                                </a:xfrm>
                                <a:prstGeom prst="line">
                                  <a:avLst/>
                                </a:prstGeom>
                                <a:noFill/>
                                <a:ln w="19050">
                                  <a:solidFill>
                                    <a:srgbClr val="FFCC66"/>
                                  </a:solidFill>
                                  <a:round/>
                                  <a:headEnd/>
                                  <a:tailEnd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noFill/>
                                    </a14:hiddenFill>
                                  </a:ext>
                                </a:extLst>
                              </p:spPr>
                              <p:txBody>
                                <a:bodyPr wrap="none" anchor="ctr"/>
                                <a:lstStyle/>
                                <a:p>
                                  <a:pPr marL="0" marR="0" lvl="0" indent="0" algn="l" defTabSz="914400" rtl="0" eaLnBrk="0" fontAlgn="base" latinLnBrk="0" hangingPunct="0">
                                    <a:lnSpc>
                                      <a:spcPct val="100000"/>
                                    </a:lnSpc>
                                    <a:spcBef>
                                      <a:spcPct val="0"/>
                                    </a:spcBef>
                                    <a:spcAft>
                                      <a:spcPct val="0"/>
                                    </a:spcAft>
                                    <a:buClrTx/>
                                    <a:buSzTx/>
                                    <a:buFontTx/>
                                    <a:buNone/>
                                    <a:tabLst/>
                                    <a:defRPr/>
                                  </a:pPr>
                                  <a:endParaRPr kumimoji="0" lang="en-GB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Arial" panose="020B0604020202020204" pitchFamily="34" charset="0"/>
                                    <a:ea typeface="+mn-ea"/>
                                    <a:cs typeface="Arial" panose="020B0604020202020204" pitchFamily="34" charset="0"/>
                                  </a:endParaRP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grpSp>
                    <p:nvGrpSpPr>
                      <p:cNvPr id="19584" name="Group 5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51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585" name="Line 5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586" name="Line 52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9535" name="Group 5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07" y="481"/>
                      <a:ext cx="476" cy="227"/>
                      <a:chOff x="4978" y="436"/>
                      <a:chExt cx="476" cy="227"/>
                    </a:xfrm>
                  </p:grpSpPr>
                  <p:grpSp>
                    <p:nvGrpSpPr>
                      <p:cNvPr id="19557" name="Group 53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8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575" name="Line 53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576" name="Line 53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58" name="Group 53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62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573" name="Line 53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574" name="Line 5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59" name="Group 53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48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19567" name="Group 53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71" name="Line 53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72" name="Line 54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568" name="Group 54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69" name="Line 5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70" name="Line 54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560" name="Group 5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33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19561" name="Group 54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65" name="Line 54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66" name="Line 54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562" name="Group 548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63" name="Line 5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64" name="Line 55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9536" name="Group 55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907" y="799"/>
                      <a:ext cx="476" cy="227"/>
                      <a:chOff x="4978" y="436"/>
                      <a:chExt cx="476" cy="227"/>
                    </a:xfrm>
                  </p:grpSpPr>
                  <p:grpSp>
                    <p:nvGrpSpPr>
                      <p:cNvPr id="19537" name="Group 55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78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555" name="Line 55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556" name="Line 55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38" name="Group 55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062" y="436"/>
                        <a:ext cx="33" cy="227"/>
                        <a:chOff x="295" y="981"/>
                        <a:chExt cx="33" cy="227"/>
                      </a:xfrm>
                    </p:grpSpPr>
                    <p:sp>
                      <p:nvSpPr>
                        <p:cNvPr id="19553" name="Line 55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95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19554" name="Line 55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28" y="981"/>
                          <a:ext cx="0" cy="227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FFCC66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GB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grpSp>
                    <p:nvGrpSpPr>
                      <p:cNvPr id="19539" name="Group 55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148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19547" name="Group 55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51" name="Line 56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52" name="Line 56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548" name="Group 562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49" name="Line 563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50" name="Line 56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19540" name="Group 56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5330" y="436"/>
                        <a:ext cx="124" cy="227"/>
                        <a:chOff x="589" y="436"/>
                        <a:chExt cx="124" cy="227"/>
                      </a:xfrm>
                    </p:grpSpPr>
                    <p:grpSp>
                      <p:nvGrpSpPr>
                        <p:cNvPr id="19541" name="Group 56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89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45" name="Line 56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46" name="Line 56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19542" name="Group 56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680" y="436"/>
                          <a:ext cx="33" cy="227"/>
                          <a:chOff x="295" y="981"/>
                          <a:chExt cx="33" cy="227"/>
                        </a:xfrm>
                      </p:grpSpPr>
                      <p:sp>
                        <p:nvSpPr>
                          <p:cNvPr id="19543" name="Line 57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95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9544" name="Line 57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28" y="981"/>
                            <a:ext cx="0" cy="227"/>
                          </a:xfrm>
                          <a:prstGeom prst="line">
                            <a:avLst/>
                          </a:prstGeom>
                          <a:noFill/>
                          <a:ln w="19050">
                            <a:solidFill>
                              <a:srgbClr val="FFCC66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 wrap="none" anchor="ctr"/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GB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p:grpSp>
                  </p:grpSp>
                </p:grpSp>
              </p:grpSp>
            </p:grpSp>
            <p:sp>
              <p:nvSpPr>
                <p:cNvPr id="19508" name="AutoShape 572"/>
                <p:cNvSpPr>
                  <a:spLocks noChangeArrowheads="1"/>
                </p:cNvSpPr>
                <p:nvPr/>
              </p:nvSpPr>
              <p:spPr bwMode="auto">
                <a:xfrm>
                  <a:off x="2677" y="1311"/>
                  <a:ext cx="294" cy="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b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Ⅲ</a:t>
                  </a:r>
                </a:p>
              </p:txBody>
            </p:sp>
            <p:sp>
              <p:nvSpPr>
                <p:cNvPr id="19509" name="Freeform 573"/>
                <p:cNvSpPr>
                  <a:spLocks/>
                </p:cNvSpPr>
                <p:nvPr/>
              </p:nvSpPr>
              <p:spPr bwMode="auto">
                <a:xfrm rot="-120435">
                  <a:off x="884" y="1253"/>
                  <a:ext cx="454" cy="1044"/>
                </a:xfrm>
                <a:custGeom>
                  <a:avLst/>
                  <a:gdLst>
                    <a:gd name="T0" fmla="*/ 33 w 544"/>
                    <a:gd name="T1" fmla="*/ 55 h 1157"/>
                    <a:gd name="T2" fmla="*/ 230 w 544"/>
                    <a:gd name="T3" fmla="*/ 55 h 1157"/>
                    <a:gd name="T4" fmla="*/ 230 w 544"/>
                    <a:gd name="T5" fmla="*/ 176 h 1157"/>
                    <a:gd name="T6" fmla="*/ 209 w 544"/>
                    <a:gd name="T7" fmla="*/ 386 h 1157"/>
                    <a:gd name="T8" fmla="*/ 230 w 544"/>
                    <a:gd name="T9" fmla="*/ 688 h 1157"/>
                    <a:gd name="T10" fmla="*/ 33 w 544"/>
                    <a:gd name="T11" fmla="*/ 747 h 1157"/>
                    <a:gd name="T12" fmla="*/ 33 w 544"/>
                    <a:gd name="T13" fmla="*/ 567 h 1157"/>
                    <a:gd name="T14" fmla="*/ 33 w 544"/>
                    <a:gd name="T15" fmla="*/ 386 h 1157"/>
                    <a:gd name="T16" fmla="*/ 33 w 544"/>
                    <a:gd name="T17" fmla="*/ 55 h 115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544"/>
                    <a:gd name="T28" fmla="*/ 0 h 1157"/>
                    <a:gd name="T29" fmla="*/ 544 w 544"/>
                    <a:gd name="T30" fmla="*/ 1157 h 115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544" h="1157">
                      <a:moveTo>
                        <a:pt x="68" y="83"/>
                      </a:moveTo>
                      <a:cubicBezTo>
                        <a:pt x="136" y="0"/>
                        <a:pt x="408" y="53"/>
                        <a:pt x="476" y="83"/>
                      </a:cubicBezTo>
                      <a:cubicBezTo>
                        <a:pt x="544" y="113"/>
                        <a:pt x="483" y="182"/>
                        <a:pt x="476" y="265"/>
                      </a:cubicBezTo>
                      <a:cubicBezTo>
                        <a:pt x="469" y="348"/>
                        <a:pt x="431" y="454"/>
                        <a:pt x="431" y="582"/>
                      </a:cubicBezTo>
                      <a:cubicBezTo>
                        <a:pt x="431" y="710"/>
                        <a:pt x="536" y="945"/>
                        <a:pt x="476" y="1036"/>
                      </a:cubicBezTo>
                      <a:cubicBezTo>
                        <a:pt x="416" y="1127"/>
                        <a:pt x="136" y="1157"/>
                        <a:pt x="68" y="1127"/>
                      </a:cubicBezTo>
                      <a:cubicBezTo>
                        <a:pt x="0" y="1097"/>
                        <a:pt x="68" y="945"/>
                        <a:pt x="68" y="854"/>
                      </a:cubicBezTo>
                      <a:cubicBezTo>
                        <a:pt x="68" y="763"/>
                        <a:pt x="76" y="710"/>
                        <a:pt x="68" y="582"/>
                      </a:cubicBezTo>
                      <a:cubicBezTo>
                        <a:pt x="60" y="454"/>
                        <a:pt x="0" y="166"/>
                        <a:pt x="68" y="83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10" name="Freeform 574"/>
                <p:cNvSpPr>
                  <a:spLocks/>
                </p:cNvSpPr>
                <p:nvPr/>
              </p:nvSpPr>
              <p:spPr bwMode="auto">
                <a:xfrm rot="-612728">
                  <a:off x="1518" y="1662"/>
                  <a:ext cx="546" cy="598"/>
                </a:xfrm>
                <a:custGeom>
                  <a:avLst/>
                  <a:gdLst>
                    <a:gd name="T0" fmla="*/ 210 w 574"/>
                    <a:gd name="T1" fmla="*/ 135 h 552"/>
                    <a:gd name="T2" fmla="*/ 26 w 574"/>
                    <a:gd name="T3" fmla="*/ 73 h 552"/>
                    <a:gd name="T4" fmla="*/ 62 w 574"/>
                    <a:gd name="T5" fmla="*/ 574 h 552"/>
                    <a:gd name="T6" fmla="*/ 322 w 574"/>
                    <a:gd name="T7" fmla="*/ 699 h 552"/>
                    <a:gd name="T8" fmla="*/ 470 w 574"/>
                    <a:gd name="T9" fmla="*/ 198 h 552"/>
                    <a:gd name="T10" fmla="*/ 322 w 574"/>
                    <a:gd name="T11" fmla="*/ 198 h 552"/>
                    <a:gd name="T12" fmla="*/ 210 w 574"/>
                    <a:gd name="T13" fmla="*/ 135 h 55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574"/>
                    <a:gd name="T22" fmla="*/ 0 h 552"/>
                    <a:gd name="T23" fmla="*/ 574 w 574"/>
                    <a:gd name="T24" fmla="*/ 552 h 552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574" h="552">
                      <a:moveTo>
                        <a:pt x="256" y="98"/>
                      </a:moveTo>
                      <a:cubicBezTo>
                        <a:pt x="196" y="83"/>
                        <a:pt x="60" y="0"/>
                        <a:pt x="30" y="53"/>
                      </a:cubicBezTo>
                      <a:cubicBezTo>
                        <a:pt x="0" y="106"/>
                        <a:pt x="15" y="340"/>
                        <a:pt x="75" y="416"/>
                      </a:cubicBezTo>
                      <a:cubicBezTo>
                        <a:pt x="135" y="492"/>
                        <a:pt x="309" y="552"/>
                        <a:pt x="392" y="507"/>
                      </a:cubicBezTo>
                      <a:cubicBezTo>
                        <a:pt x="475" y="462"/>
                        <a:pt x="574" y="204"/>
                        <a:pt x="574" y="144"/>
                      </a:cubicBezTo>
                      <a:cubicBezTo>
                        <a:pt x="574" y="84"/>
                        <a:pt x="445" y="144"/>
                        <a:pt x="392" y="144"/>
                      </a:cubicBezTo>
                      <a:cubicBezTo>
                        <a:pt x="339" y="144"/>
                        <a:pt x="316" y="113"/>
                        <a:pt x="256" y="98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11" name="Freeform 575"/>
                <p:cNvSpPr>
                  <a:spLocks/>
                </p:cNvSpPr>
                <p:nvPr/>
              </p:nvSpPr>
              <p:spPr bwMode="auto">
                <a:xfrm>
                  <a:off x="3515" y="1162"/>
                  <a:ext cx="590" cy="1134"/>
                </a:xfrm>
                <a:custGeom>
                  <a:avLst/>
                  <a:gdLst>
                    <a:gd name="T0" fmla="*/ 94 w 673"/>
                    <a:gd name="T1" fmla="*/ 1250 h 1080"/>
                    <a:gd name="T2" fmla="*/ 40 w 673"/>
                    <a:gd name="T3" fmla="*/ 1085 h 1080"/>
                    <a:gd name="T4" fmla="*/ 14 w 673"/>
                    <a:gd name="T5" fmla="*/ 588 h 1080"/>
                    <a:gd name="T6" fmla="*/ 122 w 673"/>
                    <a:gd name="T7" fmla="*/ 91 h 1080"/>
                    <a:gd name="T8" fmla="*/ 202 w 673"/>
                    <a:gd name="T9" fmla="*/ 37 h 1080"/>
                    <a:gd name="T10" fmla="*/ 281 w 673"/>
                    <a:gd name="T11" fmla="*/ 258 h 1080"/>
                    <a:gd name="T12" fmla="*/ 281 w 673"/>
                    <a:gd name="T13" fmla="*/ 368 h 1080"/>
                    <a:gd name="T14" fmla="*/ 362 w 673"/>
                    <a:gd name="T15" fmla="*/ 532 h 1080"/>
                    <a:gd name="T16" fmla="*/ 389 w 673"/>
                    <a:gd name="T17" fmla="*/ 920 h 1080"/>
                    <a:gd name="T18" fmla="*/ 309 w 673"/>
                    <a:gd name="T19" fmla="*/ 1250 h 1080"/>
                    <a:gd name="T20" fmla="*/ 202 w 673"/>
                    <a:gd name="T21" fmla="*/ 1195 h 1080"/>
                    <a:gd name="T22" fmla="*/ 122 w 673"/>
                    <a:gd name="T23" fmla="*/ 1304 h 1080"/>
                    <a:gd name="T24" fmla="*/ 94 w 673"/>
                    <a:gd name="T25" fmla="*/ 1250 h 108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673"/>
                    <a:gd name="T40" fmla="*/ 0 h 1080"/>
                    <a:gd name="T41" fmla="*/ 673 w 673"/>
                    <a:gd name="T42" fmla="*/ 1080 h 108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673" h="1080">
                      <a:moveTo>
                        <a:pt x="159" y="1028"/>
                      </a:moveTo>
                      <a:cubicBezTo>
                        <a:pt x="136" y="998"/>
                        <a:pt x="92" y="983"/>
                        <a:pt x="69" y="892"/>
                      </a:cubicBezTo>
                      <a:cubicBezTo>
                        <a:pt x="46" y="801"/>
                        <a:pt x="0" y="620"/>
                        <a:pt x="23" y="484"/>
                      </a:cubicBezTo>
                      <a:cubicBezTo>
                        <a:pt x="46" y="348"/>
                        <a:pt x="152" y="150"/>
                        <a:pt x="205" y="75"/>
                      </a:cubicBezTo>
                      <a:cubicBezTo>
                        <a:pt x="258" y="0"/>
                        <a:pt x="296" y="7"/>
                        <a:pt x="341" y="30"/>
                      </a:cubicBezTo>
                      <a:cubicBezTo>
                        <a:pt x="386" y="53"/>
                        <a:pt x="454" y="167"/>
                        <a:pt x="477" y="212"/>
                      </a:cubicBezTo>
                      <a:cubicBezTo>
                        <a:pt x="500" y="257"/>
                        <a:pt x="454" y="265"/>
                        <a:pt x="477" y="302"/>
                      </a:cubicBezTo>
                      <a:cubicBezTo>
                        <a:pt x="500" y="339"/>
                        <a:pt x="583" y="362"/>
                        <a:pt x="613" y="438"/>
                      </a:cubicBezTo>
                      <a:cubicBezTo>
                        <a:pt x="643" y="514"/>
                        <a:pt x="673" y="658"/>
                        <a:pt x="658" y="756"/>
                      </a:cubicBezTo>
                      <a:cubicBezTo>
                        <a:pt x="643" y="854"/>
                        <a:pt x="575" y="990"/>
                        <a:pt x="522" y="1028"/>
                      </a:cubicBezTo>
                      <a:cubicBezTo>
                        <a:pt x="469" y="1066"/>
                        <a:pt x="394" y="976"/>
                        <a:pt x="341" y="983"/>
                      </a:cubicBezTo>
                      <a:cubicBezTo>
                        <a:pt x="288" y="990"/>
                        <a:pt x="243" y="1066"/>
                        <a:pt x="205" y="1073"/>
                      </a:cubicBezTo>
                      <a:cubicBezTo>
                        <a:pt x="167" y="1080"/>
                        <a:pt x="182" y="1058"/>
                        <a:pt x="159" y="1028"/>
                      </a:cubicBezTo>
                      <a:close/>
                    </a:path>
                  </a:pathLst>
                </a:custGeom>
                <a:solidFill>
                  <a:srgbClr val="CC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512" name="Text Box 576"/>
                <p:cNvSpPr txBox="1">
                  <a:spLocks noChangeArrowheads="1"/>
                </p:cNvSpPr>
                <p:nvPr/>
              </p:nvSpPr>
              <p:spPr bwMode="auto">
                <a:xfrm>
                  <a:off x="861" y="1933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imSun" panose="02010600030101010101" pitchFamily="2" charset="-122"/>
                      <a:ea typeface="宋体" panose="02010600030101010101" pitchFamily="2" charset="-122"/>
                      <a:cs typeface="Arial" panose="020B0604020202020204" pitchFamily="34" charset="0"/>
                    </a:rPr>
                    <a:t>Ⅰ </a:t>
                  </a:r>
                </a:p>
              </p:txBody>
            </p:sp>
            <p:sp>
              <p:nvSpPr>
                <p:cNvPr id="19513" name="Rectangle 577"/>
                <p:cNvSpPr>
                  <a:spLocks noChangeArrowheads="1"/>
                </p:cNvSpPr>
                <p:nvPr/>
              </p:nvSpPr>
              <p:spPr bwMode="auto">
                <a:xfrm>
                  <a:off x="1609" y="1899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Ⅱ </a:t>
                  </a:r>
                </a:p>
              </p:txBody>
            </p:sp>
            <p:sp>
              <p:nvSpPr>
                <p:cNvPr id="19514" name="Rectangle 578"/>
                <p:cNvSpPr>
                  <a:spLocks noChangeArrowheads="1"/>
                </p:cNvSpPr>
                <p:nvPr/>
              </p:nvSpPr>
              <p:spPr bwMode="auto">
                <a:xfrm>
                  <a:off x="3833" y="1888"/>
                  <a:ext cx="35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imSun" panose="02010600030101010101" pitchFamily="2" charset="-122"/>
                      <a:ea typeface="宋体" panose="02010600030101010101" pitchFamily="2" charset="-122"/>
                      <a:cs typeface="Arial" panose="020B0604020202020204" pitchFamily="34" charset="0"/>
                    </a:rPr>
                    <a:t>Ⅳ </a:t>
                  </a:r>
                  <a:endParaRPr kumimoji="1" lang="en-US" altLang="en-US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mSun" panose="02010600030101010101" pitchFamily="2" charset="-122"/>
                    <a:ea typeface="SimSun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9515" name="Group 579"/>
                <p:cNvGrpSpPr>
                  <a:grpSpLocks/>
                </p:cNvGrpSpPr>
                <p:nvPr/>
              </p:nvGrpSpPr>
              <p:grpSpPr bwMode="auto">
                <a:xfrm>
                  <a:off x="4491" y="1298"/>
                  <a:ext cx="691" cy="1746"/>
                  <a:chOff x="4491" y="1298"/>
                  <a:chExt cx="691" cy="1746"/>
                </a:xfrm>
              </p:grpSpPr>
              <p:sp>
                <p:nvSpPr>
                  <p:cNvPr id="19516" name="Rectangle 580"/>
                  <p:cNvSpPr>
                    <a:spLocks noChangeArrowheads="1"/>
                  </p:cNvSpPr>
                  <p:nvPr/>
                </p:nvSpPr>
                <p:spPr bwMode="auto">
                  <a:xfrm>
                    <a:off x="4627" y="1356"/>
                    <a:ext cx="408" cy="1620"/>
                  </a:xfrm>
                  <a:prstGeom prst="rect">
                    <a:avLst/>
                  </a:prstGeom>
                  <a:solidFill>
                    <a:srgbClr val="D181FD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17" name="Oval 581"/>
                  <p:cNvSpPr>
                    <a:spLocks noChangeArrowheads="1"/>
                  </p:cNvSpPr>
                  <p:nvPr/>
                </p:nvSpPr>
                <p:spPr bwMode="auto">
                  <a:xfrm>
                    <a:off x="4491" y="2251"/>
                    <a:ext cx="272" cy="793"/>
                  </a:xfrm>
                  <a:prstGeom prst="ellipse">
                    <a:avLst/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18" name="Oval 582"/>
                  <p:cNvSpPr>
                    <a:spLocks noChangeArrowheads="1"/>
                  </p:cNvSpPr>
                  <p:nvPr/>
                </p:nvSpPr>
                <p:spPr bwMode="auto">
                  <a:xfrm>
                    <a:off x="4899" y="2251"/>
                    <a:ext cx="272" cy="793"/>
                  </a:xfrm>
                  <a:prstGeom prst="ellipse">
                    <a:avLst/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19" name="AutoShape 583"/>
                  <p:cNvSpPr>
                    <a:spLocks noChangeArrowheads="1"/>
                  </p:cNvSpPr>
                  <p:nvPr/>
                </p:nvSpPr>
                <p:spPr bwMode="auto">
                  <a:xfrm>
                    <a:off x="4536" y="1315"/>
                    <a:ext cx="227" cy="862"/>
                  </a:xfrm>
                  <a:prstGeom prst="roundRect">
                    <a:avLst>
                      <a:gd name="adj" fmla="val 44935"/>
                    </a:avLst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20" name="AutoShape 584"/>
                  <p:cNvSpPr>
                    <a:spLocks noChangeArrowheads="1"/>
                  </p:cNvSpPr>
                  <p:nvPr/>
                </p:nvSpPr>
                <p:spPr bwMode="auto">
                  <a:xfrm>
                    <a:off x="4921" y="1298"/>
                    <a:ext cx="227" cy="862"/>
                  </a:xfrm>
                  <a:prstGeom prst="roundRect">
                    <a:avLst>
                      <a:gd name="adj" fmla="val 44935"/>
                    </a:avLst>
                  </a:prstGeom>
                  <a:solidFill>
                    <a:srgbClr val="FEE1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9521" name="Text Box 5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6" y="1616"/>
                    <a:ext cx="257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F</a:t>
                    </a:r>
                    <a:r>
                      <a:rPr kumimoji="1" lang="en-US" altLang="zh-CN" sz="20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0 </a:t>
                    </a:r>
                  </a:p>
                </p:txBody>
              </p:sp>
              <p:sp>
                <p:nvSpPr>
                  <p:cNvPr id="19522" name="Text Box 5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9" y="2523"/>
                    <a:ext cx="283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F</a:t>
                    </a:r>
                    <a:r>
                      <a:rPr kumimoji="1" lang="en-US" altLang="zh-CN" sz="2000" b="0" i="0" u="none" strike="noStrike" kern="1200" cap="none" spc="0" normalizeH="0" baseline="-25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a:t>1 </a:t>
                    </a:r>
                  </a:p>
                </p:txBody>
              </p:sp>
            </p:grpSp>
          </p:grpSp>
          <p:sp>
            <p:nvSpPr>
              <p:cNvPr id="19506" name="Text Box 587"/>
              <p:cNvSpPr txBox="1">
                <a:spLocks noChangeArrowheads="1"/>
              </p:cNvSpPr>
              <p:nvPr/>
            </p:nvSpPr>
            <p:spPr bwMode="auto">
              <a:xfrm>
                <a:off x="3221" y="845"/>
                <a:ext cx="55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Cyt c </a:t>
                </a:r>
              </a:p>
            </p:txBody>
          </p:sp>
        </p:grpSp>
        <p:sp>
          <p:nvSpPr>
            <p:cNvPr id="19503" name="Text Box 588"/>
            <p:cNvSpPr txBox="1">
              <a:spLocks noChangeArrowheads="1"/>
            </p:cNvSpPr>
            <p:nvPr/>
          </p:nvSpPr>
          <p:spPr bwMode="auto">
            <a:xfrm>
              <a:off x="2178" y="1570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336699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Q </a:t>
              </a:r>
            </a:p>
          </p:txBody>
        </p:sp>
      </p:grpSp>
      <p:grpSp>
        <p:nvGrpSpPr>
          <p:cNvPr id="29173" name="Group 589"/>
          <p:cNvGrpSpPr>
            <a:grpSpLocks/>
          </p:cNvGrpSpPr>
          <p:nvPr/>
        </p:nvGrpSpPr>
        <p:grpSpPr bwMode="auto">
          <a:xfrm>
            <a:off x="250825" y="3843338"/>
            <a:ext cx="2355850" cy="973137"/>
            <a:chOff x="114" y="2296"/>
            <a:chExt cx="1484" cy="613"/>
          </a:xfrm>
        </p:grpSpPr>
        <p:sp>
          <p:nvSpPr>
            <p:cNvPr id="19499" name="Text Box 590"/>
            <p:cNvSpPr txBox="1">
              <a:spLocks noChangeArrowheads="1"/>
            </p:cNvSpPr>
            <p:nvPr/>
          </p:nvSpPr>
          <p:spPr bwMode="auto">
            <a:xfrm>
              <a:off x="114" y="2341"/>
              <a:ext cx="9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NAD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H</a:t>
              </a:r>
              <a:r>
                <a:rPr kumimoji="1" lang="en-US" altLang="zh-CN" sz="2000" b="1" i="0" u="none" strike="noStrike" kern="1200" cap="none" spc="0" normalizeH="0" baseline="30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500" name="Text Box 591"/>
            <p:cNvSpPr txBox="1">
              <a:spLocks noChangeArrowheads="1"/>
            </p:cNvSpPr>
            <p:nvPr/>
          </p:nvSpPr>
          <p:spPr bwMode="auto">
            <a:xfrm>
              <a:off x="1044" y="2659"/>
              <a:ext cx="5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NAD</a:t>
              </a:r>
              <a:r>
                <a:rPr kumimoji="1" lang="en-US" altLang="zh-CN" sz="2000" b="1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9501" name="Arc 592"/>
            <p:cNvSpPr>
              <a:spLocks/>
            </p:cNvSpPr>
            <p:nvPr/>
          </p:nvSpPr>
          <p:spPr bwMode="auto">
            <a:xfrm>
              <a:off x="641" y="2296"/>
              <a:ext cx="644" cy="378"/>
            </a:xfrm>
            <a:custGeom>
              <a:avLst/>
              <a:gdLst>
                <a:gd name="T0" fmla="*/ 0 w 35359"/>
                <a:gd name="T1" fmla="*/ 0 h 24350"/>
                <a:gd name="T2" fmla="*/ 0 w 35359"/>
                <a:gd name="T3" fmla="*/ 0 h 24350"/>
                <a:gd name="T4" fmla="*/ 0 w 35359"/>
                <a:gd name="T5" fmla="*/ 0 h 24350"/>
                <a:gd name="T6" fmla="*/ 0 60000 65536"/>
                <a:gd name="T7" fmla="*/ 0 60000 65536"/>
                <a:gd name="T8" fmla="*/ 0 60000 65536"/>
                <a:gd name="T9" fmla="*/ 0 w 35359"/>
                <a:gd name="T10" fmla="*/ 0 h 24350"/>
                <a:gd name="T11" fmla="*/ 35359 w 35359"/>
                <a:gd name="T12" fmla="*/ 24350 h 243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359" h="24350" fill="none" extrusionOk="0">
                  <a:moveTo>
                    <a:pt x="-1" y="4949"/>
                  </a:moveTo>
                  <a:cubicBezTo>
                    <a:pt x="3871" y="1750"/>
                    <a:pt x="8736" y="-1"/>
                    <a:pt x="13759" y="0"/>
                  </a:cubicBezTo>
                  <a:cubicBezTo>
                    <a:pt x="25688" y="0"/>
                    <a:pt x="35359" y="9670"/>
                    <a:pt x="35359" y="21600"/>
                  </a:cubicBezTo>
                  <a:cubicBezTo>
                    <a:pt x="35359" y="22519"/>
                    <a:pt x="35300" y="23438"/>
                    <a:pt x="35183" y="24350"/>
                  </a:cubicBezTo>
                </a:path>
                <a:path w="35359" h="24350" stroke="0" extrusionOk="0">
                  <a:moveTo>
                    <a:pt x="-1" y="4949"/>
                  </a:moveTo>
                  <a:cubicBezTo>
                    <a:pt x="3871" y="1750"/>
                    <a:pt x="8736" y="-1"/>
                    <a:pt x="13759" y="0"/>
                  </a:cubicBezTo>
                  <a:cubicBezTo>
                    <a:pt x="25688" y="0"/>
                    <a:pt x="35359" y="9670"/>
                    <a:pt x="35359" y="21600"/>
                  </a:cubicBezTo>
                  <a:cubicBezTo>
                    <a:pt x="35359" y="22519"/>
                    <a:pt x="35300" y="23438"/>
                    <a:pt x="35183" y="24350"/>
                  </a:cubicBezTo>
                  <a:lnTo>
                    <a:pt x="13759" y="21600"/>
                  </a:lnTo>
                  <a:lnTo>
                    <a:pt x="-1" y="494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29174" name="Group 593"/>
          <p:cNvGrpSpPr>
            <a:grpSpLocks/>
          </p:cNvGrpSpPr>
          <p:nvPr/>
        </p:nvGrpSpPr>
        <p:grpSpPr bwMode="auto">
          <a:xfrm>
            <a:off x="2843213" y="3684588"/>
            <a:ext cx="1641475" cy="1135062"/>
            <a:chOff x="1746" y="2160"/>
            <a:chExt cx="1034" cy="715"/>
          </a:xfrm>
        </p:grpSpPr>
        <p:sp>
          <p:nvSpPr>
            <p:cNvPr id="19496" name="Arc 594"/>
            <p:cNvSpPr>
              <a:spLocks/>
            </p:cNvSpPr>
            <p:nvPr/>
          </p:nvSpPr>
          <p:spPr bwMode="auto">
            <a:xfrm>
              <a:off x="1746" y="2160"/>
              <a:ext cx="553" cy="483"/>
            </a:xfrm>
            <a:custGeom>
              <a:avLst/>
              <a:gdLst>
                <a:gd name="T0" fmla="*/ 0 w 38770"/>
                <a:gd name="T1" fmla="*/ 0 h 34437"/>
                <a:gd name="T2" fmla="*/ 0 w 38770"/>
                <a:gd name="T3" fmla="*/ 0 h 34437"/>
                <a:gd name="T4" fmla="*/ 0 w 38770"/>
                <a:gd name="T5" fmla="*/ 0 h 34437"/>
                <a:gd name="T6" fmla="*/ 0 60000 65536"/>
                <a:gd name="T7" fmla="*/ 0 60000 65536"/>
                <a:gd name="T8" fmla="*/ 0 60000 65536"/>
                <a:gd name="T9" fmla="*/ 0 w 38770"/>
                <a:gd name="T10" fmla="*/ 0 h 34437"/>
                <a:gd name="T11" fmla="*/ 38770 w 38770"/>
                <a:gd name="T12" fmla="*/ 34437 h 34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770" h="34437" fill="none" extrusionOk="0">
                  <a:moveTo>
                    <a:pt x="4228" y="34436"/>
                  </a:moveTo>
                  <a:cubicBezTo>
                    <a:pt x="1481" y="30720"/>
                    <a:pt x="0" y="262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334" y="-1"/>
                    <a:pt x="34683" y="3141"/>
                    <a:pt x="38769" y="8494"/>
                  </a:cubicBezTo>
                </a:path>
                <a:path w="38770" h="34437" stroke="0" extrusionOk="0">
                  <a:moveTo>
                    <a:pt x="4228" y="34436"/>
                  </a:moveTo>
                  <a:cubicBezTo>
                    <a:pt x="1481" y="30720"/>
                    <a:pt x="0" y="2622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8334" y="-1"/>
                    <a:pt x="34683" y="3141"/>
                    <a:pt x="38769" y="8494"/>
                  </a:cubicBezTo>
                  <a:lnTo>
                    <a:pt x="21600" y="21600"/>
                  </a:lnTo>
                  <a:lnTo>
                    <a:pt x="4228" y="3443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497" name="Text Box 595"/>
            <p:cNvSpPr txBox="1">
              <a:spLocks noChangeArrowheads="1"/>
            </p:cNvSpPr>
            <p:nvPr/>
          </p:nvSpPr>
          <p:spPr bwMode="auto">
            <a:xfrm>
              <a:off x="1949" y="2255"/>
              <a:ext cx="83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itchFamily="49" charset="-122"/>
                  <a:cs typeface="Arial" panose="020B0604020202020204" pitchFamily="34" charset="0"/>
                </a:rPr>
                <a:t>Fumarate </a:t>
              </a:r>
            </a:p>
          </p:txBody>
        </p:sp>
        <p:sp>
          <p:nvSpPr>
            <p:cNvPr id="19498" name="Text Box 596"/>
            <p:cNvSpPr txBox="1">
              <a:spLocks noChangeArrowheads="1"/>
            </p:cNvSpPr>
            <p:nvPr/>
          </p:nvSpPr>
          <p:spPr bwMode="auto">
            <a:xfrm>
              <a:off x="1746" y="2625"/>
              <a:ext cx="8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itchFamily="49" charset="-122"/>
                  <a:cs typeface="Arial" panose="020B0604020202020204" pitchFamily="34" charset="0"/>
                </a:rPr>
                <a:t>Succinate  </a:t>
              </a:r>
            </a:p>
          </p:txBody>
        </p:sp>
      </p:grpSp>
      <p:grpSp>
        <p:nvGrpSpPr>
          <p:cNvPr id="29175" name="Group 597"/>
          <p:cNvGrpSpPr>
            <a:grpSpLocks/>
          </p:cNvGrpSpPr>
          <p:nvPr/>
        </p:nvGrpSpPr>
        <p:grpSpPr bwMode="auto">
          <a:xfrm>
            <a:off x="7524750" y="2060575"/>
            <a:ext cx="511175" cy="4357688"/>
            <a:chOff x="4740" y="1071"/>
            <a:chExt cx="322" cy="2745"/>
          </a:xfrm>
        </p:grpSpPr>
        <p:sp>
          <p:nvSpPr>
            <p:cNvPr id="19494" name="Line 598"/>
            <p:cNvSpPr>
              <a:spLocks noChangeShapeType="1"/>
            </p:cNvSpPr>
            <p:nvPr/>
          </p:nvSpPr>
          <p:spPr bwMode="auto">
            <a:xfrm>
              <a:off x="4875" y="1071"/>
              <a:ext cx="0" cy="2495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495" name="Text Box 599"/>
            <p:cNvSpPr txBox="1">
              <a:spLocks noChangeArrowheads="1"/>
            </p:cNvSpPr>
            <p:nvPr/>
          </p:nvSpPr>
          <p:spPr bwMode="auto">
            <a:xfrm>
              <a:off x="4740" y="3566"/>
              <a:ext cx="3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H</a:t>
              </a:r>
              <a:r>
                <a:rPr kumimoji="1" lang="en-US" altLang="zh-CN" sz="2000" b="1" i="0" u="none" strike="noStrike" kern="1200" cap="none" spc="0" normalizeH="0" baseline="30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9176" name="Group 600"/>
          <p:cNvGrpSpPr>
            <a:grpSpLocks/>
          </p:cNvGrpSpPr>
          <p:nvPr/>
        </p:nvGrpSpPr>
        <p:grpSpPr bwMode="auto">
          <a:xfrm>
            <a:off x="4859338" y="3860800"/>
            <a:ext cx="1951037" cy="757238"/>
            <a:chOff x="3016" y="2296"/>
            <a:chExt cx="1229" cy="477"/>
          </a:xfrm>
        </p:grpSpPr>
        <p:sp>
          <p:nvSpPr>
            <p:cNvPr id="19491" name="Arc 601"/>
            <p:cNvSpPr>
              <a:spLocks/>
            </p:cNvSpPr>
            <p:nvPr/>
          </p:nvSpPr>
          <p:spPr bwMode="auto">
            <a:xfrm>
              <a:off x="3473" y="2296"/>
              <a:ext cx="438" cy="270"/>
            </a:xfrm>
            <a:custGeom>
              <a:avLst/>
              <a:gdLst>
                <a:gd name="T0" fmla="*/ 0 w 36899"/>
                <a:gd name="T1" fmla="*/ 0 h 21600"/>
                <a:gd name="T2" fmla="*/ 0 w 36899"/>
                <a:gd name="T3" fmla="*/ 0 h 21600"/>
                <a:gd name="T4" fmla="*/ 0 w 36899"/>
                <a:gd name="T5" fmla="*/ 0 h 21600"/>
                <a:gd name="T6" fmla="*/ 0 60000 65536"/>
                <a:gd name="T7" fmla="*/ 0 60000 65536"/>
                <a:gd name="T8" fmla="*/ 0 60000 65536"/>
                <a:gd name="T9" fmla="*/ 0 w 36899"/>
                <a:gd name="T10" fmla="*/ 0 h 21600"/>
                <a:gd name="T11" fmla="*/ 36899 w 368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899" h="21600" fill="none" extrusionOk="0">
                  <a:moveTo>
                    <a:pt x="-1" y="19602"/>
                  </a:moveTo>
                  <a:cubicBezTo>
                    <a:pt x="1030" y="8495"/>
                    <a:pt x="10351" y="-1"/>
                    <a:pt x="21507" y="0"/>
                  </a:cubicBezTo>
                  <a:cubicBezTo>
                    <a:pt x="27294" y="0"/>
                    <a:pt x="32839" y="2322"/>
                    <a:pt x="36899" y="6445"/>
                  </a:cubicBezTo>
                </a:path>
                <a:path w="36899" h="21600" stroke="0" extrusionOk="0">
                  <a:moveTo>
                    <a:pt x="-1" y="19602"/>
                  </a:moveTo>
                  <a:cubicBezTo>
                    <a:pt x="1030" y="8495"/>
                    <a:pt x="10351" y="-1"/>
                    <a:pt x="21507" y="0"/>
                  </a:cubicBezTo>
                  <a:cubicBezTo>
                    <a:pt x="27294" y="0"/>
                    <a:pt x="32839" y="2322"/>
                    <a:pt x="36899" y="6445"/>
                  </a:cubicBezTo>
                  <a:lnTo>
                    <a:pt x="21507" y="21600"/>
                  </a:lnTo>
                  <a:lnTo>
                    <a:pt x="-1" y="19602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492" name="Text Box 602"/>
            <p:cNvSpPr txBox="1">
              <a:spLocks noChangeArrowheads="1"/>
            </p:cNvSpPr>
            <p:nvPr/>
          </p:nvSpPr>
          <p:spPr bwMode="auto">
            <a:xfrm>
              <a:off x="3016" y="2523"/>
              <a:ext cx="9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SimHei" pitchFamily="49" charset="-122"/>
                  <a:cs typeface="Arial" panose="020B0604020202020204" pitchFamily="34" charset="0"/>
                </a:rPr>
                <a:t>1/2O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SimHei" pitchFamily="49" charset="-122"/>
                  <a:cs typeface="Arial" panose="020B0604020202020204" pitchFamily="34" charset="0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SimHei" pitchFamily="49" charset="-122"/>
                  <a:cs typeface="Arial" panose="020B0604020202020204" pitchFamily="34" charset="0"/>
                </a:rPr>
                <a:t>+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SimHei" pitchFamily="49" charset="-122"/>
                  <a:cs typeface="Arial" panose="020B0604020202020204" pitchFamily="34" charset="0"/>
                </a:rPr>
                <a:t>2H</a:t>
              </a:r>
              <a:r>
                <a:rPr kumimoji="1" lang="en-US" altLang="zh-CN" sz="2000" b="1" i="0" u="none" strike="noStrike" kern="1200" cap="none" spc="0" normalizeH="0" baseline="30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SimHei" pitchFamily="49" charset="-122"/>
                  <a:cs typeface="Arial" panose="020B0604020202020204" pitchFamily="34" charset="0"/>
                </a:rPr>
                <a:t>+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anose="020B0604020202020204" pitchFamily="34" charset="0"/>
                <a:ea typeface="SimHei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493" name="Text Box 603"/>
            <p:cNvSpPr txBox="1">
              <a:spLocks noChangeArrowheads="1"/>
            </p:cNvSpPr>
            <p:nvPr/>
          </p:nvSpPr>
          <p:spPr bwMode="auto">
            <a:xfrm>
              <a:off x="3787" y="2341"/>
              <a:ext cx="4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H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O </a:t>
              </a:r>
            </a:p>
          </p:txBody>
        </p:sp>
      </p:grpSp>
      <p:grpSp>
        <p:nvGrpSpPr>
          <p:cNvPr id="29177" name="Group 604"/>
          <p:cNvGrpSpPr>
            <a:grpSpLocks/>
          </p:cNvGrpSpPr>
          <p:nvPr/>
        </p:nvGrpSpPr>
        <p:grpSpPr bwMode="auto">
          <a:xfrm>
            <a:off x="6515100" y="4946650"/>
            <a:ext cx="2060575" cy="823913"/>
            <a:chOff x="4059" y="2980"/>
            <a:chExt cx="1298" cy="519"/>
          </a:xfrm>
        </p:grpSpPr>
        <p:sp>
          <p:nvSpPr>
            <p:cNvPr id="19488" name="Arc 605"/>
            <p:cNvSpPr>
              <a:spLocks/>
            </p:cNvSpPr>
            <p:nvPr/>
          </p:nvSpPr>
          <p:spPr bwMode="auto">
            <a:xfrm>
              <a:off x="4541" y="2980"/>
              <a:ext cx="566" cy="278"/>
            </a:xfrm>
            <a:custGeom>
              <a:avLst/>
              <a:gdLst>
                <a:gd name="T0" fmla="*/ 0 w 43200"/>
                <a:gd name="T1" fmla="*/ 0 h 24931"/>
                <a:gd name="T2" fmla="*/ 0 w 43200"/>
                <a:gd name="T3" fmla="*/ 0 h 24931"/>
                <a:gd name="T4" fmla="*/ 0 w 43200"/>
                <a:gd name="T5" fmla="*/ 0 h 2493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931"/>
                <a:gd name="T11" fmla="*/ 43200 w 43200"/>
                <a:gd name="T12" fmla="*/ 24931 h 249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931" fill="none" extrusionOk="0">
                  <a:moveTo>
                    <a:pt x="251" y="24884"/>
                  </a:moveTo>
                  <a:cubicBezTo>
                    <a:pt x="83" y="23797"/>
                    <a:pt x="0" y="2269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15"/>
                    <a:pt x="43113" y="23828"/>
                    <a:pt x="42941" y="24930"/>
                  </a:cubicBezTo>
                </a:path>
                <a:path w="43200" h="24931" stroke="0" extrusionOk="0">
                  <a:moveTo>
                    <a:pt x="251" y="24884"/>
                  </a:moveTo>
                  <a:cubicBezTo>
                    <a:pt x="83" y="23797"/>
                    <a:pt x="0" y="2269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715"/>
                    <a:pt x="43113" y="23828"/>
                    <a:pt x="42941" y="24930"/>
                  </a:cubicBezTo>
                  <a:lnTo>
                    <a:pt x="21600" y="21600"/>
                  </a:lnTo>
                  <a:lnTo>
                    <a:pt x="251" y="24884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9489" name="Text Box 606"/>
            <p:cNvSpPr txBox="1">
              <a:spLocks noChangeArrowheads="1"/>
            </p:cNvSpPr>
            <p:nvPr/>
          </p:nvSpPr>
          <p:spPr bwMode="auto">
            <a:xfrm>
              <a:off x="4059" y="3249"/>
              <a:ext cx="7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ADP+Pi </a:t>
              </a:r>
            </a:p>
          </p:txBody>
        </p:sp>
        <p:sp>
          <p:nvSpPr>
            <p:cNvPr id="19490" name="Text Box 607"/>
            <p:cNvSpPr txBox="1">
              <a:spLocks noChangeArrowheads="1"/>
            </p:cNvSpPr>
            <p:nvPr/>
          </p:nvSpPr>
          <p:spPr bwMode="auto">
            <a:xfrm>
              <a:off x="4876" y="3249"/>
              <a:ext cx="4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ATP </a:t>
              </a:r>
            </a:p>
          </p:txBody>
        </p:sp>
      </p:grpSp>
      <p:grpSp>
        <p:nvGrpSpPr>
          <p:cNvPr id="29178" name="Group 608"/>
          <p:cNvGrpSpPr>
            <a:grpSpLocks/>
          </p:cNvGrpSpPr>
          <p:nvPr/>
        </p:nvGrpSpPr>
        <p:grpSpPr bwMode="auto">
          <a:xfrm>
            <a:off x="1763713" y="2205038"/>
            <a:ext cx="4318000" cy="1682750"/>
            <a:chOff x="1066" y="1253"/>
            <a:chExt cx="2720" cy="1060"/>
          </a:xfrm>
        </p:grpSpPr>
        <p:sp>
          <p:nvSpPr>
            <p:cNvPr id="19481" name="Arc 609"/>
            <p:cNvSpPr>
              <a:spLocks/>
            </p:cNvSpPr>
            <p:nvPr/>
          </p:nvSpPr>
          <p:spPr bwMode="auto">
            <a:xfrm>
              <a:off x="1883" y="1784"/>
              <a:ext cx="680" cy="424"/>
            </a:xfrm>
            <a:custGeom>
              <a:avLst/>
              <a:gdLst>
                <a:gd name="T0" fmla="*/ 0 w 21600"/>
                <a:gd name="T1" fmla="*/ 0 h 25051"/>
                <a:gd name="T2" fmla="*/ 0 w 21600"/>
                <a:gd name="T3" fmla="*/ 0 h 25051"/>
                <a:gd name="T4" fmla="*/ 0 w 21600"/>
                <a:gd name="T5" fmla="*/ 0 h 250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5051"/>
                <a:gd name="T11" fmla="*/ 21600 w 21600"/>
                <a:gd name="T12" fmla="*/ 25051 h 250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5051" fill="none" extrusionOk="0">
                  <a:moveTo>
                    <a:pt x="898" y="25051"/>
                  </a:moveTo>
                  <a:cubicBezTo>
                    <a:pt x="302" y="23049"/>
                    <a:pt x="0" y="20972"/>
                    <a:pt x="0" y="18885"/>
                  </a:cubicBezTo>
                  <a:cubicBezTo>
                    <a:pt x="-1" y="11038"/>
                    <a:pt x="4255" y="3809"/>
                    <a:pt x="11115" y="0"/>
                  </a:cubicBezTo>
                </a:path>
                <a:path w="21600" h="25051" stroke="0" extrusionOk="0">
                  <a:moveTo>
                    <a:pt x="898" y="25051"/>
                  </a:moveTo>
                  <a:cubicBezTo>
                    <a:pt x="302" y="23049"/>
                    <a:pt x="0" y="20972"/>
                    <a:pt x="0" y="18885"/>
                  </a:cubicBezTo>
                  <a:cubicBezTo>
                    <a:pt x="-1" y="11038"/>
                    <a:pt x="4255" y="3809"/>
                    <a:pt x="11115" y="0"/>
                  </a:cubicBezTo>
                  <a:lnTo>
                    <a:pt x="21600" y="18885"/>
                  </a:lnTo>
                  <a:lnTo>
                    <a:pt x="898" y="25051"/>
                  </a:lnTo>
                  <a:close/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9482" name="Group 610"/>
            <p:cNvGrpSpPr>
              <a:grpSpLocks/>
            </p:cNvGrpSpPr>
            <p:nvPr/>
          </p:nvGrpSpPr>
          <p:grpSpPr bwMode="auto">
            <a:xfrm>
              <a:off x="1066" y="1253"/>
              <a:ext cx="2720" cy="1060"/>
              <a:chOff x="1066" y="1253"/>
              <a:chExt cx="2720" cy="1060"/>
            </a:xfrm>
          </p:grpSpPr>
          <p:sp>
            <p:nvSpPr>
              <p:cNvPr id="19483" name="Arc 611"/>
              <p:cNvSpPr>
                <a:spLocks/>
              </p:cNvSpPr>
              <p:nvPr/>
            </p:nvSpPr>
            <p:spPr bwMode="auto">
              <a:xfrm>
                <a:off x="1066" y="1570"/>
                <a:ext cx="1179" cy="743"/>
              </a:xfrm>
              <a:custGeom>
                <a:avLst/>
                <a:gdLst>
                  <a:gd name="T0" fmla="*/ 0 w 34347"/>
                  <a:gd name="T1" fmla="*/ 0 h 23180"/>
                  <a:gd name="T2" fmla="*/ 0 w 34347"/>
                  <a:gd name="T3" fmla="*/ 0 h 23180"/>
                  <a:gd name="T4" fmla="*/ 0 w 34347"/>
                  <a:gd name="T5" fmla="*/ 0 h 23180"/>
                  <a:gd name="T6" fmla="*/ 0 60000 65536"/>
                  <a:gd name="T7" fmla="*/ 0 60000 65536"/>
                  <a:gd name="T8" fmla="*/ 0 60000 65536"/>
                  <a:gd name="T9" fmla="*/ 0 w 34347"/>
                  <a:gd name="T10" fmla="*/ 0 h 23180"/>
                  <a:gd name="T11" fmla="*/ 34347 w 34347"/>
                  <a:gd name="T12" fmla="*/ 23180 h 23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347" h="23180" fill="none" extrusionOk="0">
                    <a:moveTo>
                      <a:pt x="57" y="23180"/>
                    </a:moveTo>
                    <a:cubicBezTo>
                      <a:pt x="19" y="22654"/>
                      <a:pt x="0" y="2212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6183" y="-1"/>
                      <a:pt x="30647" y="1457"/>
                      <a:pt x="34347" y="4162"/>
                    </a:cubicBezTo>
                  </a:path>
                  <a:path w="34347" h="23180" stroke="0" extrusionOk="0">
                    <a:moveTo>
                      <a:pt x="57" y="23180"/>
                    </a:moveTo>
                    <a:cubicBezTo>
                      <a:pt x="19" y="22654"/>
                      <a:pt x="0" y="2212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6183" y="-1"/>
                      <a:pt x="30647" y="1457"/>
                      <a:pt x="34347" y="4162"/>
                    </a:cubicBezTo>
                    <a:lnTo>
                      <a:pt x="21600" y="21600"/>
                    </a:lnTo>
                    <a:lnTo>
                      <a:pt x="57" y="23180"/>
                    </a:lnTo>
                    <a:close/>
                  </a:path>
                </a:pathLst>
              </a:cu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84" name="Arc 612"/>
              <p:cNvSpPr>
                <a:spLocks/>
              </p:cNvSpPr>
              <p:nvPr/>
            </p:nvSpPr>
            <p:spPr bwMode="auto">
              <a:xfrm flipV="1">
                <a:off x="2381" y="1570"/>
                <a:ext cx="428" cy="251"/>
              </a:xfrm>
              <a:custGeom>
                <a:avLst/>
                <a:gdLst>
                  <a:gd name="T0" fmla="*/ 0 w 21535"/>
                  <a:gd name="T1" fmla="*/ 0 h 21600"/>
                  <a:gd name="T2" fmla="*/ 0 w 21535"/>
                  <a:gd name="T3" fmla="*/ 0 h 21600"/>
                  <a:gd name="T4" fmla="*/ 0 w 21535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35"/>
                  <a:gd name="T10" fmla="*/ 0 h 21600"/>
                  <a:gd name="T11" fmla="*/ 21535 w 21535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35" h="21600" fill="none" extrusionOk="0">
                    <a:moveTo>
                      <a:pt x="-1" y="128"/>
                    </a:moveTo>
                    <a:cubicBezTo>
                      <a:pt x="782" y="43"/>
                      <a:pt x="1569" y="-1"/>
                      <a:pt x="2357" y="0"/>
                    </a:cubicBezTo>
                    <a:cubicBezTo>
                      <a:pt x="10426" y="0"/>
                      <a:pt x="17823" y="4497"/>
                      <a:pt x="21535" y="11662"/>
                    </a:cubicBezTo>
                  </a:path>
                  <a:path w="21535" h="21600" stroke="0" extrusionOk="0">
                    <a:moveTo>
                      <a:pt x="-1" y="128"/>
                    </a:moveTo>
                    <a:cubicBezTo>
                      <a:pt x="782" y="43"/>
                      <a:pt x="1569" y="-1"/>
                      <a:pt x="2357" y="0"/>
                    </a:cubicBezTo>
                    <a:cubicBezTo>
                      <a:pt x="10426" y="0"/>
                      <a:pt x="17823" y="4497"/>
                      <a:pt x="21535" y="11662"/>
                    </a:cubicBezTo>
                    <a:lnTo>
                      <a:pt x="2357" y="21600"/>
                    </a:lnTo>
                    <a:lnTo>
                      <a:pt x="-1" y="128"/>
                    </a:lnTo>
                    <a:close/>
                  </a:path>
                </a:pathLst>
              </a:cu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85" name="Freeform 613"/>
              <p:cNvSpPr>
                <a:spLocks/>
              </p:cNvSpPr>
              <p:nvPr/>
            </p:nvSpPr>
            <p:spPr bwMode="auto">
              <a:xfrm>
                <a:off x="2880" y="1253"/>
                <a:ext cx="635" cy="453"/>
              </a:xfrm>
              <a:custGeom>
                <a:avLst/>
                <a:gdLst>
                  <a:gd name="T0" fmla="*/ 0 w 544"/>
                  <a:gd name="T1" fmla="*/ 339 h 499"/>
                  <a:gd name="T2" fmla="*/ 253 w 544"/>
                  <a:gd name="T3" fmla="*/ 277 h 499"/>
                  <a:gd name="T4" fmla="*/ 505 w 544"/>
                  <a:gd name="T5" fmla="*/ 62 h 499"/>
                  <a:gd name="T6" fmla="*/ 1010 w 544"/>
                  <a:gd name="T7" fmla="*/ 0 h 49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44"/>
                  <a:gd name="T13" fmla="*/ 0 h 499"/>
                  <a:gd name="T14" fmla="*/ 544 w 544"/>
                  <a:gd name="T15" fmla="*/ 499 h 49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44" h="499">
                    <a:moveTo>
                      <a:pt x="0" y="499"/>
                    </a:moveTo>
                    <a:cubicBezTo>
                      <a:pt x="45" y="487"/>
                      <a:pt x="91" y="476"/>
                      <a:pt x="136" y="408"/>
                    </a:cubicBezTo>
                    <a:cubicBezTo>
                      <a:pt x="181" y="340"/>
                      <a:pt x="204" y="159"/>
                      <a:pt x="272" y="91"/>
                    </a:cubicBezTo>
                    <a:cubicBezTo>
                      <a:pt x="340" y="23"/>
                      <a:pt x="442" y="11"/>
                      <a:pt x="544" y="0"/>
                    </a:cubicBezTo>
                  </a:path>
                </a:pathLst>
              </a:cu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86" name="Arc 614"/>
              <p:cNvSpPr>
                <a:spLocks/>
              </p:cNvSpPr>
              <p:nvPr/>
            </p:nvSpPr>
            <p:spPr bwMode="auto">
              <a:xfrm>
                <a:off x="3107" y="1286"/>
                <a:ext cx="679" cy="991"/>
              </a:xfrm>
              <a:custGeom>
                <a:avLst/>
                <a:gdLst>
                  <a:gd name="T0" fmla="*/ 0 w 21600"/>
                  <a:gd name="T1" fmla="*/ 0 h 26397"/>
                  <a:gd name="T2" fmla="*/ 0 w 21600"/>
                  <a:gd name="T3" fmla="*/ 0 h 26397"/>
                  <a:gd name="T4" fmla="*/ 0 w 21600"/>
                  <a:gd name="T5" fmla="*/ 0 h 2639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6397"/>
                  <a:gd name="T11" fmla="*/ 21600 w 21600"/>
                  <a:gd name="T12" fmla="*/ 26397 h 2639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6397" fill="none" extrusionOk="0">
                    <a:moveTo>
                      <a:pt x="15359" y="-1"/>
                    </a:moveTo>
                    <a:cubicBezTo>
                      <a:pt x="19357" y="4043"/>
                      <a:pt x="21600" y="9500"/>
                      <a:pt x="21600" y="15187"/>
                    </a:cubicBezTo>
                    <a:cubicBezTo>
                      <a:pt x="21600" y="19140"/>
                      <a:pt x="20515" y="23017"/>
                      <a:pt x="18463" y="26396"/>
                    </a:cubicBezTo>
                  </a:path>
                  <a:path w="21600" h="26397" stroke="0" extrusionOk="0">
                    <a:moveTo>
                      <a:pt x="15359" y="-1"/>
                    </a:moveTo>
                    <a:cubicBezTo>
                      <a:pt x="19357" y="4043"/>
                      <a:pt x="21600" y="9500"/>
                      <a:pt x="21600" y="15187"/>
                    </a:cubicBezTo>
                    <a:cubicBezTo>
                      <a:pt x="21600" y="19140"/>
                      <a:pt x="20515" y="23017"/>
                      <a:pt x="18463" y="26396"/>
                    </a:cubicBezTo>
                    <a:lnTo>
                      <a:pt x="0" y="15187"/>
                    </a:lnTo>
                    <a:lnTo>
                      <a:pt x="15359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9487" name="Arc 615"/>
              <p:cNvSpPr>
                <a:spLocks/>
              </p:cNvSpPr>
              <p:nvPr/>
            </p:nvSpPr>
            <p:spPr bwMode="auto">
              <a:xfrm>
                <a:off x="3107" y="1299"/>
                <a:ext cx="619" cy="570"/>
              </a:xfrm>
              <a:custGeom>
                <a:avLst/>
                <a:gdLst>
                  <a:gd name="T0" fmla="*/ 0 w 19681"/>
                  <a:gd name="T1" fmla="*/ 0 h 15187"/>
                  <a:gd name="T2" fmla="*/ 0 w 19681"/>
                  <a:gd name="T3" fmla="*/ 0 h 15187"/>
                  <a:gd name="T4" fmla="*/ 0 w 19681"/>
                  <a:gd name="T5" fmla="*/ 0 h 15187"/>
                  <a:gd name="T6" fmla="*/ 0 60000 65536"/>
                  <a:gd name="T7" fmla="*/ 0 60000 65536"/>
                  <a:gd name="T8" fmla="*/ 0 60000 65536"/>
                  <a:gd name="T9" fmla="*/ 0 w 19681"/>
                  <a:gd name="T10" fmla="*/ 0 h 15187"/>
                  <a:gd name="T11" fmla="*/ 19681 w 19681"/>
                  <a:gd name="T12" fmla="*/ 15187 h 1518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81" h="15187" fill="none" extrusionOk="0">
                    <a:moveTo>
                      <a:pt x="15359" y="-1"/>
                    </a:moveTo>
                    <a:cubicBezTo>
                      <a:pt x="17161" y="1822"/>
                      <a:pt x="18624" y="3950"/>
                      <a:pt x="19680" y="6286"/>
                    </a:cubicBezTo>
                  </a:path>
                  <a:path w="19681" h="15187" stroke="0" extrusionOk="0">
                    <a:moveTo>
                      <a:pt x="15359" y="-1"/>
                    </a:moveTo>
                    <a:cubicBezTo>
                      <a:pt x="17161" y="1822"/>
                      <a:pt x="18624" y="3950"/>
                      <a:pt x="19680" y="6286"/>
                    </a:cubicBezTo>
                    <a:lnTo>
                      <a:pt x="0" y="15187"/>
                    </a:lnTo>
                    <a:lnTo>
                      <a:pt x="15359" y="-1"/>
                    </a:lnTo>
                    <a:close/>
                  </a:path>
                </a:pathLst>
              </a:custGeom>
              <a:noFill/>
              <a:ln w="28575">
                <a:solidFill>
                  <a:srgbClr val="0066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180" name="Group 616"/>
          <p:cNvGrpSpPr>
            <a:grpSpLocks/>
          </p:cNvGrpSpPr>
          <p:nvPr/>
        </p:nvGrpSpPr>
        <p:grpSpPr bwMode="auto">
          <a:xfrm>
            <a:off x="1584325" y="1341438"/>
            <a:ext cx="4867275" cy="2735262"/>
            <a:chOff x="998" y="618"/>
            <a:chExt cx="3066" cy="1723"/>
          </a:xfrm>
        </p:grpSpPr>
        <p:grpSp>
          <p:nvGrpSpPr>
            <p:cNvPr id="19472" name="Group 617"/>
            <p:cNvGrpSpPr>
              <a:grpSpLocks/>
            </p:cNvGrpSpPr>
            <p:nvPr/>
          </p:nvGrpSpPr>
          <p:grpSpPr bwMode="auto">
            <a:xfrm>
              <a:off x="2744" y="799"/>
              <a:ext cx="322" cy="1542"/>
              <a:chOff x="2699" y="890"/>
              <a:chExt cx="322" cy="1542"/>
            </a:xfrm>
          </p:grpSpPr>
          <p:sp>
            <p:nvSpPr>
              <p:cNvPr id="19479" name="Text Box 618"/>
              <p:cNvSpPr txBox="1">
                <a:spLocks noChangeArrowheads="1"/>
              </p:cNvSpPr>
              <p:nvPr/>
            </p:nvSpPr>
            <p:spPr bwMode="auto">
              <a:xfrm>
                <a:off x="2699" y="890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</a:t>
                </a:r>
                <a:r>
                  <a:rPr kumimoji="1" lang="en-US" altLang="zh-CN" sz="2000" b="1" i="0" u="none" strike="noStrike" kern="1200" cap="none" spc="0" normalizeH="0" baseline="30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+ 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480" name="Line 619"/>
              <p:cNvSpPr>
                <a:spLocks noChangeShapeType="1"/>
              </p:cNvSpPr>
              <p:nvPr/>
            </p:nvSpPr>
            <p:spPr bwMode="auto">
              <a:xfrm flipV="1">
                <a:off x="2835" y="1117"/>
                <a:ext cx="0" cy="1315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73" name="Group 620"/>
            <p:cNvGrpSpPr>
              <a:grpSpLocks/>
            </p:cNvGrpSpPr>
            <p:nvPr/>
          </p:nvGrpSpPr>
          <p:grpSpPr bwMode="auto">
            <a:xfrm>
              <a:off x="3742" y="618"/>
              <a:ext cx="322" cy="1541"/>
              <a:chOff x="3742" y="618"/>
              <a:chExt cx="322" cy="1541"/>
            </a:xfrm>
          </p:grpSpPr>
          <p:sp>
            <p:nvSpPr>
              <p:cNvPr id="19477" name="Text Box 621"/>
              <p:cNvSpPr txBox="1">
                <a:spLocks noChangeArrowheads="1"/>
              </p:cNvSpPr>
              <p:nvPr/>
            </p:nvSpPr>
            <p:spPr bwMode="auto">
              <a:xfrm>
                <a:off x="3742" y="618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</a:t>
                </a:r>
                <a:r>
                  <a:rPr kumimoji="1" lang="en-US" altLang="zh-CN" sz="2000" b="1" i="0" u="none" strike="noStrike" kern="1200" cap="none" spc="0" normalizeH="0" baseline="30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+ 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478" name="Line 622"/>
              <p:cNvSpPr>
                <a:spLocks noChangeShapeType="1"/>
              </p:cNvSpPr>
              <p:nvPr/>
            </p:nvSpPr>
            <p:spPr bwMode="auto">
              <a:xfrm flipV="1">
                <a:off x="3878" y="844"/>
                <a:ext cx="0" cy="1315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474" name="Group 623"/>
            <p:cNvGrpSpPr>
              <a:grpSpLocks/>
            </p:cNvGrpSpPr>
            <p:nvPr/>
          </p:nvGrpSpPr>
          <p:grpSpPr bwMode="auto">
            <a:xfrm>
              <a:off x="998" y="754"/>
              <a:ext cx="322" cy="1496"/>
              <a:chOff x="953" y="845"/>
              <a:chExt cx="322" cy="1496"/>
            </a:xfrm>
          </p:grpSpPr>
          <p:sp>
            <p:nvSpPr>
              <p:cNvPr id="19475" name="Text Box 624"/>
              <p:cNvSpPr txBox="1">
                <a:spLocks noChangeArrowheads="1"/>
              </p:cNvSpPr>
              <p:nvPr/>
            </p:nvSpPr>
            <p:spPr bwMode="auto">
              <a:xfrm>
                <a:off x="953" y="845"/>
                <a:ext cx="32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H</a:t>
                </a:r>
                <a:r>
                  <a:rPr kumimoji="1" lang="en-US" altLang="zh-CN" sz="2000" b="1" i="0" u="none" strike="noStrike" kern="1200" cap="none" spc="0" normalizeH="0" baseline="30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+ </a:t>
                </a:r>
                <a:endPara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476" name="Line 625"/>
              <p:cNvSpPr>
                <a:spLocks noChangeShapeType="1"/>
              </p:cNvSpPr>
              <p:nvPr/>
            </p:nvSpPr>
            <p:spPr bwMode="auto">
              <a:xfrm flipV="1">
                <a:off x="1089" y="1071"/>
                <a:ext cx="0" cy="127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9466" name="Text Box 626"/>
          <p:cNvSpPr txBox="1">
            <a:spLocks noChangeArrowheads="1"/>
          </p:cNvSpPr>
          <p:nvPr/>
        </p:nvSpPr>
        <p:spPr bwMode="auto">
          <a:xfrm>
            <a:off x="304800" y="1143000"/>
            <a:ext cx="326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itchFamily="49" charset="-122"/>
                <a:cs typeface="Arial" panose="020B0604020202020204" pitchFamily="34" charset="0"/>
              </a:rPr>
              <a:t>Intermembrane space   </a:t>
            </a:r>
          </a:p>
        </p:txBody>
      </p:sp>
      <p:sp>
        <p:nvSpPr>
          <p:cNvPr id="19467" name="Text Box 627"/>
          <p:cNvSpPr txBox="1">
            <a:spLocks noChangeArrowheads="1"/>
          </p:cNvSpPr>
          <p:nvPr/>
        </p:nvSpPr>
        <p:spPr bwMode="auto">
          <a:xfrm>
            <a:off x="474663" y="4889500"/>
            <a:ext cx="1149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Hei" pitchFamily="49" charset="-122"/>
                <a:cs typeface="Arial" panose="020B0604020202020204" pitchFamily="34" charset="0"/>
              </a:rPr>
              <a:t>matrix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imHei" pitchFamily="49" charset="-122"/>
              <a:cs typeface="Arial" panose="020B0604020202020204" pitchFamily="34" charset="0"/>
            </a:endParaRPr>
          </a:p>
        </p:txBody>
      </p:sp>
      <p:grpSp>
        <p:nvGrpSpPr>
          <p:cNvPr id="29232" name="Group 628"/>
          <p:cNvGrpSpPr>
            <a:grpSpLocks/>
          </p:cNvGrpSpPr>
          <p:nvPr/>
        </p:nvGrpSpPr>
        <p:grpSpPr bwMode="auto">
          <a:xfrm>
            <a:off x="1042988" y="2039938"/>
            <a:ext cx="7923212" cy="1908175"/>
            <a:chOff x="657" y="1058"/>
            <a:chExt cx="4991" cy="1202"/>
          </a:xfrm>
        </p:grpSpPr>
        <p:sp>
          <p:nvSpPr>
            <p:cNvPr id="19470" name="Text Box 629"/>
            <p:cNvSpPr txBox="1">
              <a:spLocks noChangeArrowheads="1"/>
            </p:cNvSpPr>
            <p:nvPr/>
          </p:nvSpPr>
          <p:spPr bwMode="auto">
            <a:xfrm>
              <a:off x="657" y="1058"/>
              <a:ext cx="48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+           +   +   +   +   +        +                 +   +               +   </a:t>
              </a:r>
            </a:p>
          </p:txBody>
        </p:sp>
        <p:sp>
          <p:nvSpPr>
            <p:cNvPr id="19471" name="Text Box 630"/>
            <p:cNvSpPr txBox="1">
              <a:spLocks noChangeArrowheads="1"/>
            </p:cNvSpPr>
            <p:nvPr/>
          </p:nvSpPr>
          <p:spPr bwMode="auto">
            <a:xfrm>
              <a:off x="703" y="1933"/>
              <a:ext cx="49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-          -               -         -  -  -          -  -             -    </a:t>
              </a:r>
            </a:p>
          </p:txBody>
        </p:sp>
      </p:grpSp>
      <p:sp>
        <p:nvSpPr>
          <p:cNvPr id="19469" name="Rectangle 631"/>
          <p:cNvSpPr>
            <a:spLocks noChangeArrowheads="1"/>
          </p:cNvSpPr>
          <p:nvPr/>
        </p:nvSpPr>
        <p:spPr bwMode="auto">
          <a:xfrm>
            <a:off x="1447800" y="304800"/>
            <a:ext cx="639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The 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chemiosmotic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  hypothesis :</a:t>
            </a:r>
          </a:p>
        </p:txBody>
      </p:sp>
    </p:spTree>
    <p:extLst>
      <p:ext uri="{BB962C8B-B14F-4D97-AF65-F5344CB8AC3E}">
        <p14:creationId xmlns:p14="http://schemas.microsoft.com/office/powerpoint/2010/main" val="17848668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1000"/>
                                        <p:tgtEl>
                                          <p:spTgt spid="2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9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91600" cy="762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solidFill>
                  <a:srgbClr val="3333FF"/>
                </a:solidFill>
              </a:rPr>
              <a:t>ATP synthesis: </a:t>
            </a:r>
            <a:r>
              <a:rPr lang="en-US" sz="3200" b="1" dirty="0" err="1" smtClean="0">
                <a:solidFill>
                  <a:srgbClr val="3333FF"/>
                </a:solidFill>
              </a:rPr>
              <a:t>Chemiosmotic</a:t>
            </a:r>
            <a:r>
              <a:rPr lang="en-US" sz="3200" b="1" dirty="0" smtClean="0">
                <a:solidFill>
                  <a:srgbClr val="3333FF"/>
                </a:solidFill>
              </a:rPr>
              <a:t> hypothesis</a:t>
            </a:r>
            <a:br>
              <a:rPr lang="en-US" sz="3200" b="1" dirty="0" smtClean="0">
                <a:solidFill>
                  <a:srgbClr val="3333FF"/>
                </a:solidFill>
              </a:rPr>
            </a:br>
            <a:r>
              <a:rPr lang="en-US" sz="3200" b="1" dirty="0" smtClean="0">
                <a:solidFill>
                  <a:srgbClr val="3333FF"/>
                </a:solidFill>
              </a:rPr>
              <a:t> </a:t>
            </a:r>
            <a:endParaRPr lang="en-US" altLang="zh-CN" sz="3200" dirty="0">
              <a:solidFill>
                <a:srgbClr val="3333FF"/>
              </a:solidFill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57800"/>
          </a:xfrm>
        </p:spPr>
        <p:txBody>
          <a:bodyPr/>
          <a:lstStyle/>
          <a:p>
            <a:pPr marL="273050" indent="-273050" eaLnBrk="1" hangingPunct="1">
              <a:spcBef>
                <a:spcPts val="600"/>
              </a:spcBef>
            </a:pPr>
            <a:endParaRPr lang="en-US" alt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3050" indent="-273050" eaLnBrk="1" hangingPunct="1">
              <a:spcBef>
                <a:spcPts val="60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During  e- transport, accompanying H</a:t>
            </a:r>
            <a:r>
              <a:rPr lang="en-US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+’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are released.</a:t>
            </a:r>
          </a:p>
          <a:p>
            <a:pPr marL="273050" indent="-273050" eaLnBrk="1" hangingPunct="1">
              <a:spcBef>
                <a:spcPts val="60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Part of the energy harvested is used to pump H</a:t>
            </a:r>
            <a:r>
              <a:rPr lang="en-US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out of the mitochondrial matrix.</a:t>
            </a:r>
          </a:p>
          <a:p>
            <a:pPr marL="273050" indent="-273050" eaLnBrk="1" hangingPunct="1">
              <a:spcBef>
                <a:spcPts val="60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uneven distribution of H</a:t>
            </a:r>
            <a:r>
              <a:rPr lang="en-US" alt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+’</a:t>
            </a: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 generate a pH gradient and a charge gradient across the inner mitochondrial membrane.</a:t>
            </a:r>
            <a:r>
              <a:rPr lang="en-US" alt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u="sng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[Impermeable to H</a:t>
            </a:r>
            <a:r>
              <a:rPr lang="en-US" altLang="en-US" sz="2400" u="sng" baseline="30000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2400" u="sng" dirty="0" smtClean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273050" indent="-273050" eaLnBrk="1" hangingPunct="1">
              <a:spcBef>
                <a:spcPts val="60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electrochemical potential energy generated by these gradients is called as </a:t>
            </a:r>
            <a:r>
              <a:rPr lang="en-US" altLang="en-US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Proton Motive Force.</a:t>
            </a:r>
          </a:p>
          <a:p>
            <a:pPr marL="273050" indent="-273050" eaLnBrk="1" hangingPunct="1">
              <a:spcBef>
                <a:spcPts val="600"/>
              </a:spcBef>
            </a:pPr>
            <a:r>
              <a:rPr lang="en-US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return of protons to the mitochondrial matrix is coupled to ATP synthesis.</a:t>
            </a:r>
          </a:p>
        </p:txBody>
      </p:sp>
    </p:spTree>
    <p:extLst>
      <p:ext uri="{BB962C8B-B14F-4D97-AF65-F5344CB8AC3E}">
        <p14:creationId xmlns:p14="http://schemas.microsoft.com/office/powerpoint/2010/main" val="29472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Microsoft Office PowerPoint</Application>
  <PresentationFormat>On-screen Show (4:3)</PresentationFormat>
  <Paragraphs>191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MS PGothic</vt:lpstr>
      <vt:lpstr>宋体</vt:lpstr>
      <vt:lpstr>宋体</vt:lpstr>
      <vt:lpstr>Arial</vt:lpstr>
      <vt:lpstr>Calibri</vt:lpstr>
      <vt:lpstr>SimHei</vt:lpstr>
      <vt:lpstr>Symbol</vt:lpstr>
      <vt:lpstr>Times</vt:lpstr>
      <vt:lpstr>Times New Roman</vt:lpstr>
      <vt:lpstr>Wingdings</vt:lpstr>
      <vt:lpstr>Wingdings 2</vt:lpstr>
      <vt:lpstr>Office Theme</vt:lpstr>
      <vt:lpstr>1_Office Theme</vt:lpstr>
      <vt:lpstr>2_Office Theme</vt:lpstr>
      <vt:lpstr>3_Office Theme</vt:lpstr>
      <vt:lpstr>Oxidative phosphorylation</vt:lpstr>
      <vt:lpstr> Objectives</vt:lpstr>
      <vt:lpstr>PowerPoint Presentation</vt:lpstr>
      <vt:lpstr>Oxidative phosphorylation</vt:lpstr>
      <vt:lpstr>Electron Transport Chain </vt:lpstr>
      <vt:lpstr>ATP synthesis: Chemiosmotic hypothesis  </vt:lpstr>
      <vt:lpstr>Components of the ETC</vt:lpstr>
      <vt:lpstr>PowerPoint Presentation</vt:lpstr>
      <vt:lpstr>ATP synthesis: Chemiosmotic hypothesis  </vt:lpstr>
      <vt:lpstr>PowerPoint Presentation</vt:lpstr>
      <vt:lpstr>PowerPoint Presentation</vt:lpstr>
      <vt:lpstr>Coenzyme Q</vt:lpstr>
      <vt:lpstr>Cytochromes</vt:lpstr>
      <vt:lpstr>PowerPoint Presentation</vt:lpstr>
      <vt:lpstr>PowerPoint Presentation</vt:lpstr>
      <vt:lpstr>Glycerol phosphate shuttle</vt:lpstr>
      <vt:lpstr>Uncouplers</vt:lpstr>
      <vt:lpstr>PowerPoint Presentation</vt:lpstr>
      <vt:lpstr>DEFECTS IN OXIDATIVE PHOSPHORYLATION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Oxidative phosphorylation</dc:title>
  <dc:creator>Madushanka</dc:creator>
  <cp:lastModifiedBy>USER</cp:lastModifiedBy>
  <cp:revision>1</cp:revision>
  <dcterms:modified xsi:type="dcterms:W3CDTF">2018-01-10T01:47:31Z</dcterms:modified>
</cp:coreProperties>
</file>