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handoutMasterIdLst>
    <p:handoutMasterId r:id="rId27"/>
  </p:handoutMasterIdLst>
  <p:sldIdLst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6858000" type="screen4x3"/>
  <p:notesSz cx="677862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CF2"/>
    <a:srgbClr val="00C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sitha Paluwatte" userId="e0d5316d0f84e629" providerId="Windows Live" clId="Web-{ED5ACC01-3B1C-41C7-A858-196E7046166C}"/>
    <pc:docChg chg="modSld">
      <pc:chgData name="Thusitha Paluwatte" userId="e0d5316d0f84e629" providerId="Windows Live" clId="Web-{ED5ACC01-3B1C-41C7-A858-196E7046166C}" dt="2018-01-03T15:19:14.027" v="19"/>
      <pc:docMkLst>
        <pc:docMk/>
      </pc:docMkLst>
      <pc:sldChg chg="modSp">
        <pc:chgData name="Thusitha Paluwatte" userId="e0d5316d0f84e629" providerId="Windows Live" clId="Web-{ED5ACC01-3B1C-41C7-A858-196E7046166C}" dt="2018-01-03T15:19:14.027" v="19"/>
        <pc:sldMkLst>
          <pc:docMk/>
          <pc:sldMk cId="1016547909" sldId="296"/>
        </pc:sldMkLst>
        <pc:spChg chg="mod">
          <ac:chgData name="Thusitha Paluwatte" userId="e0d5316d0f84e629" providerId="Windows Live" clId="Web-{ED5ACC01-3B1C-41C7-A858-196E7046166C}" dt="2018-01-03T15:18:53.151" v="8"/>
          <ac:spMkLst>
            <pc:docMk/>
            <pc:sldMk cId="1016547909" sldId="296"/>
            <ac:spMk id="27680" creationId="{00000000-0000-0000-0000-000000000000}"/>
          </ac:spMkLst>
        </pc:spChg>
        <pc:spChg chg="mod">
          <ac:chgData name="Thusitha Paluwatte" userId="e0d5316d0f84e629" providerId="Windows Live" clId="Web-{ED5ACC01-3B1C-41C7-A858-196E7046166C}" dt="2018-01-03T15:19:14.027" v="19"/>
          <ac:spMkLst>
            <pc:docMk/>
            <pc:sldMk cId="1016547909" sldId="296"/>
            <ac:spMk id="27681" creationId="{00000000-0000-0000-0000-000000000000}"/>
          </ac:spMkLst>
        </pc:spChg>
      </pc:sldChg>
    </pc:docChg>
  </pc:docChgLst>
  <pc:docChgLst>
    <pc:chgData name="Thusitha Paluwatte" userId="e0d5316d0f84e629" providerId="Windows Live" clId="Web-{861B796C-BD08-46E4-BE3D-CD75912533ED}"/>
    <pc:docChg chg="modSld">
      <pc:chgData name="Thusitha Paluwatte" userId="e0d5316d0f84e629" providerId="Windows Live" clId="Web-{861B796C-BD08-46E4-BE3D-CD75912533ED}" dt="2017-12-14T06:03:03.775" v="0"/>
      <pc:docMkLst>
        <pc:docMk/>
      </pc:docMkLst>
      <pc:sldChg chg="modSp">
        <pc:chgData name="Thusitha Paluwatte" userId="e0d5316d0f84e629" providerId="Windows Live" clId="Web-{861B796C-BD08-46E4-BE3D-CD75912533ED}" dt="2017-12-14T06:03:03.775" v="0"/>
        <pc:sldMkLst>
          <pc:docMk/>
          <pc:sldMk cId="1411084121" sldId="285"/>
        </pc:sldMkLst>
        <pc:spChg chg="mod">
          <ac:chgData name="Thusitha Paluwatte" userId="e0d5316d0f84e629" providerId="Windows Live" clId="Web-{861B796C-BD08-46E4-BE3D-CD75912533ED}" dt="2017-12-14T06:03:03.775" v="0"/>
          <ac:spMkLst>
            <pc:docMk/>
            <pc:sldMk cId="1411084121" sldId="285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7404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9652" y="0"/>
            <a:ext cx="2937404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0E4D9-3836-4D64-8075-EB1A5A4DFAAE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37404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9652" y="9431600"/>
            <a:ext cx="2937404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DFB9-73F8-4424-9239-E116FB214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85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7404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9652" y="0"/>
            <a:ext cx="2937404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7F0C98-0919-42AE-9A97-BD02AB3C3512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6463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6661"/>
            <a:ext cx="542290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37404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9652" y="9431599"/>
            <a:ext cx="2937404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69ACF2C-D4AD-4007-AED6-6C722A277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Intermembrane Space: space between inner and outer membrane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Inner Membrane: high ratio of proteins to lipids-most molecules must pass through protein channels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Cristae: internal compartments formed by the inner membrane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Matrix: space inside inner membrane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29FBBF-2396-4C5D-B48F-AAD3FF22F793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4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Central to metabolism, it is a cycle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4DFED3-6539-448F-983E-86BE8B78CBD6}" type="slidenum">
              <a:rPr lang="en-US" altLang="en-US" smtClean="0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7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Ca</a:t>
            </a:r>
            <a:r>
              <a:rPr lang="en-US" baseline="30000" dirty="0"/>
              <a:t>2+</a:t>
            </a:r>
            <a:r>
              <a:rPr lang="en-US" dirty="0"/>
              <a:t>:important secondary messenger- enhances </a:t>
            </a:r>
            <a:r>
              <a:rPr lang="en-US" dirty="0" err="1"/>
              <a:t>phosphatase</a:t>
            </a:r>
            <a:r>
              <a:rPr lang="en-US" dirty="0"/>
              <a:t> activity.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5974B6-31E2-4A0B-BAFC-3588A11A6DE7}" type="slidenum">
              <a:rPr lang="en-US" altLang="en-US" smtClean="0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1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New York"/>
              </a:rPr>
              <a:t>Each can become a rate limiting step under certain circumstances. When acetyl CoA and OA are available or not , citrate formation increase or decrease.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endParaRPr lang="en-US" altLang="en-US" sz="800">
              <a:solidFill>
                <a:srgbClr val="000000"/>
              </a:solidFill>
              <a:latin typeface="New York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New York"/>
              </a:rPr>
              <a:t>NADH increases (a product of the oxidation of isocitrate and </a:t>
            </a:r>
            <a:r>
              <a:rPr lang="en-US" altLang="en-US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New York"/>
              </a:rPr>
              <a:t> -KG) , NADH/[NAD] increases, those dehydrogenase reactions are severely inhibited</a:t>
            </a:r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EC5B6B-F8C0-497E-B772-9AB5FFDF7AB5}" type="slidenum">
              <a:rPr lang="en-US" altLang="en-US" smtClean="0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335BBC-273B-46F5-AE20-51CDD1B05C06}" type="slidenum">
              <a:rPr lang="en-US" altLang="en-US" smtClean="0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9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907F35-9D08-4441-9826-D08C9233CCB7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91C1E0-7A4B-44AA-A2F3-FE453E443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E36EAF-7933-48E6-B651-4605BD545841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52DF82-DF47-453F-A495-F1F2AC204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FF31-9E72-4D99-8980-09B401A8678C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13A1-E3F6-4936-8D7F-0F8566B379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05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725E5E-71DB-4003-A4A8-87299A6A5022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E5315A-3A81-44BB-9E0D-E351BC098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CEAFAD-5692-448B-979C-3F782AB40C32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F0EB66-25ED-421B-B855-5F2C54D12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77C129-EACD-4CB2-9E6D-AC1581B018EA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BF7336-C9C3-4648-9D70-01238B720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9E343D3-E239-4C9C-8A61-CD37A011AFAE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EB6739-29EE-46F3-BBA2-E19D69E7E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6B8B6AB-8C41-4919-BF61-EFD02B0EC16E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A50FD4-F395-4CF2-9726-779B58969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FCFDBD-B11A-4A99-825C-20338DD0D090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6CB40C-0F65-413D-BC90-2CDE5816A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D30E78-B04C-4BA4-83FF-CC6BB92E01AF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F34D51-E2DF-4F85-B313-90E536554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79EC86-33EE-4F79-9BA9-EDF8E11878C3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A79A7DD-49C0-4793-BF9A-E0B3E9F5F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307827-2BED-428C-B682-6339189FA09D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5ADD70-F7C4-4565-94C4-73862A5B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497CB2-B3F0-4490-B936-F964F590E510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345EED9-6B73-48E3-A186-A17D8C895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14FB963-021B-428D-826F-3CA5E8CE6386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6EB31B-8BFA-4180-ABDF-55B447B15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198094E-8060-4F41-A968-88CA9EBCF8A6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A7D282-E331-4DB2-9420-26C569D83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148065-AADE-49D4-9AE4-E75EA93FB76E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7B9339-8A66-43A0-A00E-C9B3F843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461BF9C-D670-4C22-AB70-8356258D43AD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380458-E5DC-4360-9FD9-63ED61045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944E40-F1A6-46B9-B55A-A24CE1836EE2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1D620B-08E3-4F66-8049-817118934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2452AF-EA8D-45E7-8357-A4D2B80B327B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DE7A6F-8682-4CC1-B79A-650121F07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7413D-A595-463D-8BFD-3D85D60EC0BD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0363AEB-482D-40EA-A29F-A601A2B7B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FCFB11-EB46-4A0B-9ACB-6B01E4A9C6BC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AA1EF5-41D9-425A-98FD-F8AC60B69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21899A-1710-4379-BF71-29891F55B7D4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A28041-DA0A-4F72-8ED6-A5DC79DFC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E69008-009B-4E42-BAE6-6BBF866594E8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7446F8-74D9-4709-9EBC-902C431A7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D18F780-BA7F-4E78-9D9D-3BEFDD588FB8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1DFEC2-D970-4905-A7A3-C77E592DF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79ECDC3-6494-404A-B2CA-F9081BB28877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A1C51B-4F72-42E0-A519-B6A86F327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AC800B-F2CD-456A-A0E5-E186C31C3E3B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95AAD9-15A4-40A7-B6B7-9CEA31C40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EA2FA4-CA35-4D33-A163-8D92989D92D1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57A040-6C8E-4AFE-8779-21B3890CA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9715E3-F744-427B-84EA-BF340A16CE0C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69B125-CF79-4DC5-910D-E3E03D42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0886CA-C463-414B-908B-AC085E926359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9B866C-201B-4B0E-83D0-259364DE3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FBFDD17-5D46-40B9-BB5C-E02A145E8732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3A99CF-EF15-4215-8A3A-CEC0A1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AC0931-9228-46A8-A9BA-23B60403690E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32D15B-B93D-4463-9BD4-8C10D3519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2FCFED-7DED-490F-9222-5F628B6A51FD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9B05AA-FA08-481C-BA1B-5386459FB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304335E-1B93-4B08-B5E6-9B5BCE370BE8}" type="datetimeFigureOut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E715A8-E96D-417B-B385-33761325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0179" name="Picture 2" descr="C:\Users\thusithab\Dropbox\TW\kelaniya logo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10550" y="152400"/>
            <a:ext cx="933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1676400" y="1066800"/>
            <a:ext cx="7010400" cy="76200"/>
          </a:xfrm>
          <a:prstGeom prst="rect">
            <a:avLst/>
          </a:prstGeom>
          <a:gradFill flip="none" rotWithShape="1">
            <a:gsLst>
              <a:gs pos="700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4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3315" name="Group 5"/>
          <p:cNvGrpSpPr>
            <a:grpSpLocks/>
          </p:cNvGrpSpPr>
          <p:nvPr userDrawn="1"/>
        </p:nvGrpSpPr>
        <p:grpSpPr bwMode="auto">
          <a:xfrm>
            <a:off x="1524000" y="457200"/>
            <a:ext cx="7486650" cy="1066800"/>
            <a:chOff x="1524000" y="457200"/>
            <a:chExt cx="7486650" cy="1066800"/>
          </a:xfrm>
        </p:grpSpPr>
        <p:pic>
          <p:nvPicPr>
            <p:cNvPr id="13316" name="Picture 2" descr="C:\Users\thusithab\Dropbox\TW\kelaniya logo.jpg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8077200" y="457200"/>
              <a:ext cx="933450" cy="904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ounded Rectangle 3"/>
            <p:cNvSpPr/>
            <p:nvPr userDrawn="1"/>
          </p:nvSpPr>
          <p:spPr>
            <a:xfrm>
              <a:off x="1524000" y="1371600"/>
              <a:ext cx="7010400" cy="76200"/>
            </a:xfrm>
            <a:prstGeom prst="roundRect">
              <a:avLst/>
            </a:prstGeom>
            <a:gradFill flip="none" rotWithShape="1">
              <a:gsLst>
                <a:gs pos="15000">
                  <a:schemeClr val="accent6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ounded Rectangle 4"/>
            <p:cNvSpPr/>
            <p:nvPr userDrawn="1"/>
          </p:nvSpPr>
          <p:spPr>
            <a:xfrm>
              <a:off x="1905000" y="1447800"/>
              <a:ext cx="7010400" cy="76200"/>
            </a:xfrm>
            <a:prstGeom prst="roundRect">
              <a:avLst/>
            </a:prstGeom>
            <a:gradFill flip="none" rotWithShape="1">
              <a:gsLst>
                <a:gs pos="15000">
                  <a:srgbClr val="FFC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0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6627" name="Picture 2" descr="C:\Users\thusithab\Dropbox\TW\kelaniya logo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10550" y="152400"/>
            <a:ext cx="933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 userDrawn="1"/>
        </p:nvSpPr>
        <p:spPr>
          <a:xfrm>
            <a:off x="1676400" y="1066800"/>
            <a:ext cx="7010400" cy="76200"/>
          </a:xfrm>
          <a:prstGeom prst="roundRect">
            <a:avLst/>
          </a:prstGeom>
          <a:gradFill flip="none" rotWithShape="1">
            <a:gsLst>
              <a:gs pos="1500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0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 bwMode="auto">
          <a:xfrm>
            <a:off x="1055688" y="0"/>
            <a:ext cx="8077200" cy="12192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5400" b="1">
                <a:effectLst/>
              </a:rPr>
              <a:t>TCA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791200"/>
            <a:ext cx="4740275" cy="914400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cs typeface="Times New Roman" pitchFamily="18" charset="0"/>
              </a:rPr>
              <a:t>Thusitha Wickramasinghe BSc PhD</a:t>
            </a:r>
            <a:endParaRPr lang="en-US" sz="1800" dirty="0"/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/>
              <a:t>Dept. of Biochemistry and Clinical Chemistry</a:t>
            </a: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05/01/2018 </a:t>
            </a:r>
            <a:r>
              <a:rPr lang="en-US" sz="1800" dirty="0"/>
              <a:t>Batch </a:t>
            </a:r>
            <a:r>
              <a:rPr lang="en-US" sz="1800" dirty="0" smtClean="0"/>
              <a:t>28</a:t>
            </a:r>
            <a:endParaRPr lang="en-US" sz="1800" dirty="0"/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829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16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Regulation of rate of reactions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60120" y="2123909"/>
            <a:ext cx="1066800" cy="4276891"/>
            <a:chOff x="5791200" y="1979743"/>
            <a:chExt cx="1066800" cy="4276891"/>
          </a:xfrm>
        </p:grpSpPr>
        <p:sp>
          <p:nvSpPr>
            <p:cNvPr id="16" name="TextBox 15"/>
            <p:cNvSpPr txBox="1"/>
            <p:nvPr/>
          </p:nvSpPr>
          <p:spPr>
            <a:xfrm>
              <a:off x="5791200" y="4218296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rgbClr val="383CF2"/>
                  </a:solidFill>
                </a:rPr>
                <a:t>Enz</a:t>
              </a:r>
              <a:endParaRPr lang="en-GB" sz="2000" dirty="0">
                <a:solidFill>
                  <a:srgbClr val="383CF2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023372" y="2182788"/>
              <a:ext cx="466759" cy="1613611"/>
            </a:xfrm>
            <a:custGeom>
              <a:avLst/>
              <a:gdLst>
                <a:gd name="connsiteX0" fmla="*/ 428152 w 428152"/>
                <a:gd name="connsiteY0" fmla="*/ 0 h 1787857"/>
                <a:gd name="connsiteX1" fmla="*/ 59662 w 428152"/>
                <a:gd name="connsiteY1" fmla="*/ 1078173 h 1787857"/>
                <a:gd name="connsiteX2" fmla="*/ 5071 w 428152"/>
                <a:gd name="connsiteY2" fmla="*/ 1787857 h 1787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152" h="1787857">
                  <a:moveTo>
                    <a:pt x="428152" y="0"/>
                  </a:moveTo>
                  <a:cubicBezTo>
                    <a:pt x="279163" y="390098"/>
                    <a:pt x="130175" y="780197"/>
                    <a:pt x="59662" y="1078173"/>
                  </a:cubicBezTo>
                  <a:cubicBezTo>
                    <a:pt x="-10852" y="1376149"/>
                    <a:pt x="-2891" y="1582003"/>
                    <a:pt x="5071" y="1787857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35116" y="4629137"/>
              <a:ext cx="298760" cy="284625"/>
              <a:chOff x="1530040" y="2782141"/>
              <a:chExt cx="381000" cy="42263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530040" y="2782141"/>
                <a:ext cx="381000" cy="42263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96004" y="2969751"/>
                <a:ext cx="228600" cy="65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107121" y="5016760"/>
              <a:ext cx="416509" cy="169389"/>
            </a:xfrm>
            <a:custGeom>
              <a:avLst/>
              <a:gdLst>
                <a:gd name="connsiteX0" fmla="*/ 416509 w 416509"/>
                <a:gd name="connsiteY0" fmla="*/ 169389 h 169389"/>
                <a:gd name="connsiteX1" fmla="*/ 102610 w 416509"/>
                <a:gd name="connsiteY1" fmla="*/ 128446 h 169389"/>
                <a:gd name="connsiteX2" fmla="*/ 7076 w 416509"/>
                <a:gd name="connsiteY2" fmla="*/ 5616 h 169389"/>
                <a:gd name="connsiteX3" fmla="*/ 7076 w 416509"/>
                <a:gd name="connsiteY3" fmla="*/ 19264 h 169389"/>
                <a:gd name="connsiteX4" fmla="*/ 7076 w 416509"/>
                <a:gd name="connsiteY4" fmla="*/ 19264 h 169389"/>
                <a:gd name="connsiteX5" fmla="*/ 7076 w 416509"/>
                <a:gd name="connsiteY5" fmla="*/ 19264 h 16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509" h="169389">
                  <a:moveTo>
                    <a:pt x="416509" y="169389"/>
                  </a:moveTo>
                  <a:cubicBezTo>
                    <a:pt x="293679" y="162565"/>
                    <a:pt x="170849" y="155742"/>
                    <a:pt x="102610" y="128446"/>
                  </a:cubicBezTo>
                  <a:cubicBezTo>
                    <a:pt x="34371" y="101150"/>
                    <a:pt x="22998" y="23813"/>
                    <a:pt x="7076" y="5616"/>
                  </a:cubicBezTo>
                  <a:cubicBezTo>
                    <a:pt x="-8846" y="-12581"/>
                    <a:pt x="7076" y="19264"/>
                    <a:pt x="7076" y="19264"/>
                  </a:cubicBezTo>
                  <a:lnTo>
                    <a:pt x="7076" y="19264"/>
                  </a:lnTo>
                  <a:lnTo>
                    <a:pt x="7076" y="19264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065517" y="5090615"/>
              <a:ext cx="376226" cy="941695"/>
            </a:xfrm>
            <a:custGeom>
              <a:avLst/>
              <a:gdLst>
                <a:gd name="connsiteX0" fmla="*/ 376226 w 376226"/>
                <a:gd name="connsiteY0" fmla="*/ 941695 h 941695"/>
                <a:gd name="connsiteX1" fmla="*/ 48680 w 376226"/>
                <a:gd name="connsiteY1" fmla="*/ 682388 h 941695"/>
                <a:gd name="connsiteX2" fmla="*/ 7737 w 376226"/>
                <a:gd name="connsiteY2" fmla="*/ 0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26" h="941695">
                  <a:moveTo>
                    <a:pt x="376226" y="941695"/>
                  </a:moveTo>
                  <a:cubicBezTo>
                    <a:pt x="243160" y="890516"/>
                    <a:pt x="110095" y="839337"/>
                    <a:pt x="48680" y="682388"/>
                  </a:cubicBezTo>
                  <a:cubicBezTo>
                    <a:pt x="-12735" y="525439"/>
                    <a:pt x="-2499" y="262719"/>
                    <a:pt x="773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891676" y="3886200"/>
              <a:ext cx="310840" cy="300205"/>
              <a:chOff x="1530040" y="3281195"/>
              <a:chExt cx="381000" cy="42263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530040" y="3281195"/>
                <a:ext cx="381000" cy="422631"/>
              </a:xfrm>
              <a:prstGeom prst="ellipse">
                <a:avLst/>
              </a:prstGeom>
              <a:solidFill>
                <a:srgbClr val="00C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08671" y="3464142"/>
                <a:ext cx="228600" cy="659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1594407" y="3465424"/>
                <a:ext cx="253579" cy="594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Freeform 28"/>
            <p:cNvSpPr/>
            <p:nvPr/>
          </p:nvSpPr>
          <p:spPr>
            <a:xfrm>
              <a:off x="6127845" y="3138985"/>
              <a:ext cx="382137" cy="668740"/>
            </a:xfrm>
            <a:custGeom>
              <a:avLst/>
              <a:gdLst>
                <a:gd name="connsiteX0" fmla="*/ 382137 w 382137"/>
                <a:gd name="connsiteY0" fmla="*/ 0 h 668740"/>
                <a:gd name="connsiteX1" fmla="*/ 68239 w 382137"/>
                <a:gd name="connsiteY1" fmla="*/ 436728 h 668740"/>
                <a:gd name="connsiteX2" fmla="*/ 0 w 382137"/>
                <a:gd name="connsiteY2" fmla="*/ 668740 h 668740"/>
                <a:gd name="connsiteX3" fmla="*/ 0 w 382137"/>
                <a:gd name="connsiteY3" fmla="*/ 668740 h 668740"/>
                <a:gd name="connsiteX4" fmla="*/ 0 w 382137"/>
                <a:gd name="connsiteY4" fmla="*/ 668740 h 6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137" h="668740">
                  <a:moveTo>
                    <a:pt x="382137" y="0"/>
                  </a:moveTo>
                  <a:cubicBezTo>
                    <a:pt x="257032" y="162635"/>
                    <a:pt x="131928" y="325271"/>
                    <a:pt x="68239" y="436728"/>
                  </a:cubicBezTo>
                  <a:cubicBezTo>
                    <a:pt x="4549" y="548185"/>
                    <a:pt x="0" y="668740"/>
                    <a:pt x="0" y="668740"/>
                  </a:cubicBezTo>
                  <a:lnTo>
                    <a:pt x="0" y="668740"/>
                  </a:lnTo>
                  <a:lnTo>
                    <a:pt x="0" y="66874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315375" y="1979743"/>
              <a:ext cx="542625" cy="4276891"/>
              <a:chOff x="6315375" y="1979743"/>
              <a:chExt cx="542625" cy="427689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56528" y="1979743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56528" y="289701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477000" y="3839866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6528" y="495300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477000" y="5875634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</a:t>
                </a:r>
              </a:p>
            </p:txBody>
          </p:sp>
          <p:cxnSp>
            <p:nvCxnSpPr>
              <p:cNvPr id="12" name="Straight Arrow Connector 11"/>
              <p:cNvCxnSpPr>
                <a:stCxn id="6" idx="2"/>
                <a:endCxn id="7" idx="0"/>
              </p:cNvCxnSpPr>
              <p:nvPr/>
            </p:nvCxnSpPr>
            <p:spPr>
              <a:xfrm>
                <a:off x="6647028" y="2360743"/>
                <a:ext cx="0" cy="536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629400" y="3276600"/>
                <a:ext cx="0" cy="536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4264333"/>
                <a:ext cx="0" cy="536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331133"/>
                <a:ext cx="0" cy="536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6315375" y="3807725"/>
                <a:ext cx="542625" cy="15234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715175" y="2122319"/>
            <a:ext cx="542625" cy="4276891"/>
            <a:chOff x="6315375" y="1979743"/>
            <a:chExt cx="542625" cy="4276891"/>
          </a:xfrm>
        </p:grpSpPr>
        <p:sp>
          <p:nvSpPr>
            <p:cNvPr id="33" name="TextBox 32"/>
            <p:cNvSpPr txBox="1"/>
            <p:nvPr/>
          </p:nvSpPr>
          <p:spPr>
            <a:xfrm>
              <a:off x="6456528" y="197974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56528" y="289701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383986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56528" y="4953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7000" y="5875634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cxnSp>
          <p:nvCxnSpPr>
            <p:cNvPr id="38" name="Straight Arrow Connector 37"/>
            <p:cNvCxnSpPr>
              <a:stCxn id="33" idx="2"/>
              <a:endCxn id="34" idx="0"/>
            </p:cNvCxnSpPr>
            <p:nvPr/>
          </p:nvCxnSpPr>
          <p:spPr>
            <a:xfrm>
              <a:off x="6647028" y="236074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629400" y="3276600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29400" y="426433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629400" y="533113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315375" y="3807725"/>
              <a:ext cx="542625" cy="15234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74875" y="2182928"/>
            <a:ext cx="542625" cy="4276891"/>
            <a:chOff x="6315375" y="1979743"/>
            <a:chExt cx="542625" cy="4276891"/>
          </a:xfrm>
        </p:grpSpPr>
        <p:sp>
          <p:nvSpPr>
            <p:cNvPr id="44" name="TextBox 43"/>
            <p:cNvSpPr txBox="1"/>
            <p:nvPr/>
          </p:nvSpPr>
          <p:spPr>
            <a:xfrm>
              <a:off x="6456528" y="197974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56528" y="289701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383986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56528" y="4953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77000" y="5875634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cxnSp>
          <p:nvCxnSpPr>
            <p:cNvPr id="49" name="Straight Arrow Connector 48"/>
            <p:cNvCxnSpPr>
              <a:stCxn id="44" idx="2"/>
              <a:endCxn id="45" idx="0"/>
            </p:cNvCxnSpPr>
            <p:nvPr/>
          </p:nvCxnSpPr>
          <p:spPr>
            <a:xfrm>
              <a:off x="6647028" y="236074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629400" y="3276600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629400" y="426433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629400" y="533113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315375" y="3807725"/>
              <a:ext cx="542625" cy="15234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470721" y="435235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383CF2"/>
                </a:solidFill>
              </a:rPr>
              <a:t>Enz</a:t>
            </a:r>
            <a:endParaRPr lang="en-GB" sz="2000" dirty="0">
              <a:solidFill>
                <a:srgbClr val="383CF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824110" y="2580773"/>
            <a:ext cx="1976490" cy="4277227"/>
            <a:chOff x="2402918" y="2504573"/>
            <a:chExt cx="1976490" cy="4277227"/>
          </a:xfrm>
        </p:grpSpPr>
        <p:sp>
          <p:nvSpPr>
            <p:cNvPr id="55" name="TextBox 54"/>
            <p:cNvSpPr txBox="1"/>
            <p:nvPr/>
          </p:nvSpPr>
          <p:spPr>
            <a:xfrm>
              <a:off x="3456061" y="425300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rgbClr val="383CF2"/>
                  </a:solidFill>
                </a:rPr>
                <a:t>Enz</a:t>
              </a:r>
              <a:endParaRPr lang="en-GB" sz="2000" dirty="0">
                <a:solidFill>
                  <a:srgbClr val="383CF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48604" y="5190858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rgbClr val="FFC000"/>
                  </a:solidFill>
                </a:rPr>
                <a:t>Enz</a:t>
              </a:r>
              <a:endParaRPr lang="en-GB" sz="2000" dirty="0">
                <a:solidFill>
                  <a:srgbClr val="FFC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733800" y="4676269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86200" y="4678541"/>
              <a:ext cx="0" cy="5362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3131755" y="3159911"/>
              <a:ext cx="324306" cy="1288894"/>
            </a:xfrm>
            <a:custGeom>
              <a:avLst/>
              <a:gdLst>
                <a:gd name="connsiteX0" fmla="*/ 34526 w 280185"/>
                <a:gd name="connsiteY0" fmla="*/ 0 h 1583140"/>
                <a:gd name="connsiteX1" fmla="*/ 20878 w 280185"/>
                <a:gd name="connsiteY1" fmla="*/ 1105469 h 1583140"/>
                <a:gd name="connsiteX2" fmla="*/ 280185 w 280185"/>
                <a:gd name="connsiteY2" fmla="*/ 1583140 h 158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85" h="1583140">
                  <a:moveTo>
                    <a:pt x="34526" y="0"/>
                  </a:moveTo>
                  <a:cubicBezTo>
                    <a:pt x="7230" y="420806"/>
                    <a:pt x="-20065" y="841612"/>
                    <a:pt x="20878" y="1105469"/>
                  </a:cubicBezTo>
                  <a:cubicBezTo>
                    <a:pt x="61821" y="1369326"/>
                    <a:pt x="171003" y="1476233"/>
                    <a:pt x="280185" y="158314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Freeform 62"/>
            <p:cNvSpPr/>
            <p:nvPr/>
          </p:nvSpPr>
          <p:spPr>
            <a:xfrm rot="377440">
              <a:off x="3095925" y="5432774"/>
              <a:ext cx="284584" cy="802450"/>
            </a:xfrm>
            <a:custGeom>
              <a:avLst/>
              <a:gdLst>
                <a:gd name="connsiteX0" fmla="*/ 35458 w 403948"/>
                <a:gd name="connsiteY0" fmla="*/ 982639 h 982639"/>
                <a:gd name="connsiteX1" fmla="*/ 35458 w 403948"/>
                <a:gd name="connsiteY1" fmla="*/ 259308 h 982639"/>
                <a:gd name="connsiteX2" fmla="*/ 403948 w 403948"/>
                <a:gd name="connsiteY2" fmla="*/ 0 h 98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948" h="982639">
                  <a:moveTo>
                    <a:pt x="35458" y="982639"/>
                  </a:moveTo>
                  <a:cubicBezTo>
                    <a:pt x="4750" y="702860"/>
                    <a:pt x="-25957" y="423081"/>
                    <a:pt x="35458" y="259308"/>
                  </a:cubicBezTo>
                  <a:cubicBezTo>
                    <a:pt x="96873" y="95535"/>
                    <a:pt x="250410" y="47767"/>
                    <a:pt x="403948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07370" y="6135469"/>
              <a:ext cx="1872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Hormone 2-inactivates </a:t>
              </a:r>
              <a:r>
                <a:rPr lang="en-GB" dirty="0" err="1"/>
                <a:t>Enz</a:t>
              </a:r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02918" y="2504573"/>
              <a:ext cx="1872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Hormone 1-activates </a:t>
              </a:r>
              <a:r>
                <a:rPr lang="en-GB" dirty="0" err="1"/>
                <a:t>Enz</a:t>
              </a:r>
              <a:endParaRPr lang="en-GB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856554" y="3657248"/>
            <a:ext cx="100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383CF2"/>
                </a:solidFill>
              </a:rPr>
              <a:t>[</a:t>
            </a:r>
            <a:r>
              <a:rPr lang="en-GB" sz="2800" dirty="0" err="1">
                <a:solidFill>
                  <a:srgbClr val="383CF2"/>
                </a:solidFill>
              </a:rPr>
              <a:t>Enz</a:t>
            </a:r>
            <a:r>
              <a:rPr lang="en-GB" sz="2800" dirty="0">
                <a:solidFill>
                  <a:srgbClr val="383CF2"/>
                </a:solidFill>
              </a:rPr>
              <a:t>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10167" y="5286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83CF2"/>
                </a:solidFill>
              </a:rPr>
              <a:t>[</a:t>
            </a:r>
            <a:r>
              <a:rPr lang="en-GB" sz="1400" dirty="0" err="1">
                <a:solidFill>
                  <a:srgbClr val="383CF2"/>
                </a:solidFill>
              </a:rPr>
              <a:t>Enz</a:t>
            </a:r>
            <a:r>
              <a:rPr lang="en-GB" sz="1400" dirty="0">
                <a:solidFill>
                  <a:srgbClr val="383CF2"/>
                </a:solidFill>
              </a:rPr>
              <a:t>]</a:t>
            </a:r>
          </a:p>
        </p:txBody>
      </p:sp>
      <p:sp>
        <p:nvSpPr>
          <p:cNvPr id="70" name="Right Triangle 69"/>
          <p:cNvSpPr/>
          <p:nvPr/>
        </p:nvSpPr>
        <p:spPr>
          <a:xfrm rot="11219892">
            <a:off x="6003330" y="4280255"/>
            <a:ext cx="473011" cy="914400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>
            <a:off x="2667000" y="1658034"/>
            <a:ext cx="0" cy="4876800"/>
          </a:xfrm>
          <a:prstGeom prst="line">
            <a:avLst/>
          </a:prstGeom>
          <a:ln w="349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638800" y="1674906"/>
            <a:ext cx="0" cy="4876800"/>
          </a:xfrm>
          <a:prstGeom prst="line">
            <a:avLst/>
          </a:prstGeom>
          <a:ln w="349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229600" y="1702974"/>
            <a:ext cx="0" cy="4876800"/>
          </a:xfrm>
          <a:prstGeom prst="line">
            <a:avLst/>
          </a:prstGeom>
          <a:ln w="349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7047" y="15491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allosteric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41646" y="156915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hormonal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11627" y="156915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 exp.</a:t>
            </a:r>
          </a:p>
        </p:txBody>
      </p:sp>
    </p:spTree>
    <p:extLst>
      <p:ext uri="{BB962C8B-B14F-4D97-AF65-F5344CB8AC3E}">
        <p14:creationId xmlns:p14="http://schemas.microsoft.com/office/powerpoint/2010/main" val="128414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991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cs typeface="+mn-cs"/>
              </a:rPr>
              <a:t>Regulation of  PDH complex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5443538" y="1219200"/>
            <a:ext cx="3700462" cy="473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End product inhibition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NADH and Acetyl-CoA inhibit PDH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Covalent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PDH kinase activated in high energy state-lowering PDH activity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Calcium is an important activator of PDH in muscles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>
            <a:lum bright="-1000" contras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773932"/>
            <a:ext cx="5698875" cy="608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14068" y="3934317"/>
            <a:ext cx="5359790" cy="1667214"/>
          </a:xfrm>
          <a:custGeom>
            <a:avLst/>
            <a:gdLst>
              <a:gd name="connsiteX0" fmla="*/ 0 w 5359790"/>
              <a:gd name="connsiteY0" fmla="*/ 1650557 h 1667214"/>
              <a:gd name="connsiteX1" fmla="*/ 337624 w 5359790"/>
              <a:gd name="connsiteY1" fmla="*/ 1636489 h 1667214"/>
              <a:gd name="connsiteX2" fmla="*/ 900332 w 5359790"/>
              <a:gd name="connsiteY2" fmla="*/ 1650557 h 1667214"/>
              <a:gd name="connsiteX3" fmla="*/ 1561514 w 5359790"/>
              <a:gd name="connsiteY3" fmla="*/ 1664625 h 1667214"/>
              <a:gd name="connsiteX4" fmla="*/ 1885070 w 5359790"/>
              <a:gd name="connsiteY4" fmla="*/ 1594286 h 1667214"/>
              <a:gd name="connsiteX5" fmla="*/ 2152357 w 5359790"/>
              <a:gd name="connsiteY5" fmla="*/ 1228526 h 1667214"/>
              <a:gd name="connsiteX6" fmla="*/ 2222695 w 5359790"/>
              <a:gd name="connsiteY6" fmla="*/ 806495 h 1667214"/>
              <a:gd name="connsiteX7" fmla="*/ 2349304 w 5359790"/>
              <a:gd name="connsiteY7" fmla="*/ 426668 h 1667214"/>
              <a:gd name="connsiteX8" fmla="*/ 2658794 w 5359790"/>
              <a:gd name="connsiteY8" fmla="*/ 159381 h 1667214"/>
              <a:gd name="connsiteX9" fmla="*/ 3207434 w 5359790"/>
              <a:gd name="connsiteY9" fmla="*/ 4637 h 1667214"/>
              <a:gd name="connsiteX10" fmla="*/ 3882683 w 5359790"/>
              <a:gd name="connsiteY10" fmla="*/ 74975 h 1667214"/>
              <a:gd name="connsiteX11" fmla="*/ 4431323 w 5359790"/>
              <a:gd name="connsiteY11" fmla="*/ 412600 h 1667214"/>
              <a:gd name="connsiteX12" fmla="*/ 4543864 w 5359790"/>
              <a:gd name="connsiteY12" fmla="*/ 904969 h 1667214"/>
              <a:gd name="connsiteX13" fmla="*/ 4684541 w 5359790"/>
              <a:gd name="connsiteY13" fmla="*/ 1298865 h 1667214"/>
              <a:gd name="connsiteX14" fmla="*/ 5022166 w 5359790"/>
              <a:gd name="connsiteY14" fmla="*/ 1580218 h 1667214"/>
              <a:gd name="connsiteX15" fmla="*/ 5359790 w 5359790"/>
              <a:gd name="connsiteY15" fmla="*/ 1650557 h 166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59790" h="1667214">
                <a:moveTo>
                  <a:pt x="0" y="1650557"/>
                </a:moveTo>
                <a:cubicBezTo>
                  <a:pt x="93784" y="1643523"/>
                  <a:pt x="187569" y="1636489"/>
                  <a:pt x="337624" y="1636489"/>
                </a:cubicBezTo>
                <a:cubicBezTo>
                  <a:pt x="487679" y="1636489"/>
                  <a:pt x="900332" y="1650557"/>
                  <a:pt x="900332" y="1650557"/>
                </a:cubicBezTo>
                <a:cubicBezTo>
                  <a:pt x="1104314" y="1655246"/>
                  <a:pt x="1397391" y="1674004"/>
                  <a:pt x="1561514" y="1664625"/>
                </a:cubicBezTo>
                <a:cubicBezTo>
                  <a:pt x="1725637" y="1655247"/>
                  <a:pt x="1786596" y="1666969"/>
                  <a:pt x="1885070" y="1594286"/>
                </a:cubicBezTo>
                <a:cubicBezTo>
                  <a:pt x="1983544" y="1521603"/>
                  <a:pt x="2096086" y="1359824"/>
                  <a:pt x="2152357" y="1228526"/>
                </a:cubicBezTo>
                <a:cubicBezTo>
                  <a:pt x="2208628" y="1097228"/>
                  <a:pt x="2189870" y="940138"/>
                  <a:pt x="2222695" y="806495"/>
                </a:cubicBezTo>
                <a:cubicBezTo>
                  <a:pt x="2255520" y="672852"/>
                  <a:pt x="2276621" y="534520"/>
                  <a:pt x="2349304" y="426668"/>
                </a:cubicBezTo>
                <a:cubicBezTo>
                  <a:pt x="2421987" y="318816"/>
                  <a:pt x="2515772" y="229719"/>
                  <a:pt x="2658794" y="159381"/>
                </a:cubicBezTo>
                <a:cubicBezTo>
                  <a:pt x="2801816" y="89043"/>
                  <a:pt x="3003453" y="18705"/>
                  <a:pt x="3207434" y="4637"/>
                </a:cubicBezTo>
                <a:cubicBezTo>
                  <a:pt x="3411415" y="-9431"/>
                  <a:pt x="3678702" y="6981"/>
                  <a:pt x="3882683" y="74975"/>
                </a:cubicBezTo>
                <a:cubicBezTo>
                  <a:pt x="4086665" y="142969"/>
                  <a:pt x="4321126" y="274268"/>
                  <a:pt x="4431323" y="412600"/>
                </a:cubicBezTo>
                <a:cubicBezTo>
                  <a:pt x="4541520" y="550932"/>
                  <a:pt x="4501661" y="757258"/>
                  <a:pt x="4543864" y="904969"/>
                </a:cubicBezTo>
                <a:cubicBezTo>
                  <a:pt x="4586067" y="1052680"/>
                  <a:pt x="4604824" y="1186324"/>
                  <a:pt x="4684541" y="1298865"/>
                </a:cubicBezTo>
                <a:cubicBezTo>
                  <a:pt x="4764258" y="1411406"/>
                  <a:pt x="4909624" y="1521603"/>
                  <a:pt x="5022166" y="1580218"/>
                </a:cubicBezTo>
                <a:cubicBezTo>
                  <a:pt x="5134708" y="1638833"/>
                  <a:pt x="5308209" y="1638834"/>
                  <a:pt x="5359790" y="1650557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2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1723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52400"/>
            <a:ext cx="8991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cs typeface="+mn-cs"/>
              </a:rPr>
              <a:t>Regulation of  PDH complex</a:t>
            </a:r>
          </a:p>
        </p:txBody>
      </p:sp>
    </p:spTree>
    <p:extLst>
      <p:ext uri="{BB962C8B-B14F-4D97-AF65-F5344CB8AC3E}">
        <p14:creationId xmlns:p14="http://schemas.microsoft.com/office/powerpoint/2010/main" val="401082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14484" y="77236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TCA cycle-energy generation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227638" y="1524000"/>
            <a:ext cx="3916362" cy="5127625"/>
          </a:xfrm>
        </p:spPr>
        <p:txBody>
          <a:bodyPr/>
          <a:lstStyle/>
          <a:p>
            <a:pPr eaLnBrk="1" hangingPunct="1"/>
            <a:r>
              <a:rPr lang="en-GB" altLang="en-US" dirty="0"/>
              <a:t>Oxygen dependent</a:t>
            </a:r>
          </a:p>
          <a:p>
            <a:pPr eaLnBrk="1" hangingPunct="1"/>
            <a:r>
              <a:rPr lang="en-GB" altLang="en-US" dirty="0"/>
              <a:t>Net synthesis</a:t>
            </a:r>
          </a:p>
          <a:p>
            <a:pPr lvl="1" eaLnBrk="1" hangingPunct="1"/>
            <a:r>
              <a:rPr lang="en-GB" altLang="en-US" dirty="0"/>
              <a:t>6 NADH</a:t>
            </a:r>
          </a:p>
          <a:p>
            <a:pPr lvl="1" eaLnBrk="1" hangingPunct="1"/>
            <a:r>
              <a:rPr lang="en-GB" altLang="en-US" dirty="0"/>
              <a:t>2 FADH</a:t>
            </a:r>
            <a:r>
              <a:rPr lang="en-GB" altLang="en-US" baseline="-25000" dirty="0"/>
              <a:t>2</a:t>
            </a:r>
          </a:p>
          <a:p>
            <a:pPr lvl="1" eaLnBrk="1" hangingPunct="1"/>
            <a:r>
              <a:rPr lang="en-GB" altLang="en-US" dirty="0"/>
              <a:t>2 GTP (~ATP) by substrate level phosphorylation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74765" y="2066163"/>
            <a:ext cx="4602035" cy="4110639"/>
            <a:chOff x="24015" y="152400"/>
            <a:chExt cx="6071985" cy="5262125"/>
          </a:xfrm>
        </p:grpSpPr>
        <p:grpSp>
          <p:nvGrpSpPr>
            <p:cNvPr id="27682" name="Group 5"/>
            <p:cNvGrpSpPr>
              <a:grpSpLocks/>
            </p:cNvGrpSpPr>
            <p:nvPr/>
          </p:nvGrpSpPr>
          <p:grpSpPr bwMode="auto">
            <a:xfrm>
              <a:off x="208362" y="152400"/>
              <a:ext cx="5887638" cy="5262125"/>
              <a:chOff x="198222" y="152400"/>
              <a:chExt cx="6687105" cy="593742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1035406" y="1296601"/>
                <a:ext cx="2490796" cy="985986"/>
              </a:xfrm>
              <a:custGeom>
                <a:avLst/>
                <a:gdLst>
                  <a:gd name="connsiteX0" fmla="*/ 0 w 2490651"/>
                  <a:gd name="connsiteY0" fmla="*/ 984431 h 984431"/>
                  <a:gd name="connsiteX1" fmla="*/ 139337 w 2490651"/>
                  <a:gd name="connsiteY1" fmla="*/ 801551 h 984431"/>
                  <a:gd name="connsiteX2" fmla="*/ 252549 w 2490651"/>
                  <a:gd name="connsiteY2" fmla="*/ 679631 h 984431"/>
                  <a:gd name="connsiteX3" fmla="*/ 357051 w 2490651"/>
                  <a:gd name="connsiteY3" fmla="*/ 583836 h 984431"/>
                  <a:gd name="connsiteX4" fmla="*/ 496389 w 2490651"/>
                  <a:gd name="connsiteY4" fmla="*/ 444499 h 984431"/>
                  <a:gd name="connsiteX5" fmla="*/ 714103 w 2490651"/>
                  <a:gd name="connsiteY5" fmla="*/ 305162 h 984431"/>
                  <a:gd name="connsiteX6" fmla="*/ 862149 w 2490651"/>
                  <a:gd name="connsiteY6" fmla="*/ 226785 h 984431"/>
                  <a:gd name="connsiteX7" fmla="*/ 1053737 w 2490651"/>
                  <a:gd name="connsiteY7" fmla="*/ 139699 h 984431"/>
                  <a:gd name="connsiteX8" fmla="*/ 1227909 w 2490651"/>
                  <a:gd name="connsiteY8" fmla="*/ 87448 h 984431"/>
                  <a:gd name="connsiteX9" fmla="*/ 1428206 w 2490651"/>
                  <a:gd name="connsiteY9" fmla="*/ 35196 h 984431"/>
                  <a:gd name="connsiteX10" fmla="*/ 1645920 w 2490651"/>
                  <a:gd name="connsiteY10" fmla="*/ 17779 h 984431"/>
                  <a:gd name="connsiteX11" fmla="*/ 1837509 w 2490651"/>
                  <a:gd name="connsiteY11" fmla="*/ 362 h 984431"/>
                  <a:gd name="connsiteX12" fmla="*/ 2081349 w 2490651"/>
                  <a:gd name="connsiteY12" fmla="*/ 9071 h 984431"/>
                  <a:gd name="connsiteX13" fmla="*/ 2290354 w 2490651"/>
                  <a:gd name="connsiteY13" fmla="*/ 43905 h 984431"/>
                  <a:gd name="connsiteX14" fmla="*/ 2490651 w 2490651"/>
                  <a:gd name="connsiteY14" fmla="*/ 78739 h 98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90651" h="984431">
                    <a:moveTo>
                      <a:pt x="0" y="984431"/>
                    </a:moveTo>
                    <a:cubicBezTo>
                      <a:pt x="48623" y="918391"/>
                      <a:pt x="97246" y="852351"/>
                      <a:pt x="139337" y="801551"/>
                    </a:cubicBezTo>
                    <a:cubicBezTo>
                      <a:pt x="181428" y="750751"/>
                      <a:pt x="216263" y="715917"/>
                      <a:pt x="252549" y="679631"/>
                    </a:cubicBezTo>
                    <a:cubicBezTo>
                      <a:pt x="288835" y="643345"/>
                      <a:pt x="316411" y="623025"/>
                      <a:pt x="357051" y="583836"/>
                    </a:cubicBezTo>
                    <a:cubicBezTo>
                      <a:pt x="397691" y="544647"/>
                      <a:pt x="436880" y="490945"/>
                      <a:pt x="496389" y="444499"/>
                    </a:cubicBezTo>
                    <a:cubicBezTo>
                      <a:pt x="555898" y="398053"/>
                      <a:pt x="653143" y="341448"/>
                      <a:pt x="714103" y="305162"/>
                    </a:cubicBezTo>
                    <a:cubicBezTo>
                      <a:pt x="775063" y="268876"/>
                      <a:pt x="805543" y="254362"/>
                      <a:pt x="862149" y="226785"/>
                    </a:cubicBezTo>
                    <a:cubicBezTo>
                      <a:pt x="918755" y="199208"/>
                      <a:pt x="992777" y="162922"/>
                      <a:pt x="1053737" y="139699"/>
                    </a:cubicBezTo>
                    <a:cubicBezTo>
                      <a:pt x="1114697" y="116476"/>
                      <a:pt x="1165498" y="104865"/>
                      <a:pt x="1227909" y="87448"/>
                    </a:cubicBezTo>
                    <a:cubicBezTo>
                      <a:pt x="1290321" y="70031"/>
                      <a:pt x="1358537" y="46808"/>
                      <a:pt x="1428206" y="35196"/>
                    </a:cubicBezTo>
                    <a:cubicBezTo>
                      <a:pt x="1497875" y="23584"/>
                      <a:pt x="1645920" y="17779"/>
                      <a:pt x="1645920" y="17779"/>
                    </a:cubicBezTo>
                    <a:cubicBezTo>
                      <a:pt x="1714137" y="11973"/>
                      <a:pt x="1764938" y="1813"/>
                      <a:pt x="1837509" y="362"/>
                    </a:cubicBezTo>
                    <a:cubicBezTo>
                      <a:pt x="1910080" y="-1089"/>
                      <a:pt x="2005875" y="1814"/>
                      <a:pt x="2081349" y="9071"/>
                    </a:cubicBezTo>
                    <a:cubicBezTo>
                      <a:pt x="2156823" y="16328"/>
                      <a:pt x="2290354" y="43905"/>
                      <a:pt x="2290354" y="43905"/>
                    </a:cubicBezTo>
                    <a:lnTo>
                      <a:pt x="2490651" y="78739"/>
                    </a:lnTo>
                  </a:path>
                </a:pathLst>
              </a:custGeom>
              <a:noFill/>
              <a:ln w="57150">
                <a:solidFill>
                  <a:srgbClr val="0099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092400" y="1716219"/>
                <a:ext cx="532892" cy="513630"/>
              </a:xfrm>
              <a:custGeom>
                <a:avLst/>
                <a:gdLst>
                  <a:gd name="connsiteX0" fmla="*/ 0 w 531222"/>
                  <a:gd name="connsiteY0" fmla="*/ 0 h 513805"/>
                  <a:gd name="connsiteX1" fmla="*/ 130628 w 531222"/>
                  <a:gd name="connsiteY1" fmla="*/ 87085 h 513805"/>
                  <a:gd name="connsiteX2" fmla="*/ 217714 w 531222"/>
                  <a:gd name="connsiteY2" fmla="*/ 156754 h 513805"/>
                  <a:gd name="connsiteX3" fmla="*/ 313508 w 531222"/>
                  <a:gd name="connsiteY3" fmla="*/ 243840 h 513805"/>
                  <a:gd name="connsiteX4" fmla="*/ 383177 w 531222"/>
                  <a:gd name="connsiteY4" fmla="*/ 313508 h 513805"/>
                  <a:gd name="connsiteX5" fmla="*/ 444137 w 531222"/>
                  <a:gd name="connsiteY5" fmla="*/ 400594 h 513805"/>
                  <a:gd name="connsiteX6" fmla="*/ 470262 w 531222"/>
                  <a:gd name="connsiteY6" fmla="*/ 444137 h 513805"/>
                  <a:gd name="connsiteX7" fmla="*/ 531222 w 531222"/>
                  <a:gd name="connsiteY7" fmla="*/ 513805 h 513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222" h="513805">
                    <a:moveTo>
                      <a:pt x="0" y="0"/>
                    </a:moveTo>
                    <a:cubicBezTo>
                      <a:pt x="47171" y="30479"/>
                      <a:pt x="94342" y="60959"/>
                      <a:pt x="130628" y="87085"/>
                    </a:cubicBezTo>
                    <a:cubicBezTo>
                      <a:pt x="166914" y="113211"/>
                      <a:pt x="187234" y="130628"/>
                      <a:pt x="217714" y="156754"/>
                    </a:cubicBezTo>
                    <a:cubicBezTo>
                      <a:pt x="248194" y="182880"/>
                      <a:pt x="285931" y="217714"/>
                      <a:pt x="313508" y="243840"/>
                    </a:cubicBezTo>
                    <a:cubicBezTo>
                      <a:pt x="341085" y="269966"/>
                      <a:pt x="361406" y="287382"/>
                      <a:pt x="383177" y="313508"/>
                    </a:cubicBezTo>
                    <a:cubicBezTo>
                      <a:pt x="404948" y="339634"/>
                      <a:pt x="429623" y="378823"/>
                      <a:pt x="444137" y="400594"/>
                    </a:cubicBezTo>
                    <a:cubicBezTo>
                      <a:pt x="458651" y="422365"/>
                      <a:pt x="455748" y="425269"/>
                      <a:pt x="470262" y="444137"/>
                    </a:cubicBezTo>
                    <a:cubicBezTo>
                      <a:pt x="484776" y="463005"/>
                      <a:pt x="507999" y="488405"/>
                      <a:pt x="531222" y="513805"/>
                    </a:cubicBezTo>
                  </a:path>
                </a:pathLst>
              </a:custGeom>
              <a:noFill/>
              <a:ln w="5715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858432" y="2647173"/>
                <a:ext cx="176045" cy="1070826"/>
              </a:xfrm>
              <a:custGeom>
                <a:avLst/>
                <a:gdLst>
                  <a:gd name="connsiteX0" fmla="*/ 0 w 175259"/>
                  <a:gd name="connsiteY0" fmla="*/ 0 h 1071154"/>
                  <a:gd name="connsiteX1" fmla="*/ 60960 w 175259"/>
                  <a:gd name="connsiteY1" fmla="*/ 156754 h 1071154"/>
                  <a:gd name="connsiteX2" fmla="*/ 95794 w 175259"/>
                  <a:gd name="connsiteY2" fmla="*/ 252548 h 1071154"/>
                  <a:gd name="connsiteX3" fmla="*/ 121920 w 175259"/>
                  <a:gd name="connsiteY3" fmla="*/ 330925 h 1071154"/>
                  <a:gd name="connsiteX4" fmla="*/ 130628 w 175259"/>
                  <a:gd name="connsiteY4" fmla="*/ 409303 h 1071154"/>
                  <a:gd name="connsiteX5" fmla="*/ 156754 w 175259"/>
                  <a:gd name="connsiteY5" fmla="*/ 487680 h 1071154"/>
                  <a:gd name="connsiteX6" fmla="*/ 165463 w 175259"/>
                  <a:gd name="connsiteY6" fmla="*/ 583474 h 1071154"/>
                  <a:gd name="connsiteX7" fmla="*/ 165463 w 175259"/>
                  <a:gd name="connsiteY7" fmla="*/ 644434 h 1071154"/>
                  <a:gd name="connsiteX8" fmla="*/ 174171 w 175259"/>
                  <a:gd name="connsiteY8" fmla="*/ 783771 h 1071154"/>
                  <a:gd name="connsiteX9" fmla="*/ 174171 w 175259"/>
                  <a:gd name="connsiteY9" fmla="*/ 853440 h 1071154"/>
                  <a:gd name="connsiteX10" fmla="*/ 165463 w 175259"/>
                  <a:gd name="connsiteY10" fmla="*/ 931817 h 1071154"/>
                  <a:gd name="connsiteX11" fmla="*/ 156754 w 175259"/>
                  <a:gd name="connsiteY11" fmla="*/ 1010194 h 1071154"/>
                  <a:gd name="connsiteX12" fmla="*/ 156754 w 175259"/>
                  <a:gd name="connsiteY12" fmla="*/ 1071154 h 107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259" h="1071154">
                    <a:moveTo>
                      <a:pt x="0" y="0"/>
                    </a:moveTo>
                    <a:cubicBezTo>
                      <a:pt x="22497" y="57331"/>
                      <a:pt x="44994" y="114663"/>
                      <a:pt x="60960" y="156754"/>
                    </a:cubicBezTo>
                    <a:cubicBezTo>
                      <a:pt x="76926" y="198845"/>
                      <a:pt x="85634" y="223519"/>
                      <a:pt x="95794" y="252548"/>
                    </a:cubicBezTo>
                    <a:cubicBezTo>
                      <a:pt x="105954" y="281577"/>
                      <a:pt x="116114" y="304799"/>
                      <a:pt x="121920" y="330925"/>
                    </a:cubicBezTo>
                    <a:cubicBezTo>
                      <a:pt x="127726" y="357051"/>
                      <a:pt x="124822" y="383177"/>
                      <a:pt x="130628" y="409303"/>
                    </a:cubicBezTo>
                    <a:cubicBezTo>
                      <a:pt x="136434" y="435429"/>
                      <a:pt x="150948" y="458652"/>
                      <a:pt x="156754" y="487680"/>
                    </a:cubicBezTo>
                    <a:cubicBezTo>
                      <a:pt x="162560" y="516708"/>
                      <a:pt x="164012" y="557348"/>
                      <a:pt x="165463" y="583474"/>
                    </a:cubicBezTo>
                    <a:cubicBezTo>
                      <a:pt x="166914" y="609600"/>
                      <a:pt x="164012" y="611051"/>
                      <a:pt x="165463" y="644434"/>
                    </a:cubicBezTo>
                    <a:cubicBezTo>
                      <a:pt x="166914" y="677817"/>
                      <a:pt x="172720" y="748937"/>
                      <a:pt x="174171" y="783771"/>
                    </a:cubicBezTo>
                    <a:cubicBezTo>
                      <a:pt x="175622" y="818605"/>
                      <a:pt x="175622" y="828766"/>
                      <a:pt x="174171" y="853440"/>
                    </a:cubicBezTo>
                    <a:cubicBezTo>
                      <a:pt x="172720" y="878114"/>
                      <a:pt x="165463" y="931817"/>
                      <a:pt x="165463" y="931817"/>
                    </a:cubicBezTo>
                    <a:cubicBezTo>
                      <a:pt x="162560" y="957943"/>
                      <a:pt x="158205" y="986971"/>
                      <a:pt x="156754" y="1010194"/>
                    </a:cubicBezTo>
                    <a:cubicBezTo>
                      <a:pt x="155303" y="1033417"/>
                      <a:pt x="156028" y="1052285"/>
                      <a:pt x="156754" y="1071154"/>
                    </a:cubicBezTo>
                  </a:path>
                </a:pathLst>
              </a:custGeom>
              <a:noFill/>
              <a:ln w="57150"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527754" y="4110101"/>
                <a:ext cx="435353" cy="846113"/>
              </a:xfrm>
              <a:custGeom>
                <a:avLst/>
                <a:gdLst>
                  <a:gd name="connsiteX0" fmla="*/ 435429 w 435429"/>
                  <a:gd name="connsiteY0" fmla="*/ 0 h 844731"/>
                  <a:gd name="connsiteX1" fmla="*/ 383177 w 435429"/>
                  <a:gd name="connsiteY1" fmla="*/ 148045 h 844731"/>
                  <a:gd name="connsiteX2" fmla="*/ 357052 w 435429"/>
                  <a:gd name="connsiteY2" fmla="*/ 235131 h 844731"/>
                  <a:gd name="connsiteX3" fmla="*/ 313509 w 435429"/>
                  <a:gd name="connsiteY3" fmla="*/ 330925 h 844731"/>
                  <a:gd name="connsiteX4" fmla="*/ 269966 w 435429"/>
                  <a:gd name="connsiteY4" fmla="*/ 426720 h 844731"/>
                  <a:gd name="connsiteX5" fmla="*/ 243840 w 435429"/>
                  <a:gd name="connsiteY5" fmla="*/ 496388 h 844731"/>
                  <a:gd name="connsiteX6" fmla="*/ 191589 w 435429"/>
                  <a:gd name="connsiteY6" fmla="*/ 574765 h 844731"/>
                  <a:gd name="connsiteX7" fmla="*/ 148046 w 435429"/>
                  <a:gd name="connsiteY7" fmla="*/ 644434 h 844731"/>
                  <a:gd name="connsiteX8" fmla="*/ 87086 w 435429"/>
                  <a:gd name="connsiteY8" fmla="*/ 714103 h 844731"/>
                  <a:gd name="connsiteX9" fmla="*/ 43543 w 435429"/>
                  <a:gd name="connsiteY9" fmla="*/ 783771 h 844731"/>
                  <a:gd name="connsiteX10" fmla="*/ 0 w 435429"/>
                  <a:gd name="connsiteY10" fmla="*/ 844731 h 84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429" h="844731">
                    <a:moveTo>
                      <a:pt x="435429" y="0"/>
                    </a:moveTo>
                    <a:cubicBezTo>
                      <a:pt x="415834" y="54428"/>
                      <a:pt x="396240" y="108857"/>
                      <a:pt x="383177" y="148045"/>
                    </a:cubicBezTo>
                    <a:cubicBezTo>
                      <a:pt x="370114" y="187233"/>
                      <a:pt x="368663" y="204651"/>
                      <a:pt x="357052" y="235131"/>
                    </a:cubicBezTo>
                    <a:cubicBezTo>
                      <a:pt x="345441" y="265611"/>
                      <a:pt x="313509" y="330925"/>
                      <a:pt x="313509" y="330925"/>
                    </a:cubicBezTo>
                    <a:cubicBezTo>
                      <a:pt x="298995" y="362856"/>
                      <a:pt x="281577" y="399143"/>
                      <a:pt x="269966" y="426720"/>
                    </a:cubicBezTo>
                    <a:cubicBezTo>
                      <a:pt x="258355" y="454297"/>
                      <a:pt x="256903" y="471714"/>
                      <a:pt x="243840" y="496388"/>
                    </a:cubicBezTo>
                    <a:cubicBezTo>
                      <a:pt x="230777" y="521062"/>
                      <a:pt x="207555" y="550091"/>
                      <a:pt x="191589" y="574765"/>
                    </a:cubicBezTo>
                    <a:cubicBezTo>
                      <a:pt x="175623" y="599439"/>
                      <a:pt x="165463" y="621211"/>
                      <a:pt x="148046" y="644434"/>
                    </a:cubicBezTo>
                    <a:cubicBezTo>
                      <a:pt x="130629" y="667657"/>
                      <a:pt x="104503" y="690880"/>
                      <a:pt x="87086" y="714103"/>
                    </a:cubicBezTo>
                    <a:cubicBezTo>
                      <a:pt x="69669" y="737326"/>
                      <a:pt x="58057" y="762000"/>
                      <a:pt x="43543" y="783771"/>
                    </a:cubicBezTo>
                    <a:cubicBezTo>
                      <a:pt x="29029" y="805542"/>
                      <a:pt x="14514" y="825136"/>
                      <a:pt x="0" y="844731"/>
                    </a:cubicBezTo>
                  </a:path>
                </a:pathLst>
              </a:custGeom>
              <a:noFill/>
              <a:ln w="57150">
                <a:solidFill>
                  <a:srgbClr val="0099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162218" y="5355193"/>
                <a:ext cx="965868" cy="376050"/>
              </a:xfrm>
              <a:custGeom>
                <a:avLst/>
                <a:gdLst>
                  <a:gd name="connsiteX0" fmla="*/ 966652 w 966652"/>
                  <a:gd name="connsiteY0" fmla="*/ 0 h 376144"/>
                  <a:gd name="connsiteX1" fmla="*/ 905692 w 966652"/>
                  <a:gd name="connsiteY1" fmla="*/ 52252 h 376144"/>
                  <a:gd name="connsiteX2" fmla="*/ 827315 w 966652"/>
                  <a:gd name="connsiteY2" fmla="*/ 95795 h 376144"/>
                  <a:gd name="connsiteX3" fmla="*/ 748938 w 966652"/>
                  <a:gd name="connsiteY3" fmla="*/ 139338 h 376144"/>
                  <a:gd name="connsiteX4" fmla="*/ 661852 w 966652"/>
                  <a:gd name="connsiteY4" fmla="*/ 182880 h 376144"/>
                  <a:gd name="connsiteX5" fmla="*/ 539932 w 966652"/>
                  <a:gd name="connsiteY5" fmla="*/ 217715 h 376144"/>
                  <a:gd name="connsiteX6" fmla="*/ 444138 w 966652"/>
                  <a:gd name="connsiteY6" fmla="*/ 269966 h 376144"/>
                  <a:gd name="connsiteX7" fmla="*/ 330926 w 966652"/>
                  <a:gd name="connsiteY7" fmla="*/ 304800 h 376144"/>
                  <a:gd name="connsiteX8" fmla="*/ 235132 w 966652"/>
                  <a:gd name="connsiteY8" fmla="*/ 339635 h 376144"/>
                  <a:gd name="connsiteX9" fmla="*/ 156755 w 966652"/>
                  <a:gd name="connsiteY9" fmla="*/ 357052 h 376144"/>
                  <a:gd name="connsiteX10" fmla="*/ 104503 w 966652"/>
                  <a:gd name="connsiteY10" fmla="*/ 374469 h 376144"/>
                  <a:gd name="connsiteX11" fmla="*/ 0 w 966652"/>
                  <a:gd name="connsiteY11" fmla="*/ 374469 h 37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6652" h="376144">
                    <a:moveTo>
                      <a:pt x="966652" y="0"/>
                    </a:moveTo>
                    <a:cubicBezTo>
                      <a:pt x="947783" y="18143"/>
                      <a:pt x="928915" y="36286"/>
                      <a:pt x="905692" y="52252"/>
                    </a:cubicBezTo>
                    <a:cubicBezTo>
                      <a:pt x="882469" y="68218"/>
                      <a:pt x="827315" y="95795"/>
                      <a:pt x="827315" y="95795"/>
                    </a:cubicBezTo>
                    <a:cubicBezTo>
                      <a:pt x="801189" y="110309"/>
                      <a:pt x="776515" y="124824"/>
                      <a:pt x="748938" y="139338"/>
                    </a:cubicBezTo>
                    <a:cubicBezTo>
                      <a:pt x="721361" y="153852"/>
                      <a:pt x="696686" y="169817"/>
                      <a:pt x="661852" y="182880"/>
                    </a:cubicBezTo>
                    <a:cubicBezTo>
                      <a:pt x="627018" y="195943"/>
                      <a:pt x="576218" y="203201"/>
                      <a:pt x="539932" y="217715"/>
                    </a:cubicBezTo>
                    <a:cubicBezTo>
                      <a:pt x="503646" y="232229"/>
                      <a:pt x="478972" y="255452"/>
                      <a:pt x="444138" y="269966"/>
                    </a:cubicBezTo>
                    <a:cubicBezTo>
                      <a:pt x="409304" y="284480"/>
                      <a:pt x="365760" y="293189"/>
                      <a:pt x="330926" y="304800"/>
                    </a:cubicBezTo>
                    <a:cubicBezTo>
                      <a:pt x="296092" y="316411"/>
                      <a:pt x="264160" y="330926"/>
                      <a:pt x="235132" y="339635"/>
                    </a:cubicBezTo>
                    <a:cubicBezTo>
                      <a:pt x="206104" y="348344"/>
                      <a:pt x="178526" y="351246"/>
                      <a:pt x="156755" y="357052"/>
                    </a:cubicBezTo>
                    <a:cubicBezTo>
                      <a:pt x="134984" y="362858"/>
                      <a:pt x="130629" y="371566"/>
                      <a:pt x="104503" y="374469"/>
                    </a:cubicBezTo>
                    <a:cubicBezTo>
                      <a:pt x="78377" y="377372"/>
                      <a:pt x="39188" y="375920"/>
                      <a:pt x="0" y="374469"/>
                    </a:cubicBezTo>
                  </a:path>
                </a:pathLst>
              </a:custGeom>
              <a:noFill/>
              <a:ln w="57150"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140081" y="4947041"/>
                <a:ext cx="706558" cy="566369"/>
              </a:xfrm>
              <a:custGeom>
                <a:avLst/>
                <a:gdLst>
                  <a:gd name="connsiteX0" fmla="*/ 705394 w 705394"/>
                  <a:gd name="connsiteY0" fmla="*/ 566057 h 566057"/>
                  <a:gd name="connsiteX1" fmla="*/ 635726 w 705394"/>
                  <a:gd name="connsiteY1" fmla="*/ 531222 h 566057"/>
                  <a:gd name="connsiteX2" fmla="*/ 548640 w 705394"/>
                  <a:gd name="connsiteY2" fmla="*/ 461554 h 566057"/>
                  <a:gd name="connsiteX3" fmla="*/ 461554 w 705394"/>
                  <a:gd name="connsiteY3" fmla="*/ 418011 h 566057"/>
                  <a:gd name="connsiteX4" fmla="*/ 383177 w 705394"/>
                  <a:gd name="connsiteY4" fmla="*/ 365760 h 566057"/>
                  <a:gd name="connsiteX5" fmla="*/ 287383 w 705394"/>
                  <a:gd name="connsiteY5" fmla="*/ 287382 h 566057"/>
                  <a:gd name="connsiteX6" fmla="*/ 235131 w 705394"/>
                  <a:gd name="connsiteY6" fmla="*/ 235131 h 566057"/>
                  <a:gd name="connsiteX7" fmla="*/ 148046 w 705394"/>
                  <a:gd name="connsiteY7" fmla="*/ 156754 h 566057"/>
                  <a:gd name="connsiteX8" fmla="*/ 95794 w 705394"/>
                  <a:gd name="connsiteY8" fmla="*/ 104502 h 566057"/>
                  <a:gd name="connsiteX9" fmla="*/ 43543 w 705394"/>
                  <a:gd name="connsiteY9" fmla="*/ 43542 h 566057"/>
                  <a:gd name="connsiteX10" fmla="*/ 0 w 705394"/>
                  <a:gd name="connsiteY10" fmla="*/ 0 h 56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5394" h="566057">
                    <a:moveTo>
                      <a:pt x="705394" y="566057"/>
                    </a:moveTo>
                    <a:cubicBezTo>
                      <a:pt x="683623" y="557348"/>
                      <a:pt x="661852" y="548639"/>
                      <a:pt x="635726" y="531222"/>
                    </a:cubicBezTo>
                    <a:cubicBezTo>
                      <a:pt x="609600" y="513805"/>
                      <a:pt x="577669" y="480422"/>
                      <a:pt x="548640" y="461554"/>
                    </a:cubicBezTo>
                    <a:cubicBezTo>
                      <a:pt x="519611" y="442686"/>
                      <a:pt x="489131" y="433977"/>
                      <a:pt x="461554" y="418011"/>
                    </a:cubicBezTo>
                    <a:cubicBezTo>
                      <a:pt x="433977" y="402045"/>
                      <a:pt x="412205" y="387531"/>
                      <a:pt x="383177" y="365760"/>
                    </a:cubicBezTo>
                    <a:cubicBezTo>
                      <a:pt x="354149" y="343989"/>
                      <a:pt x="312057" y="309153"/>
                      <a:pt x="287383" y="287382"/>
                    </a:cubicBezTo>
                    <a:cubicBezTo>
                      <a:pt x="262709" y="265610"/>
                      <a:pt x="258354" y="256902"/>
                      <a:pt x="235131" y="235131"/>
                    </a:cubicBezTo>
                    <a:cubicBezTo>
                      <a:pt x="211908" y="213360"/>
                      <a:pt x="171269" y="178525"/>
                      <a:pt x="148046" y="156754"/>
                    </a:cubicBezTo>
                    <a:cubicBezTo>
                      <a:pt x="124823" y="134982"/>
                      <a:pt x="113211" y="123371"/>
                      <a:pt x="95794" y="104502"/>
                    </a:cubicBezTo>
                    <a:cubicBezTo>
                      <a:pt x="78377" y="85633"/>
                      <a:pt x="59509" y="60959"/>
                      <a:pt x="43543" y="43542"/>
                    </a:cubicBezTo>
                    <a:cubicBezTo>
                      <a:pt x="27577" y="26125"/>
                      <a:pt x="13788" y="13062"/>
                      <a:pt x="0" y="0"/>
                    </a:cubicBezTo>
                  </a:path>
                </a:pathLst>
              </a:custGeom>
              <a:noFill/>
              <a:ln w="57150"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719000" y="3881902"/>
                <a:ext cx="168909" cy="771813"/>
              </a:xfrm>
              <a:custGeom>
                <a:avLst/>
                <a:gdLst>
                  <a:gd name="connsiteX0" fmla="*/ 191588 w 191588"/>
                  <a:gd name="connsiteY0" fmla="*/ 426720 h 426720"/>
                  <a:gd name="connsiteX1" fmla="*/ 148045 w 191588"/>
                  <a:gd name="connsiteY1" fmla="*/ 365760 h 426720"/>
                  <a:gd name="connsiteX2" fmla="*/ 121920 w 191588"/>
                  <a:gd name="connsiteY2" fmla="*/ 313509 h 426720"/>
                  <a:gd name="connsiteX3" fmla="*/ 78377 w 191588"/>
                  <a:gd name="connsiteY3" fmla="*/ 235132 h 426720"/>
                  <a:gd name="connsiteX4" fmla="*/ 43542 w 191588"/>
                  <a:gd name="connsiteY4" fmla="*/ 139337 h 426720"/>
                  <a:gd name="connsiteX5" fmla="*/ 17417 w 191588"/>
                  <a:gd name="connsiteY5" fmla="*/ 69669 h 426720"/>
                  <a:gd name="connsiteX6" fmla="*/ 0 w 191588"/>
                  <a:gd name="connsiteY6" fmla="*/ 0 h 42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588" h="426720">
                    <a:moveTo>
                      <a:pt x="191588" y="426720"/>
                    </a:moveTo>
                    <a:cubicBezTo>
                      <a:pt x="175622" y="405674"/>
                      <a:pt x="159656" y="384628"/>
                      <a:pt x="148045" y="365760"/>
                    </a:cubicBezTo>
                    <a:cubicBezTo>
                      <a:pt x="136434" y="346892"/>
                      <a:pt x="133531" y="335280"/>
                      <a:pt x="121920" y="313509"/>
                    </a:cubicBezTo>
                    <a:cubicBezTo>
                      <a:pt x="110309" y="291738"/>
                      <a:pt x="91440" y="264161"/>
                      <a:pt x="78377" y="235132"/>
                    </a:cubicBezTo>
                    <a:cubicBezTo>
                      <a:pt x="65314" y="206103"/>
                      <a:pt x="53702" y="166914"/>
                      <a:pt x="43542" y="139337"/>
                    </a:cubicBezTo>
                    <a:cubicBezTo>
                      <a:pt x="33382" y="111760"/>
                      <a:pt x="24674" y="92892"/>
                      <a:pt x="17417" y="69669"/>
                    </a:cubicBezTo>
                    <a:cubicBezTo>
                      <a:pt x="10160" y="46446"/>
                      <a:pt x="5080" y="23223"/>
                      <a:pt x="0" y="0"/>
                    </a:cubicBezTo>
                  </a:path>
                </a:pathLst>
              </a:custGeom>
              <a:noFill/>
              <a:ln w="57150"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52388" y="2710317"/>
                <a:ext cx="209351" cy="841395"/>
              </a:xfrm>
              <a:custGeom>
                <a:avLst/>
                <a:gdLst>
                  <a:gd name="connsiteX0" fmla="*/ 0 w 209006"/>
                  <a:gd name="connsiteY0" fmla="*/ 1018903 h 1018903"/>
                  <a:gd name="connsiteX1" fmla="*/ 17417 w 209006"/>
                  <a:gd name="connsiteY1" fmla="*/ 888274 h 1018903"/>
                  <a:gd name="connsiteX2" fmla="*/ 17417 w 209006"/>
                  <a:gd name="connsiteY2" fmla="*/ 757646 h 1018903"/>
                  <a:gd name="connsiteX3" fmla="*/ 26126 w 209006"/>
                  <a:gd name="connsiteY3" fmla="*/ 670560 h 1018903"/>
                  <a:gd name="connsiteX4" fmla="*/ 26126 w 209006"/>
                  <a:gd name="connsiteY4" fmla="*/ 618308 h 1018903"/>
                  <a:gd name="connsiteX5" fmla="*/ 43543 w 209006"/>
                  <a:gd name="connsiteY5" fmla="*/ 531223 h 1018903"/>
                  <a:gd name="connsiteX6" fmla="*/ 52251 w 209006"/>
                  <a:gd name="connsiteY6" fmla="*/ 461554 h 1018903"/>
                  <a:gd name="connsiteX7" fmla="*/ 69668 w 209006"/>
                  <a:gd name="connsiteY7" fmla="*/ 383177 h 1018903"/>
                  <a:gd name="connsiteX8" fmla="*/ 104503 w 209006"/>
                  <a:gd name="connsiteY8" fmla="*/ 313508 h 1018903"/>
                  <a:gd name="connsiteX9" fmla="*/ 121920 w 209006"/>
                  <a:gd name="connsiteY9" fmla="*/ 226423 h 1018903"/>
                  <a:gd name="connsiteX10" fmla="*/ 139337 w 209006"/>
                  <a:gd name="connsiteY10" fmla="*/ 174171 h 1018903"/>
                  <a:gd name="connsiteX11" fmla="*/ 174171 w 209006"/>
                  <a:gd name="connsiteY11" fmla="*/ 95794 h 1018903"/>
                  <a:gd name="connsiteX12" fmla="*/ 209006 w 209006"/>
                  <a:gd name="connsiteY12" fmla="*/ 0 h 101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006" h="1018903">
                    <a:moveTo>
                      <a:pt x="0" y="1018903"/>
                    </a:moveTo>
                    <a:cubicBezTo>
                      <a:pt x="7257" y="975360"/>
                      <a:pt x="14514" y="931817"/>
                      <a:pt x="17417" y="888274"/>
                    </a:cubicBezTo>
                    <a:cubicBezTo>
                      <a:pt x="20320" y="844731"/>
                      <a:pt x="15966" y="793932"/>
                      <a:pt x="17417" y="757646"/>
                    </a:cubicBezTo>
                    <a:cubicBezTo>
                      <a:pt x="18869" y="721360"/>
                      <a:pt x="24675" y="693783"/>
                      <a:pt x="26126" y="670560"/>
                    </a:cubicBezTo>
                    <a:cubicBezTo>
                      <a:pt x="27577" y="647337"/>
                      <a:pt x="23223" y="641531"/>
                      <a:pt x="26126" y="618308"/>
                    </a:cubicBezTo>
                    <a:cubicBezTo>
                      <a:pt x="29029" y="595085"/>
                      <a:pt x="39189" y="557349"/>
                      <a:pt x="43543" y="531223"/>
                    </a:cubicBezTo>
                    <a:cubicBezTo>
                      <a:pt x="47897" y="505097"/>
                      <a:pt x="47897" y="486228"/>
                      <a:pt x="52251" y="461554"/>
                    </a:cubicBezTo>
                    <a:cubicBezTo>
                      <a:pt x="56605" y="436880"/>
                      <a:pt x="60959" y="407851"/>
                      <a:pt x="69668" y="383177"/>
                    </a:cubicBezTo>
                    <a:cubicBezTo>
                      <a:pt x="78377" y="358503"/>
                      <a:pt x="95794" y="339633"/>
                      <a:pt x="104503" y="313508"/>
                    </a:cubicBezTo>
                    <a:cubicBezTo>
                      <a:pt x="113212" y="287383"/>
                      <a:pt x="116114" y="249646"/>
                      <a:pt x="121920" y="226423"/>
                    </a:cubicBezTo>
                    <a:cubicBezTo>
                      <a:pt x="127726" y="203200"/>
                      <a:pt x="130629" y="195942"/>
                      <a:pt x="139337" y="174171"/>
                    </a:cubicBezTo>
                    <a:cubicBezTo>
                      <a:pt x="148046" y="152399"/>
                      <a:pt x="162559" y="124823"/>
                      <a:pt x="174171" y="95794"/>
                    </a:cubicBezTo>
                    <a:cubicBezTo>
                      <a:pt x="185783" y="66765"/>
                      <a:pt x="197394" y="33382"/>
                      <a:pt x="209006" y="0"/>
                    </a:cubicBezTo>
                  </a:path>
                </a:pathLst>
              </a:custGeom>
              <a:noFill/>
              <a:ln w="57150"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591261" y="608704"/>
                <a:ext cx="421079" cy="694777"/>
              </a:xfrm>
              <a:custGeom>
                <a:avLst/>
                <a:gdLst>
                  <a:gd name="connsiteX0" fmla="*/ 2988 w 419847"/>
                  <a:gd name="connsiteY0" fmla="*/ 0 h 887506"/>
                  <a:gd name="connsiteX1" fmla="*/ 2988 w 419847"/>
                  <a:gd name="connsiteY1" fmla="*/ 94129 h 887506"/>
                  <a:gd name="connsiteX2" fmla="*/ 2988 w 419847"/>
                  <a:gd name="connsiteY2" fmla="*/ 228600 h 887506"/>
                  <a:gd name="connsiteX3" fmla="*/ 43329 w 419847"/>
                  <a:gd name="connsiteY3" fmla="*/ 389964 h 887506"/>
                  <a:gd name="connsiteX4" fmla="*/ 83670 w 419847"/>
                  <a:gd name="connsiteY4" fmla="*/ 470647 h 887506"/>
                  <a:gd name="connsiteX5" fmla="*/ 124012 w 419847"/>
                  <a:gd name="connsiteY5" fmla="*/ 564776 h 887506"/>
                  <a:gd name="connsiteX6" fmla="*/ 177800 w 419847"/>
                  <a:gd name="connsiteY6" fmla="*/ 645459 h 887506"/>
                  <a:gd name="connsiteX7" fmla="*/ 245035 w 419847"/>
                  <a:gd name="connsiteY7" fmla="*/ 712694 h 887506"/>
                  <a:gd name="connsiteX8" fmla="*/ 312270 w 419847"/>
                  <a:gd name="connsiteY8" fmla="*/ 793376 h 887506"/>
                  <a:gd name="connsiteX9" fmla="*/ 379506 w 419847"/>
                  <a:gd name="connsiteY9" fmla="*/ 847164 h 887506"/>
                  <a:gd name="connsiteX10" fmla="*/ 419847 w 419847"/>
                  <a:gd name="connsiteY10" fmla="*/ 887506 h 8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47" h="887506">
                    <a:moveTo>
                      <a:pt x="2988" y="0"/>
                    </a:moveTo>
                    <a:lnTo>
                      <a:pt x="2988" y="94129"/>
                    </a:lnTo>
                    <a:cubicBezTo>
                      <a:pt x="2988" y="132229"/>
                      <a:pt x="-3735" y="179294"/>
                      <a:pt x="2988" y="228600"/>
                    </a:cubicBezTo>
                    <a:cubicBezTo>
                      <a:pt x="9711" y="277906"/>
                      <a:pt x="29882" y="349623"/>
                      <a:pt x="43329" y="389964"/>
                    </a:cubicBezTo>
                    <a:cubicBezTo>
                      <a:pt x="56776" y="430305"/>
                      <a:pt x="70223" y="441512"/>
                      <a:pt x="83670" y="470647"/>
                    </a:cubicBezTo>
                    <a:cubicBezTo>
                      <a:pt x="97117" y="499782"/>
                      <a:pt x="108324" y="535641"/>
                      <a:pt x="124012" y="564776"/>
                    </a:cubicBezTo>
                    <a:cubicBezTo>
                      <a:pt x="139700" y="593911"/>
                      <a:pt x="157630" y="620806"/>
                      <a:pt x="177800" y="645459"/>
                    </a:cubicBezTo>
                    <a:cubicBezTo>
                      <a:pt x="197970" y="670112"/>
                      <a:pt x="222623" y="688041"/>
                      <a:pt x="245035" y="712694"/>
                    </a:cubicBezTo>
                    <a:cubicBezTo>
                      <a:pt x="267447" y="737347"/>
                      <a:pt x="289858" y="770964"/>
                      <a:pt x="312270" y="793376"/>
                    </a:cubicBezTo>
                    <a:cubicBezTo>
                      <a:pt x="334682" y="815788"/>
                      <a:pt x="361577" y="831476"/>
                      <a:pt x="379506" y="847164"/>
                    </a:cubicBezTo>
                    <a:cubicBezTo>
                      <a:pt x="397436" y="862852"/>
                      <a:pt x="408641" y="875179"/>
                      <a:pt x="419847" y="887506"/>
                    </a:cubicBezTo>
                  </a:path>
                </a:pathLst>
              </a:cu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27694" name="TextBox 17"/>
              <p:cNvSpPr txBox="1">
                <a:spLocks noChangeArrowheads="1"/>
              </p:cNvSpPr>
              <p:nvPr/>
            </p:nvSpPr>
            <p:spPr bwMode="auto">
              <a:xfrm>
                <a:off x="1672046" y="152400"/>
                <a:ext cx="2420983" cy="57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Arial" panose="020B0604020202020204" pitchFamily="34" charset="0"/>
                  </a:rPr>
                  <a:t>Acetyl-CoA</a:t>
                </a:r>
              </a:p>
            </p:txBody>
          </p:sp>
          <p:sp>
            <p:nvSpPr>
              <p:cNvPr id="27695" name="TextBox 18"/>
              <p:cNvSpPr txBox="1">
                <a:spLocks noChangeArrowheads="1"/>
              </p:cNvSpPr>
              <p:nvPr/>
            </p:nvSpPr>
            <p:spPr bwMode="auto">
              <a:xfrm>
                <a:off x="2994213" y="1313457"/>
                <a:ext cx="2420983" cy="57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Arial" panose="020B0604020202020204" pitchFamily="34" charset="0"/>
                  </a:rPr>
                  <a:t>Citrate</a:t>
                </a:r>
              </a:p>
            </p:txBody>
          </p:sp>
          <p:sp>
            <p:nvSpPr>
              <p:cNvPr id="27696" name="TextBox 19"/>
              <p:cNvSpPr txBox="1">
                <a:spLocks noChangeArrowheads="1"/>
              </p:cNvSpPr>
              <p:nvPr/>
            </p:nvSpPr>
            <p:spPr bwMode="auto">
              <a:xfrm>
                <a:off x="4204706" y="2188085"/>
                <a:ext cx="2420983" cy="57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 dirty="0" err="1">
                    <a:latin typeface="Arial" panose="020B0604020202020204" pitchFamily="34" charset="0"/>
                  </a:rPr>
                  <a:t>Isocitrate</a:t>
                </a:r>
                <a:endParaRPr lang="en-GB" altLang="en-US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697" name="TextBox 20"/>
              <p:cNvSpPr txBox="1">
                <a:spLocks noChangeArrowheads="1"/>
              </p:cNvSpPr>
              <p:nvPr/>
            </p:nvSpPr>
            <p:spPr bwMode="auto">
              <a:xfrm>
                <a:off x="3984510" y="3666309"/>
                <a:ext cx="2900817" cy="57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en-US" sz="2000">
                    <a:latin typeface="Arial" panose="020B0604020202020204" pitchFamily="34" charset="0"/>
                  </a:rPr>
                  <a:t>α</a:t>
                </a:r>
                <a:r>
                  <a:rPr lang="en-GB" altLang="en-US" sz="2000">
                    <a:latin typeface="Arial" panose="020B0604020202020204" pitchFamily="34" charset="0"/>
                  </a:rPr>
                  <a:t>-Ketoglutarate</a:t>
                </a:r>
              </a:p>
            </p:txBody>
          </p:sp>
          <p:sp>
            <p:nvSpPr>
              <p:cNvPr id="27698" name="TextBox 21"/>
              <p:cNvSpPr txBox="1">
                <a:spLocks noChangeArrowheads="1"/>
              </p:cNvSpPr>
              <p:nvPr/>
            </p:nvSpPr>
            <p:spPr bwMode="auto">
              <a:xfrm>
                <a:off x="4036374" y="4913913"/>
                <a:ext cx="2709665" cy="57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 dirty="0" err="1">
                    <a:latin typeface="Arial" panose="020B0604020202020204" pitchFamily="34" charset="0"/>
                  </a:rPr>
                  <a:t>Succinyl</a:t>
                </a:r>
                <a:r>
                  <a:rPr lang="en-GB" altLang="en-US" sz="2000" dirty="0">
                    <a:latin typeface="Arial" panose="020B0604020202020204" pitchFamily="34" charset="0"/>
                  </a:rPr>
                  <a:t>-CoA</a:t>
                </a:r>
              </a:p>
            </p:txBody>
          </p:sp>
          <p:sp>
            <p:nvSpPr>
              <p:cNvPr id="27699" name="TextBox 22"/>
              <p:cNvSpPr txBox="1">
                <a:spLocks noChangeArrowheads="1"/>
              </p:cNvSpPr>
              <p:nvPr/>
            </p:nvSpPr>
            <p:spPr bwMode="auto">
              <a:xfrm>
                <a:off x="1466635" y="5511900"/>
                <a:ext cx="2420983" cy="57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Arial" panose="020B0604020202020204" pitchFamily="34" charset="0"/>
                  </a:rPr>
                  <a:t>Succinate</a:t>
                </a:r>
              </a:p>
            </p:txBody>
          </p:sp>
          <p:sp>
            <p:nvSpPr>
              <p:cNvPr id="27700" name="TextBox 23"/>
              <p:cNvSpPr txBox="1">
                <a:spLocks noChangeArrowheads="1"/>
              </p:cNvSpPr>
              <p:nvPr/>
            </p:nvSpPr>
            <p:spPr bwMode="auto">
              <a:xfrm>
                <a:off x="198222" y="4454319"/>
                <a:ext cx="2420983" cy="57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Arial" panose="020B0604020202020204" pitchFamily="34" charset="0"/>
                  </a:rPr>
                  <a:t>Fumarate</a:t>
                </a:r>
              </a:p>
            </p:txBody>
          </p:sp>
        </p:grpSp>
        <p:sp>
          <p:nvSpPr>
            <p:cNvPr id="27683" name="TextBox 6"/>
            <p:cNvSpPr txBox="1">
              <a:spLocks noChangeArrowheads="1"/>
            </p:cNvSpPr>
            <p:nvPr/>
          </p:nvSpPr>
          <p:spPr bwMode="auto">
            <a:xfrm>
              <a:off x="24015" y="3039216"/>
              <a:ext cx="2420983" cy="512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>
                  <a:latin typeface="Arial" panose="020B0604020202020204" pitchFamily="34" charset="0"/>
                </a:rPr>
                <a:t>Malate</a:t>
              </a:r>
            </a:p>
          </p:txBody>
        </p:sp>
        <p:sp>
          <p:nvSpPr>
            <p:cNvPr id="27684" name="TextBox 7"/>
            <p:cNvSpPr txBox="1">
              <a:spLocks noChangeArrowheads="1"/>
            </p:cNvSpPr>
            <p:nvPr/>
          </p:nvSpPr>
          <p:spPr bwMode="auto">
            <a:xfrm>
              <a:off x="80057" y="1871629"/>
              <a:ext cx="2420983" cy="512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Arial" panose="020B0604020202020204" pitchFamily="34" charset="0"/>
                </a:rPr>
                <a:t>Oxaloacetate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038350" y="1502600"/>
            <a:ext cx="0" cy="4572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20851666">
            <a:off x="2234233" y="1870324"/>
            <a:ext cx="410818" cy="222292"/>
          </a:xfrm>
          <a:custGeom>
            <a:avLst/>
            <a:gdLst>
              <a:gd name="connsiteX0" fmla="*/ 984738 w 984738"/>
              <a:gd name="connsiteY0" fmla="*/ 0 h 267286"/>
              <a:gd name="connsiteX1" fmla="*/ 689317 w 984738"/>
              <a:gd name="connsiteY1" fmla="*/ 56270 h 267286"/>
              <a:gd name="connsiteX2" fmla="*/ 464234 w 984738"/>
              <a:gd name="connsiteY2" fmla="*/ 98474 h 267286"/>
              <a:gd name="connsiteX3" fmla="*/ 225083 w 984738"/>
              <a:gd name="connsiteY3" fmla="*/ 182880 h 267286"/>
              <a:gd name="connsiteX4" fmla="*/ 0 w 984738"/>
              <a:gd name="connsiteY4" fmla="*/ 267286 h 26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738" h="267286">
                <a:moveTo>
                  <a:pt x="984738" y="0"/>
                </a:moveTo>
                <a:lnTo>
                  <a:pt x="689317" y="56270"/>
                </a:lnTo>
                <a:cubicBezTo>
                  <a:pt x="602566" y="72682"/>
                  <a:pt x="541606" y="77372"/>
                  <a:pt x="464234" y="98474"/>
                </a:cubicBezTo>
                <a:cubicBezTo>
                  <a:pt x="386862" y="119576"/>
                  <a:pt x="302455" y="154745"/>
                  <a:pt x="225083" y="182880"/>
                </a:cubicBezTo>
                <a:cubicBezTo>
                  <a:pt x="147711" y="211015"/>
                  <a:pt x="73855" y="239150"/>
                  <a:pt x="0" y="267286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9" name="Freeform 28"/>
          <p:cNvSpPr/>
          <p:nvPr/>
        </p:nvSpPr>
        <p:spPr>
          <a:xfrm rot="11975787">
            <a:off x="1384447" y="1983826"/>
            <a:ext cx="460485" cy="45719"/>
          </a:xfrm>
          <a:custGeom>
            <a:avLst/>
            <a:gdLst>
              <a:gd name="connsiteX0" fmla="*/ 984738 w 984738"/>
              <a:gd name="connsiteY0" fmla="*/ 0 h 267286"/>
              <a:gd name="connsiteX1" fmla="*/ 689317 w 984738"/>
              <a:gd name="connsiteY1" fmla="*/ 56270 h 267286"/>
              <a:gd name="connsiteX2" fmla="*/ 464234 w 984738"/>
              <a:gd name="connsiteY2" fmla="*/ 98474 h 267286"/>
              <a:gd name="connsiteX3" fmla="*/ 225083 w 984738"/>
              <a:gd name="connsiteY3" fmla="*/ 182880 h 267286"/>
              <a:gd name="connsiteX4" fmla="*/ 0 w 984738"/>
              <a:gd name="connsiteY4" fmla="*/ 267286 h 26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738" h="267286">
                <a:moveTo>
                  <a:pt x="984738" y="0"/>
                </a:moveTo>
                <a:lnTo>
                  <a:pt x="689317" y="56270"/>
                </a:lnTo>
                <a:cubicBezTo>
                  <a:pt x="602566" y="72682"/>
                  <a:pt x="541606" y="77372"/>
                  <a:pt x="464234" y="98474"/>
                </a:cubicBezTo>
                <a:cubicBezTo>
                  <a:pt x="386862" y="119576"/>
                  <a:pt x="302455" y="154745"/>
                  <a:pt x="225083" y="182880"/>
                </a:cubicBezTo>
                <a:cubicBezTo>
                  <a:pt x="147711" y="211015"/>
                  <a:pt x="73855" y="239150"/>
                  <a:pt x="0" y="267286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7656" name="TextBox 29"/>
          <p:cNvSpPr txBox="1">
            <a:spLocks noChangeArrowheads="1"/>
          </p:cNvSpPr>
          <p:nvPr/>
        </p:nvSpPr>
        <p:spPr bwMode="auto">
          <a:xfrm>
            <a:off x="1544015" y="1143000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pyruvate</a:t>
            </a:r>
          </a:p>
        </p:txBody>
      </p:sp>
      <p:sp>
        <p:nvSpPr>
          <p:cNvPr id="27657" name="TextBox 30"/>
          <p:cNvSpPr txBox="1">
            <a:spLocks noChangeArrowheads="1"/>
          </p:cNvSpPr>
          <p:nvPr/>
        </p:nvSpPr>
        <p:spPr bwMode="auto">
          <a:xfrm>
            <a:off x="163513" y="1631677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Amino acids</a:t>
            </a:r>
          </a:p>
        </p:txBody>
      </p:sp>
      <p:sp>
        <p:nvSpPr>
          <p:cNvPr id="27658" name="TextBox 31"/>
          <p:cNvSpPr txBox="1">
            <a:spLocks noChangeArrowheads="1"/>
          </p:cNvSpPr>
          <p:nvPr/>
        </p:nvSpPr>
        <p:spPr bwMode="auto">
          <a:xfrm>
            <a:off x="2570128" y="1577486"/>
            <a:ext cx="1398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Fatty acids</a:t>
            </a:r>
          </a:p>
        </p:txBody>
      </p:sp>
      <p:sp>
        <p:nvSpPr>
          <p:cNvPr id="41" name="Freeform 40"/>
          <p:cNvSpPr/>
          <p:nvPr/>
        </p:nvSpPr>
        <p:spPr>
          <a:xfrm>
            <a:off x="3602038" y="3967988"/>
            <a:ext cx="463550" cy="309562"/>
          </a:xfrm>
          <a:custGeom>
            <a:avLst/>
            <a:gdLst>
              <a:gd name="connsiteX0" fmla="*/ 0 w 464234"/>
              <a:gd name="connsiteY0" fmla="*/ 0 h 309489"/>
              <a:gd name="connsiteX1" fmla="*/ 42203 w 464234"/>
              <a:gd name="connsiteY1" fmla="*/ 98474 h 309489"/>
              <a:gd name="connsiteX2" fmla="*/ 126609 w 464234"/>
              <a:gd name="connsiteY2" fmla="*/ 196948 h 309489"/>
              <a:gd name="connsiteX3" fmla="*/ 281354 w 464234"/>
              <a:gd name="connsiteY3" fmla="*/ 267286 h 309489"/>
              <a:gd name="connsiteX4" fmla="*/ 464234 w 464234"/>
              <a:gd name="connsiteY4" fmla="*/ 309489 h 309489"/>
              <a:gd name="connsiteX5" fmla="*/ 464234 w 464234"/>
              <a:gd name="connsiteY5" fmla="*/ 309489 h 30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234" h="309489">
                <a:moveTo>
                  <a:pt x="0" y="0"/>
                </a:moveTo>
                <a:cubicBezTo>
                  <a:pt x="10551" y="32824"/>
                  <a:pt x="21102" y="65649"/>
                  <a:pt x="42203" y="98474"/>
                </a:cubicBezTo>
                <a:cubicBezTo>
                  <a:pt x="63304" y="131299"/>
                  <a:pt x="86751" y="168813"/>
                  <a:pt x="126609" y="196948"/>
                </a:cubicBezTo>
                <a:cubicBezTo>
                  <a:pt x="166467" y="225083"/>
                  <a:pt x="225083" y="248529"/>
                  <a:pt x="281354" y="267286"/>
                </a:cubicBezTo>
                <a:cubicBezTo>
                  <a:pt x="337625" y="286043"/>
                  <a:pt x="464234" y="309489"/>
                  <a:pt x="464234" y="309489"/>
                </a:cubicBezTo>
                <a:lnTo>
                  <a:pt x="464234" y="309489"/>
                </a:ln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42" name="Freeform 41"/>
          <p:cNvSpPr/>
          <p:nvPr/>
        </p:nvSpPr>
        <p:spPr>
          <a:xfrm>
            <a:off x="3570288" y="4964938"/>
            <a:ext cx="465137" cy="309562"/>
          </a:xfrm>
          <a:custGeom>
            <a:avLst/>
            <a:gdLst>
              <a:gd name="connsiteX0" fmla="*/ 0 w 464234"/>
              <a:gd name="connsiteY0" fmla="*/ 0 h 309489"/>
              <a:gd name="connsiteX1" fmla="*/ 42203 w 464234"/>
              <a:gd name="connsiteY1" fmla="*/ 98474 h 309489"/>
              <a:gd name="connsiteX2" fmla="*/ 126609 w 464234"/>
              <a:gd name="connsiteY2" fmla="*/ 196948 h 309489"/>
              <a:gd name="connsiteX3" fmla="*/ 281354 w 464234"/>
              <a:gd name="connsiteY3" fmla="*/ 267286 h 309489"/>
              <a:gd name="connsiteX4" fmla="*/ 464234 w 464234"/>
              <a:gd name="connsiteY4" fmla="*/ 309489 h 309489"/>
              <a:gd name="connsiteX5" fmla="*/ 464234 w 464234"/>
              <a:gd name="connsiteY5" fmla="*/ 309489 h 30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234" h="309489">
                <a:moveTo>
                  <a:pt x="0" y="0"/>
                </a:moveTo>
                <a:cubicBezTo>
                  <a:pt x="10551" y="32824"/>
                  <a:pt x="21102" y="65649"/>
                  <a:pt x="42203" y="98474"/>
                </a:cubicBezTo>
                <a:cubicBezTo>
                  <a:pt x="63304" y="131299"/>
                  <a:pt x="86751" y="168813"/>
                  <a:pt x="126609" y="196948"/>
                </a:cubicBezTo>
                <a:cubicBezTo>
                  <a:pt x="166467" y="225083"/>
                  <a:pt x="225083" y="248529"/>
                  <a:pt x="281354" y="267286"/>
                </a:cubicBezTo>
                <a:cubicBezTo>
                  <a:pt x="337625" y="286043"/>
                  <a:pt x="464234" y="309489"/>
                  <a:pt x="464234" y="309489"/>
                </a:cubicBezTo>
                <a:lnTo>
                  <a:pt x="464234" y="309489"/>
                </a:ln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7668" name="TextBox 42"/>
          <p:cNvSpPr txBox="1">
            <a:spLocks noChangeArrowheads="1"/>
          </p:cNvSpPr>
          <p:nvPr/>
        </p:nvSpPr>
        <p:spPr bwMode="auto">
          <a:xfrm>
            <a:off x="4064000" y="4115625"/>
            <a:ext cx="96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6600"/>
                </a:solidFill>
                <a:latin typeface="Arial" panose="020B0604020202020204" pitchFamily="34" charset="0"/>
              </a:rPr>
              <a:t>CO</a:t>
            </a:r>
            <a:r>
              <a:rPr lang="en-GB" altLang="en-US" sz="1800" baseline="-25000">
                <a:solidFill>
                  <a:srgbClr val="0066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69" name="TextBox 43"/>
          <p:cNvSpPr txBox="1">
            <a:spLocks noChangeArrowheads="1"/>
          </p:cNvSpPr>
          <p:nvPr/>
        </p:nvSpPr>
        <p:spPr bwMode="auto">
          <a:xfrm>
            <a:off x="3965575" y="5044313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6600"/>
                </a:solidFill>
                <a:latin typeface="Arial" panose="020B0604020202020204" pitchFamily="34" charset="0"/>
              </a:rPr>
              <a:t>CO</a:t>
            </a:r>
            <a:r>
              <a:rPr lang="en-GB" altLang="en-US" sz="1800" baseline="-25000">
                <a:solidFill>
                  <a:srgbClr val="0066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72" name="TextBox 47"/>
          <p:cNvSpPr txBox="1">
            <a:spLocks noChangeArrowheads="1"/>
          </p:cNvSpPr>
          <p:nvPr/>
        </p:nvSpPr>
        <p:spPr bwMode="auto">
          <a:xfrm>
            <a:off x="1616075" y="4115625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NADH</a:t>
            </a:r>
          </a:p>
        </p:txBody>
      </p:sp>
      <p:sp>
        <p:nvSpPr>
          <p:cNvPr id="49" name="Freeform 48"/>
          <p:cNvSpPr/>
          <p:nvPr/>
        </p:nvSpPr>
        <p:spPr>
          <a:xfrm>
            <a:off x="2616200" y="3996563"/>
            <a:ext cx="942975" cy="365125"/>
          </a:xfrm>
          <a:custGeom>
            <a:avLst/>
            <a:gdLst>
              <a:gd name="connsiteX0" fmla="*/ 942535 w 942535"/>
              <a:gd name="connsiteY0" fmla="*/ 0 h 365760"/>
              <a:gd name="connsiteX1" fmla="*/ 801858 w 942535"/>
              <a:gd name="connsiteY1" fmla="*/ 70339 h 365760"/>
              <a:gd name="connsiteX2" fmla="*/ 548640 w 942535"/>
              <a:gd name="connsiteY2" fmla="*/ 196948 h 365760"/>
              <a:gd name="connsiteX3" fmla="*/ 393895 w 942535"/>
              <a:gd name="connsiteY3" fmla="*/ 281354 h 365760"/>
              <a:gd name="connsiteX4" fmla="*/ 267286 w 942535"/>
              <a:gd name="connsiteY4" fmla="*/ 337625 h 365760"/>
              <a:gd name="connsiteX5" fmla="*/ 0 w 942535"/>
              <a:gd name="connsiteY5" fmla="*/ 365760 h 365760"/>
              <a:gd name="connsiteX6" fmla="*/ 0 w 942535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2535" h="365760">
                <a:moveTo>
                  <a:pt x="942535" y="0"/>
                </a:moveTo>
                <a:lnTo>
                  <a:pt x="801858" y="70339"/>
                </a:lnTo>
                <a:lnTo>
                  <a:pt x="548640" y="196948"/>
                </a:lnTo>
                <a:cubicBezTo>
                  <a:pt x="480646" y="232117"/>
                  <a:pt x="440787" y="257908"/>
                  <a:pt x="393895" y="281354"/>
                </a:cubicBezTo>
                <a:cubicBezTo>
                  <a:pt x="347003" y="304800"/>
                  <a:pt x="332935" y="323557"/>
                  <a:pt x="267286" y="337625"/>
                </a:cubicBezTo>
                <a:cubicBezTo>
                  <a:pt x="201637" y="351693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0" name="Freeform 49"/>
          <p:cNvSpPr/>
          <p:nvPr/>
        </p:nvSpPr>
        <p:spPr>
          <a:xfrm>
            <a:off x="2517775" y="4587113"/>
            <a:ext cx="900113" cy="561975"/>
          </a:xfrm>
          <a:custGeom>
            <a:avLst/>
            <a:gdLst>
              <a:gd name="connsiteX0" fmla="*/ 900332 w 900332"/>
              <a:gd name="connsiteY0" fmla="*/ 562708 h 562708"/>
              <a:gd name="connsiteX1" fmla="*/ 661181 w 900332"/>
              <a:gd name="connsiteY1" fmla="*/ 506437 h 562708"/>
              <a:gd name="connsiteX2" fmla="*/ 436098 w 900332"/>
              <a:gd name="connsiteY2" fmla="*/ 393896 h 562708"/>
              <a:gd name="connsiteX3" fmla="*/ 225083 w 900332"/>
              <a:gd name="connsiteY3" fmla="*/ 253219 h 562708"/>
              <a:gd name="connsiteX4" fmla="*/ 84406 w 900332"/>
              <a:gd name="connsiteY4" fmla="*/ 126610 h 562708"/>
              <a:gd name="connsiteX5" fmla="*/ 0 w 900332"/>
              <a:gd name="connsiteY5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0332" h="562708">
                <a:moveTo>
                  <a:pt x="900332" y="562708"/>
                </a:moveTo>
                <a:cubicBezTo>
                  <a:pt x="819442" y="548640"/>
                  <a:pt x="738553" y="534572"/>
                  <a:pt x="661181" y="506437"/>
                </a:cubicBezTo>
                <a:cubicBezTo>
                  <a:pt x="583809" y="478302"/>
                  <a:pt x="508781" y="436099"/>
                  <a:pt x="436098" y="393896"/>
                </a:cubicBezTo>
                <a:cubicBezTo>
                  <a:pt x="363415" y="351693"/>
                  <a:pt x="283698" y="297767"/>
                  <a:pt x="225083" y="253219"/>
                </a:cubicBezTo>
                <a:cubicBezTo>
                  <a:pt x="166468" y="208671"/>
                  <a:pt x="121920" y="168813"/>
                  <a:pt x="84406" y="126610"/>
                </a:cubicBezTo>
                <a:cubicBezTo>
                  <a:pt x="46892" y="84407"/>
                  <a:pt x="23446" y="4220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1" name="Freeform 50"/>
          <p:cNvSpPr/>
          <p:nvPr/>
        </p:nvSpPr>
        <p:spPr>
          <a:xfrm>
            <a:off x="773113" y="4094988"/>
            <a:ext cx="863600" cy="280987"/>
          </a:xfrm>
          <a:custGeom>
            <a:avLst/>
            <a:gdLst>
              <a:gd name="connsiteX0" fmla="*/ 0 w 862790"/>
              <a:gd name="connsiteY0" fmla="*/ 0 h 281760"/>
              <a:gd name="connsiteX1" fmla="*/ 281354 w 862790"/>
              <a:gd name="connsiteY1" fmla="*/ 168812 h 281760"/>
              <a:gd name="connsiteX2" fmla="*/ 295422 w 862790"/>
              <a:gd name="connsiteY2" fmla="*/ 168812 h 281760"/>
              <a:gd name="connsiteX3" fmla="*/ 534572 w 862790"/>
              <a:gd name="connsiteY3" fmla="*/ 253219 h 281760"/>
              <a:gd name="connsiteX4" fmla="*/ 844062 w 862790"/>
              <a:gd name="connsiteY4" fmla="*/ 281354 h 281760"/>
              <a:gd name="connsiteX5" fmla="*/ 801859 w 862790"/>
              <a:gd name="connsiteY5" fmla="*/ 267286 h 2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2790" h="281760">
                <a:moveTo>
                  <a:pt x="0" y="0"/>
                </a:moveTo>
                <a:lnTo>
                  <a:pt x="281354" y="168812"/>
                </a:lnTo>
                <a:cubicBezTo>
                  <a:pt x="330591" y="196947"/>
                  <a:pt x="253219" y="154744"/>
                  <a:pt x="295422" y="168812"/>
                </a:cubicBezTo>
                <a:cubicBezTo>
                  <a:pt x="337625" y="182880"/>
                  <a:pt x="443132" y="234462"/>
                  <a:pt x="534572" y="253219"/>
                </a:cubicBezTo>
                <a:cubicBezTo>
                  <a:pt x="626012" y="271976"/>
                  <a:pt x="799514" y="279010"/>
                  <a:pt x="844062" y="281354"/>
                </a:cubicBezTo>
                <a:cubicBezTo>
                  <a:pt x="888610" y="283698"/>
                  <a:pt x="845234" y="275492"/>
                  <a:pt x="801859" y="26728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2" name="Freeform 51"/>
          <p:cNvSpPr/>
          <p:nvPr/>
        </p:nvSpPr>
        <p:spPr>
          <a:xfrm>
            <a:off x="787400" y="5614225"/>
            <a:ext cx="534988" cy="506413"/>
          </a:xfrm>
          <a:custGeom>
            <a:avLst/>
            <a:gdLst>
              <a:gd name="connsiteX0" fmla="*/ 492370 w 534573"/>
              <a:gd name="connsiteY0" fmla="*/ 506574 h 506574"/>
              <a:gd name="connsiteX1" fmla="*/ 506437 w 534573"/>
              <a:gd name="connsiteY1" fmla="*/ 351829 h 506574"/>
              <a:gd name="connsiteX2" fmla="*/ 506437 w 534573"/>
              <a:gd name="connsiteY2" fmla="*/ 225220 h 506574"/>
              <a:gd name="connsiteX3" fmla="*/ 534573 w 534573"/>
              <a:gd name="connsiteY3" fmla="*/ 98611 h 506574"/>
              <a:gd name="connsiteX4" fmla="*/ 506437 w 534573"/>
              <a:gd name="connsiteY4" fmla="*/ 42340 h 506574"/>
              <a:gd name="connsiteX5" fmla="*/ 450166 w 534573"/>
              <a:gd name="connsiteY5" fmla="*/ 137 h 506574"/>
              <a:gd name="connsiteX6" fmla="*/ 295422 w 534573"/>
              <a:gd name="connsiteY6" fmla="*/ 56408 h 506574"/>
              <a:gd name="connsiteX7" fmla="*/ 196948 w 534573"/>
              <a:gd name="connsiteY7" fmla="*/ 140814 h 506574"/>
              <a:gd name="connsiteX8" fmla="*/ 0 w 534573"/>
              <a:gd name="connsiteY8" fmla="*/ 253355 h 506574"/>
              <a:gd name="connsiteX9" fmla="*/ 0 w 534573"/>
              <a:gd name="connsiteY9" fmla="*/ 253355 h 50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4573" h="506574">
                <a:moveTo>
                  <a:pt x="492370" y="506574"/>
                </a:moveTo>
                <a:cubicBezTo>
                  <a:pt x="498231" y="452647"/>
                  <a:pt x="504093" y="398721"/>
                  <a:pt x="506437" y="351829"/>
                </a:cubicBezTo>
                <a:cubicBezTo>
                  <a:pt x="508781" y="304937"/>
                  <a:pt x="501748" y="267423"/>
                  <a:pt x="506437" y="225220"/>
                </a:cubicBezTo>
                <a:cubicBezTo>
                  <a:pt x="511126" y="183017"/>
                  <a:pt x="534573" y="129091"/>
                  <a:pt x="534573" y="98611"/>
                </a:cubicBezTo>
                <a:cubicBezTo>
                  <a:pt x="534573" y="68131"/>
                  <a:pt x="520505" y="58752"/>
                  <a:pt x="506437" y="42340"/>
                </a:cubicBezTo>
                <a:cubicBezTo>
                  <a:pt x="492369" y="25928"/>
                  <a:pt x="485335" y="-2208"/>
                  <a:pt x="450166" y="137"/>
                </a:cubicBezTo>
                <a:cubicBezTo>
                  <a:pt x="414997" y="2482"/>
                  <a:pt x="337625" y="32962"/>
                  <a:pt x="295422" y="56408"/>
                </a:cubicBezTo>
                <a:cubicBezTo>
                  <a:pt x="253219" y="79854"/>
                  <a:pt x="246185" y="107989"/>
                  <a:pt x="196948" y="140814"/>
                </a:cubicBezTo>
                <a:cubicBezTo>
                  <a:pt x="147711" y="173638"/>
                  <a:pt x="0" y="253355"/>
                  <a:pt x="0" y="253355"/>
                </a:cubicBezTo>
                <a:lnTo>
                  <a:pt x="0" y="253355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3" name="Freeform 52"/>
          <p:cNvSpPr/>
          <p:nvPr/>
        </p:nvSpPr>
        <p:spPr>
          <a:xfrm>
            <a:off x="2616200" y="5904738"/>
            <a:ext cx="844550" cy="398462"/>
          </a:xfrm>
          <a:custGeom>
            <a:avLst/>
            <a:gdLst>
              <a:gd name="connsiteX0" fmla="*/ 844061 w 844061"/>
              <a:gd name="connsiteY0" fmla="*/ 33346 h 399106"/>
              <a:gd name="connsiteX1" fmla="*/ 717452 w 844061"/>
              <a:gd name="connsiteY1" fmla="*/ 5210 h 399106"/>
              <a:gd name="connsiteX2" fmla="*/ 562707 w 844061"/>
              <a:gd name="connsiteY2" fmla="*/ 5210 h 399106"/>
              <a:gd name="connsiteX3" fmla="*/ 450166 w 844061"/>
              <a:gd name="connsiteY3" fmla="*/ 5210 h 399106"/>
              <a:gd name="connsiteX4" fmla="*/ 323557 w 844061"/>
              <a:gd name="connsiteY4" fmla="*/ 5210 h 399106"/>
              <a:gd name="connsiteX5" fmla="*/ 253218 w 844061"/>
              <a:gd name="connsiteY5" fmla="*/ 5210 h 399106"/>
              <a:gd name="connsiteX6" fmla="*/ 168812 w 844061"/>
              <a:gd name="connsiteY6" fmla="*/ 75549 h 399106"/>
              <a:gd name="connsiteX7" fmla="*/ 168812 w 844061"/>
              <a:gd name="connsiteY7" fmla="*/ 75549 h 399106"/>
              <a:gd name="connsiteX8" fmla="*/ 112541 w 844061"/>
              <a:gd name="connsiteY8" fmla="*/ 174023 h 399106"/>
              <a:gd name="connsiteX9" fmla="*/ 42203 w 844061"/>
              <a:gd name="connsiteY9" fmla="*/ 286564 h 399106"/>
              <a:gd name="connsiteX10" fmla="*/ 0 w 844061"/>
              <a:gd name="connsiteY10" fmla="*/ 399106 h 39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4061" h="399106">
                <a:moveTo>
                  <a:pt x="844061" y="33346"/>
                </a:moveTo>
                <a:cubicBezTo>
                  <a:pt x="804202" y="21622"/>
                  <a:pt x="764344" y="9899"/>
                  <a:pt x="717452" y="5210"/>
                </a:cubicBezTo>
                <a:cubicBezTo>
                  <a:pt x="670560" y="521"/>
                  <a:pt x="562707" y="5210"/>
                  <a:pt x="562707" y="5210"/>
                </a:cubicBezTo>
                <a:lnTo>
                  <a:pt x="450166" y="5210"/>
                </a:lnTo>
                <a:lnTo>
                  <a:pt x="323557" y="5210"/>
                </a:lnTo>
                <a:cubicBezTo>
                  <a:pt x="290732" y="5210"/>
                  <a:pt x="279009" y="-6513"/>
                  <a:pt x="253218" y="5210"/>
                </a:cubicBezTo>
                <a:cubicBezTo>
                  <a:pt x="227427" y="16933"/>
                  <a:pt x="168812" y="75549"/>
                  <a:pt x="168812" y="75549"/>
                </a:cubicBezTo>
                <a:lnTo>
                  <a:pt x="168812" y="75549"/>
                </a:lnTo>
                <a:cubicBezTo>
                  <a:pt x="159434" y="91961"/>
                  <a:pt x="133642" y="138854"/>
                  <a:pt x="112541" y="174023"/>
                </a:cubicBezTo>
                <a:cubicBezTo>
                  <a:pt x="91439" y="209192"/>
                  <a:pt x="60960" y="249050"/>
                  <a:pt x="42203" y="286564"/>
                </a:cubicBezTo>
                <a:cubicBezTo>
                  <a:pt x="23446" y="324078"/>
                  <a:pt x="11723" y="361592"/>
                  <a:pt x="0" y="39910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7678" name="TextBox 53"/>
          <p:cNvSpPr txBox="1">
            <a:spLocks noChangeArrowheads="1"/>
          </p:cNvSpPr>
          <p:nvPr/>
        </p:nvSpPr>
        <p:spPr bwMode="auto">
          <a:xfrm>
            <a:off x="773113" y="6161913"/>
            <a:ext cx="842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FAD</a:t>
            </a:r>
          </a:p>
        </p:txBody>
      </p:sp>
      <p:sp>
        <p:nvSpPr>
          <p:cNvPr id="27679" name="TextBox 54"/>
          <p:cNvSpPr txBox="1">
            <a:spLocks noChangeArrowheads="1"/>
          </p:cNvSpPr>
          <p:nvPr/>
        </p:nvSpPr>
        <p:spPr bwMode="auto">
          <a:xfrm>
            <a:off x="95250" y="5768213"/>
            <a:ext cx="947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</a:rPr>
              <a:t>FADH</a:t>
            </a:r>
            <a:r>
              <a:rPr lang="en-GB" altLang="en-US" sz="18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80" name="TextBox 55"/>
          <p:cNvSpPr txBox="1">
            <a:spLocks noChangeArrowheads="1"/>
          </p:cNvSpPr>
          <p:nvPr/>
        </p:nvSpPr>
        <p:spPr bwMode="auto">
          <a:xfrm>
            <a:off x="3297238" y="5978525"/>
            <a:ext cx="1418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GDP/ADP</a:t>
            </a:r>
          </a:p>
        </p:txBody>
      </p:sp>
      <p:sp>
        <p:nvSpPr>
          <p:cNvPr id="27681" name="TextBox 56"/>
          <p:cNvSpPr txBox="1">
            <a:spLocks noChangeArrowheads="1"/>
          </p:cNvSpPr>
          <p:nvPr/>
        </p:nvSpPr>
        <p:spPr bwMode="auto">
          <a:xfrm>
            <a:off x="2286000" y="6292850"/>
            <a:ext cx="131645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GTP/ATP</a:t>
            </a:r>
          </a:p>
        </p:txBody>
      </p:sp>
    </p:spTree>
    <p:extLst>
      <p:ext uri="{BB962C8B-B14F-4D97-AF65-F5344CB8AC3E}">
        <p14:creationId xmlns:p14="http://schemas.microsoft.com/office/powerpoint/2010/main" val="101654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0" y="191106"/>
            <a:ext cx="9144000" cy="646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latin typeface="+mj-lt"/>
                <a:cs typeface="+mn-cs"/>
              </a:rPr>
              <a:t>Regulation of the TCA</a:t>
            </a:r>
            <a:endParaRPr lang="en-US" sz="3600" dirty="0">
              <a:latin typeface="+mj-lt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" y="1340636"/>
            <a:ext cx="8686800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The TCA cycle is tightly regulated at multiple points</a:t>
            </a:r>
          </a:p>
          <a:p>
            <a:pPr marL="365760" indent="-365760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Energy status of the cell 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		</a:t>
            </a:r>
            <a:r>
              <a:rPr lang="en-US" sz="2400" dirty="0">
                <a:solidFill>
                  <a:srgbClr val="009900"/>
                </a:solidFill>
                <a:latin typeface="+mn-lt"/>
                <a:cs typeface="+mn-cs"/>
              </a:rPr>
              <a:t>NADH/NAD+    and   ATP/ADP</a:t>
            </a:r>
          </a:p>
          <a:p>
            <a:pPr marL="365760" indent="-365760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Therefore</a:t>
            </a:r>
            <a:r>
              <a:rPr lang="en-US" sz="2400" b="1" dirty="0">
                <a:latin typeface="+mn-lt"/>
                <a:cs typeface="+mn-cs"/>
              </a:rPr>
              <a:t> respiratory control</a:t>
            </a:r>
            <a:r>
              <a:rPr lang="en-US" sz="2400" dirty="0">
                <a:latin typeface="+mn-lt"/>
                <a:cs typeface="+mn-cs"/>
              </a:rPr>
              <a:t> via the respiratory chain and oxidative </a:t>
            </a:r>
            <a:r>
              <a:rPr lang="en-US" sz="2400" dirty="0" err="1">
                <a:latin typeface="+mn-lt"/>
                <a:cs typeface="+mn-cs"/>
              </a:rPr>
              <a:t>phosphorylation</a:t>
            </a:r>
            <a:r>
              <a:rPr lang="en-US" sz="2400" dirty="0">
                <a:latin typeface="+mn-lt"/>
                <a:cs typeface="+mn-cs"/>
              </a:rPr>
              <a:t> primarily regulates TCA cycle</a:t>
            </a:r>
            <a:endParaRPr lang="en-US" altLang="en-US" sz="2400" dirty="0">
              <a:latin typeface="+mn-lt"/>
              <a:cs typeface="+mn-cs"/>
            </a:endParaRPr>
          </a:p>
          <a:p>
            <a:pPr marL="365760" indent="-365760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+mn-lt"/>
                <a:cs typeface="+mn-cs"/>
              </a:rPr>
              <a:t>Rate of flux through TCA cycle is affected</a:t>
            </a:r>
          </a:p>
          <a:p>
            <a:pPr marL="919163" indent="-457200" eaLnBrk="1" fontAlgn="auto" hangingPunct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altLang="en-US" sz="2400" dirty="0">
                <a:latin typeface="+mn-lt"/>
                <a:cs typeface="+mn-cs"/>
              </a:rPr>
              <a:t>	Substrate availability</a:t>
            </a:r>
          </a:p>
          <a:p>
            <a:pPr marL="919163" indent="-457200" eaLnBrk="1" fontAlgn="auto" hangingPunct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altLang="en-US" sz="2400" dirty="0">
                <a:latin typeface="+mn-lt"/>
                <a:cs typeface="+mn-cs"/>
              </a:rPr>
              <a:t>	Product inhibition</a:t>
            </a:r>
          </a:p>
          <a:p>
            <a:pPr marL="919163" indent="-457200" eaLnBrk="1" fontAlgn="auto" hangingPunct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altLang="en-US" sz="2400" dirty="0">
                <a:latin typeface="+mn-lt"/>
                <a:cs typeface="+mn-cs"/>
              </a:rPr>
              <a:t>	Allosteric feedback inhibition</a:t>
            </a:r>
          </a:p>
          <a:p>
            <a:pPr marL="365760" indent="-365760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+mn-lt"/>
                <a:cs typeface="+mn-cs"/>
              </a:rPr>
              <a:t>Potential sites of regulation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2400" dirty="0" smtClean="0">
                <a:latin typeface="+mn-lt"/>
                <a:cs typeface="+mn-cs"/>
              </a:rPr>
              <a:t> </a:t>
            </a:r>
            <a:r>
              <a:rPr lang="en-US" altLang="en-US" sz="2400" dirty="0">
                <a:latin typeface="+mn-lt"/>
                <a:cs typeface="+mn-cs"/>
              </a:rPr>
              <a:t>irreversible steps in the cycle</a:t>
            </a:r>
          </a:p>
          <a:p>
            <a:pPr marL="365760" indent="-3657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2309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56"/>
          <p:cNvGrpSpPr>
            <a:grpSpLocks/>
          </p:cNvGrpSpPr>
          <p:nvPr/>
        </p:nvGrpSpPr>
        <p:grpSpPr bwMode="auto">
          <a:xfrm>
            <a:off x="1873250" y="1219200"/>
            <a:ext cx="7727949" cy="5320531"/>
            <a:chOff x="1219200" y="1219200"/>
            <a:chExt cx="7727376" cy="5320531"/>
          </a:xfrm>
        </p:grpSpPr>
        <p:grpSp>
          <p:nvGrpSpPr>
            <p:cNvPr id="30724" name="Group 2"/>
            <p:cNvGrpSpPr>
              <a:grpSpLocks/>
            </p:cNvGrpSpPr>
            <p:nvPr/>
          </p:nvGrpSpPr>
          <p:grpSpPr bwMode="auto">
            <a:xfrm>
              <a:off x="1219200" y="1219200"/>
              <a:ext cx="5943600" cy="5320531"/>
              <a:chOff x="63644" y="152400"/>
              <a:chExt cx="6032356" cy="5136181"/>
            </a:xfrm>
          </p:grpSpPr>
          <p:grpSp>
            <p:nvGrpSpPr>
              <p:cNvPr id="30755" name="Group 3"/>
              <p:cNvGrpSpPr>
                <a:grpSpLocks/>
              </p:cNvGrpSpPr>
              <p:nvPr/>
            </p:nvGrpSpPr>
            <p:grpSpPr bwMode="auto">
              <a:xfrm>
                <a:off x="208362" y="152400"/>
                <a:ext cx="5887638" cy="5136181"/>
                <a:chOff x="198222" y="152400"/>
                <a:chExt cx="6687105" cy="5795313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1036612" y="1297105"/>
                  <a:ext cx="2490429" cy="983894"/>
                </a:xfrm>
                <a:custGeom>
                  <a:avLst/>
                  <a:gdLst>
                    <a:gd name="connsiteX0" fmla="*/ 0 w 2490651"/>
                    <a:gd name="connsiteY0" fmla="*/ 984431 h 984431"/>
                    <a:gd name="connsiteX1" fmla="*/ 139337 w 2490651"/>
                    <a:gd name="connsiteY1" fmla="*/ 801551 h 984431"/>
                    <a:gd name="connsiteX2" fmla="*/ 252549 w 2490651"/>
                    <a:gd name="connsiteY2" fmla="*/ 679631 h 984431"/>
                    <a:gd name="connsiteX3" fmla="*/ 357051 w 2490651"/>
                    <a:gd name="connsiteY3" fmla="*/ 583836 h 984431"/>
                    <a:gd name="connsiteX4" fmla="*/ 496389 w 2490651"/>
                    <a:gd name="connsiteY4" fmla="*/ 444499 h 984431"/>
                    <a:gd name="connsiteX5" fmla="*/ 714103 w 2490651"/>
                    <a:gd name="connsiteY5" fmla="*/ 305162 h 984431"/>
                    <a:gd name="connsiteX6" fmla="*/ 862149 w 2490651"/>
                    <a:gd name="connsiteY6" fmla="*/ 226785 h 984431"/>
                    <a:gd name="connsiteX7" fmla="*/ 1053737 w 2490651"/>
                    <a:gd name="connsiteY7" fmla="*/ 139699 h 984431"/>
                    <a:gd name="connsiteX8" fmla="*/ 1227909 w 2490651"/>
                    <a:gd name="connsiteY8" fmla="*/ 87448 h 984431"/>
                    <a:gd name="connsiteX9" fmla="*/ 1428206 w 2490651"/>
                    <a:gd name="connsiteY9" fmla="*/ 35196 h 984431"/>
                    <a:gd name="connsiteX10" fmla="*/ 1645920 w 2490651"/>
                    <a:gd name="connsiteY10" fmla="*/ 17779 h 984431"/>
                    <a:gd name="connsiteX11" fmla="*/ 1837509 w 2490651"/>
                    <a:gd name="connsiteY11" fmla="*/ 362 h 984431"/>
                    <a:gd name="connsiteX12" fmla="*/ 2081349 w 2490651"/>
                    <a:gd name="connsiteY12" fmla="*/ 9071 h 984431"/>
                    <a:gd name="connsiteX13" fmla="*/ 2290354 w 2490651"/>
                    <a:gd name="connsiteY13" fmla="*/ 43905 h 984431"/>
                    <a:gd name="connsiteX14" fmla="*/ 2490651 w 2490651"/>
                    <a:gd name="connsiteY14" fmla="*/ 78739 h 984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490651" h="984431">
                      <a:moveTo>
                        <a:pt x="0" y="984431"/>
                      </a:moveTo>
                      <a:cubicBezTo>
                        <a:pt x="48623" y="918391"/>
                        <a:pt x="97246" y="852351"/>
                        <a:pt x="139337" y="801551"/>
                      </a:cubicBezTo>
                      <a:cubicBezTo>
                        <a:pt x="181428" y="750751"/>
                        <a:pt x="216263" y="715917"/>
                        <a:pt x="252549" y="679631"/>
                      </a:cubicBezTo>
                      <a:cubicBezTo>
                        <a:pt x="288835" y="643345"/>
                        <a:pt x="316411" y="623025"/>
                        <a:pt x="357051" y="583836"/>
                      </a:cubicBezTo>
                      <a:cubicBezTo>
                        <a:pt x="397691" y="544647"/>
                        <a:pt x="436880" y="490945"/>
                        <a:pt x="496389" y="444499"/>
                      </a:cubicBezTo>
                      <a:cubicBezTo>
                        <a:pt x="555898" y="398053"/>
                        <a:pt x="653143" y="341448"/>
                        <a:pt x="714103" y="305162"/>
                      </a:cubicBezTo>
                      <a:cubicBezTo>
                        <a:pt x="775063" y="268876"/>
                        <a:pt x="805543" y="254362"/>
                        <a:pt x="862149" y="226785"/>
                      </a:cubicBezTo>
                      <a:cubicBezTo>
                        <a:pt x="918755" y="199208"/>
                        <a:pt x="992777" y="162922"/>
                        <a:pt x="1053737" y="139699"/>
                      </a:cubicBezTo>
                      <a:cubicBezTo>
                        <a:pt x="1114697" y="116476"/>
                        <a:pt x="1165498" y="104865"/>
                        <a:pt x="1227909" y="87448"/>
                      </a:cubicBezTo>
                      <a:cubicBezTo>
                        <a:pt x="1290321" y="70031"/>
                        <a:pt x="1358537" y="46808"/>
                        <a:pt x="1428206" y="35196"/>
                      </a:cubicBezTo>
                      <a:cubicBezTo>
                        <a:pt x="1497875" y="23584"/>
                        <a:pt x="1645920" y="17779"/>
                        <a:pt x="1645920" y="17779"/>
                      </a:cubicBezTo>
                      <a:cubicBezTo>
                        <a:pt x="1714137" y="11973"/>
                        <a:pt x="1764938" y="1813"/>
                        <a:pt x="1837509" y="362"/>
                      </a:cubicBezTo>
                      <a:cubicBezTo>
                        <a:pt x="1910080" y="-1089"/>
                        <a:pt x="2005875" y="1814"/>
                        <a:pt x="2081349" y="9071"/>
                      </a:cubicBezTo>
                      <a:cubicBezTo>
                        <a:pt x="2156823" y="16328"/>
                        <a:pt x="2290354" y="43905"/>
                        <a:pt x="2290354" y="43905"/>
                      </a:cubicBezTo>
                      <a:lnTo>
                        <a:pt x="2490651" y="78739"/>
                      </a:lnTo>
                    </a:path>
                  </a:pathLst>
                </a:custGeom>
                <a:noFill/>
                <a:ln w="57150">
                  <a:solidFill>
                    <a:srgbClr val="009900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4092465" y="1715562"/>
                  <a:ext cx="530657" cy="513562"/>
                </a:xfrm>
                <a:custGeom>
                  <a:avLst/>
                  <a:gdLst>
                    <a:gd name="connsiteX0" fmla="*/ 0 w 531222"/>
                    <a:gd name="connsiteY0" fmla="*/ 0 h 513805"/>
                    <a:gd name="connsiteX1" fmla="*/ 130628 w 531222"/>
                    <a:gd name="connsiteY1" fmla="*/ 87085 h 513805"/>
                    <a:gd name="connsiteX2" fmla="*/ 217714 w 531222"/>
                    <a:gd name="connsiteY2" fmla="*/ 156754 h 513805"/>
                    <a:gd name="connsiteX3" fmla="*/ 313508 w 531222"/>
                    <a:gd name="connsiteY3" fmla="*/ 243840 h 513805"/>
                    <a:gd name="connsiteX4" fmla="*/ 383177 w 531222"/>
                    <a:gd name="connsiteY4" fmla="*/ 313508 h 513805"/>
                    <a:gd name="connsiteX5" fmla="*/ 444137 w 531222"/>
                    <a:gd name="connsiteY5" fmla="*/ 400594 h 513805"/>
                    <a:gd name="connsiteX6" fmla="*/ 470262 w 531222"/>
                    <a:gd name="connsiteY6" fmla="*/ 444137 h 513805"/>
                    <a:gd name="connsiteX7" fmla="*/ 531222 w 531222"/>
                    <a:gd name="connsiteY7" fmla="*/ 513805 h 513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1222" h="513805">
                      <a:moveTo>
                        <a:pt x="0" y="0"/>
                      </a:moveTo>
                      <a:cubicBezTo>
                        <a:pt x="47171" y="30479"/>
                        <a:pt x="94342" y="60959"/>
                        <a:pt x="130628" y="87085"/>
                      </a:cubicBezTo>
                      <a:cubicBezTo>
                        <a:pt x="166914" y="113211"/>
                        <a:pt x="187234" y="130628"/>
                        <a:pt x="217714" y="156754"/>
                      </a:cubicBezTo>
                      <a:cubicBezTo>
                        <a:pt x="248194" y="182880"/>
                        <a:pt x="285931" y="217714"/>
                        <a:pt x="313508" y="243840"/>
                      </a:cubicBezTo>
                      <a:cubicBezTo>
                        <a:pt x="341085" y="269966"/>
                        <a:pt x="361406" y="287382"/>
                        <a:pt x="383177" y="313508"/>
                      </a:cubicBezTo>
                      <a:cubicBezTo>
                        <a:pt x="404948" y="339634"/>
                        <a:pt x="429623" y="378823"/>
                        <a:pt x="444137" y="400594"/>
                      </a:cubicBezTo>
                      <a:cubicBezTo>
                        <a:pt x="458651" y="422365"/>
                        <a:pt x="455748" y="425269"/>
                        <a:pt x="470262" y="444137"/>
                      </a:cubicBezTo>
                      <a:cubicBezTo>
                        <a:pt x="484776" y="463005"/>
                        <a:pt x="507999" y="488405"/>
                        <a:pt x="531222" y="513805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4859173" y="2647581"/>
                  <a:ext cx="175666" cy="1070351"/>
                </a:xfrm>
                <a:custGeom>
                  <a:avLst/>
                  <a:gdLst>
                    <a:gd name="connsiteX0" fmla="*/ 0 w 175259"/>
                    <a:gd name="connsiteY0" fmla="*/ 0 h 1071154"/>
                    <a:gd name="connsiteX1" fmla="*/ 60960 w 175259"/>
                    <a:gd name="connsiteY1" fmla="*/ 156754 h 1071154"/>
                    <a:gd name="connsiteX2" fmla="*/ 95794 w 175259"/>
                    <a:gd name="connsiteY2" fmla="*/ 252548 h 1071154"/>
                    <a:gd name="connsiteX3" fmla="*/ 121920 w 175259"/>
                    <a:gd name="connsiteY3" fmla="*/ 330925 h 1071154"/>
                    <a:gd name="connsiteX4" fmla="*/ 130628 w 175259"/>
                    <a:gd name="connsiteY4" fmla="*/ 409303 h 1071154"/>
                    <a:gd name="connsiteX5" fmla="*/ 156754 w 175259"/>
                    <a:gd name="connsiteY5" fmla="*/ 487680 h 1071154"/>
                    <a:gd name="connsiteX6" fmla="*/ 165463 w 175259"/>
                    <a:gd name="connsiteY6" fmla="*/ 583474 h 1071154"/>
                    <a:gd name="connsiteX7" fmla="*/ 165463 w 175259"/>
                    <a:gd name="connsiteY7" fmla="*/ 644434 h 1071154"/>
                    <a:gd name="connsiteX8" fmla="*/ 174171 w 175259"/>
                    <a:gd name="connsiteY8" fmla="*/ 783771 h 1071154"/>
                    <a:gd name="connsiteX9" fmla="*/ 174171 w 175259"/>
                    <a:gd name="connsiteY9" fmla="*/ 853440 h 1071154"/>
                    <a:gd name="connsiteX10" fmla="*/ 165463 w 175259"/>
                    <a:gd name="connsiteY10" fmla="*/ 931817 h 1071154"/>
                    <a:gd name="connsiteX11" fmla="*/ 156754 w 175259"/>
                    <a:gd name="connsiteY11" fmla="*/ 1010194 h 1071154"/>
                    <a:gd name="connsiteX12" fmla="*/ 156754 w 175259"/>
                    <a:gd name="connsiteY12" fmla="*/ 1071154 h 1071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5259" h="1071154">
                      <a:moveTo>
                        <a:pt x="0" y="0"/>
                      </a:moveTo>
                      <a:cubicBezTo>
                        <a:pt x="22497" y="57331"/>
                        <a:pt x="44994" y="114663"/>
                        <a:pt x="60960" y="156754"/>
                      </a:cubicBezTo>
                      <a:cubicBezTo>
                        <a:pt x="76926" y="198845"/>
                        <a:pt x="85634" y="223519"/>
                        <a:pt x="95794" y="252548"/>
                      </a:cubicBezTo>
                      <a:cubicBezTo>
                        <a:pt x="105954" y="281577"/>
                        <a:pt x="116114" y="304799"/>
                        <a:pt x="121920" y="330925"/>
                      </a:cubicBezTo>
                      <a:cubicBezTo>
                        <a:pt x="127726" y="357051"/>
                        <a:pt x="124822" y="383177"/>
                        <a:pt x="130628" y="409303"/>
                      </a:cubicBezTo>
                      <a:cubicBezTo>
                        <a:pt x="136434" y="435429"/>
                        <a:pt x="150948" y="458652"/>
                        <a:pt x="156754" y="487680"/>
                      </a:cubicBezTo>
                      <a:cubicBezTo>
                        <a:pt x="162560" y="516708"/>
                        <a:pt x="164012" y="557348"/>
                        <a:pt x="165463" y="583474"/>
                      </a:cubicBezTo>
                      <a:cubicBezTo>
                        <a:pt x="166914" y="609600"/>
                        <a:pt x="164012" y="611051"/>
                        <a:pt x="165463" y="644434"/>
                      </a:cubicBezTo>
                      <a:cubicBezTo>
                        <a:pt x="166914" y="677817"/>
                        <a:pt x="172720" y="748937"/>
                        <a:pt x="174171" y="783771"/>
                      </a:cubicBezTo>
                      <a:cubicBezTo>
                        <a:pt x="175622" y="818605"/>
                        <a:pt x="175622" y="828766"/>
                        <a:pt x="174171" y="853440"/>
                      </a:cubicBezTo>
                      <a:cubicBezTo>
                        <a:pt x="172720" y="878114"/>
                        <a:pt x="165463" y="931817"/>
                        <a:pt x="165463" y="931817"/>
                      </a:cubicBezTo>
                      <a:cubicBezTo>
                        <a:pt x="162560" y="957943"/>
                        <a:pt x="158205" y="986971"/>
                        <a:pt x="156754" y="1010194"/>
                      </a:cubicBezTo>
                      <a:cubicBezTo>
                        <a:pt x="155303" y="1033417"/>
                        <a:pt x="156028" y="1052285"/>
                        <a:pt x="156754" y="1071154"/>
                      </a:cubicBezTo>
                    </a:path>
                  </a:pathLst>
                </a:custGeom>
                <a:noFill/>
                <a:ln w="57150">
                  <a:solidFill>
                    <a:srgbClr val="006600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4527970" y="4110452"/>
                  <a:ext cx="435505" cy="845560"/>
                </a:xfrm>
                <a:custGeom>
                  <a:avLst/>
                  <a:gdLst>
                    <a:gd name="connsiteX0" fmla="*/ 435429 w 435429"/>
                    <a:gd name="connsiteY0" fmla="*/ 0 h 844731"/>
                    <a:gd name="connsiteX1" fmla="*/ 383177 w 435429"/>
                    <a:gd name="connsiteY1" fmla="*/ 148045 h 844731"/>
                    <a:gd name="connsiteX2" fmla="*/ 357052 w 435429"/>
                    <a:gd name="connsiteY2" fmla="*/ 235131 h 844731"/>
                    <a:gd name="connsiteX3" fmla="*/ 313509 w 435429"/>
                    <a:gd name="connsiteY3" fmla="*/ 330925 h 844731"/>
                    <a:gd name="connsiteX4" fmla="*/ 269966 w 435429"/>
                    <a:gd name="connsiteY4" fmla="*/ 426720 h 844731"/>
                    <a:gd name="connsiteX5" fmla="*/ 243840 w 435429"/>
                    <a:gd name="connsiteY5" fmla="*/ 496388 h 844731"/>
                    <a:gd name="connsiteX6" fmla="*/ 191589 w 435429"/>
                    <a:gd name="connsiteY6" fmla="*/ 574765 h 844731"/>
                    <a:gd name="connsiteX7" fmla="*/ 148046 w 435429"/>
                    <a:gd name="connsiteY7" fmla="*/ 644434 h 844731"/>
                    <a:gd name="connsiteX8" fmla="*/ 87086 w 435429"/>
                    <a:gd name="connsiteY8" fmla="*/ 714103 h 844731"/>
                    <a:gd name="connsiteX9" fmla="*/ 43543 w 435429"/>
                    <a:gd name="connsiteY9" fmla="*/ 783771 h 844731"/>
                    <a:gd name="connsiteX10" fmla="*/ 0 w 435429"/>
                    <a:gd name="connsiteY10" fmla="*/ 844731 h 844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429" h="844731">
                      <a:moveTo>
                        <a:pt x="435429" y="0"/>
                      </a:moveTo>
                      <a:cubicBezTo>
                        <a:pt x="415834" y="54428"/>
                        <a:pt x="396240" y="108857"/>
                        <a:pt x="383177" y="148045"/>
                      </a:cubicBezTo>
                      <a:cubicBezTo>
                        <a:pt x="370114" y="187233"/>
                        <a:pt x="368663" y="204651"/>
                        <a:pt x="357052" y="235131"/>
                      </a:cubicBezTo>
                      <a:cubicBezTo>
                        <a:pt x="345441" y="265611"/>
                        <a:pt x="313509" y="330925"/>
                        <a:pt x="313509" y="330925"/>
                      </a:cubicBezTo>
                      <a:cubicBezTo>
                        <a:pt x="298995" y="362856"/>
                        <a:pt x="281577" y="399143"/>
                        <a:pt x="269966" y="426720"/>
                      </a:cubicBezTo>
                      <a:cubicBezTo>
                        <a:pt x="258355" y="454297"/>
                        <a:pt x="256903" y="471714"/>
                        <a:pt x="243840" y="496388"/>
                      </a:cubicBezTo>
                      <a:cubicBezTo>
                        <a:pt x="230777" y="521062"/>
                        <a:pt x="207555" y="550091"/>
                        <a:pt x="191589" y="574765"/>
                      </a:cubicBezTo>
                      <a:cubicBezTo>
                        <a:pt x="175623" y="599439"/>
                        <a:pt x="165463" y="621211"/>
                        <a:pt x="148046" y="644434"/>
                      </a:cubicBezTo>
                      <a:cubicBezTo>
                        <a:pt x="130629" y="667657"/>
                        <a:pt x="104503" y="690880"/>
                        <a:pt x="87086" y="714103"/>
                      </a:cubicBezTo>
                      <a:cubicBezTo>
                        <a:pt x="69669" y="737326"/>
                        <a:pt x="58057" y="762000"/>
                        <a:pt x="43543" y="783771"/>
                      </a:cubicBezTo>
                      <a:cubicBezTo>
                        <a:pt x="29029" y="805542"/>
                        <a:pt x="14514" y="825136"/>
                        <a:pt x="0" y="844731"/>
                      </a:cubicBezTo>
                    </a:path>
                  </a:pathLst>
                </a:custGeom>
                <a:noFill/>
                <a:ln w="57150">
                  <a:solidFill>
                    <a:srgbClr val="009900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3161071" y="5355449"/>
                  <a:ext cx="966162" cy="376957"/>
                </a:xfrm>
                <a:custGeom>
                  <a:avLst/>
                  <a:gdLst>
                    <a:gd name="connsiteX0" fmla="*/ 966652 w 966652"/>
                    <a:gd name="connsiteY0" fmla="*/ 0 h 376144"/>
                    <a:gd name="connsiteX1" fmla="*/ 905692 w 966652"/>
                    <a:gd name="connsiteY1" fmla="*/ 52252 h 376144"/>
                    <a:gd name="connsiteX2" fmla="*/ 827315 w 966652"/>
                    <a:gd name="connsiteY2" fmla="*/ 95795 h 376144"/>
                    <a:gd name="connsiteX3" fmla="*/ 748938 w 966652"/>
                    <a:gd name="connsiteY3" fmla="*/ 139338 h 376144"/>
                    <a:gd name="connsiteX4" fmla="*/ 661852 w 966652"/>
                    <a:gd name="connsiteY4" fmla="*/ 182880 h 376144"/>
                    <a:gd name="connsiteX5" fmla="*/ 539932 w 966652"/>
                    <a:gd name="connsiteY5" fmla="*/ 217715 h 376144"/>
                    <a:gd name="connsiteX6" fmla="*/ 444138 w 966652"/>
                    <a:gd name="connsiteY6" fmla="*/ 269966 h 376144"/>
                    <a:gd name="connsiteX7" fmla="*/ 330926 w 966652"/>
                    <a:gd name="connsiteY7" fmla="*/ 304800 h 376144"/>
                    <a:gd name="connsiteX8" fmla="*/ 235132 w 966652"/>
                    <a:gd name="connsiteY8" fmla="*/ 339635 h 376144"/>
                    <a:gd name="connsiteX9" fmla="*/ 156755 w 966652"/>
                    <a:gd name="connsiteY9" fmla="*/ 357052 h 376144"/>
                    <a:gd name="connsiteX10" fmla="*/ 104503 w 966652"/>
                    <a:gd name="connsiteY10" fmla="*/ 374469 h 376144"/>
                    <a:gd name="connsiteX11" fmla="*/ 0 w 966652"/>
                    <a:gd name="connsiteY11" fmla="*/ 374469 h 37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66652" h="376144">
                      <a:moveTo>
                        <a:pt x="966652" y="0"/>
                      </a:moveTo>
                      <a:cubicBezTo>
                        <a:pt x="947783" y="18143"/>
                        <a:pt x="928915" y="36286"/>
                        <a:pt x="905692" y="52252"/>
                      </a:cubicBezTo>
                      <a:cubicBezTo>
                        <a:pt x="882469" y="68218"/>
                        <a:pt x="827315" y="95795"/>
                        <a:pt x="827315" y="95795"/>
                      </a:cubicBezTo>
                      <a:cubicBezTo>
                        <a:pt x="801189" y="110309"/>
                        <a:pt x="776515" y="124824"/>
                        <a:pt x="748938" y="139338"/>
                      </a:cubicBezTo>
                      <a:cubicBezTo>
                        <a:pt x="721361" y="153852"/>
                        <a:pt x="696686" y="169817"/>
                        <a:pt x="661852" y="182880"/>
                      </a:cubicBezTo>
                      <a:cubicBezTo>
                        <a:pt x="627018" y="195943"/>
                        <a:pt x="576218" y="203201"/>
                        <a:pt x="539932" y="217715"/>
                      </a:cubicBezTo>
                      <a:cubicBezTo>
                        <a:pt x="503646" y="232229"/>
                        <a:pt x="478972" y="255452"/>
                        <a:pt x="444138" y="269966"/>
                      </a:cubicBezTo>
                      <a:cubicBezTo>
                        <a:pt x="409304" y="284480"/>
                        <a:pt x="365760" y="293189"/>
                        <a:pt x="330926" y="304800"/>
                      </a:cubicBezTo>
                      <a:cubicBezTo>
                        <a:pt x="296092" y="316411"/>
                        <a:pt x="264160" y="330926"/>
                        <a:pt x="235132" y="339635"/>
                      </a:cubicBezTo>
                      <a:cubicBezTo>
                        <a:pt x="206104" y="348344"/>
                        <a:pt x="178526" y="351246"/>
                        <a:pt x="156755" y="357052"/>
                      </a:cubicBezTo>
                      <a:cubicBezTo>
                        <a:pt x="134984" y="362858"/>
                        <a:pt x="130629" y="371566"/>
                        <a:pt x="104503" y="374469"/>
                      </a:cubicBezTo>
                      <a:cubicBezTo>
                        <a:pt x="78377" y="377372"/>
                        <a:pt x="39188" y="375920"/>
                        <a:pt x="0" y="374469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1046525" y="4915905"/>
                  <a:ext cx="706323" cy="567165"/>
                </a:xfrm>
                <a:custGeom>
                  <a:avLst/>
                  <a:gdLst>
                    <a:gd name="connsiteX0" fmla="*/ 705394 w 705394"/>
                    <a:gd name="connsiteY0" fmla="*/ 566057 h 566057"/>
                    <a:gd name="connsiteX1" fmla="*/ 635726 w 705394"/>
                    <a:gd name="connsiteY1" fmla="*/ 531222 h 566057"/>
                    <a:gd name="connsiteX2" fmla="*/ 548640 w 705394"/>
                    <a:gd name="connsiteY2" fmla="*/ 461554 h 566057"/>
                    <a:gd name="connsiteX3" fmla="*/ 461554 w 705394"/>
                    <a:gd name="connsiteY3" fmla="*/ 418011 h 566057"/>
                    <a:gd name="connsiteX4" fmla="*/ 383177 w 705394"/>
                    <a:gd name="connsiteY4" fmla="*/ 365760 h 566057"/>
                    <a:gd name="connsiteX5" fmla="*/ 287383 w 705394"/>
                    <a:gd name="connsiteY5" fmla="*/ 287382 h 566057"/>
                    <a:gd name="connsiteX6" fmla="*/ 235131 w 705394"/>
                    <a:gd name="connsiteY6" fmla="*/ 235131 h 566057"/>
                    <a:gd name="connsiteX7" fmla="*/ 148046 w 705394"/>
                    <a:gd name="connsiteY7" fmla="*/ 156754 h 566057"/>
                    <a:gd name="connsiteX8" fmla="*/ 95794 w 705394"/>
                    <a:gd name="connsiteY8" fmla="*/ 104502 h 566057"/>
                    <a:gd name="connsiteX9" fmla="*/ 43543 w 705394"/>
                    <a:gd name="connsiteY9" fmla="*/ 43542 h 566057"/>
                    <a:gd name="connsiteX10" fmla="*/ 0 w 705394"/>
                    <a:gd name="connsiteY10" fmla="*/ 0 h 566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05394" h="566057">
                      <a:moveTo>
                        <a:pt x="705394" y="566057"/>
                      </a:moveTo>
                      <a:cubicBezTo>
                        <a:pt x="683623" y="557348"/>
                        <a:pt x="661852" y="548639"/>
                        <a:pt x="635726" y="531222"/>
                      </a:cubicBezTo>
                      <a:cubicBezTo>
                        <a:pt x="609600" y="513805"/>
                        <a:pt x="577669" y="480422"/>
                        <a:pt x="548640" y="461554"/>
                      </a:cubicBezTo>
                      <a:cubicBezTo>
                        <a:pt x="519611" y="442686"/>
                        <a:pt x="489131" y="433977"/>
                        <a:pt x="461554" y="418011"/>
                      </a:cubicBezTo>
                      <a:cubicBezTo>
                        <a:pt x="433977" y="402045"/>
                        <a:pt x="412205" y="387531"/>
                        <a:pt x="383177" y="365760"/>
                      </a:cubicBezTo>
                      <a:cubicBezTo>
                        <a:pt x="354149" y="343989"/>
                        <a:pt x="312057" y="309153"/>
                        <a:pt x="287383" y="287382"/>
                      </a:cubicBezTo>
                      <a:cubicBezTo>
                        <a:pt x="262709" y="265610"/>
                        <a:pt x="258354" y="256902"/>
                        <a:pt x="235131" y="235131"/>
                      </a:cubicBezTo>
                      <a:cubicBezTo>
                        <a:pt x="211908" y="213360"/>
                        <a:pt x="171269" y="178525"/>
                        <a:pt x="148046" y="156754"/>
                      </a:cubicBezTo>
                      <a:cubicBezTo>
                        <a:pt x="124823" y="134982"/>
                        <a:pt x="113211" y="123371"/>
                        <a:pt x="95794" y="104502"/>
                      </a:cubicBezTo>
                      <a:cubicBezTo>
                        <a:pt x="78377" y="85633"/>
                        <a:pt x="59509" y="60959"/>
                        <a:pt x="43543" y="43542"/>
                      </a:cubicBezTo>
                      <a:cubicBezTo>
                        <a:pt x="27577" y="26125"/>
                        <a:pt x="13788" y="13062"/>
                        <a:pt x="0" y="0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685281" y="3948243"/>
                  <a:ext cx="154706" cy="579563"/>
                </a:xfrm>
                <a:custGeom>
                  <a:avLst/>
                  <a:gdLst>
                    <a:gd name="connsiteX0" fmla="*/ 191588 w 191588"/>
                    <a:gd name="connsiteY0" fmla="*/ 426720 h 426720"/>
                    <a:gd name="connsiteX1" fmla="*/ 148045 w 191588"/>
                    <a:gd name="connsiteY1" fmla="*/ 365760 h 426720"/>
                    <a:gd name="connsiteX2" fmla="*/ 121920 w 191588"/>
                    <a:gd name="connsiteY2" fmla="*/ 313509 h 426720"/>
                    <a:gd name="connsiteX3" fmla="*/ 78377 w 191588"/>
                    <a:gd name="connsiteY3" fmla="*/ 235132 h 426720"/>
                    <a:gd name="connsiteX4" fmla="*/ 43542 w 191588"/>
                    <a:gd name="connsiteY4" fmla="*/ 139337 h 426720"/>
                    <a:gd name="connsiteX5" fmla="*/ 17417 w 191588"/>
                    <a:gd name="connsiteY5" fmla="*/ 69669 h 426720"/>
                    <a:gd name="connsiteX6" fmla="*/ 0 w 191588"/>
                    <a:gd name="connsiteY6" fmla="*/ 0 h 426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1588" h="426720">
                      <a:moveTo>
                        <a:pt x="191588" y="426720"/>
                      </a:moveTo>
                      <a:cubicBezTo>
                        <a:pt x="175622" y="405674"/>
                        <a:pt x="159656" y="384628"/>
                        <a:pt x="148045" y="365760"/>
                      </a:cubicBezTo>
                      <a:cubicBezTo>
                        <a:pt x="136434" y="346892"/>
                        <a:pt x="133531" y="335280"/>
                        <a:pt x="121920" y="313509"/>
                      </a:cubicBezTo>
                      <a:cubicBezTo>
                        <a:pt x="110309" y="291738"/>
                        <a:pt x="91440" y="264161"/>
                        <a:pt x="78377" y="235132"/>
                      </a:cubicBezTo>
                      <a:cubicBezTo>
                        <a:pt x="65314" y="206103"/>
                        <a:pt x="53702" y="166914"/>
                        <a:pt x="43542" y="139337"/>
                      </a:cubicBezTo>
                      <a:cubicBezTo>
                        <a:pt x="33382" y="111760"/>
                        <a:pt x="24674" y="92892"/>
                        <a:pt x="17417" y="69669"/>
                      </a:cubicBezTo>
                      <a:cubicBezTo>
                        <a:pt x="10160" y="46446"/>
                        <a:pt x="5080" y="23223"/>
                        <a:pt x="0" y="0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654174" y="2604352"/>
                  <a:ext cx="208603" cy="1018477"/>
                </a:xfrm>
                <a:custGeom>
                  <a:avLst/>
                  <a:gdLst>
                    <a:gd name="connsiteX0" fmla="*/ 0 w 209006"/>
                    <a:gd name="connsiteY0" fmla="*/ 1018903 h 1018903"/>
                    <a:gd name="connsiteX1" fmla="*/ 17417 w 209006"/>
                    <a:gd name="connsiteY1" fmla="*/ 888274 h 1018903"/>
                    <a:gd name="connsiteX2" fmla="*/ 17417 w 209006"/>
                    <a:gd name="connsiteY2" fmla="*/ 757646 h 1018903"/>
                    <a:gd name="connsiteX3" fmla="*/ 26126 w 209006"/>
                    <a:gd name="connsiteY3" fmla="*/ 670560 h 1018903"/>
                    <a:gd name="connsiteX4" fmla="*/ 26126 w 209006"/>
                    <a:gd name="connsiteY4" fmla="*/ 618308 h 1018903"/>
                    <a:gd name="connsiteX5" fmla="*/ 43543 w 209006"/>
                    <a:gd name="connsiteY5" fmla="*/ 531223 h 1018903"/>
                    <a:gd name="connsiteX6" fmla="*/ 52251 w 209006"/>
                    <a:gd name="connsiteY6" fmla="*/ 461554 h 1018903"/>
                    <a:gd name="connsiteX7" fmla="*/ 69668 w 209006"/>
                    <a:gd name="connsiteY7" fmla="*/ 383177 h 1018903"/>
                    <a:gd name="connsiteX8" fmla="*/ 104503 w 209006"/>
                    <a:gd name="connsiteY8" fmla="*/ 313508 h 1018903"/>
                    <a:gd name="connsiteX9" fmla="*/ 121920 w 209006"/>
                    <a:gd name="connsiteY9" fmla="*/ 226423 h 1018903"/>
                    <a:gd name="connsiteX10" fmla="*/ 139337 w 209006"/>
                    <a:gd name="connsiteY10" fmla="*/ 174171 h 1018903"/>
                    <a:gd name="connsiteX11" fmla="*/ 174171 w 209006"/>
                    <a:gd name="connsiteY11" fmla="*/ 95794 h 1018903"/>
                    <a:gd name="connsiteX12" fmla="*/ 209006 w 209006"/>
                    <a:gd name="connsiteY12" fmla="*/ 0 h 1018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9006" h="1018903">
                      <a:moveTo>
                        <a:pt x="0" y="1018903"/>
                      </a:moveTo>
                      <a:cubicBezTo>
                        <a:pt x="7257" y="975360"/>
                        <a:pt x="14514" y="931817"/>
                        <a:pt x="17417" y="888274"/>
                      </a:cubicBezTo>
                      <a:cubicBezTo>
                        <a:pt x="20320" y="844731"/>
                        <a:pt x="15966" y="793932"/>
                        <a:pt x="17417" y="757646"/>
                      </a:cubicBezTo>
                      <a:cubicBezTo>
                        <a:pt x="18869" y="721360"/>
                        <a:pt x="24675" y="693783"/>
                        <a:pt x="26126" y="670560"/>
                      </a:cubicBezTo>
                      <a:cubicBezTo>
                        <a:pt x="27577" y="647337"/>
                        <a:pt x="23223" y="641531"/>
                        <a:pt x="26126" y="618308"/>
                      </a:cubicBezTo>
                      <a:cubicBezTo>
                        <a:pt x="29029" y="595085"/>
                        <a:pt x="39189" y="557349"/>
                        <a:pt x="43543" y="531223"/>
                      </a:cubicBezTo>
                      <a:cubicBezTo>
                        <a:pt x="47897" y="505097"/>
                        <a:pt x="47897" y="486228"/>
                        <a:pt x="52251" y="461554"/>
                      </a:cubicBezTo>
                      <a:cubicBezTo>
                        <a:pt x="56605" y="436880"/>
                        <a:pt x="60959" y="407851"/>
                        <a:pt x="69668" y="383177"/>
                      </a:cubicBezTo>
                      <a:cubicBezTo>
                        <a:pt x="78377" y="358503"/>
                        <a:pt x="95794" y="339633"/>
                        <a:pt x="104503" y="313508"/>
                      </a:cubicBezTo>
                      <a:cubicBezTo>
                        <a:pt x="113212" y="287383"/>
                        <a:pt x="116114" y="249646"/>
                        <a:pt x="121920" y="226423"/>
                      </a:cubicBezTo>
                      <a:cubicBezTo>
                        <a:pt x="127726" y="203200"/>
                        <a:pt x="130629" y="195942"/>
                        <a:pt x="139337" y="174171"/>
                      </a:cubicBezTo>
                      <a:cubicBezTo>
                        <a:pt x="148046" y="152399"/>
                        <a:pt x="162559" y="124823"/>
                        <a:pt x="174171" y="95794"/>
                      </a:cubicBezTo>
                      <a:cubicBezTo>
                        <a:pt x="185783" y="66765"/>
                        <a:pt x="197394" y="33382"/>
                        <a:pt x="209006" y="0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2591986" y="608899"/>
                  <a:ext cx="420866" cy="695123"/>
                </a:xfrm>
                <a:custGeom>
                  <a:avLst/>
                  <a:gdLst>
                    <a:gd name="connsiteX0" fmla="*/ 2988 w 419847"/>
                    <a:gd name="connsiteY0" fmla="*/ 0 h 887506"/>
                    <a:gd name="connsiteX1" fmla="*/ 2988 w 419847"/>
                    <a:gd name="connsiteY1" fmla="*/ 94129 h 887506"/>
                    <a:gd name="connsiteX2" fmla="*/ 2988 w 419847"/>
                    <a:gd name="connsiteY2" fmla="*/ 228600 h 887506"/>
                    <a:gd name="connsiteX3" fmla="*/ 43329 w 419847"/>
                    <a:gd name="connsiteY3" fmla="*/ 389964 h 887506"/>
                    <a:gd name="connsiteX4" fmla="*/ 83670 w 419847"/>
                    <a:gd name="connsiteY4" fmla="*/ 470647 h 887506"/>
                    <a:gd name="connsiteX5" fmla="*/ 124012 w 419847"/>
                    <a:gd name="connsiteY5" fmla="*/ 564776 h 887506"/>
                    <a:gd name="connsiteX6" fmla="*/ 177800 w 419847"/>
                    <a:gd name="connsiteY6" fmla="*/ 645459 h 887506"/>
                    <a:gd name="connsiteX7" fmla="*/ 245035 w 419847"/>
                    <a:gd name="connsiteY7" fmla="*/ 712694 h 887506"/>
                    <a:gd name="connsiteX8" fmla="*/ 312270 w 419847"/>
                    <a:gd name="connsiteY8" fmla="*/ 793376 h 887506"/>
                    <a:gd name="connsiteX9" fmla="*/ 379506 w 419847"/>
                    <a:gd name="connsiteY9" fmla="*/ 847164 h 887506"/>
                    <a:gd name="connsiteX10" fmla="*/ 419847 w 419847"/>
                    <a:gd name="connsiteY10" fmla="*/ 887506 h 88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847" h="887506">
                      <a:moveTo>
                        <a:pt x="2988" y="0"/>
                      </a:moveTo>
                      <a:lnTo>
                        <a:pt x="2988" y="94129"/>
                      </a:lnTo>
                      <a:cubicBezTo>
                        <a:pt x="2988" y="132229"/>
                        <a:pt x="-3735" y="179294"/>
                        <a:pt x="2988" y="228600"/>
                      </a:cubicBezTo>
                      <a:cubicBezTo>
                        <a:pt x="9711" y="277906"/>
                        <a:pt x="29882" y="349623"/>
                        <a:pt x="43329" y="389964"/>
                      </a:cubicBezTo>
                      <a:cubicBezTo>
                        <a:pt x="56776" y="430305"/>
                        <a:pt x="70223" y="441512"/>
                        <a:pt x="83670" y="470647"/>
                      </a:cubicBezTo>
                      <a:cubicBezTo>
                        <a:pt x="97117" y="499782"/>
                        <a:pt x="108324" y="535641"/>
                        <a:pt x="124012" y="564776"/>
                      </a:cubicBezTo>
                      <a:cubicBezTo>
                        <a:pt x="139700" y="593911"/>
                        <a:pt x="157630" y="620806"/>
                        <a:pt x="177800" y="645459"/>
                      </a:cubicBezTo>
                      <a:cubicBezTo>
                        <a:pt x="197970" y="670112"/>
                        <a:pt x="222623" y="688041"/>
                        <a:pt x="245035" y="712694"/>
                      </a:cubicBezTo>
                      <a:cubicBezTo>
                        <a:pt x="267447" y="737347"/>
                        <a:pt x="289858" y="770964"/>
                        <a:pt x="312270" y="793376"/>
                      </a:cubicBezTo>
                      <a:cubicBezTo>
                        <a:pt x="334682" y="815788"/>
                        <a:pt x="361577" y="831476"/>
                        <a:pt x="379506" y="847164"/>
                      </a:cubicBezTo>
                      <a:cubicBezTo>
                        <a:pt x="397436" y="862852"/>
                        <a:pt x="408641" y="875179"/>
                        <a:pt x="419847" y="887506"/>
                      </a:cubicBezTo>
                    </a:path>
                  </a:pathLst>
                </a:custGeom>
                <a:noFill/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 sz="2000"/>
                </a:p>
              </p:txBody>
            </p:sp>
            <p:sp>
              <p:nvSpPr>
                <p:cNvPr id="30767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1672046" y="152400"/>
                  <a:ext cx="2420983" cy="435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Arial" panose="020B0604020202020204" pitchFamily="34" charset="0"/>
                    </a:rPr>
                    <a:t>Acetyl-CoA</a:t>
                  </a:r>
                </a:p>
              </p:txBody>
            </p:sp>
            <p:sp>
              <p:nvSpPr>
                <p:cNvPr id="30768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994213" y="1313458"/>
                  <a:ext cx="2420983" cy="435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Arial" panose="020B0604020202020204" pitchFamily="34" charset="0"/>
                    </a:rPr>
                    <a:t>Citrate</a:t>
                  </a:r>
                </a:p>
              </p:txBody>
            </p:sp>
            <p:sp>
              <p:nvSpPr>
                <p:cNvPr id="30769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4204706" y="2188085"/>
                  <a:ext cx="2420983" cy="435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dirty="0" err="1">
                      <a:latin typeface="Arial" panose="020B0604020202020204" pitchFamily="34" charset="0"/>
                    </a:rPr>
                    <a:t>Isocitrate</a:t>
                  </a:r>
                  <a:endParaRPr lang="en-GB" altLang="en-US" sz="2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7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3984510" y="3666309"/>
                  <a:ext cx="2900817" cy="435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>
                      <a:latin typeface="Arial" panose="020B0604020202020204" pitchFamily="34" charset="0"/>
                    </a:rPr>
                    <a:t>α </a:t>
                  </a:r>
                  <a:r>
                    <a:rPr lang="en-GB" altLang="en-US" sz="2000">
                      <a:latin typeface="Arial" panose="020B0604020202020204" pitchFamily="34" charset="0"/>
                    </a:rPr>
                    <a:t>-Ketoglutarate</a:t>
                  </a:r>
                </a:p>
              </p:txBody>
            </p:sp>
            <p:sp>
              <p:nvSpPr>
                <p:cNvPr id="30771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788228" y="4875460"/>
                  <a:ext cx="2420983" cy="435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Arial" panose="020B0604020202020204" pitchFamily="34" charset="0"/>
                    </a:rPr>
                    <a:t>Succinyl-CoA</a:t>
                  </a:r>
                </a:p>
              </p:txBody>
            </p:sp>
            <p:sp>
              <p:nvSpPr>
                <p:cNvPr id="30772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466635" y="5511899"/>
                  <a:ext cx="2420983" cy="435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Arial" panose="020B0604020202020204" pitchFamily="34" charset="0"/>
                    </a:rPr>
                    <a:t>Succinate</a:t>
                  </a:r>
                </a:p>
              </p:txBody>
            </p:sp>
            <p:sp>
              <p:nvSpPr>
                <p:cNvPr id="30773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198222" y="4454319"/>
                  <a:ext cx="2420983" cy="435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Arial" panose="020B0604020202020204" pitchFamily="34" charset="0"/>
                    </a:rPr>
                    <a:t>Fumarate</a:t>
                  </a:r>
                </a:p>
              </p:txBody>
            </p:sp>
          </p:grpSp>
          <p:sp>
            <p:nvSpPr>
              <p:cNvPr id="30756" name="TextBox 4"/>
              <p:cNvSpPr txBox="1">
                <a:spLocks noChangeArrowheads="1"/>
              </p:cNvSpPr>
              <p:nvPr/>
            </p:nvSpPr>
            <p:spPr bwMode="auto">
              <a:xfrm>
                <a:off x="63644" y="3196919"/>
                <a:ext cx="2420983" cy="38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Arial" panose="020B0604020202020204" pitchFamily="34" charset="0"/>
                  </a:rPr>
                  <a:t>Malate</a:t>
                </a:r>
              </a:p>
            </p:txBody>
          </p:sp>
          <p:sp>
            <p:nvSpPr>
              <p:cNvPr id="30757" name="TextBox 5"/>
              <p:cNvSpPr txBox="1">
                <a:spLocks noChangeArrowheads="1"/>
              </p:cNvSpPr>
              <p:nvPr/>
            </p:nvSpPr>
            <p:spPr bwMode="auto">
              <a:xfrm>
                <a:off x="80057" y="1871629"/>
                <a:ext cx="2420983" cy="38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Arial" panose="020B0604020202020204" pitchFamily="34" charset="0"/>
                  </a:rPr>
                  <a:t>Oxaloacetate</a:t>
                </a:r>
              </a:p>
            </p:txBody>
          </p:sp>
        </p:grpSp>
        <p:grpSp>
          <p:nvGrpSpPr>
            <p:cNvPr id="30725" name="Group 30"/>
            <p:cNvGrpSpPr>
              <a:grpSpLocks/>
            </p:cNvGrpSpPr>
            <p:nvPr/>
          </p:nvGrpSpPr>
          <p:grpSpPr bwMode="auto">
            <a:xfrm>
              <a:off x="3821156" y="1574073"/>
              <a:ext cx="222006" cy="222967"/>
              <a:chOff x="3426236" y="1935712"/>
              <a:chExt cx="381000" cy="381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425831" y="1936954"/>
                <a:ext cx="381391" cy="3797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491212" y="2105140"/>
                <a:ext cx="228835" cy="596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</p:grpSp>
        <p:grpSp>
          <p:nvGrpSpPr>
            <p:cNvPr id="30726" name="Group 31"/>
            <p:cNvGrpSpPr>
              <a:grpSpLocks/>
            </p:cNvGrpSpPr>
            <p:nvPr/>
          </p:nvGrpSpPr>
          <p:grpSpPr bwMode="auto">
            <a:xfrm>
              <a:off x="3859593" y="1898870"/>
              <a:ext cx="248747" cy="280445"/>
              <a:chOff x="4799014" y="1996344"/>
              <a:chExt cx="381000" cy="381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798132" y="1996045"/>
                <a:ext cx="381723" cy="381738"/>
              </a:xfrm>
              <a:prstGeom prst="ellipse">
                <a:avLst/>
              </a:prstGeom>
              <a:solidFill>
                <a:srgbClr val="00C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875935" y="2162112"/>
                <a:ext cx="230979" cy="582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4875902" y="2160974"/>
                <a:ext cx="228611" cy="583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</p:grpSp>
        <p:grpSp>
          <p:nvGrpSpPr>
            <p:cNvPr id="30727" name="Group 32"/>
            <p:cNvGrpSpPr>
              <a:grpSpLocks/>
            </p:cNvGrpSpPr>
            <p:nvPr/>
          </p:nvGrpSpPr>
          <p:grpSpPr bwMode="auto">
            <a:xfrm>
              <a:off x="5724662" y="3592960"/>
              <a:ext cx="222006" cy="222967"/>
              <a:chOff x="3426236" y="1935712"/>
              <a:chExt cx="381000" cy="3810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3425428" y="1934948"/>
                <a:ext cx="381391" cy="3824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490809" y="2105846"/>
                <a:ext cx="228835" cy="596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</p:grpSp>
        <p:grpSp>
          <p:nvGrpSpPr>
            <p:cNvPr id="30728" name="Group 35"/>
            <p:cNvGrpSpPr>
              <a:grpSpLocks/>
            </p:cNvGrpSpPr>
            <p:nvPr/>
          </p:nvGrpSpPr>
          <p:grpSpPr bwMode="auto">
            <a:xfrm>
              <a:off x="5763882" y="3917950"/>
              <a:ext cx="247632" cy="280988"/>
              <a:chOff x="4800198" y="1996608"/>
              <a:chExt cx="379291" cy="381738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800198" y="1996608"/>
                <a:ext cx="379291" cy="381738"/>
              </a:xfrm>
              <a:prstGeom prst="ellipse">
                <a:avLst/>
              </a:prstGeom>
              <a:solidFill>
                <a:srgbClr val="00C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78008" y="2162673"/>
                <a:ext cx="228548" cy="582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5400000">
                <a:off x="4875544" y="2161535"/>
                <a:ext cx="228611" cy="583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</p:grpSp>
        <p:grpSp>
          <p:nvGrpSpPr>
            <p:cNvPr id="30729" name="Group 39"/>
            <p:cNvGrpSpPr>
              <a:grpSpLocks/>
            </p:cNvGrpSpPr>
            <p:nvPr/>
          </p:nvGrpSpPr>
          <p:grpSpPr bwMode="auto">
            <a:xfrm>
              <a:off x="5646481" y="4934452"/>
              <a:ext cx="222006" cy="222967"/>
              <a:chOff x="3426236" y="1935712"/>
              <a:chExt cx="381000" cy="3810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426114" y="1934854"/>
                <a:ext cx="381391" cy="3824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91496" y="2105754"/>
                <a:ext cx="228835" cy="596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</p:grpSp>
        <p:grpSp>
          <p:nvGrpSpPr>
            <p:cNvPr id="30730" name="Group 42"/>
            <p:cNvGrpSpPr>
              <a:grpSpLocks/>
            </p:cNvGrpSpPr>
            <p:nvPr/>
          </p:nvGrpSpPr>
          <p:grpSpPr bwMode="auto">
            <a:xfrm>
              <a:off x="5684507" y="5259388"/>
              <a:ext cx="249219" cy="280987"/>
              <a:chOff x="4798385" y="1996531"/>
              <a:chExt cx="381723" cy="38173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798385" y="1996531"/>
                <a:ext cx="381723" cy="381736"/>
              </a:xfrm>
              <a:prstGeom prst="ellipse">
                <a:avLst/>
              </a:prstGeom>
              <a:solidFill>
                <a:srgbClr val="00C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76188" y="2162599"/>
                <a:ext cx="230979" cy="582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4876155" y="2161460"/>
                <a:ext cx="228611" cy="583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sz="2000"/>
              </a:p>
            </p:txBody>
          </p:sp>
        </p:grpSp>
        <p:sp>
          <p:nvSpPr>
            <p:cNvPr id="30731" name="TextBox 46"/>
            <p:cNvSpPr txBox="1">
              <a:spLocks noChangeArrowheads="1"/>
            </p:cNvSpPr>
            <p:nvPr/>
          </p:nvSpPr>
          <p:spPr bwMode="auto">
            <a:xfrm>
              <a:off x="4108340" y="1293195"/>
              <a:ext cx="25972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NADH, Succinyl CoA, Citrate, ATP</a:t>
              </a:r>
            </a:p>
          </p:txBody>
        </p:sp>
        <p:sp>
          <p:nvSpPr>
            <p:cNvPr id="30732" name="TextBox 47"/>
            <p:cNvSpPr txBox="1">
              <a:spLocks noChangeArrowheads="1"/>
            </p:cNvSpPr>
            <p:nvPr/>
          </p:nvSpPr>
          <p:spPr bwMode="auto">
            <a:xfrm>
              <a:off x="4173518" y="1886609"/>
              <a:ext cx="14868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009900"/>
                  </a:solidFill>
                  <a:latin typeface="Arial" panose="020B0604020202020204" pitchFamily="34" charset="0"/>
                </a:rPr>
                <a:t>ADP</a:t>
              </a:r>
            </a:p>
          </p:txBody>
        </p:sp>
        <p:sp>
          <p:nvSpPr>
            <p:cNvPr id="30733" name="TextBox 48"/>
            <p:cNvSpPr txBox="1">
              <a:spLocks noChangeArrowheads="1"/>
            </p:cNvSpPr>
            <p:nvPr/>
          </p:nvSpPr>
          <p:spPr bwMode="auto">
            <a:xfrm>
              <a:off x="6068564" y="3535961"/>
              <a:ext cx="18874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ATP, NADH</a:t>
              </a:r>
            </a:p>
          </p:txBody>
        </p:sp>
        <p:sp>
          <p:nvSpPr>
            <p:cNvPr id="30734" name="TextBox 49"/>
            <p:cNvSpPr txBox="1">
              <a:spLocks noChangeArrowheads="1"/>
            </p:cNvSpPr>
            <p:nvPr/>
          </p:nvSpPr>
          <p:spPr bwMode="auto">
            <a:xfrm>
              <a:off x="6011846" y="3898263"/>
              <a:ext cx="17188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>
                  <a:solidFill>
                    <a:srgbClr val="009900"/>
                  </a:solidFill>
                  <a:latin typeface="Arial" panose="020B0604020202020204" pitchFamily="34" charset="0"/>
                </a:rPr>
                <a:t>Ca</a:t>
              </a:r>
              <a:r>
                <a:rPr lang="en-GB" altLang="en-US" sz="2000" baseline="30000" dirty="0">
                  <a:solidFill>
                    <a:srgbClr val="009900"/>
                  </a:solidFill>
                  <a:latin typeface="Arial" panose="020B0604020202020204" pitchFamily="34" charset="0"/>
                </a:rPr>
                <a:t>2+</a:t>
              </a:r>
              <a:r>
                <a:rPr lang="en-GB" altLang="en-US" sz="2000" dirty="0">
                  <a:solidFill>
                    <a:srgbClr val="009900"/>
                  </a:solidFill>
                  <a:latin typeface="Arial" panose="020B0604020202020204" pitchFamily="34" charset="0"/>
                </a:rPr>
                <a:t>,ADP</a:t>
              </a:r>
            </a:p>
          </p:txBody>
        </p:sp>
        <p:sp>
          <p:nvSpPr>
            <p:cNvPr id="30735" name="TextBox 50"/>
            <p:cNvSpPr txBox="1">
              <a:spLocks noChangeArrowheads="1"/>
            </p:cNvSpPr>
            <p:nvPr/>
          </p:nvSpPr>
          <p:spPr bwMode="auto">
            <a:xfrm>
              <a:off x="5947733" y="4822583"/>
              <a:ext cx="29988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Succinyl</a:t>
              </a:r>
              <a:r>
                <a:rPr lang="en-GB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-CoA, NADH</a:t>
              </a:r>
            </a:p>
          </p:txBody>
        </p:sp>
        <p:sp>
          <p:nvSpPr>
            <p:cNvPr id="30736" name="TextBox 52"/>
            <p:cNvSpPr txBox="1">
              <a:spLocks noChangeArrowheads="1"/>
            </p:cNvSpPr>
            <p:nvPr/>
          </p:nvSpPr>
          <p:spPr bwMode="auto">
            <a:xfrm>
              <a:off x="6125274" y="5216620"/>
              <a:ext cx="12328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009900"/>
                  </a:solidFill>
                  <a:latin typeface="Arial" panose="020B0604020202020204" pitchFamily="34" charset="0"/>
                </a:rPr>
                <a:t>Ca</a:t>
              </a:r>
              <a:r>
                <a:rPr lang="en-GB" altLang="en-US" sz="2000" baseline="30000">
                  <a:solidFill>
                    <a:srgbClr val="009900"/>
                  </a:solidFill>
                  <a:latin typeface="Arial" panose="020B0604020202020204" pitchFamily="34" charset="0"/>
                </a:rPr>
                <a:t>2+</a:t>
              </a:r>
              <a:endParaRPr lang="en-GB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0737" name="TextBox 53"/>
            <p:cNvSpPr txBox="1">
              <a:spLocks noChangeArrowheads="1"/>
            </p:cNvSpPr>
            <p:nvPr/>
          </p:nvSpPr>
          <p:spPr bwMode="auto">
            <a:xfrm>
              <a:off x="2832766" y="2652029"/>
              <a:ext cx="708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38" name="TextBox 54"/>
            <p:cNvSpPr txBox="1">
              <a:spLocks noChangeArrowheads="1"/>
            </p:cNvSpPr>
            <p:nvPr/>
          </p:nvSpPr>
          <p:spPr bwMode="auto">
            <a:xfrm>
              <a:off x="4896307" y="3802415"/>
              <a:ext cx="708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39" name="TextBox 55"/>
            <p:cNvSpPr txBox="1">
              <a:spLocks noChangeArrowheads="1"/>
            </p:cNvSpPr>
            <p:nvPr/>
          </p:nvSpPr>
          <p:spPr bwMode="auto">
            <a:xfrm>
              <a:off x="4711599" y="4942401"/>
              <a:ext cx="708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0723" name="TextBox 57"/>
          <p:cNvSpPr txBox="1">
            <a:spLocks noChangeArrowheads="1"/>
          </p:cNvSpPr>
          <p:nvPr/>
        </p:nvSpPr>
        <p:spPr bwMode="auto">
          <a:xfrm>
            <a:off x="120119" y="1209341"/>
            <a:ext cx="2438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2000" dirty="0">
                <a:latin typeface="Arial" panose="020B0604020202020204" pitchFamily="34" charset="0"/>
              </a:rPr>
              <a:t>Citrate synthase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2000" dirty="0" err="1">
                <a:latin typeface="Arial" panose="020B0604020202020204" pitchFamily="34" charset="0"/>
              </a:rPr>
              <a:t>Isocitrate</a:t>
            </a:r>
            <a:r>
              <a:rPr lang="en-GB" altLang="en-US" sz="2000" dirty="0">
                <a:latin typeface="Arial" panose="020B0604020202020204" pitchFamily="34" charset="0"/>
              </a:rPr>
              <a:t> dehydrogenase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l-GR" altLang="en-US" sz="2000" dirty="0">
                <a:latin typeface="Arial" panose="020B0604020202020204" pitchFamily="34" charset="0"/>
              </a:rPr>
              <a:t>α</a:t>
            </a:r>
            <a:r>
              <a:rPr lang="en-GB" altLang="en-US" sz="2000" dirty="0">
                <a:latin typeface="Arial" panose="020B0604020202020204" pitchFamily="34" charset="0"/>
              </a:rPr>
              <a:t>-Ketoglutarate dehydrogenase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GB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GB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GB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1" y="145709"/>
            <a:ext cx="8229600" cy="1143000"/>
          </a:xfrm>
        </p:spPr>
        <p:txBody>
          <a:bodyPr/>
          <a:lstStyle/>
          <a:p>
            <a:r>
              <a:rPr lang="en-GB" sz="3600" dirty="0"/>
              <a:t>Key regulatory points within TCA</a:t>
            </a:r>
          </a:p>
        </p:txBody>
      </p:sp>
    </p:spTree>
    <p:extLst>
      <p:ext uri="{BB962C8B-B14F-4D97-AF65-F5344CB8AC3E}">
        <p14:creationId xmlns:p14="http://schemas.microsoft.com/office/powerpoint/2010/main" val="392187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2971800" y="0"/>
            <a:ext cx="6172200" cy="6858000"/>
            <a:chOff x="457200" y="0"/>
            <a:chExt cx="6160394" cy="6858000"/>
          </a:xfrm>
        </p:grpSpPr>
        <p:pic>
          <p:nvPicPr>
            <p:cNvPr id="31748" name="Picture 4" descr="D:\MEDIA\CH16\X48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0"/>
              <a:ext cx="5779394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57200" y="6584950"/>
              <a:ext cx="3048508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2133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A single molecule of glucose can potentially yield ~38 molecules of ATP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67619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61034" y="-26205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Anabolic role of TCA cycle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49702" y="1394192"/>
            <a:ext cx="889429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All the intermediates of the cycle are potentially glucogenic [via oxaloacetate]</a:t>
            </a: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b="1" dirty="0"/>
              <a:t>Oxaloacetate +GTP			PEP+ GDP+CO</a:t>
            </a:r>
            <a:r>
              <a:rPr lang="en-US" altLang="en-US" sz="2800" b="1" baseline="-25000" dirty="0"/>
              <a:t>2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Excess carbohydrates can be converted in to fat and non essential AA [transamination reactions: AST, ALT] and Fat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Excess proteins can be converted in to carbohydrates and Fat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err="1"/>
              <a:t>Haeme</a:t>
            </a:r>
            <a:r>
              <a:rPr lang="en-US" altLang="en-US" sz="2800" dirty="0"/>
              <a:t> biosynthesis: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	[</a:t>
            </a:r>
            <a:r>
              <a:rPr lang="en-US" altLang="en-US" sz="2800" dirty="0" err="1"/>
              <a:t>Succinyl</a:t>
            </a:r>
            <a:r>
              <a:rPr lang="en-US" altLang="en-US" sz="2800" dirty="0"/>
              <a:t> CoA + Glycine  			porphyrins]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grpSp>
        <p:nvGrpSpPr>
          <p:cNvPr id="32772" name="Group 7"/>
          <p:cNvGrpSpPr>
            <a:grpSpLocks/>
          </p:cNvGrpSpPr>
          <p:nvPr/>
        </p:nvGrpSpPr>
        <p:grpSpPr bwMode="auto">
          <a:xfrm>
            <a:off x="3733169" y="2286000"/>
            <a:ext cx="2362831" cy="457200"/>
            <a:chOff x="3657600" y="2667000"/>
            <a:chExt cx="2362200" cy="4572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019168" y="3122613"/>
              <a:ext cx="1623823" cy="15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4" name="TextBox 6"/>
            <p:cNvSpPr txBox="1">
              <a:spLocks noChangeArrowheads="1"/>
            </p:cNvSpPr>
            <p:nvPr/>
          </p:nvSpPr>
          <p:spPr bwMode="auto">
            <a:xfrm>
              <a:off x="3657600" y="2667000"/>
              <a:ext cx="2362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009900"/>
                  </a:solidFill>
                </a:rPr>
                <a:t>PEP </a:t>
              </a:r>
              <a:r>
                <a:rPr lang="en-US" altLang="en-US" sz="2000" b="1" dirty="0" err="1">
                  <a:solidFill>
                    <a:srgbClr val="009900"/>
                  </a:solidFill>
                </a:rPr>
                <a:t>carboxykinase</a:t>
              </a:r>
              <a:endParaRPr lang="en-US" altLang="en-US" sz="2000" b="1" dirty="0">
                <a:solidFill>
                  <a:srgbClr val="009900"/>
                </a:solidFill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4335926" y="5486400"/>
            <a:ext cx="6245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9200" y="5486400"/>
            <a:ext cx="6245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2452" y="5486400"/>
            <a:ext cx="6245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9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Anaplerotic</a:t>
            </a:r>
            <a:r>
              <a:rPr lang="en-US" altLang="en-US" sz="3600" dirty="0"/>
              <a:t> reactions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 err="1"/>
              <a:t>Anaplerosis</a:t>
            </a:r>
            <a:r>
              <a:rPr lang="en-US" sz="2400" dirty="0"/>
              <a:t> is the act of replenishing TCA cycle intermediates</a:t>
            </a:r>
          </a:p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>
                <a:ea typeface="Times New Roman" pitchFamily="18" charset="0"/>
              </a:rPr>
              <a:t>Oxaloacetate from pyruvate by </a:t>
            </a:r>
            <a:r>
              <a:rPr lang="en-US" sz="2400" dirty="0">
                <a:solidFill>
                  <a:srgbClr val="006600"/>
                </a:solidFill>
                <a:ea typeface="Times New Roman" pitchFamily="18" charset="0"/>
              </a:rPr>
              <a:t>Pyruvate carboxylase  (PC)</a:t>
            </a:r>
          </a:p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>
                <a:ea typeface="Times New Roman" pitchFamily="18" charset="0"/>
              </a:rPr>
              <a:t>Malate from pyruvate by </a:t>
            </a:r>
            <a:r>
              <a:rPr lang="en-US" sz="2400">
                <a:solidFill>
                  <a:srgbClr val="006600"/>
                </a:solidFill>
                <a:ea typeface="Times New Roman" pitchFamily="18" charset="0"/>
              </a:rPr>
              <a:t>Malic </a:t>
            </a:r>
            <a:r>
              <a:rPr lang="en-US" sz="2400" smtClean="0">
                <a:solidFill>
                  <a:srgbClr val="006600"/>
                </a:solidFill>
                <a:ea typeface="Times New Roman" pitchFamily="18" charset="0"/>
              </a:rPr>
              <a:t>enzyme</a:t>
            </a:r>
            <a:endParaRPr lang="en-US" sz="2400" dirty="0" smtClean="0">
              <a:solidFill>
                <a:srgbClr val="006600"/>
              </a:solidFill>
              <a:ea typeface="Times New Roman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 smtClean="0"/>
              <a:t>Transamination </a:t>
            </a:r>
            <a:r>
              <a:rPr lang="en-US" sz="2400" dirty="0"/>
              <a:t>reactions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oxaloacetate</a:t>
            </a:r>
            <a:r>
              <a:rPr lang="en-US" sz="2400" dirty="0"/>
              <a:t> from Aspartate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l-GR" sz="2400" dirty="0"/>
              <a:t>α</a:t>
            </a:r>
            <a:r>
              <a:rPr lang="en-GB" sz="2400" dirty="0"/>
              <a:t>-</a:t>
            </a:r>
            <a:r>
              <a:rPr lang="en-US" sz="2400" dirty="0"/>
              <a:t> ketoglutarate from Glutamate dehydrogenase</a:t>
            </a:r>
          </a:p>
          <a:p>
            <a:pPr marL="342900" lvl="1" indent="-342900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 Formation of </a:t>
            </a:r>
            <a:r>
              <a:rPr lang="en-US" sz="2400" dirty="0" err="1"/>
              <a:t>Succinyl</a:t>
            </a:r>
            <a:r>
              <a:rPr lang="en-US" sz="2400" dirty="0"/>
              <a:t> CoA –from the oxidation of odd chain fatty acids</a:t>
            </a:r>
          </a:p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/>
          </a:p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06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1652" y="258943"/>
            <a:ext cx="8991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cs typeface="+mn-cs"/>
              </a:rPr>
              <a:t>PDH deficiencies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76199" y="1262582"/>
            <a:ext cx="4399781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Inherited PDH deficiency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/>
              <a:t>Rare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/>
              <a:t>Pyruvate accumulation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/>
              <a:t>Lactic acidosis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/>
              <a:t>CNS primarily depends on Glucose metabolism, brain get easily affected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/>
              <a:t>variety of neurological problems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Similar symptoms with vitamin deficiencies that affect PDH complex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b="1" dirty="0"/>
              <a:t>Beriberi</a:t>
            </a:r>
            <a:r>
              <a:rPr lang="en-US" altLang="en-US" sz="2400" dirty="0"/>
              <a:t> : Vitamin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(thiamine)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95800" y="1752600"/>
            <a:ext cx="5105400" cy="1752600"/>
            <a:chOff x="4527452" y="2057400"/>
            <a:chExt cx="4588345" cy="1447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7452" y="2057400"/>
              <a:ext cx="4588345" cy="14478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6230089" y="3048000"/>
              <a:ext cx="7041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 8"/>
          <p:cNvSpPr/>
          <p:nvPr/>
        </p:nvSpPr>
        <p:spPr>
          <a:xfrm>
            <a:off x="5062426" y="3080825"/>
            <a:ext cx="2118549" cy="2180492"/>
          </a:xfrm>
          <a:custGeom>
            <a:avLst/>
            <a:gdLst>
              <a:gd name="connsiteX0" fmla="*/ 161086 w 2118549"/>
              <a:gd name="connsiteY0" fmla="*/ 0 h 2180492"/>
              <a:gd name="connsiteX1" fmla="*/ 161086 w 2118549"/>
              <a:gd name="connsiteY1" fmla="*/ 914400 h 2180492"/>
              <a:gd name="connsiteX2" fmla="*/ 1835142 w 2118549"/>
              <a:gd name="connsiteY2" fmla="*/ 1111347 h 2180492"/>
              <a:gd name="connsiteX3" fmla="*/ 2116496 w 2118549"/>
              <a:gd name="connsiteY3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549" h="2180492">
                <a:moveTo>
                  <a:pt x="161086" y="0"/>
                </a:moveTo>
                <a:cubicBezTo>
                  <a:pt x="21581" y="364587"/>
                  <a:pt x="-117923" y="729175"/>
                  <a:pt x="161086" y="914400"/>
                </a:cubicBezTo>
                <a:cubicBezTo>
                  <a:pt x="440095" y="1099625"/>
                  <a:pt x="1509240" y="900332"/>
                  <a:pt x="1835142" y="1111347"/>
                </a:cubicBezTo>
                <a:cubicBezTo>
                  <a:pt x="2161044" y="1322362"/>
                  <a:pt x="2116496" y="2180492"/>
                  <a:pt x="2116496" y="2180492"/>
                </a:cubicBezTo>
              </a:path>
            </a:pathLst>
          </a:custGeom>
          <a:noFill/>
          <a:ln w="412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386420" y="4038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PDH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396966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4278" y="5394607"/>
            <a:ext cx="1588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Acetyl CoA</a:t>
            </a:r>
          </a:p>
        </p:txBody>
      </p:sp>
    </p:spTree>
    <p:extLst>
      <p:ext uri="{BB962C8B-B14F-4D97-AF65-F5344CB8AC3E}">
        <p14:creationId xmlns:p14="http://schemas.microsoft.com/office/powerpoint/2010/main" val="36811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25" y="1428750"/>
            <a:ext cx="8534400" cy="53340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At the end of this lecture students should be able to,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Explain the structure, function and regulation of pyruvate dehydrogenase complex (PDH)</a:t>
            </a:r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Outline the sequence of reactions  and regulation of  TCA cycle</a:t>
            </a:r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List vitamins and cofactors that are required by TCA enzymes </a:t>
            </a:r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Describe central role  of TCA cycle in carbohydrates, amino acids, and fat metabolism</a:t>
            </a:r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Describe the clinical implications of inherited enzyme deficiencies and effect of inhibitors of TCA</a:t>
            </a:r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/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108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1430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3600" dirty="0"/>
              <a:t>Arsenic/heavy metal poisoning</a:t>
            </a: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457200" y="1600200"/>
          <a:ext cx="777240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CS ChemDraw Drawing" r:id="rId4" imgW="5242560" imgH="1229360" progId="">
                  <p:embed/>
                </p:oleObj>
              </mc:Choice>
              <mc:Fallback>
                <p:oleObj name="CS ChemDraw Drawing" r:id="rId4" imgW="5242560" imgH="1229360" progId="">
                  <p:embed/>
                  <p:pic>
                    <p:nvPicPr>
                      <p:cNvPr id="2560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777240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57200" y="4343400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Hg, </a:t>
            </a:r>
            <a:r>
              <a:rPr lang="en-US" altLang="en-US" sz="2400" dirty="0" err="1"/>
              <a:t>Ar</a:t>
            </a:r>
            <a:r>
              <a:rPr lang="en-US" altLang="en-US" sz="2400" dirty="0"/>
              <a:t>, and </a:t>
            </a:r>
            <a:r>
              <a:rPr lang="en-US" altLang="en-US" sz="2400" dirty="0" err="1"/>
              <a:t>Pb</a:t>
            </a:r>
            <a:r>
              <a:rPr lang="en-US" altLang="en-US" sz="2400" dirty="0"/>
              <a:t> have high affinity for –SH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Inhibit PDH activity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200400" y="3512899"/>
            <a:ext cx="5179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(Lipoic acid –Part of PDH complex)</a:t>
            </a:r>
          </a:p>
        </p:txBody>
      </p:sp>
    </p:spTree>
    <p:extLst>
      <p:ext uri="{BB962C8B-B14F-4D97-AF65-F5344CB8AC3E}">
        <p14:creationId xmlns:p14="http://schemas.microsoft.com/office/powerpoint/2010/main" val="409560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24375" y="0"/>
            <a:ext cx="7467600" cy="1143000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Summary of TCA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TCA is the metabolic hub of the cell</a:t>
            </a:r>
          </a:p>
          <a:p>
            <a:pPr eaLnBrk="1" hangingPunct="1"/>
            <a:r>
              <a:rPr lang="en-GB" altLang="en-US" sz="2800" dirty="0"/>
              <a:t>It converts Acetyl CoA into </a:t>
            </a:r>
            <a:r>
              <a:rPr lang="en-GB" altLang="en-US" sz="2800" dirty="0" smtClean="0"/>
              <a:t>ATP/GTP</a:t>
            </a:r>
            <a:r>
              <a:rPr lang="en-GB" altLang="en-US" sz="2800" dirty="0"/>
              <a:t>, NADH and FADH</a:t>
            </a:r>
            <a:r>
              <a:rPr lang="en-GB" altLang="en-US" sz="2800" baseline="-25000" dirty="0"/>
              <a:t>2</a:t>
            </a:r>
          </a:p>
          <a:p>
            <a:pPr eaLnBrk="1" hangingPunct="1"/>
            <a:r>
              <a:rPr lang="en-GB" altLang="en-US" sz="2800" dirty="0"/>
              <a:t>Carbon dioxide is released in this process</a:t>
            </a:r>
          </a:p>
          <a:p>
            <a:pPr eaLnBrk="1" hangingPunct="1"/>
            <a:r>
              <a:rPr lang="en-GB" altLang="en-US" sz="2800" dirty="0"/>
              <a:t>Various intermediates of the cycle are connected to other important anabolic pathways (lipid, glucose, cholesterol  and porphyrin synthesis)</a:t>
            </a:r>
          </a:p>
          <a:p>
            <a:pPr eaLnBrk="1" hangingPunct="1"/>
            <a:r>
              <a:rPr lang="en-GB" altLang="en-US" sz="2800" dirty="0"/>
              <a:t>Primary regulation is via PDH (acetyl CoA entry)</a:t>
            </a:r>
          </a:p>
          <a:p>
            <a:pPr eaLnBrk="1" hangingPunct="1"/>
            <a:r>
              <a:rPr lang="en-GB" altLang="en-US" sz="2800" dirty="0"/>
              <a:t>Cycle is activated under low energy charge and slowed down when energy state of the cell is improved</a:t>
            </a:r>
          </a:p>
          <a:p>
            <a:pPr eaLnBrk="1" hangingPunct="1"/>
            <a:r>
              <a:rPr lang="en-GB" altLang="en-US" sz="2800" dirty="0"/>
              <a:t>PDH deficiency or inhibition results with lactic acidosis and/or neurological problems </a:t>
            </a:r>
          </a:p>
        </p:txBody>
      </p:sp>
    </p:spTree>
    <p:extLst>
      <p:ext uri="{BB962C8B-B14F-4D97-AF65-F5344CB8AC3E}">
        <p14:creationId xmlns:p14="http://schemas.microsoft.com/office/powerpoint/2010/main" val="288268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534400" cy="56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2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15963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TCA cycle: Central role in metabolism</a:t>
            </a:r>
          </a:p>
        </p:txBody>
      </p:sp>
      <p:pic>
        <p:nvPicPr>
          <p:cNvPr id="13315" name="Picture 2" descr="http://voh.chem.ucla.edu/vohtar/spring05/classes/153C/pdf/CMP_Review_files/slide0024_image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08038"/>
            <a:ext cx="4953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6248400" y="1676400"/>
            <a:ext cx="2590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Transamination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Deamination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Fatty acid oxidation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Gluconeogenesis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Fatty acid synthesis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Porphyrin synthesis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6324600" y="1143000"/>
            <a:ext cx="255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Amphibolic nature</a:t>
            </a:r>
          </a:p>
        </p:txBody>
      </p:sp>
    </p:spTree>
    <p:extLst>
      <p:ext uri="{BB962C8B-B14F-4D97-AF65-F5344CB8AC3E}">
        <p14:creationId xmlns:p14="http://schemas.microsoft.com/office/powerpoint/2010/main" val="7007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3600" dirty="0"/>
              <a:t>Location of TCA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4038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760" indent="-36576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latin typeface="+mn-lt"/>
                <a:cs typeface="+mn-cs"/>
              </a:rPr>
              <a:t>Outer membrane </a:t>
            </a:r>
            <a:r>
              <a:rPr lang="en-US" sz="2800" dirty="0">
                <a:latin typeface="+mn-lt"/>
                <a:cs typeface="+mn-cs"/>
              </a:rPr>
              <a:t>– most small molecules can freely diffuse across- </a:t>
            </a:r>
            <a:r>
              <a:rPr lang="en-US" sz="2800" dirty="0">
                <a:solidFill>
                  <a:srgbClr val="3333FF"/>
                </a:solidFill>
                <a:latin typeface="+mn-lt"/>
                <a:cs typeface="+mn-cs"/>
              </a:rPr>
              <a:t>Permeable to Pyruvate</a:t>
            </a:r>
          </a:p>
          <a:p>
            <a:pPr marL="365760" indent="-3657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  <a:p>
            <a:pPr marL="365760" indent="-36576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latin typeface="+mn-lt"/>
                <a:cs typeface="+mn-cs"/>
              </a:rPr>
              <a:t>Inner membrane </a:t>
            </a:r>
            <a:r>
              <a:rPr lang="en-US" sz="2800" dirty="0">
                <a:latin typeface="+mn-lt"/>
                <a:cs typeface="+mn-cs"/>
              </a:rPr>
              <a:t>– pyruvate is transported  across using carrier molecule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7"/>
          <a:stretch>
            <a:fillRect/>
          </a:stretch>
        </p:blipFill>
        <p:spPr bwMode="auto">
          <a:xfrm>
            <a:off x="5181600" y="1752600"/>
            <a:ext cx="39624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06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02858" cy="1143000"/>
          </a:xfrm>
        </p:spPr>
        <p:txBody>
          <a:bodyPr/>
          <a:lstStyle/>
          <a:p>
            <a:r>
              <a:rPr lang="en-GB" sz="3600" dirty="0"/>
              <a:t>Acetyl CoA input and CO</a:t>
            </a:r>
            <a:r>
              <a:rPr lang="en-GB" sz="3600" baseline="-25000" dirty="0"/>
              <a:t>2</a:t>
            </a:r>
            <a:r>
              <a:rPr lang="en-GB" sz="3600" dirty="0"/>
              <a:t> production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688408" y="1325562"/>
            <a:ext cx="5514250" cy="5257800"/>
            <a:chOff x="1267550" y="1447800"/>
            <a:chExt cx="5361850" cy="5148987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1497108" y="2256562"/>
              <a:ext cx="4640167" cy="4079875"/>
              <a:chOff x="-26297" y="152400"/>
              <a:chExt cx="6122297" cy="5222743"/>
            </a:xfrm>
          </p:grpSpPr>
          <p:grpSp>
            <p:nvGrpSpPr>
              <p:cNvPr id="24" name="Group 5"/>
              <p:cNvGrpSpPr>
                <a:grpSpLocks/>
              </p:cNvGrpSpPr>
              <p:nvPr/>
            </p:nvGrpSpPr>
            <p:grpSpPr bwMode="auto">
              <a:xfrm>
                <a:off x="208362" y="152400"/>
                <a:ext cx="5887638" cy="5222743"/>
                <a:chOff x="198222" y="152400"/>
                <a:chExt cx="6687105" cy="5892984"/>
              </a:xfrm>
            </p:grpSpPr>
            <p:sp>
              <p:nvSpPr>
                <p:cNvPr id="27" name="Freeform 26"/>
                <p:cNvSpPr/>
                <p:nvPr/>
              </p:nvSpPr>
              <p:spPr>
                <a:xfrm>
                  <a:off x="1035406" y="1296601"/>
                  <a:ext cx="2490796" cy="985986"/>
                </a:xfrm>
                <a:custGeom>
                  <a:avLst/>
                  <a:gdLst>
                    <a:gd name="connsiteX0" fmla="*/ 0 w 2490651"/>
                    <a:gd name="connsiteY0" fmla="*/ 984431 h 984431"/>
                    <a:gd name="connsiteX1" fmla="*/ 139337 w 2490651"/>
                    <a:gd name="connsiteY1" fmla="*/ 801551 h 984431"/>
                    <a:gd name="connsiteX2" fmla="*/ 252549 w 2490651"/>
                    <a:gd name="connsiteY2" fmla="*/ 679631 h 984431"/>
                    <a:gd name="connsiteX3" fmla="*/ 357051 w 2490651"/>
                    <a:gd name="connsiteY3" fmla="*/ 583836 h 984431"/>
                    <a:gd name="connsiteX4" fmla="*/ 496389 w 2490651"/>
                    <a:gd name="connsiteY4" fmla="*/ 444499 h 984431"/>
                    <a:gd name="connsiteX5" fmla="*/ 714103 w 2490651"/>
                    <a:gd name="connsiteY5" fmla="*/ 305162 h 984431"/>
                    <a:gd name="connsiteX6" fmla="*/ 862149 w 2490651"/>
                    <a:gd name="connsiteY6" fmla="*/ 226785 h 984431"/>
                    <a:gd name="connsiteX7" fmla="*/ 1053737 w 2490651"/>
                    <a:gd name="connsiteY7" fmla="*/ 139699 h 984431"/>
                    <a:gd name="connsiteX8" fmla="*/ 1227909 w 2490651"/>
                    <a:gd name="connsiteY8" fmla="*/ 87448 h 984431"/>
                    <a:gd name="connsiteX9" fmla="*/ 1428206 w 2490651"/>
                    <a:gd name="connsiteY9" fmla="*/ 35196 h 984431"/>
                    <a:gd name="connsiteX10" fmla="*/ 1645920 w 2490651"/>
                    <a:gd name="connsiteY10" fmla="*/ 17779 h 984431"/>
                    <a:gd name="connsiteX11" fmla="*/ 1837509 w 2490651"/>
                    <a:gd name="connsiteY11" fmla="*/ 362 h 984431"/>
                    <a:gd name="connsiteX12" fmla="*/ 2081349 w 2490651"/>
                    <a:gd name="connsiteY12" fmla="*/ 9071 h 984431"/>
                    <a:gd name="connsiteX13" fmla="*/ 2290354 w 2490651"/>
                    <a:gd name="connsiteY13" fmla="*/ 43905 h 984431"/>
                    <a:gd name="connsiteX14" fmla="*/ 2490651 w 2490651"/>
                    <a:gd name="connsiteY14" fmla="*/ 78739 h 984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490651" h="984431">
                      <a:moveTo>
                        <a:pt x="0" y="984431"/>
                      </a:moveTo>
                      <a:cubicBezTo>
                        <a:pt x="48623" y="918391"/>
                        <a:pt x="97246" y="852351"/>
                        <a:pt x="139337" y="801551"/>
                      </a:cubicBezTo>
                      <a:cubicBezTo>
                        <a:pt x="181428" y="750751"/>
                        <a:pt x="216263" y="715917"/>
                        <a:pt x="252549" y="679631"/>
                      </a:cubicBezTo>
                      <a:cubicBezTo>
                        <a:pt x="288835" y="643345"/>
                        <a:pt x="316411" y="623025"/>
                        <a:pt x="357051" y="583836"/>
                      </a:cubicBezTo>
                      <a:cubicBezTo>
                        <a:pt x="397691" y="544647"/>
                        <a:pt x="436880" y="490945"/>
                        <a:pt x="496389" y="444499"/>
                      </a:cubicBezTo>
                      <a:cubicBezTo>
                        <a:pt x="555898" y="398053"/>
                        <a:pt x="653143" y="341448"/>
                        <a:pt x="714103" y="305162"/>
                      </a:cubicBezTo>
                      <a:cubicBezTo>
                        <a:pt x="775063" y="268876"/>
                        <a:pt x="805543" y="254362"/>
                        <a:pt x="862149" y="226785"/>
                      </a:cubicBezTo>
                      <a:cubicBezTo>
                        <a:pt x="918755" y="199208"/>
                        <a:pt x="992777" y="162922"/>
                        <a:pt x="1053737" y="139699"/>
                      </a:cubicBezTo>
                      <a:cubicBezTo>
                        <a:pt x="1114697" y="116476"/>
                        <a:pt x="1165498" y="104865"/>
                        <a:pt x="1227909" y="87448"/>
                      </a:cubicBezTo>
                      <a:cubicBezTo>
                        <a:pt x="1290321" y="70031"/>
                        <a:pt x="1358537" y="46808"/>
                        <a:pt x="1428206" y="35196"/>
                      </a:cubicBezTo>
                      <a:cubicBezTo>
                        <a:pt x="1497875" y="23584"/>
                        <a:pt x="1645920" y="17779"/>
                        <a:pt x="1645920" y="17779"/>
                      </a:cubicBezTo>
                      <a:cubicBezTo>
                        <a:pt x="1714137" y="11973"/>
                        <a:pt x="1764938" y="1813"/>
                        <a:pt x="1837509" y="362"/>
                      </a:cubicBezTo>
                      <a:cubicBezTo>
                        <a:pt x="1910080" y="-1089"/>
                        <a:pt x="2005875" y="1814"/>
                        <a:pt x="2081349" y="9071"/>
                      </a:cubicBezTo>
                      <a:cubicBezTo>
                        <a:pt x="2156823" y="16328"/>
                        <a:pt x="2290354" y="43905"/>
                        <a:pt x="2290354" y="43905"/>
                      </a:cubicBezTo>
                      <a:lnTo>
                        <a:pt x="2490651" y="78739"/>
                      </a:lnTo>
                    </a:path>
                  </a:pathLst>
                </a:custGeom>
                <a:noFill/>
                <a:ln w="57150">
                  <a:solidFill>
                    <a:srgbClr val="009900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4092400" y="1716219"/>
                  <a:ext cx="532892" cy="513630"/>
                </a:xfrm>
                <a:custGeom>
                  <a:avLst/>
                  <a:gdLst>
                    <a:gd name="connsiteX0" fmla="*/ 0 w 531222"/>
                    <a:gd name="connsiteY0" fmla="*/ 0 h 513805"/>
                    <a:gd name="connsiteX1" fmla="*/ 130628 w 531222"/>
                    <a:gd name="connsiteY1" fmla="*/ 87085 h 513805"/>
                    <a:gd name="connsiteX2" fmla="*/ 217714 w 531222"/>
                    <a:gd name="connsiteY2" fmla="*/ 156754 h 513805"/>
                    <a:gd name="connsiteX3" fmla="*/ 313508 w 531222"/>
                    <a:gd name="connsiteY3" fmla="*/ 243840 h 513805"/>
                    <a:gd name="connsiteX4" fmla="*/ 383177 w 531222"/>
                    <a:gd name="connsiteY4" fmla="*/ 313508 h 513805"/>
                    <a:gd name="connsiteX5" fmla="*/ 444137 w 531222"/>
                    <a:gd name="connsiteY5" fmla="*/ 400594 h 513805"/>
                    <a:gd name="connsiteX6" fmla="*/ 470262 w 531222"/>
                    <a:gd name="connsiteY6" fmla="*/ 444137 h 513805"/>
                    <a:gd name="connsiteX7" fmla="*/ 531222 w 531222"/>
                    <a:gd name="connsiteY7" fmla="*/ 513805 h 513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1222" h="513805">
                      <a:moveTo>
                        <a:pt x="0" y="0"/>
                      </a:moveTo>
                      <a:cubicBezTo>
                        <a:pt x="47171" y="30479"/>
                        <a:pt x="94342" y="60959"/>
                        <a:pt x="130628" y="87085"/>
                      </a:cubicBezTo>
                      <a:cubicBezTo>
                        <a:pt x="166914" y="113211"/>
                        <a:pt x="187234" y="130628"/>
                        <a:pt x="217714" y="156754"/>
                      </a:cubicBezTo>
                      <a:cubicBezTo>
                        <a:pt x="248194" y="182880"/>
                        <a:pt x="285931" y="217714"/>
                        <a:pt x="313508" y="243840"/>
                      </a:cubicBezTo>
                      <a:cubicBezTo>
                        <a:pt x="341085" y="269966"/>
                        <a:pt x="361406" y="287382"/>
                        <a:pt x="383177" y="313508"/>
                      </a:cubicBezTo>
                      <a:cubicBezTo>
                        <a:pt x="404948" y="339634"/>
                        <a:pt x="429623" y="378823"/>
                        <a:pt x="444137" y="400594"/>
                      </a:cubicBezTo>
                      <a:cubicBezTo>
                        <a:pt x="458651" y="422365"/>
                        <a:pt x="455748" y="425269"/>
                        <a:pt x="470262" y="444137"/>
                      </a:cubicBezTo>
                      <a:cubicBezTo>
                        <a:pt x="484776" y="463005"/>
                        <a:pt x="507999" y="488405"/>
                        <a:pt x="531222" y="513805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4858432" y="2647173"/>
                  <a:ext cx="176045" cy="1070826"/>
                </a:xfrm>
                <a:custGeom>
                  <a:avLst/>
                  <a:gdLst>
                    <a:gd name="connsiteX0" fmla="*/ 0 w 175259"/>
                    <a:gd name="connsiteY0" fmla="*/ 0 h 1071154"/>
                    <a:gd name="connsiteX1" fmla="*/ 60960 w 175259"/>
                    <a:gd name="connsiteY1" fmla="*/ 156754 h 1071154"/>
                    <a:gd name="connsiteX2" fmla="*/ 95794 w 175259"/>
                    <a:gd name="connsiteY2" fmla="*/ 252548 h 1071154"/>
                    <a:gd name="connsiteX3" fmla="*/ 121920 w 175259"/>
                    <a:gd name="connsiteY3" fmla="*/ 330925 h 1071154"/>
                    <a:gd name="connsiteX4" fmla="*/ 130628 w 175259"/>
                    <a:gd name="connsiteY4" fmla="*/ 409303 h 1071154"/>
                    <a:gd name="connsiteX5" fmla="*/ 156754 w 175259"/>
                    <a:gd name="connsiteY5" fmla="*/ 487680 h 1071154"/>
                    <a:gd name="connsiteX6" fmla="*/ 165463 w 175259"/>
                    <a:gd name="connsiteY6" fmla="*/ 583474 h 1071154"/>
                    <a:gd name="connsiteX7" fmla="*/ 165463 w 175259"/>
                    <a:gd name="connsiteY7" fmla="*/ 644434 h 1071154"/>
                    <a:gd name="connsiteX8" fmla="*/ 174171 w 175259"/>
                    <a:gd name="connsiteY8" fmla="*/ 783771 h 1071154"/>
                    <a:gd name="connsiteX9" fmla="*/ 174171 w 175259"/>
                    <a:gd name="connsiteY9" fmla="*/ 853440 h 1071154"/>
                    <a:gd name="connsiteX10" fmla="*/ 165463 w 175259"/>
                    <a:gd name="connsiteY10" fmla="*/ 931817 h 1071154"/>
                    <a:gd name="connsiteX11" fmla="*/ 156754 w 175259"/>
                    <a:gd name="connsiteY11" fmla="*/ 1010194 h 1071154"/>
                    <a:gd name="connsiteX12" fmla="*/ 156754 w 175259"/>
                    <a:gd name="connsiteY12" fmla="*/ 1071154 h 1071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5259" h="1071154">
                      <a:moveTo>
                        <a:pt x="0" y="0"/>
                      </a:moveTo>
                      <a:cubicBezTo>
                        <a:pt x="22497" y="57331"/>
                        <a:pt x="44994" y="114663"/>
                        <a:pt x="60960" y="156754"/>
                      </a:cubicBezTo>
                      <a:cubicBezTo>
                        <a:pt x="76926" y="198845"/>
                        <a:pt x="85634" y="223519"/>
                        <a:pt x="95794" y="252548"/>
                      </a:cubicBezTo>
                      <a:cubicBezTo>
                        <a:pt x="105954" y="281577"/>
                        <a:pt x="116114" y="304799"/>
                        <a:pt x="121920" y="330925"/>
                      </a:cubicBezTo>
                      <a:cubicBezTo>
                        <a:pt x="127726" y="357051"/>
                        <a:pt x="124822" y="383177"/>
                        <a:pt x="130628" y="409303"/>
                      </a:cubicBezTo>
                      <a:cubicBezTo>
                        <a:pt x="136434" y="435429"/>
                        <a:pt x="150948" y="458652"/>
                        <a:pt x="156754" y="487680"/>
                      </a:cubicBezTo>
                      <a:cubicBezTo>
                        <a:pt x="162560" y="516708"/>
                        <a:pt x="164012" y="557348"/>
                        <a:pt x="165463" y="583474"/>
                      </a:cubicBezTo>
                      <a:cubicBezTo>
                        <a:pt x="166914" y="609600"/>
                        <a:pt x="164012" y="611051"/>
                        <a:pt x="165463" y="644434"/>
                      </a:cubicBezTo>
                      <a:cubicBezTo>
                        <a:pt x="166914" y="677817"/>
                        <a:pt x="172720" y="748937"/>
                        <a:pt x="174171" y="783771"/>
                      </a:cubicBezTo>
                      <a:cubicBezTo>
                        <a:pt x="175622" y="818605"/>
                        <a:pt x="175622" y="828766"/>
                        <a:pt x="174171" y="853440"/>
                      </a:cubicBezTo>
                      <a:cubicBezTo>
                        <a:pt x="172720" y="878114"/>
                        <a:pt x="165463" y="931817"/>
                        <a:pt x="165463" y="931817"/>
                      </a:cubicBezTo>
                      <a:cubicBezTo>
                        <a:pt x="162560" y="957943"/>
                        <a:pt x="158205" y="986971"/>
                        <a:pt x="156754" y="1010194"/>
                      </a:cubicBezTo>
                      <a:cubicBezTo>
                        <a:pt x="155303" y="1033417"/>
                        <a:pt x="156028" y="1052285"/>
                        <a:pt x="156754" y="1071154"/>
                      </a:cubicBez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4527754" y="4110101"/>
                  <a:ext cx="435353" cy="846113"/>
                </a:xfrm>
                <a:custGeom>
                  <a:avLst/>
                  <a:gdLst>
                    <a:gd name="connsiteX0" fmla="*/ 435429 w 435429"/>
                    <a:gd name="connsiteY0" fmla="*/ 0 h 844731"/>
                    <a:gd name="connsiteX1" fmla="*/ 383177 w 435429"/>
                    <a:gd name="connsiteY1" fmla="*/ 148045 h 844731"/>
                    <a:gd name="connsiteX2" fmla="*/ 357052 w 435429"/>
                    <a:gd name="connsiteY2" fmla="*/ 235131 h 844731"/>
                    <a:gd name="connsiteX3" fmla="*/ 313509 w 435429"/>
                    <a:gd name="connsiteY3" fmla="*/ 330925 h 844731"/>
                    <a:gd name="connsiteX4" fmla="*/ 269966 w 435429"/>
                    <a:gd name="connsiteY4" fmla="*/ 426720 h 844731"/>
                    <a:gd name="connsiteX5" fmla="*/ 243840 w 435429"/>
                    <a:gd name="connsiteY5" fmla="*/ 496388 h 844731"/>
                    <a:gd name="connsiteX6" fmla="*/ 191589 w 435429"/>
                    <a:gd name="connsiteY6" fmla="*/ 574765 h 844731"/>
                    <a:gd name="connsiteX7" fmla="*/ 148046 w 435429"/>
                    <a:gd name="connsiteY7" fmla="*/ 644434 h 844731"/>
                    <a:gd name="connsiteX8" fmla="*/ 87086 w 435429"/>
                    <a:gd name="connsiteY8" fmla="*/ 714103 h 844731"/>
                    <a:gd name="connsiteX9" fmla="*/ 43543 w 435429"/>
                    <a:gd name="connsiteY9" fmla="*/ 783771 h 844731"/>
                    <a:gd name="connsiteX10" fmla="*/ 0 w 435429"/>
                    <a:gd name="connsiteY10" fmla="*/ 844731 h 844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429" h="844731">
                      <a:moveTo>
                        <a:pt x="435429" y="0"/>
                      </a:moveTo>
                      <a:cubicBezTo>
                        <a:pt x="415834" y="54428"/>
                        <a:pt x="396240" y="108857"/>
                        <a:pt x="383177" y="148045"/>
                      </a:cubicBezTo>
                      <a:cubicBezTo>
                        <a:pt x="370114" y="187233"/>
                        <a:pt x="368663" y="204651"/>
                        <a:pt x="357052" y="235131"/>
                      </a:cubicBezTo>
                      <a:cubicBezTo>
                        <a:pt x="345441" y="265611"/>
                        <a:pt x="313509" y="330925"/>
                        <a:pt x="313509" y="330925"/>
                      </a:cubicBezTo>
                      <a:cubicBezTo>
                        <a:pt x="298995" y="362856"/>
                        <a:pt x="281577" y="399143"/>
                        <a:pt x="269966" y="426720"/>
                      </a:cubicBezTo>
                      <a:cubicBezTo>
                        <a:pt x="258355" y="454297"/>
                        <a:pt x="256903" y="471714"/>
                        <a:pt x="243840" y="496388"/>
                      </a:cubicBezTo>
                      <a:cubicBezTo>
                        <a:pt x="230777" y="521062"/>
                        <a:pt x="207555" y="550091"/>
                        <a:pt x="191589" y="574765"/>
                      </a:cubicBezTo>
                      <a:cubicBezTo>
                        <a:pt x="175623" y="599439"/>
                        <a:pt x="165463" y="621211"/>
                        <a:pt x="148046" y="644434"/>
                      </a:cubicBezTo>
                      <a:cubicBezTo>
                        <a:pt x="130629" y="667657"/>
                        <a:pt x="104503" y="690880"/>
                        <a:pt x="87086" y="714103"/>
                      </a:cubicBezTo>
                      <a:cubicBezTo>
                        <a:pt x="69669" y="737326"/>
                        <a:pt x="58057" y="762000"/>
                        <a:pt x="43543" y="783771"/>
                      </a:cubicBezTo>
                      <a:cubicBezTo>
                        <a:pt x="29029" y="805542"/>
                        <a:pt x="14514" y="825136"/>
                        <a:pt x="0" y="844731"/>
                      </a:cubicBezTo>
                    </a:path>
                  </a:pathLst>
                </a:custGeom>
                <a:noFill/>
                <a:ln w="57150">
                  <a:solidFill>
                    <a:srgbClr val="009900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162218" y="5355193"/>
                  <a:ext cx="965868" cy="376050"/>
                </a:xfrm>
                <a:custGeom>
                  <a:avLst/>
                  <a:gdLst>
                    <a:gd name="connsiteX0" fmla="*/ 966652 w 966652"/>
                    <a:gd name="connsiteY0" fmla="*/ 0 h 376144"/>
                    <a:gd name="connsiteX1" fmla="*/ 905692 w 966652"/>
                    <a:gd name="connsiteY1" fmla="*/ 52252 h 376144"/>
                    <a:gd name="connsiteX2" fmla="*/ 827315 w 966652"/>
                    <a:gd name="connsiteY2" fmla="*/ 95795 h 376144"/>
                    <a:gd name="connsiteX3" fmla="*/ 748938 w 966652"/>
                    <a:gd name="connsiteY3" fmla="*/ 139338 h 376144"/>
                    <a:gd name="connsiteX4" fmla="*/ 661852 w 966652"/>
                    <a:gd name="connsiteY4" fmla="*/ 182880 h 376144"/>
                    <a:gd name="connsiteX5" fmla="*/ 539932 w 966652"/>
                    <a:gd name="connsiteY5" fmla="*/ 217715 h 376144"/>
                    <a:gd name="connsiteX6" fmla="*/ 444138 w 966652"/>
                    <a:gd name="connsiteY6" fmla="*/ 269966 h 376144"/>
                    <a:gd name="connsiteX7" fmla="*/ 330926 w 966652"/>
                    <a:gd name="connsiteY7" fmla="*/ 304800 h 376144"/>
                    <a:gd name="connsiteX8" fmla="*/ 235132 w 966652"/>
                    <a:gd name="connsiteY8" fmla="*/ 339635 h 376144"/>
                    <a:gd name="connsiteX9" fmla="*/ 156755 w 966652"/>
                    <a:gd name="connsiteY9" fmla="*/ 357052 h 376144"/>
                    <a:gd name="connsiteX10" fmla="*/ 104503 w 966652"/>
                    <a:gd name="connsiteY10" fmla="*/ 374469 h 376144"/>
                    <a:gd name="connsiteX11" fmla="*/ 0 w 966652"/>
                    <a:gd name="connsiteY11" fmla="*/ 374469 h 37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66652" h="376144">
                      <a:moveTo>
                        <a:pt x="966652" y="0"/>
                      </a:moveTo>
                      <a:cubicBezTo>
                        <a:pt x="947783" y="18143"/>
                        <a:pt x="928915" y="36286"/>
                        <a:pt x="905692" y="52252"/>
                      </a:cubicBezTo>
                      <a:cubicBezTo>
                        <a:pt x="882469" y="68218"/>
                        <a:pt x="827315" y="95795"/>
                        <a:pt x="827315" y="95795"/>
                      </a:cubicBezTo>
                      <a:cubicBezTo>
                        <a:pt x="801189" y="110309"/>
                        <a:pt x="776515" y="124824"/>
                        <a:pt x="748938" y="139338"/>
                      </a:cubicBezTo>
                      <a:cubicBezTo>
                        <a:pt x="721361" y="153852"/>
                        <a:pt x="696686" y="169817"/>
                        <a:pt x="661852" y="182880"/>
                      </a:cubicBezTo>
                      <a:cubicBezTo>
                        <a:pt x="627018" y="195943"/>
                        <a:pt x="576218" y="203201"/>
                        <a:pt x="539932" y="217715"/>
                      </a:cubicBezTo>
                      <a:cubicBezTo>
                        <a:pt x="503646" y="232229"/>
                        <a:pt x="478972" y="255452"/>
                        <a:pt x="444138" y="269966"/>
                      </a:cubicBezTo>
                      <a:cubicBezTo>
                        <a:pt x="409304" y="284480"/>
                        <a:pt x="365760" y="293189"/>
                        <a:pt x="330926" y="304800"/>
                      </a:cubicBezTo>
                      <a:cubicBezTo>
                        <a:pt x="296092" y="316411"/>
                        <a:pt x="264160" y="330926"/>
                        <a:pt x="235132" y="339635"/>
                      </a:cubicBezTo>
                      <a:cubicBezTo>
                        <a:pt x="206104" y="348344"/>
                        <a:pt x="178526" y="351246"/>
                        <a:pt x="156755" y="357052"/>
                      </a:cubicBezTo>
                      <a:cubicBezTo>
                        <a:pt x="134984" y="362858"/>
                        <a:pt x="130629" y="371566"/>
                        <a:pt x="104503" y="374469"/>
                      </a:cubicBezTo>
                      <a:cubicBezTo>
                        <a:pt x="78377" y="377372"/>
                        <a:pt x="39188" y="375920"/>
                        <a:pt x="0" y="374469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1140081" y="4947041"/>
                  <a:ext cx="706558" cy="566369"/>
                </a:xfrm>
                <a:custGeom>
                  <a:avLst/>
                  <a:gdLst>
                    <a:gd name="connsiteX0" fmla="*/ 705394 w 705394"/>
                    <a:gd name="connsiteY0" fmla="*/ 566057 h 566057"/>
                    <a:gd name="connsiteX1" fmla="*/ 635726 w 705394"/>
                    <a:gd name="connsiteY1" fmla="*/ 531222 h 566057"/>
                    <a:gd name="connsiteX2" fmla="*/ 548640 w 705394"/>
                    <a:gd name="connsiteY2" fmla="*/ 461554 h 566057"/>
                    <a:gd name="connsiteX3" fmla="*/ 461554 w 705394"/>
                    <a:gd name="connsiteY3" fmla="*/ 418011 h 566057"/>
                    <a:gd name="connsiteX4" fmla="*/ 383177 w 705394"/>
                    <a:gd name="connsiteY4" fmla="*/ 365760 h 566057"/>
                    <a:gd name="connsiteX5" fmla="*/ 287383 w 705394"/>
                    <a:gd name="connsiteY5" fmla="*/ 287382 h 566057"/>
                    <a:gd name="connsiteX6" fmla="*/ 235131 w 705394"/>
                    <a:gd name="connsiteY6" fmla="*/ 235131 h 566057"/>
                    <a:gd name="connsiteX7" fmla="*/ 148046 w 705394"/>
                    <a:gd name="connsiteY7" fmla="*/ 156754 h 566057"/>
                    <a:gd name="connsiteX8" fmla="*/ 95794 w 705394"/>
                    <a:gd name="connsiteY8" fmla="*/ 104502 h 566057"/>
                    <a:gd name="connsiteX9" fmla="*/ 43543 w 705394"/>
                    <a:gd name="connsiteY9" fmla="*/ 43542 h 566057"/>
                    <a:gd name="connsiteX10" fmla="*/ 0 w 705394"/>
                    <a:gd name="connsiteY10" fmla="*/ 0 h 566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05394" h="566057">
                      <a:moveTo>
                        <a:pt x="705394" y="566057"/>
                      </a:moveTo>
                      <a:cubicBezTo>
                        <a:pt x="683623" y="557348"/>
                        <a:pt x="661852" y="548639"/>
                        <a:pt x="635726" y="531222"/>
                      </a:cubicBezTo>
                      <a:cubicBezTo>
                        <a:pt x="609600" y="513805"/>
                        <a:pt x="577669" y="480422"/>
                        <a:pt x="548640" y="461554"/>
                      </a:cubicBezTo>
                      <a:cubicBezTo>
                        <a:pt x="519611" y="442686"/>
                        <a:pt x="489131" y="433977"/>
                        <a:pt x="461554" y="418011"/>
                      </a:cubicBezTo>
                      <a:cubicBezTo>
                        <a:pt x="433977" y="402045"/>
                        <a:pt x="412205" y="387531"/>
                        <a:pt x="383177" y="365760"/>
                      </a:cubicBezTo>
                      <a:cubicBezTo>
                        <a:pt x="354149" y="343989"/>
                        <a:pt x="312057" y="309153"/>
                        <a:pt x="287383" y="287382"/>
                      </a:cubicBezTo>
                      <a:cubicBezTo>
                        <a:pt x="262709" y="265610"/>
                        <a:pt x="258354" y="256902"/>
                        <a:pt x="235131" y="235131"/>
                      </a:cubicBezTo>
                      <a:cubicBezTo>
                        <a:pt x="211908" y="213360"/>
                        <a:pt x="171269" y="178525"/>
                        <a:pt x="148046" y="156754"/>
                      </a:cubicBezTo>
                      <a:cubicBezTo>
                        <a:pt x="124823" y="134982"/>
                        <a:pt x="113211" y="123371"/>
                        <a:pt x="95794" y="104502"/>
                      </a:cubicBezTo>
                      <a:cubicBezTo>
                        <a:pt x="78377" y="85633"/>
                        <a:pt x="59509" y="60959"/>
                        <a:pt x="43543" y="43542"/>
                      </a:cubicBezTo>
                      <a:cubicBezTo>
                        <a:pt x="27577" y="26125"/>
                        <a:pt x="13788" y="13062"/>
                        <a:pt x="0" y="0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662386" y="3830524"/>
                  <a:ext cx="186855" cy="784364"/>
                </a:xfrm>
                <a:custGeom>
                  <a:avLst/>
                  <a:gdLst>
                    <a:gd name="connsiteX0" fmla="*/ 191588 w 191588"/>
                    <a:gd name="connsiteY0" fmla="*/ 426720 h 426720"/>
                    <a:gd name="connsiteX1" fmla="*/ 148045 w 191588"/>
                    <a:gd name="connsiteY1" fmla="*/ 365760 h 426720"/>
                    <a:gd name="connsiteX2" fmla="*/ 121920 w 191588"/>
                    <a:gd name="connsiteY2" fmla="*/ 313509 h 426720"/>
                    <a:gd name="connsiteX3" fmla="*/ 78377 w 191588"/>
                    <a:gd name="connsiteY3" fmla="*/ 235132 h 426720"/>
                    <a:gd name="connsiteX4" fmla="*/ 43542 w 191588"/>
                    <a:gd name="connsiteY4" fmla="*/ 139337 h 426720"/>
                    <a:gd name="connsiteX5" fmla="*/ 17417 w 191588"/>
                    <a:gd name="connsiteY5" fmla="*/ 69669 h 426720"/>
                    <a:gd name="connsiteX6" fmla="*/ 0 w 191588"/>
                    <a:gd name="connsiteY6" fmla="*/ 0 h 426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1588" h="426720">
                      <a:moveTo>
                        <a:pt x="191588" y="426720"/>
                      </a:moveTo>
                      <a:cubicBezTo>
                        <a:pt x="175622" y="405674"/>
                        <a:pt x="159656" y="384628"/>
                        <a:pt x="148045" y="365760"/>
                      </a:cubicBezTo>
                      <a:cubicBezTo>
                        <a:pt x="136434" y="346892"/>
                        <a:pt x="133531" y="335280"/>
                        <a:pt x="121920" y="313509"/>
                      </a:cubicBezTo>
                      <a:cubicBezTo>
                        <a:pt x="110309" y="291738"/>
                        <a:pt x="91440" y="264161"/>
                        <a:pt x="78377" y="235132"/>
                      </a:cubicBezTo>
                      <a:cubicBezTo>
                        <a:pt x="65314" y="206103"/>
                        <a:pt x="53702" y="166914"/>
                        <a:pt x="43542" y="139337"/>
                      </a:cubicBezTo>
                      <a:cubicBezTo>
                        <a:pt x="33382" y="111760"/>
                        <a:pt x="24674" y="92892"/>
                        <a:pt x="17417" y="69669"/>
                      </a:cubicBezTo>
                      <a:cubicBezTo>
                        <a:pt x="10160" y="46446"/>
                        <a:pt x="5080" y="23223"/>
                        <a:pt x="0" y="0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662386" y="2603605"/>
                  <a:ext cx="199353" cy="810919"/>
                </a:xfrm>
                <a:custGeom>
                  <a:avLst/>
                  <a:gdLst>
                    <a:gd name="connsiteX0" fmla="*/ 0 w 209006"/>
                    <a:gd name="connsiteY0" fmla="*/ 1018903 h 1018903"/>
                    <a:gd name="connsiteX1" fmla="*/ 17417 w 209006"/>
                    <a:gd name="connsiteY1" fmla="*/ 888274 h 1018903"/>
                    <a:gd name="connsiteX2" fmla="*/ 17417 w 209006"/>
                    <a:gd name="connsiteY2" fmla="*/ 757646 h 1018903"/>
                    <a:gd name="connsiteX3" fmla="*/ 26126 w 209006"/>
                    <a:gd name="connsiteY3" fmla="*/ 670560 h 1018903"/>
                    <a:gd name="connsiteX4" fmla="*/ 26126 w 209006"/>
                    <a:gd name="connsiteY4" fmla="*/ 618308 h 1018903"/>
                    <a:gd name="connsiteX5" fmla="*/ 43543 w 209006"/>
                    <a:gd name="connsiteY5" fmla="*/ 531223 h 1018903"/>
                    <a:gd name="connsiteX6" fmla="*/ 52251 w 209006"/>
                    <a:gd name="connsiteY6" fmla="*/ 461554 h 1018903"/>
                    <a:gd name="connsiteX7" fmla="*/ 69668 w 209006"/>
                    <a:gd name="connsiteY7" fmla="*/ 383177 h 1018903"/>
                    <a:gd name="connsiteX8" fmla="*/ 104503 w 209006"/>
                    <a:gd name="connsiteY8" fmla="*/ 313508 h 1018903"/>
                    <a:gd name="connsiteX9" fmla="*/ 121920 w 209006"/>
                    <a:gd name="connsiteY9" fmla="*/ 226423 h 1018903"/>
                    <a:gd name="connsiteX10" fmla="*/ 139337 w 209006"/>
                    <a:gd name="connsiteY10" fmla="*/ 174171 h 1018903"/>
                    <a:gd name="connsiteX11" fmla="*/ 174171 w 209006"/>
                    <a:gd name="connsiteY11" fmla="*/ 95794 h 1018903"/>
                    <a:gd name="connsiteX12" fmla="*/ 209006 w 209006"/>
                    <a:gd name="connsiteY12" fmla="*/ 0 h 1018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9006" h="1018903">
                      <a:moveTo>
                        <a:pt x="0" y="1018903"/>
                      </a:moveTo>
                      <a:cubicBezTo>
                        <a:pt x="7257" y="975360"/>
                        <a:pt x="14514" y="931817"/>
                        <a:pt x="17417" y="888274"/>
                      </a:cubicBezTo>
                      <a:cubicBezTo>
                        <a:pt x="20320" y="844731"/>
                        <a:pt x="15966" y="793932"/>
                        <a:pt x="17417" y="757646"/>
                      </a:cubicBezTo>
                      <a:cubicBezTo>
                        <a:pt x="18869" y="721360"/>
                        <a:pt x="24675" y="693783"/>
                        <a:pt x="26126" y="670560"/>
                      </a:cubicBezTo>
                      <a:cubicBezTo>
                        <a:pt x="27577" y="647337"/>
                        <a:pt x="23223" y="641531"/>
                        <a:pt x="26126" y="618308"/>
                      </a:cubicBezTo>
                      <a:cubicBezTo>
                        <a:pt x="29029" y="595085"/>
                        <a:pt x="39189" y="557349"/>
                        <a:pt x="43543" y="531223"/>
                      </a:cubicBezTo>
                      <a:cubicBezTo>
                        <a:pt x="47897" y="505097"/>
                        <a:pt x="47897" y="486228"/>
                        <a:pt x="52251" y="461554"/>
                      </a:cubicBezTo>
                      <a:cubicBezTo>
                        <a:pt x="56605" y="436880"/>
                        <a:pt x="60959" y="407851"/>
                        <a:pt x="69668" y="383177"/>
                      </a:cubicBezTo>
                      <a:cubicBezTo>
                        <a:pt x="78377" y="358503"/>
                        <a:pt x="95794" y="339633"/>
                        <a:pt x="104503" y="313508"/>
                      </a:cubicBezTo>
                      <a:cubicBezTo>
                        <a:pt x="113212" y="287383"/>
                        <a:pt x="116114" y="249646"/>
                        <a:pt x="121920" y="226423"/>
                      </a:cubicBezTo>
                      <a:cubicBezTo>
                        <a:pt x="127726" y="203200"/>
                        <a:pt x="130629" y="195942"/>
                        <a:pt x="139337" y="174171"/>
                      </a:cubicBezTo>
                      <a:cubicBezTo>
                        <a:pt x="148046" y="152399"/>
                        <a:pt x="162559" y="124823"/>
                        <a:pt x="174171" y="95794"/>
                      </a:cubicBezTo>
                      <a:cubicBezTo>
                        <a:pt x="185783" y="66765"/>
                        <a:pt x="197394" y="33382"/>
                        <a:pt x="209006" y="0"/>
                      </a:cubicBezTo>
                    </a:path>
                  </a:pathLst>
                </a:custGeom>
                <a:noFill/>
                <a:ln w="5715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2591261" y="608704"/>
                  <a:ext cx="421079" cy="694777"/>
                </a:xfrm>
                <a:custGeom>
                  <a:avLst/>
                  <a:gdLst>
                    <a:gd name="connsiteX0" fmla="*/ 2988 w 419847"/>
                    <a:gd name="connsiteY0" fmla="*/ 0 h 887506"/>
                    <a:gd name="connsiteX1" fmla="*/ 2988 w 419847"/>
                    <a:gd name="connsiteY1" fmla="*/ 94129 h 887506"/>
                    <a:gd name="connsiteX2" fmla="*/ 2988 w 419847"/>
                    <a:gd name="connsiteY2" fmla="*/ 228600 h 887506"/>
                    <a:gd name="connsiteX3" fmla="*/ 43329 w 419847"/>
                    <a:gd name="connsiteY3" fmla="*/ 389964 h 887506"/>
                    <a:gd name="connsiteX4" fmla="*/ 83670 w 419847"/>
                    <a:gd name="connsiteY4" fmla="*/ 470647 h 887506"/>
                    <a:gd name="connsiteX5" fmla="*/ 124012 w 419847"/>
                    <a:gd name="connsiteY5" fmla="*/ 564776 h 887506"/>
                    <a:gd name="connsiteX6" fmla="*/ 177800 w 419847"/>
                    <a:gd name="connsiteY6" fmla="*/ 645459 h 887506"/>
                    <a:gd name="connsiteX7" fmla="*/ 245035 w 419847"/>
                    <a:gd name="connsiteY7" fmla="*/ 712694 h 887506"/>
                    <a:gd name="connsiteX8" fmla="*/ 312270 w 419847"/>
                    <a:gd name="connsiteY8" fmla="*/ 793376 h 887506"/>
                    <a:gd name="connsiteX9" fmla="*/ 379506 w 419847"/>
                    <a:gd name="connsiteY9" fmla="*/ 847164 h 887506"/>
                    <a:gd name="connsiteX10" fmla="*/ 419847 w 419847"/>
                    <a:gd name="connsiteY10" fmla="*/ 887506 h 88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847" h="887506">
                      <a:moveTo>
                        <a:pt x="2988" y="0"/>
                      </a:moveTo>
                      <a:lnTo>
                        <a:pt x="2988" y="94129"/>
                      </a:lnTo>
                      <a:cubicBezTo>
                        <a:pt x="2988" y="132229"/>
                        <a:pt x="-3735" y="179294"/>
                        <a:pt x="2988" y="228600"/>
                      </a:cubicBezTo>
                      <a:cubicBezTo>
                        <a:pt x="9711" y="277906"/>
                        <a:pt x="29882" y="349623"/>
                        <a:pt x="43329" y="389964"/>
                      </a:cubicBezTo>
                      <a:cubicBezTo>
                        <a:pt x="56776" y="430305"/>
                        <a:pt x="70223" y="441512"/>
                        <a:pt x="83670" y="470647"/>
                      </a:cubicBezTo>
                      <a:cubicBezTo>
                        <a:pt x="97117" y="499782"/>
                        <a:pt x="108324" y="535641"/>
                        <a:pt x="124012" y="564776"/>
                      </a:cubicBezTo>
                      <a:cubicBezTo>
                        <a:pt x="139700" y="593911"/>
                        <a:pt x="157630" y="620806"/>
                        <a:pt x="177800" y="645459"/>
                      </a:cubicBezTo>
                      <a:cubicBezTo>
                        <a:pt x="197970" y="670112"/>
                        <a:pt x="222623" y="688041"/>
                        <a:pt x="245035" y="712694"/>
                      </a:cubicBezTo>
                      <a:cubicBezTo>
                        <a:pt x="267447" y="737347"/>
                        <a:pt x="289858" y="770964"/>
                        <a:pt x="312270" y="793376"/>
                      </a:cubicBezTo>
                      <a:cubicBezTo>
                        <a:pt x="334682" y="815788"/>
                        <a:pt x="361577" y="831476"/>
                        <a:pt x="379506" y="847164"/>
                      </a:cubicBezTo>
                      <a:cubicBezTo>
                        <a:pt x="397436" y="862852"/>
                        <a:pt x="408641" y="875179"/>
                        <a:pt x="419847" y="887506"/>
                      </a:cubicBezTo>
                    </a:path>
                  </a:pathLst>
                </a:custGeom>
                <a:noFill/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  <p:sp>
              <p:nvSpPr>
                <p:cNvPr id="36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1672046" y="152400"/>
                  <a:ext cx="2420983" cy="533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 dirty="0">
                      <a:latin typeface="Arial" panose="020B0604020202020204" pitchFamily="34" charset="0"/>
                    </a:rPr>
                    <a:t>Acetyl-CoA</a:t>
                  </a:r>
                </a:p>
              </p:txBody>
            </p:sp>
            <p:sp>
              <p:nvSpPr>
                <p:cNvPr id="37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2994213" y="1313458"/>
                  <a:ext cx="2420983" cy="533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 dirty="0">
                      <a:latin typeface="Arial" panose="020B0604020202020204" pitchFamily="34" charset="0"/>
                    </a:rPr>
                    <a:t>Citrate</a:t>
                  </a:r>
                </a:p>
              </p:txBody>
            </p:sp>
            <p:sp>
              <p:nvSpPr>
                <p:cNvPr id="3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4204706" y="2188085"/>
                  <a:ext cx="2420983" cy="533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>
                      <a:latin typeface="Arial" panose="020B0604020202020204" pitchFamily="34" charset="0"/>
                    </a:rPr>
                    <a:t>Isocitrate</a:t>
                  </a:r>
                </a:p>
              </p:txBody>
            </p:sp>
            <p:sp>
              <p:nvSpPr>
                <p:cNvPr id="39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3984510" y="3666309"/>
                  <a:ext cx="2900817" cy="533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1800">
                      <a:latin typeface="Arial" panose="020B0604020202020204" pitchFamily="34" charset="0"/>
                    </a:rPr>
                    <a:t>α</a:t>
                  </a:r>
                  <a:r>
                    <a:rPr lang="en-GB" altLang="en-US" sz="1800">
                      <a:latin typeface="Arial" panose="020B0604020202020204" pitchFamily="34" charset="0"/>
                    </a:rPr>
                    <a:t>-Ketoglutarate</a:t>
                  </a:r>
                </a:p>
              </p:txBody>
            </p:sp>
            <p:sp>
              <p:nvSpPr>
                <p:cNvPr id="40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788228" y="4875460"/>
                  <a:ext cx="2420983" cy="533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>
                      <a:latin typeface="Arial" panose="020B0604020202020204" pitchFamily="34" charset="0"/>
                    </a:rPr>
                    <a:t>Succinyl-CoA</a:t>
                  </a:r>
                </a:p>
              </p:txBody>
            </p:sp>
            <p:sp>
              <p:nvSpPr>
                <p:cNvPr id="41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466635" y="5511899"/>
                  <a:ext cx="2420983" cy="533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>
                      <a:latin typeface="Arial" panose="020B0604020202020204" pitchFamily="34" charset="0"/>
                    </a:rPr>
                    <a:t>Succinate</a:t>
                  </a:r>
                </a:p>
              </p:txBody>
            </p:sp>
            <p:sp>
              <p:nvSpPr>
                <p:cNvPr id="4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198222" y="4454319"/>
                  <a:ext cx="2420983" cy="533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>
                      <a:latin typeface="Arial" panose="020B0604020202020204" pitchFamily="34" charset="0"/>
                    </a:rPr>
                    <a:t>Fumarate</a:t>
                  </a:r>
                </a:p>
              </p:txBody>
            </p:sp>
          </p:grpSp>
          <p:sp>
            <p:nvSpPr>
              <p:cNvPr id="25" name="TextBox 6"/>
              <p:cNvSpPr txBox="1">
                <a:spLocks noChangeArrowheads="1"/>
              </p:cNvSpPr>
              <p:nvPr/>
            </p:nvSpPr>
            <p:spPr bwMode="auto">
              <a:xfrm>
                <a:off x="-26297" y="3024187"/>
                <a:ext cx="2420983" cy="472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>
                    <a:latin typeface="Arial" panose="020B0604020202020204" pitchFamily="34" charset="0"/>
                  </a:rPr>
                  <a:t>Malate</a:t>
                </a:r>
              </a:p>
            </p:txBody>
          </p:sp>
          <p:sp>
            <p:nvSpPr>
              <p:cNvPr id="26" name="TextBox 7"/>
              <p:cNvSpPr txBox="1">
                <a:spLocks noChangeArrowheads="1"/>
              </p:cNvSpPr>
              <p:nvPr/>
            </p:nvSpPr>
            <p:spPr bwMode="auto">
              <a:xfrm>
                <a:off x="80057" y="1871629"/>
                <a:ext cx="2420983" cy="472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Oxaloacetate</a:t>
                </a: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>
              <a:off x="3290485" y="1899374"/>
              <a:ext cx="8340" cy="363537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 rot="20851666">
              <a:off x="3490617" y="2023285"/>
              <a:ext cx="658265" cy="233138"/>
            </a:xfrm>
            <a:custGeom>
              <a:avLst/>
              <a:gdLst>
                <a:gd name="connsiteX0" fmla="*/ 984738 w 984738"/>
                <a:gd name="connsiteY0" fmla="*/ 0 h 267286"/>
                <a:gd name="connsiteX1" fmla="*/ 689317 w 984738"/>
                <a:gd name="connsiteY1" fmla="*/ 56270 h 267286"/>
                <a:gd name="connsiteX2" fmla="*/ 464234 w 984738"/>
                <a:gd name="connsiteY2" fmla="*/ 98474 h 267286"/>
                <a:gd name="connsiteX3" fmla="*/ 225083 w 984738"/>
                <a:gd name="connsiteY3" fmla="*/ 182880 h 267286"/>
                <a:gd name="connsiteX4" fmla="*/ 0 w 984738"/>
                <a:gd name="connsiteY4" fmla="*/ 267286 h 26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38" h="267286">
                  <a:moveTo>
                    <a:pt x="984738" y="0"/>
                  </a:moveTo>
                  <a:lnTo>
                    <a:pt x="689317" y="56270"/>
                  </a:lnTo>
                  <a:cubicBezTo>
                    <a:pt x="602566" y="72682"/>
                    <a:pt x="541606" y="77372"/>
                    <a:pt x="464234" y="98474"/>
                  </a:cubicBezTo>
                  <a:cubicBezTo>
                    <a:pt x="386862" y="119576"/>
                    <a:pt x="302455" y="154745"/>
                    <a:pt x="225083" y="182880"/>
                  </a:cubicBezTo>
                  <a:cubicBezTo>
                    <a:pt x="147711" y="211015"/>
                    <a:pt x="73855" y="239150"/>
                    <a:pt x="0" y="267286"/>
                  </a:cubicBezTo>
                </a:path>
              </a:pathLst>
            </a:custGeom>
            <a:noFill/>
            <a:ln w="571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45" name="Freeform 44"/>
            <p:cNvSpPr/>
            <p:nvPr/>
          </p:nvSpPr>
          <p:spPr>
            <a:xfrm rot="11975787" flipV="1">
              <a:off x="2633173" y="2106446"/>
              <a:ext cx="491835" cy="65750"/>
            </a:xfrm>
            <a:custGeom>
              <a:avLst/>
              <a:gdLst>
                <a:gd name="connsiteX0" fmla="*/ 984738 w 984738"/>
                <a:gd name="connsiteY0" fmla="*/ 0 h 267286"/>
                <a:gd name="connsiteX1" fmla="*/ 689317 w 984738"/>
                <a:gd name="connsiteY1" fmla="*/ 56270 h 267286"/>
                <a:gd name="connsiteX2" fmla="*/ 464234 w 984738"/>
                <a:gd name="connsiteY2" fmla="*/ 98474 h 267286"/>
                <a:gd name="connsiteX3" fmla="*/ 225083 w 984738"/>
                <a:gd name="connsiteY3" fmla="*/ 182880 h 267286"/>
                <a:gd name="connsiteX4" fmla="*/ 0 w 984738"/>
                <a:gd name="connsiteY4" fmla="*/ 267286 h 26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38" h="267286">
                  <a:moveTo>
                    <a:pt x="984738" y="0"/>
                  </a:moveTo>
                  <a:lnTo>
                    <a:pt x="689317" y="56270"/>
                  </a:lnTo>
                  <a:cubicBezTo>
                    <a:pt x="602566" y="72682"/>
                    <a:pt x="541606" y="77372"/>
                    <a:pt x="464234" y="98474"/>
                  </a:cubicBezTo>
                  <a:cubicBezTo>
                    <a:pt x="386862" y="119576"/>
                    <a:pt x="302455" y="154745"/>
                    <a:pt x="225083" y="182880"/>
                  </a:cubicBezTo>
                  <a:cubicBezTo>
                    <a:pt x="147711" y="211015"/>
                    <a:pt x="73855" y="239150"/>
                    <a:pt x="0" y="267286"/>
                  </a:cubicBezTo>
                </a:path>
              </a:pathLst>
            </a:custGeom>
            <a:noFill/>
            <a:ln w="571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2910490" y="1447800"/>
              <a:ext cx="1260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Arial" panose="020B0604020202020204" pitchFamily="34" charset="0"/>
                </a:rPr>
                <a:t>pyruvate</a:t>
              </a:r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1267550" y="1725583"/>
              <a:ext cx="1479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Arial" panose="020B0604020202020204" pitchFamily="34" charset="0"/>
                </a:rPr>
                <a:t>Amino acids</a:t>
              </a:r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4179045" y="1769966"/>
              <a:ext cx="13985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Arial" panose="020B0604020202020204" pitchFamily="34" charset="0"/>
                </a:rPr>
                <a:t>Fatty acids</a:t>
              </a:r>
            </a:p>
          </p:txBody>
        </p:sp>
        <p:sp>
          <p:nvSpPr>
            <p:cNvPr id="49" name="TextBox 32"/>
            <p:cNvSpPr txBox="1">
              <a:spLocks noChangeArrowheads="1"/>
            </p:cNvSpPr>
            <p:nvPr/>
          </p:nvSpPr>
          <p:spPr bwMode="auto">
            <a:xfrm>
              <a:off x="4043363" y="2234337"/>
              <a:ext cx="815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(2C)</a:t>
              </a:r>
            </a:p>
          </p:txBody>
        </p:sp>
        <p:sp>
          <p:nvSpPr>
            <p:cNvPr id="50" name="TextBox 33"/>
            <p:cNvSpPr txBox="1">
              <a:spLocks noChangeArrowheads="1"/>
            </p:cNvSpPr>
            <p:nvPr/>
          </p:nvSpPr>
          <p:spPr bwMode="auto">
            <a:xfrm>
              <a:off x="4354513" y="2950299"/>
              <a:ext cx="8143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(6C)</a:t>
              </a:r>
            </a:p>
          </p:txBody>
        </p:sp>
        <p:sp>
          <p:nvSpPr>
            <p:cNvPr id="51" name="TextBox 34"/>
            <p:cNvSpPr txBox="1">
              <a:spLocks noChangeArrowheads="1"/>
            </p:cNvSpPr>
            <p:nvPr/>
          </p:nvSpPr>
          <p:spPr bwMode="auto">
            <a:xfrm>
              <a:off x="2128838" y="3864699"/>
              <a:ext cx="8143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(4C)</a:t>
              </a:r>
            </a:p>
          </p:txBody>
        </p:sp>
        <p:sp>
          <p:nvSpPr>
            <p:cNvPr id="52" name="TextBox 35"/>
            <p:cNvSpPr txBox="1">
              <a:spLocks noChangeArrowheads="1"/>
            </p:cNvSpPr>
            <p:nvPr/>
          </p:nvSpPr>
          <p:spPr bwMode="auto">
            <a:xfrm>
              <a:off x="2229275" y="4504124"/>
              <a:ext cx="8143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Arial" panose="020B0604020202020204" pitchFamily="34" charset="0"/>
                </a:rPr>
                <a:t>(4C)</a:t>
              </a:r>
            </a:p>
          </p:txBody>
        </p:sp>
        <p:sp>
          <p:nvSpPr>
            <p:cNvPr id="53" name="TextBox 36"/>
            <p:cNvSpPr txBox="1">
              <a:spLocks noChangeArrowheads="1"/>
            </p:cNvSpPr>
            <p:nvPr/>
          </p:nvSpPr>
          <p:spPr bwMode="auto">
            <a:xfrm>
              <a:off x="2495550" y="5490299"/>
              <a:ext cx="814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(4C)</a:t>
              </a:r>
            </a:p>
          </p:txBody>
        </p:sp>
        <p:sp>
          <p:nvSpPr>
            <p:cNvPr id="54" name="TextBox 37"/>
            <p:cNvSpPr txBox="1">
              <a:spLocks noChangeArrowheads="1"/>
            </p:cNvSpPr>
            <p:nvPr/>
          </p:nvSpPr>
          <p:spPr bwMode="auto">
            <a:xfrm>
              <a:off x="2943225" y="6226899"/>
              <a:ext cx="814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(4C)</a:t>
              </a:r>
            </a:p>
          </p:txBody>
        </p:sp>
        <p:sp>
          <p:nvSpPr>
            <p:cNvPr id="55" name="TextBox 38"/>
            <p:cNvSpPr txBox="1">
              <a:spLocks noChangeArrowheads="1"/>
            </p:cNvSpPr>
            <p:nvPr/>
          </p:nvSpPr>
          <p:spPr bwMode="auto">
            <a:xfrm>
              <a:off x="5324475" y="3694837"/>
              <a:ext cx="8143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(6C)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862513" y="4158387"/>
              <a:ext cx="463550" cy="309562"/>
            </a:xfrm>
            <a:custGeom>
              <a:avLst/>
              <a:gdLst>
                <a:gd name="connsiteX0" fmla="*/ 0 w 464234"/>
                <a:gd name="connsiteY0" fmla="*/ 0 h 309489"/>
                <a:gd name="connsiteX1" fmla="*/ 42203 w 464234"/>
                <a:gd name="connsiteY1" fmla="*/ 98474 h 309489"/>
                <a:gd name="connsiteX2" fmla="*/ 126609 w 464234"/>
                <a:gd name="connsiteY2" fmla="*/ 196948 h 309489"/>
                <a:gd name="connsiteX3" fmla="*/ 281354 w 464234"/>
                <a:gd name="connsiteY3" fmla="*/ 267286 h 309489"/>
                <a:gd name="connsiteX4" fmla="*/ 464234 w 464234"/>
                <a:gd name="connsiteY4" fmla="*/ 309489 h 309489"/>
                <a:gd name="connsiteX5" fmla="*/ 464234 w 464234"/>
                <a:gd name="connsiteY5" fmla="*/ 309489 h 30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234" h="309489">
                  <a:moveTo>
                    <a:pt x="0" y="0"/>
                  </a:moveTo>
                  <a:cubicBezTo>
                    <a:pt x="10551" y="32824"/>
                    <a:pt x="21102" y="65649"/>
                    <a:pt x="42203" y="98474"/>
                  </a:cubicBezTo>
                  <a:cubicBezTo>
                    <a:pt x="63304" y="131299"/>
                    <a:pt x="86751" y="168813"/>
                    <a:pt x="126609" y="196948"/>
                  </a:cubicBezTo>
                  <a:cubicBezTo>
                    <a:pt x="166467" y="225083"/>
                    <a:pt x="225083" y="248529"/>
                    <a:pt x="281354" y="267286"/>
                  </a:cubicBezTo>
                  <a:cubicBezTo>
                    <a:pt x="337625" y="286043"/>
                    <a:pt x="464234" y="309489"/>
                    <a:pt x="464234" y="309489"/>
                  </a:cubicBezTo>
                  <a:lnTo>
                    <a:pt x="464234" y="309489"/>
                  </a:lnTo>
                </a:path>
              </a:pathLst>
            </a:custGeom>
            <a:noFill/>
            <a:ln w="5715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830763" y="5155337"/>
              <a:ext cx="465137" cy="309562"/>
            </a:xfrm>
            <a:custGeom>
              <a:avLst/>
              <a:gdLst>
                <a:gd name="connsiteX0" fmla="*/ 0 w 464234"/>
                <a:gd name="connsiteY0" fmla="*/ 0 h 309489"/>
                <a:gd name="connsiteX1" fmla="*/ 42203 w 464234"/>
                <a:gd name="connsiteY1" fmla="*/ 98474 h 309489"/>
                <a:gd name="connsiteX2" fmla="*/ 126609 w 464234"/>
                <a:gd name="connsiteY2" fmla="*/ 196948 h 309489"/>
                <a:gd name="connsiteX3" fmla="*/ 281354 w 464234"/>
                <a:gd name="connsiteY3" fmla="*/ 267286 h 309489"/>
                <a:gd name="connsiteX4" fmla="*/ 464234 w 464234"/>
                <a:gd name="connsiteY4" fmla="*/ 309489 h 309489"/>
                <a:gd name="connsiteX5" fmla="*/ 464234 w 464234"/>
                <a:gd name="connsiteY5" fmla="*/ 309489 h 30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234" h="309489">
                  <a:moveTo>
                    <a:pt x="0" y="0"/>
                  </a:moveTo>
                  <a:cubicBezTo>
                    <a:pt x="10551" y="32824"/>
                    <a:pt x="21102" y="65649"/>
                    <a:pt x="42203" y="98474"/>
                  </a:cubicBezTo>
                  <a:cubicBezTo>
                    <a:pt x="63304" y="131299"/>
                    <a:pt x="86751" y="168813"/>
                    <a:pt x="126609" y="196948"/>
                  </a:cubicBezTo>
                  <a:cubicBezTo>
                    <a:pt x="166467" y="225083"/>
                    <a:pt x="225083" y="248529"/>
                    <a:pt x="281354" y="267286"/>
                  </a:cubicBezTo>
                  <a:cubicBezTo>
                    <a:pt x="337625" y="286043"/>
                    <a:pt x="464234" y="309489"/>
                    <a:pt x="464234" y="309489"/>
                  </a:cubicBezTo>
                  <a:lnTo>
                    <a:pt x="464234" y="309489"/>
                  </a:lnTo>
                </a:path>
              </a:pathLst>
            </a:custGeom>
            <a:noFill/>
            <a:ln w="5715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58" name="TextBox 42"/>
            <p:cNvSpPr txBox="1">
              <a:spLocks noChangeArrowheads="1"/>
            </p:cNvSpPr>
            <p:nvPr/>
          </p:nvSpPr>
          <p:spPr bwMode="auto">
            <a:xfrm>
              <a:off x="5324475" y="4306024"/>
              <a:ext cx="965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rgbClr val="006600"/>
                  </a:solidFill>
                  <a:latin typeface="Arial" panose="020B0604020202020204" pitchFamily="34" charset="0"/>
                </a:rPr>
                <a:t>CO</a:t>
              </a:r>
              <a:r>
                <a:rPr lang="en-GB" altLang="en-US" sz="1800" baseline="-25000">
                  <a:solidFill>
                    <a:srgbClr val="0066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9" name="TextBox 43"/>
            <p:cNvSpPr txBox="1">
              <a:spLocks noChangeArrowheads="1"/>
            </p:cNvSpPr>
            <p:nvPr/>
          </p:nvSpPr>
          <p:spPr bwMode="auto">
            <a:xfrm>
              <a:off x="5226050" y="5234712"/>
              <a:ext cx="965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rgbClr val="006600"/>
                  </a:solidFill>
                  <a:latin typeface="Arial" panose="020B0604020202020204" pitchFamily="34" charset="0"/>
                </a:rPr>
                <a:t>CO</a:t>
              </a:r>
              <a:r>
                <a:rPr lang="en-GB" altLang="en-US" sz="1800" baseline="-25000">
                  <a:solidFill>
                    <a:srgbClr val="0066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0" name="TextBox 45"/>
            <p:cNvSpPr txBox="1">
              <a:spLocks noChangeArrowheads="1"/>
            </p:cNvSpPr>
            <p:nvPr/>
          </p:nvSpPr>
          <p:spPr bwMode="auto">
            <a:xfrm>
              <a:off x="5813425" y="4734649"/>
              <a:ext cx="815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(5C)</a:t>
              </a:r>
            </a:p>
          </p:txBody>
        </p:sp>
        <p:sp>
          <p:nvSpPr>
            <p:cNvPr id="61" name="TextBox 46"/>
            <p:cNvSpPr txBox="1">
              <a:spLocks noChangeArrowheads="1"/>
            </p:cNvSpPr>
            <p:nvPr/>
          </p:nvSpPr>
          <p:spPr bwMode="auto">
            <a:xfrm>
              <a:off x="4943475" y="5760174"/>
              <a:ext cx="814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(4C)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47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Glycolysis → TCA cycle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500114" y="4200306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Main regulatory point of TCA (especially when carbohydrates are the primary energy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oxidative decarboxylation</a:t>
            </a: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685800" y="22860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/>
              <a:t>pyruvate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4941888" y="2300288"/>
            <a:ext cx="3440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/>
              <a:t>Acetyl-CoA + CO</a:t>
            </a:r>
            <a:r>
              <a:rPr lang="en-GB" altLang="en-US" sz="2400" baseline="-25000"/>
              <a:t>2</a:t>
            </a:r>
          </a:p>
        </p:txBody>
      </p:sp>
      <p:cxnSp>
        <p:nvCxnSpPr>
          <p:cNvPr id="4" name="Straight Arrow Connector 3"/>
          <p:cNvCxnSpPr>
            <a:endCxn id="16389" idx="1"/>
          </p:cNvCxnSpPr>
          <p:nvPr/>
        </p:nvCxnSpPr>
        <p:spPr>
          <a:xfrm>
            <a:off x="1981200" y="2530475"/>
            <a:ext cx="296068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 rot="21292838">
            <a:off x="2765425" y="1978025"/>
            <a:ext cx="1716088" cy="504825"/>
          </a:xfrm>
          <a:custGeom>
            <a:avLst/>
            <a:gdLst>
              <a:gd name="connsiteX0" fmla="*/ 0 w 2307102"/>
              <a:gd name="connsiteY0" fmla="*/ 0 h 858500"/>
              <a:gd name="connsiteX1" fmla="*/ 407963 w 2307102"/>
              <a:gd name="connsiteY1" fmla="*/ 661182 h 858500"/>
              <a:gd name="connsiteX2" fmla="*/ 1055077 w 2307102"/>
              <a:gd name="connsiteY2" fmla="*/ 844062 h 858500"/>
              <a:gd name="connsiteX3" fmla="*/ 1645920 w 2307102"/>
              <a:gd name="connsiteY3" fmla="*/ 773723 h 858500"/>
              <a:gd name="connsiteX4" fmla="*/ 2180493 w 2307102"/>
              <a:gd name="connsiteY4" fmla="*/ 196948 h 858500"/>
              <a:gd name="connsiteX5" fmla="*/ 2307102 w 2307102"/>
              <a:gd name="connsiteY5" fmla="*/ 14068 h 85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102" h="858500">
                <a:moveTo>
                  <a:pt x="0" y="0"/>
                </a:moveTo>
                <a:cubicBezTo>
                  <a:pt x="116058" y="260252"/>
                  <a:pt x="232117" y="520505"/>
                  <a:pt x="407963" y="661182"/>
                </a:cubicBezTo>
                <a:cubicBezTo>
                  <a:pt x="583809" y="801859"/>
                  <a:pt x="848751" y="825305"/>
                  <a:pt x="1055077" y="844062"/>
                </a:cubicBezTo>
                <a:cubicBezTo>
                  <a:pt x="1261403" y="862819"/>
                  <a:pt x="1458351" y="881575"/>
                  <a:pt x="1645920" y="773723"/>
                </a:cubicBezTo>
                <a:cubicBezTo>
                  <a:pt x="1833489" y="665871"/>
                  <a:pt x="2070296" y="323557"/>
                  <a:pt x="2180493" y="196948"/>
                </a:cubicBezTo>
                <a:cubicBezTo>
                  <a:pt x="2290690" y="70339"/>
                  <a:pt x="2298896" y="42203"/>
                  <a:pt x="2307102" y="14068"/>
                </a:cubicBezTo>
              </a:path>
            </a:pathLst>
          </a:custGeom>
          <a:noFill/>
          <a:ln w="444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2068513" y="1970088"/>
            <a:ext cx="590550" cy="576262"/>
          </a:xfrm>
          <a:custGeom>
            <a:avLst/>
            <a:gdLst>
              <a:gd name="connsiteX0" fmla="*/ 0 w 590843"/>
              <a:gd name="connsiteY0" fmla="*/ 0 h 576775"/>
              <a:gd name="connsiteX1" fmla="*/ 126609 w 590843"/>
              <a:gd name="connsiteY1" fmla="*/ 239151 h 576775"/>
              <a:gd name="connsiteX2" fmla="*/ 323557 w 590843"/>
              <a:gd name="connsiteY2" fmla="*/ 436098 h 576775"/>
              <a:gd name="connsiteX3" fmla="*/ 492369 w 590843"/>
              <a:gd name="connsiteY3" fmla="*/ 520505 h 576775"/>
              <a:gd name="connsiteX4" fmla="*/ 590843 w 590843"/>
              <a:gd name="connsiteY4" fmla="*/ 576775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843" h="576775">
                <a:moveTo>
                  <a:pt x="0" y="0"/>
                </a:moveTo>
                <a:cubicBezTo>
                  <a:pt x="36341" y="83234"/>
                  <a:pt x="72683" y="166468"/>
                  <a:pt x="126609" y="239151"/>
                </a:cubicBezTo>
                <a:cubicBezTo>
                  <a:pt x="180535" y="311834"/>
                  <a:pt x="262597" y="389206"/>
                  <a:pt x="323557" y="436098"/>
                </a:cubicBezTo>
                <a:cubicBezTo>
                  <a:pt x="384517" y="482990"/>
                  <a:pt x="447821" y="497059"/>
                  <a:pt x="492369" y="520505"/>
                </a:cubicBezTo>
                <a:cubicBezTo>
                  <a:pt x="536917" y="543951"/>
                  <a:pt x="563880" y="560363"/>
                  <a:pt x="590843" y="5767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393" name="TextBox 13"/>
          <p:cNvSpPr txBox="1">
            <a:spLocks noChangeArrowheads="1"/>
          </p:cNvSpPr>
          <p:nvPr/>
        </p:nvSpPr>
        <p:spPr bwMode="auto">
          <a:xfrm>
            <a:off x="1385888" y="159385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/>
              <a:t>CoA</a:t>
            </a:r>
          </a:p>
        </p:txBody>
      </p:sp>
      <p:sp>
        <p:nvSpPr>
          <p:cNvPr id="16394" name="TextBox 14"/>
          <p:cNvSpPr txBox="1">
            <a:spLocks noChangeArrowheads="1"/>
          </p:cNvSpPr>
          <p:nvPr/>
        </p:nvSpPr>
        <p:spPr bwMode="auto">
          <a:xfrm>
            <a:off x="2300288" y="1577975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/>
              <a:t>NAD+</a:t>
            </a:r>
          </a:p>
        </p:txBody>
      </p:sp>
      <p:sp>
        <p:nvSpPr>
          <p:cNvPr id="16395" name="TextBox 15"/>
          <p:cNvSpPr txBox="1">
            <a:spLocks noChangeArrowheads="1"/>
          </p:cNvSpPr>
          <p:nvPr/>
        </p:nvSpPr>
        <p:spPr bwMode="auto">
          <a:xfrm>
            <a:off x="4216400" y="1495425"/>
            <a:ext cx="182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/>
              <a:t>NADH</a:t>
            </a:r>
          </a:p>
        </p:txBody>
      </p:sp>
      <p:sp>
        <p:nvSpPr>
          <p:cNvPr id="16396" name="TextBox 16"/>
          <p:cNvSpPr txBox="1">
            <a:spLocks noChangeArrowheads="1"/>
          </p:cNvSpPr>
          <p:nvPr/>
        </p:nvSpPr>
        <p:spPr bwMode="auto">
          <a:xfrm>
            <a:off x="2300288" y="2776538"/>
            <a:ext cx="31861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>
                <a:solidFill>
                  <a:srgbClr val="009900"/>
                </a:solidFill>
              </a:rPr>
              <a:t>PDH complex</a:t>
            </a:r>
          </a:p>
          <a:p>
            <a:r>
              <a:rPr lang="en-GB" altLang="en-US" sz="2400">
                <a:solidFill>
                  <a:srgbClr val="009900"/>
                </a:solidFill>
              </a:rPr>
              <a:t>(TPP, Lipoate, FAD)</a:t>
            </a:r>
          </a:p>
        </p:txBody>
      </p:sp>
    </p:spTree>
    <p:extLst>
      <p:ext uri="{BB962C8B-B14F-4D97-AF65-F5344CB8AC3E}">
        <p14:creationId xmlns:p14="http://schemas.microsoft.com/office/powerpoint/2010/main" val="305469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991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cs typeface="+mn-cs"/>
              </a:rPr>
              <a:t>Pyruvate dehydrogenase Complex (PDH)</a:t>
            </a:r>
          </a:p>
        </p:txBody>
      </p:sp>
      <p:grpSp>
        <p:nvGrpSpPr>
          <p:cNvPr id="17411" name="Group 7"/>
          <p:cNvGrpSpPr>
            <a:grpSpLocks/>
          </p:cNvGrpSpPr>
          <p:nvPr/>
        </p:nvGrpSpPr>
        <p:grpSpPr bwMode="auto">
          <a:xfrm>
            <a:off x="342900" y="914400"/>
            <a:ext cx="8648700" cy="5486400"/>
            <a:chOff x="1169752" y="1143000"/>
            <a:chExt cx="7283059" cy="4667310"/>
          </a:xfrm>
        </p:grpSpPr>
        <p:pic>
          <p:nvPicPr>
            <p:cNvPr id="17412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752" y="1143000"/>
              <a:ext cx="6999881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4114800" y="5410200"/>
              <a:ext cx="1752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6600CC"/>
                  </a:solidFill>
                </a:rPr>
                <a:t>CoA :substrate</a:t>
              </a:r>
              <a:endParaRPr lang="en-US" altLang="en-US" sz="2000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6324600" y="5410200"/>
              <a:ext cx="21282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3300"/>
                  </a:solidFill>
                </a:rPr>
                <a:t>NAD</a:t>
              </a:r>
              <a:r>
                <a:rPr lang="en-US" altLang="en-US" sz="2000" b="1" baseline="30000">
                  <a:solidFill>
                    <a:srgbClr val="CC3300"/>
                  </a:solidFill>
                </a:rPr>
                <a:t>+ </a:t>
              </a:r>
              <a:r>
                <a:rPr lang="en-US" altLang="en-US" sz="2000" b="1">
                  <a:solidFill>
                    <a:srgbClr val="CC3300"/>
                  </a:solidFill>
                </a:rPr>
                <a:t> as substrate</a:t>
              </a:r>
              <a:endParaRPr lang="en-US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5290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PDH complex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533400" y="57150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CoA [Pantothenic Acid B5] and NAD [Niacin: B5] 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304800" y="11430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non covalently associated group of  Enzymes that catalyze  sequential steps in a metabolic pathway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r="4733" b="20604"/>
          <a:stretch>
            <a:fillRect/>
          </a:stretch>
        </p:blipFill>
        <p:spPr bwMode="auto">
          <a:xfrm>
            <a:off x="457200" y="2209800"/>
            <a:ext cx="82296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66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ChangeArrowheads="1"/>
          </p:cNvSpPr>
          <p:nvPr/>
        </p:nvSpPr>
        <p:spPr bwMode="auto">
          <a:xfrm>
            <a:off x="533400" y="1447800"/>
            <a:ext cx="838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Higher rates of reaction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	product of one enzyme acts as a substrate of other, and is available for the active site of next enzyme without  diffusion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Minimize side reactions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Coordinated control</a:t>
            </a: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Advantages of multi </a:t>
            </a:r>
            <a:r>
              <a:rPr lang="en-US" altLang="en-US" sz="4000" dirty="0" err="1"/>
              <a:t>En</a:t>
            </a:r>
            <a:r>
              <a:rPr lang="en-US" altLang="en-US" sz="4000" dirty="0"/>
              <a:t> complex?</a:t>
            </a:r>
          </a:p>
        </p:txBody>
      </p:sp>
    </p:spTree>
    <p:extLst>
      <p:ext uri="{BB962C8B-B14F-4D97-AF65-F5344CB8AC3E}">
        <p14:creationId xmlns:p14="http://schemas.microsoft.com/office/powerpoint/2010/main" val="19288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9330</TotalTime>
  <Words>809</Words>
  <Application>Microsoft Office PowerPoint</Application>
  <PresentationFormat>On-screen Show (4:3)</PresentationFormat>
  <Paragraphs>220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新細明體</vt:lpstr>
      <vt:lpstr>Arial</vt:lpstr>
      <vt:lpstr>Calibri</vt:lpstr>
      <vt:lpstr>New York</vt:lpstr>
      <vt:lpstr>Symbol</vt:lpstr>
      <vt:lpstr>Times New Roman</vt:lpstr>
      <vt:lpstr>Wingdings 2</vt:lpstr>
      <vt:lpstr>Office Theme</vt:lpstr>
      <vt:lpstr>1_Office Theme</vt:lpstr>
      <vt:lpstr>2_Office Theme</vt:lpstr>
      <vt:lpstr>CS ChemDraw Drawing</vt:lpstr>
      <vt:lpstr>TCA cycle</vt:lpstr>
      <vt:lpstr> Objectives</vt:lpstr>
      <vt:lpstr>TCA cycle: Central role in metabolism</vt:lpstr>
      <vt:lpstr>Location of TCA</vt:lpstr>
      <vt:lpstr>Acetyl CoA input and CO2 production</vt:lpstr>
      <vt:lpstr>PowerPoint Presentation</vt:lpstr>
      <vt:lpstr>PowerPoint Presentation</vt:lpstr>
      <vt:lpstr>PDH complex</vt:lpstr>
      <vt:lpstr>Advantages of multi En complex?</vt:lpstr>
      <vt:lpstr>Regulation of rate of reactions</vt:lpstr>
      <vt:lpstr>PowerPoint Presentation</vt:lpstr>
      <vt:lpstr>PowerPoint Presentation</vt:lpstr>
      <vt:lpstr>TCA cycle-energy generation</vt:lpstr>
      <vt:lpstr>PowerPoint Presentation</vt:lpstr>
      <vt:lpstr>Key regulatory points within TCA</vt:lpstr>
      <vt:lpstr>PowerPoint Presentation</vt:lpstr>
      <vt:lpstr>Anabolic role of TCA cycle</vt:lpstr>
      <vt:lpstr>Anaplerotic reactions</vt:lpstr>
      <vt:lpstr>PowerPoint Presentation</vt:lpstr>
      <vt:lpstr>Arsenic/heavy metal poisoning</vt:lpstr>
      <vt:lpstr>Summary of TCA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thusithab</dc:creator>
  <cp:lastModifiedBy>User</cp:lastModifiedBy>
  <cp:revision>164</cp:revision>
  <cp:lastPrinted>2016-04-25T02:40:44Z</cp:lastPrinted>
  <dcterms:created xsi:type="dcterms:W3CDTF">2014-01-17T04:03:30Z</dcterms:created>
  <dcterms:modified xsi:type="dcterms:W3CDTF">2018-01-05T05:55:47Z</dcterms:modified>
</cp:coreProperties>
</file>