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75" r:id="rId6"/>
    <p:sldId id="276" r:id="rId7"/>
    <p:sldId id="277" r:id="rId8"/>
    <p:sldId id="267" r:id="rId9"/>
    <p:sldId id="268" r:id="rId10"/>
    <p:sldId id="273" r:id="rId11"/>
    <p:sldId id="272" r:id="rId12"/>
    <p:sldId id="274" r:id="rId13"/>
    <p:sldId id="264" r:id="rId14"/>
    <p:sldId id="278" r:id="rId15"/>
    <p:sldId id="270" r:id="rId16"/>
    <p:sldId id="265" r:id="rId17"/>
    <p:sldId id="271" r:id="rId18"/>
    <p:sldId id="266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00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2433"/>
            <a:ext cx="10303099" cy="130076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067800" y="5552701"/>
            <a:ext cx="2743200" cy="116877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                                                       Click to add               Name /Qualification Department/Centre/Unit</a:t>
            </a:r>
          </a:p>
          <a:p>
            <a:pPr lvl="0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5" y="5999216"/>
            <a:ext cx="2813998" cy="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4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buClr>
                <a:srgbClr val="C0392B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C0392B"/>
              </a:buClr>
              <a:defRPr sz="3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rgbClr val="C0392B"/>
              </a:buClr>
              <a:defRPr sz="28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buClr>
                <a:srgbClr val="C0392B"/>
              </a:buClr>
              <a:defRPr sz="24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buClr>
                <a:srgbClr val="C0392B"/>
              </a:buCl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buClr>
                <a:srgbClr val="C0392B"/>
              </a:buCl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C0392B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50EB-BC2E-4DA5-B3C7-FD545046F8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4D0AF-B7C2-4BD8-A5D0-78C7EB8638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8" y="6271358"/>
            <a:ext cx="1325880" cy="4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Demography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04893" y="5552701"/>
            <a:ext cx="4906108" cy="1168774"/>
          </a:xfrm>
        </p:spPr>
        <p:txBody>
          <a:bodyPr/>
          <a:lstStyle/>
          <a:p>
            <a:r>
              <a:rPr lang="en-US" dirty="0" err="1" smtClean="0"/>
              <a:t>Anuradhani</a:t>
            </a:r>
            <a:r>
              <a:rPr lang="en-US" dirty="0" smtClean="0"/>
              <a:t> </a:t>
            </a:r>
            <a:r>
              <a:rPr lang="en-US" dirty="0" err="1" smtClean="0"/>
              <a:t>Kasturiratne</a:t>
            </a:r>
            <a:r>
              <a:rPr lang="en-US" dirty="0" smtClean="0"/>
              <a:t> MBBS, MSc, MD</a:t>
            </a:r>
          </a:p>
          <a:p>
            <a:r>
              <a:rPr lang="en-US" dirty="0" smtClean="0"/>
              <a:t>Senior Lecturer in Public Health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movement </a:t>
            </a:r>
            <a:r>
              <a:rPr lang="en-US" dirty="0"/>
              <a:t>by people from one place to another with the intentions of settling, permanently or temporarily in a new location. </a:t>
            </a:r>
            <a:endParaRPr lang="en-US" dirty="0" smtClean="0"/>
          </a:p>
          <a:p>
            <a:r>
              <a:rPr lang="en-US" dirty="0" smtClean="0"/>
              <a:t>International migration: migration from </a:t>
            </a:r>
            <a:r>
              <a:rPr lang="en-US" dirty="0"/>
              <a:t>one country to </a:t>
            </a:r>
            <a:r>
              <a:rPr lang="en-US" dirty="0" smtClean="0"/>
              <a:t>another.</a:t>
            </a:r>
          </a:p>
          <a:p>
            <a:r>
              <a:rPr lang="en-US" dirty="0" smtClean="0"/>
              <a:t>Internal migration: migration within the same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3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economic migration</a:t>
            </a:r>
            <a:r>
              <a:rPr lang="en-US" dirty="0"/>
              <a:t> - moving to find work or follow a particular career path</a:t>
            </a:r>
          </a:p>
          <a:p>
            <a:r>
              <a:rPr lang="en-US" b="1" dirty="0"/>
              <a:t>social migration</a:t>
            </a:r>
            <a:r>
              <a:rPr lang="en-US" dirty="0"/>
              <a:t> - moving somewhere for a better quality of life or to be closer to family or friends</a:t>
            </a:r>
          </a:p>
          <a:p>
            <a:r>
              <a:rPr lang="en-US" b="1" dirty="0"/>
              <a:t>political migration</a:t>
            </a:r>
            <a:r>
              <a:rPr lang="en-US" dirty="0"/>
              <a:t> - moving to escape political persecution or war</a:t>
            </a:r>
          </a:p>
          <a:p>
            <a:r>
              <a:rPr lang="en-US" b="1" dirty="0"/>
              <a:t>environmental</a:t>
            </a:r>
            <a:r>
              <a:rPr lang="en-US" dirty="0"/>
              <a:t> causes of migration include natural disasters such as flooding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7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7" y="146184"/>
            <a:ext cx="10515600" cy="1325563"/>
          </a:xfrm>
        </p:spPr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1008663"/>
            <a:ext cx="6941712" cy="5517771"/>
          </a:xfrm>
        </p:spPr>
      </p:pic>
    </p:spTree>
    <p:extLst>
      <p:ext uri="{BB962C8B-B14F-4D97-AF65-F5344CB8AC3E}">
        <p14:creationId xmlns:p14="http://schemas.microsoft.com/office/powerpoint/2010/main" val="39659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45" y="1306407"/>
            <a:ext cx="7792562" cy="5429244"/>
          </a:xfrm>
        </p:spPr>
      </p:pic>
    </p:spTree>
    <p:extLst>
      <p:ext uri="{BB962C8B-B14F-4D97-AF65-F5344CB8AC3E}">
        <p14:creationId xmlns:p14="http://schemas.microsoft.com/office/powerpoint/2010/main" val="302795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Population density map of Sri Lanka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Population Density = Population/ </a:t>
            </a:r>
            <a:r>
              <a:rPr lang="en-US" smtClean="0"/>
              <a:t>Land area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32" y="175205"/>
            <a:ext cx="3812145" cy="6682795"/>
          </a:xfrm>
        </p:spPr>
      </p:pic>
    </p:spTree>
    <p:extLst>
      <p:ext uri="{BB962C8B-B14F-4D97-AF65-F5344CB8AC3E}">
        <p14:creationId xmlns:p14="http://schemas.microsoft.com/office/powerpoint/2010/main" val="405513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" y="154079"/>
            <a:ext cx="10946431" cy="6137298"/>
          </a:xfrm>
        </p:spPr>
      </p:pic>
    </p:spTree>
    <p:extLst>
      <p:ext uri="{BB962C8B-B14F-4D97-AF65-F5344CB8AC3E}">
        <p14:creationId xmlns:p14="http://schemas.microsoft.com/office/powerpoint/2010/main" val="353808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demographic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Census</a:t>
            </a:r>
          </a:p>
          <a:p>
            <a:r>
              <a:rPr lang="en-US" dirty="0" smtClean="0"/>
              <a:t>Demographic sample surveys e.g. DHS</a:t>
            </a:r>
          </a:p>
          <a:p>
            <a:r>
              <a:rPr lang="en-US" dirty="0" smtClean="0"/>
              <a:t>Vital statistics (Births, deaths and marriages)</a:t>
            </a:r>
          </a:p>
          <a:p>
            <a:r>
              <a:rPr lang="en-US" dirty="0" smtClean="0"/>
              <a:t>Health statistics</a:t>
            </a:r>
          </a:p>
          <a:p>
            <a:r>
              <a:rPr lang="en-US" dirty="0" smtClean="0"/>
              <a:t>Migration statistics (immigration, emigration)</a:t>
            </a:r>
          </a:p>
          <a:p>
            <a:r>
              <a:rPr lang="en-US" dirty="0" err="1" smtClean="0"/>
              <a:t>Labour</a:t>
            </a:r>
            <a:r>
              <a:rPr lang="en-US" dirty="0" smtClean="0"/>
              <a:t> statistics</a:t>
            </a:r>
          </a:p>
          <a:p>
            <a:r>
              <a:rPr lang="en-US" dirty="0" smtClean="0"/>
              <a:t>School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2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demographic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plan and provide services e.g. health, education, employment</a:t>
            </a:r>
          </a:p>
          <a:p>
            <a:endParaRPr lang="en-US" dirty="0"/>
          </a:p>
          <a:p>
            <a:r>
              <a:rPr lang="en-US" dirty="0" smtClean="0"/>
              <a:t>To estimate the facilities required e.g. housing, water, transport</a:t>
            </a:r>
          </a:p>
          <a:p>
            <a:endParaRPr lang="en-US" dirty="0"/>
          </a:p>
          <a:p>
            <a:r>
              <a:rPr lang="en-US" dirty="0" smtClean="0"/>
              <a:t>To determine emerging health problems and find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0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population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https://www.indexmundi.com/facts/indicators/SP.POP.TOTL</a:t>
            </a:r>
          </a:p>
        </p:txBody>
      </p:sp>
    </p:spTree>
    <p:extLst>
      <p:ext uri="{BB962C8B-B14F-4D97-AF65-F5344CB8AC3E}">
        <p14:creationId xmlns:p14="http://schemas.microsoft.com/office/powerpoint/2010/main" val="327275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https://www.youtube.com/watch?v=RLmKfXwWQtE</a:t>
            </a:r>
          </a:p>
        </p:txBody>
      </p:sp>
    </p:spTree>
    <p:extLst>
      <p:ext uri="{BB962C8B-B14F-4D97-AF65-F5344CB8AC3E}">
        <p14:creationId xmlns:p14="http://schemas.microsoft.com/office/powerpoint/2010/main" val="265168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demography</a:t>
            </a:r>
          </a:p>
          <a:p>
            <a:r>
              <a:rPr lang="en-US" dirty="0" smtClean="0"/>
              <a:t>To describe factors affecting population dynamics</a:t>
            </a:r>
          </a:p>
          <a:p>
            <a:r>
              <a:rPr lang="en-US" dirty="0" smtClean="0"/>
              <a:t>To describe sources of demographic data</a:t>
            </a:r>
          </a:p>
          <a:p>
            <a:r>
              <a:rPr lang="en-US" dirty="0" smtClean="0"/>
              <a:t>To describe the use of demographic data for health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/>
              <a:t>of human population dynamics. </a:t>
            </a:r>
            <a:endParaRPr lang="en-US" dirty="0" smtClean="0"/>
          </a:p>
          <a:p>
            <a:r>
              <a:rPr lang="en-US" dirty="0" smtClean="0"/>
              <a:t>Includes </a:t>
            </a:r>
            <a:r>
              <a:rPr lang="en-US" dirty="0"/>
              <a:t>the study of the </a:t>
            </a:r>
            <a:r>
              <a:rPr lang="en-US" dirty="0">
                <a:solidFill>
                  <a:srgbClr val="C0392B"/>
                </a:solidFill>
              </a:rPr>
              <a:t>size</a:t>
            </a:r>
            <a:r>
              <a:rPr lang="en-US" dirty="0"/>
              <a:t>, </a:t>
            </a:r>
            <a:r>
              <a:rPr lang="en-US" dirty="0">
                <a:solidFill>
                  <a:srgbClr val="C0392B"/>
                </a:solidFill>
              </a:rPr>
              <a:t>structure</a:t>
            </a:r>
            <a:r>
              <a:rPr lang="en-US" dirty="0"/>
              <a:t> and </a:t>
            </a:r>
            <a:r>
              <a:rPr lang="en-US" dirty="0">
                <a:solidFill>
                  <a:srgbClr val="C0392B"/>
                </a:solidFill>
              </a:rPr>
              <a:t>distribution</a:t>
            </a:r>
            <a:r>
              <a:rPr lang="en-US" dirty="0"/>
              <a:t> of populations, and how populations change over time due to births, deaths, migration, and aging.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5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population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Births (fertility)</a:t>
            </a:r>
          </a:p>
          <a:p>
            <a:r>
              <a:rPr lang="en-US" dirty="0" smtClean="0"/>
              <a:t>Deaths (mortality)</a:t>
            </a:r>
          </a:p>
          <a:p>
            <a:r>
              <a:rPr lang="en-US" dirty="0" smtClean="0"/>
              <a:t>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Crude Birth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CBR = Total Number of live births/ Total population (expressed per 1000 population)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4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Crude Death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CDR= Total Number of </a:t>
            </a:r>
            <a:r>
              <a:rPr lang="en-US" dirty="0" smtClean="0"/>
              <a:t>deaths/ </a:t>
            </a:r>
            <a:r>
              <a:rPr lang="en-US" dirty="0"/>
              <a:t>Total population (expressed per 1000 population)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3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18" y="365125"/>
            <a:ext cx="9105363" cy="6113602"/>
          </a:xfrm>
        </p:spPr>
      </p:pic>
    </p:spTree>
    <p:extLst>
      <p:ext uri="{BB962C8B-B14F-4D97-AF65-F5344CB8AC3E}">
        <p14:creationId xmlns:p14="http://schemas.microsoft.com/office/powerpoint/2010/main" val="32585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increase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Births and deaths are </a:t>
            </a:r>
            <a:r>
              <a:rPr lang="en-US" i="1" dirty="0"/>
              <a:t>natural</a:t>
            </a:r>
            <a:r>
              <a:rPr lang="en-US" dirty="0"/>
              <a:t> causes of population change.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difference between the </a:t>
            </a:r>
            <a:r>
              <a:rPr lang="en-US" dirty="0">
                <a:solidFill>
                  <a:srgbClr val="C0392B"/>
                </a:solidFill>
              </a:rPr>
              <a:t>birth rate </a:t>
            </a:r>
            <a:r>
              <a:rPr lang="en-US" dirty="0"/>
              <a:t>and the </a:t>
            </a:r>
            <a:r>
              <a:rPr lang="en-US" dirty="0">
                <a:solidFill>
                  <a:srgbClr val="C0392B"/>
                </a:solidFill>
              </a:rPr>
              <a:t>death rate </a:t>
            </a:r>
            <a:r>
              <a:rPr lang="en-US" dirty="0"/>
              <a:t>of a country or place is called the </a:t>
            </a:r>
            <a:r>
              <a:rPr lang="en-US" i="1" dirty="0"/>
              <a:t>natural increase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natural increase</a:t>
            </a:r>
            <a:r>
              <a:rPr lang="en-US" dirty="0"/>
              <a:t> is calculated by subtracting the death rate from the birth rate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does not take into account net migration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392B"/>
                </a:solidFill>
              </a:rPr>
              <a:t>	(In migration-out migration)</a:t>
            </a:r>
            <a:endParaRPr lang="en-US" dirty="0">
              <a:solidFill>
                <a:srgbClr val="C039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3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Increase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692199"/>
            <a:ext cx="8203842" cy="4438144"/>
          </a:xfrm>
        </p:spPr>
      </p:pic>
    </p:spTree>
    <p:extLst>
      <p:ext uri="{BB962C8B-B14F-4D97-AF65-F5344CB8AC3E}">
        <p14:creationId xmlns:p14="http://schemas.microsoft.com/office/powerpoint/2010/main" val="115963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for template" id="{04238D86-916B-4294-B0BF-C6EE84AB3CF2}" vid="{751AEBD4-9976-47FE-AD26-18C6B2B0ED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med_faculty_templatenw</Template>
  <TotalTime>2568</TotalTime>
  <Words>379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Microsoft Tai Le</vt:lpstr>
      <vt:lpstr>Office Theme</vt:lpstr>
      <vt:lpstr>Introduction to Demography</vt:lpstr>
      <vt:lpstr>Learning outcomes</vt:lpstr>
      <vt:lpstr>Definition</vt:lpstr>
      <vt:lpstr>Factors affecting population size</vt:lpstr>
      <vt:lpstr>Crude Birth Rate</vt:lpstr>
      <vt:lpstr>Crude Death Rate</vt:lpstr>
      <vt:lpstr>PowerPoint Presentation</vt:lpstr>
      <vt:lpstr>Natural increase</vt:lpstr>
      <vt:lpstr>Natural Increase</vt:lpstr>
      <vt:lpstr>Migration</vt:lpstr>
      <vt:lpstr>Migration</vt:lpstr>
      <vt:lpstr>Migration</vt:lpstr>
      <vt:lpstr>Population Structure</vt:lpstr>
      <vt:lpstr>Population Distribution</vt:lpstr>
      <vt:lpstr>PowerPoint Presentation</vt:lpstr>
      <vt:lpstr>Sources of demographic data</vt:lpstr>
      <vt:lpstr>Uses of demographic data</vt:lpstr>
      <vt:lpstr>World population distribution</vt:lpstr>
      <vt:lpstr>Watch 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Development</dc:title>
  <dc:creator>publichealth uniofkelaniya</dc:creator>
  <cp:lastModifiedBy>publichealth uniofkelaniya</cp:lastModifiedBy>
  <cp:revision>56</cp:revision>
  <dcterms:created xsi:type="dcterms:W3CDTF">2017-08-16T19:11:57Z</dcterms:created>
  <dcterms:modified xsi:type="dcterms:W3CDTF">2018-02-09T01:50:44Z</dcterms:modified>
</cp:coreProperties>
</file>