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8" r:id="rId6"/>
    <p:sldId id="258" r:id="rId7"/>
    <p:sldId id="275" r:id="rId8"/>
    <p:sldId id="279" r:id="rId9"/>
    <p:sldId id="280" r:id="rId10"/>
    <p:sldId id="276" r:id="rId11"/>
    <p:sldId id="277" r:id="rId12"/>
    <p:sldId id="269" r:id="rId13"/>
    <p:sldId id="265" r:id="rId14"/>
    <p:sldId id="281" r:id="rId15"/>
    <p:sldId id="271" r:id="rId16"/>
    <p:sldId id="272" r:id="rId17"/>
    <p:sldId id="267" r:id="rId18"/>
    <p:sldId id="261" r:id="rId19"/>
    <p:sldId id="27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C088-133A-4753-B2F3-71FEAD5C9136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86FD-2E57-4920-A630-51E40C092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Scalp and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Prof. Aranjan Karunanayake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MBBS, DM, DOH&amp;S, </a:t>
            </a:r>
            <a:r>
              <a:rPr lang="en-US" sz="2000" dirty="0" err="1" smtClean="0">
                <a:solidFill>
                  <a:schemeClr val="tx1"/>
                </a:solidFill>
              </a:rPr>
              <a:t>Dip.Tox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Dipin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Coun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D.Sp.Med</a:t>
            </a:r>
            <a:r>
              <a:rPr lang="en-US" sz="2000" dirty="0" smtClean="0">
                <a:solidFill>
                  <a:schemeClr val="tx1"/>
                </a:solidFill>
              </a:rPr>
              <a:t>, DSEM (UK), FSS (IND), MBASEM (UK), </a:t>
            </a:r>
            <a:r>
              <a:rPr lang="en-US" sz="2000" dirty="0" err="1" smtClean="0">
                <a:solidFill>
                  <a:schemeClr val="tx1"/>
                </a:solidFill>
              </a:rPr>
              <a:t>Msc.SEM</a:t>
            </a:r>
            <a:r>
              <a:rPr lang="en-US" sz="2000" dirty="0" smtClean="0">
                <a:solidFill>
                  <a:schemeClr val="tx1"/>
                </a:solidFill>
              </a:rPr>
              <a:t> (UK)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030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 gloving injury to the scalp</a:t>
            </a:r>
            <a:endParaRPr lang="en-US" dirty="0"/>
          </a:p>
        </p:txBody>
      </p:sp>
      <p:pic>
        <p:nvPicPr>
          <p:cNvPr id="6" name="Content Placeholder 5" descr="http://www.ijps.org/articles/2012/45/3/images/ijps_2012_45_3_586_105992_u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066800"/>
            <a:ext cx="441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Cephalhaematoma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http://image.slidesharecdn.com/scalp2-130214104400-phpapp01/95/scalp-2-11-638.jpg?cb=136083895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840" y="1600200"/>
            <a:ext cx="651935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Muscles of Face</a:t>
            </a:r>
            <a:endParaRPr lang="en-US" dirty="0"/>
          </a:p>
        </p:txBody>
      </p:sp>
      <p:pic>
        <p:nvPicPr>
          <p:cNvPr id="7" name="Content Placeholder 4" descr="http://s2.hubimg.com/u/8027527_f26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5638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Facial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276600" cy="4830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Muscles of facial </a:t>
            </a:r>
          </a:p>
          <a:p>
            <a:pPr marL="0" indent="0">
              <a:buNone/>
            </a:pPr>
            <a:r>
              <a:rPr lang="en-US" u="sng" dirty="0" smtClean="0"/>
              <a:t>Expression</a:t>
            </a:r>
          </a:p>
          <a:p>
            <a:pPr marL="0" indent="0">
              <a:buNone/>
            </a:pPr>
            <a:r>
              <a:rPr lang="en-US" dirty="0" smtClean="0"/>
              <a:t>Subcutaneous muscles.</a:t>
            </a:r>
          </a:p>
          <a:p>
            <a:pPr marL="0" indent="0">
              <a:buNone/>
            </a:pPr>
            <a:r>
              <a:rPr lang="en-US" dirty="0" smtClean="0"/>
              <a:t>Inserts on to the subcutaneous tissues.</a:t>
            </a:r>
          </a:p>
          <a:p>
            <a:pPr marL="0" indent="0">
              <a:buNone/>
            </a:pPr>
            <a:r>
              <a:rPr lang="en-US" dirty="0" smtClean="0"/>
              <a:t>When contracts shows facial expressions.</a:t>
            </a:r>
          </a:p>
          <a:p>
            <a:pPr marL="0" indent="0">
              <a:buNone/>
            </a:pPr>
            <a:r>
              <a:rPr lang="en-US" dirty="0" smtClean="0"/>
              <a:t>Supplied by the facial nerve.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s2.hubimg.com/u/8027527_f260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9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Arterial supply to the 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Rich arterial supply.</a:t>
            </a:r>
          </a:p>
          <a:p>
            <a:r>
              <a:rPr lang="en-US" dirty="0"/>
              <a:t>Mainly by branches of external carotid artery.</a:t>
            </a:r>
          </a:p>
          <a:p>
            <a:r>
              <a:rPr lang="en-US" dirty="0"/>
              <a:t>Forehead region is supplied by branches of supra trochlear and supra orbital arteries. They are branches of internal carotid artery.</a:t>
            </a:r>
          </a:p>
          <a:p>
            <a:r>
              <a:rPr lang="en-US" dirty="0"/>
              <a:t>External carotid supplies the superficial temporal, maxillary and facial. </a:t>
            </a:r>
          </a:p>
          <a:p>
            <a:r>
              <a:rPr lang="en-US" dirty="0"/>
              <a:t>Face is also  site of anastomosis of internal and external carotid arteries.</a:t>
            </a:r>
          </a:p>
          <a:p>
            <a:endParaRPr lang="en-US" dirty="0"/>
          </a:p>
        </p:txBody>
      </p:sp>
      <p:pic>
        <p:nvPicPr>
          <p:cNvPr id="7" name="Content Placeholder 8" descr="arterial supply face Arterial Supply Face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32234"/>
            <a:ext cx="4267200" cy="330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7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Venous drainage of the face</a:t>
            </a:r>
            <a:endParaRPr lang="en-US" dirty="0"/>
          </a:p>
        </p:txBody>
      </p:sp>
      <p:pic>
        <p:nvPicPr>
          <p:cNvPr id="4" name="Content Placeholder 3" descr="https://web.duke.edu/anatomy/Lab17/Lab17_clip_image002_002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381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Venous drainage of the 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Maxillary and superficial temporal veins join and form the </a:t>
            </a:r>
            <a:r>
              <a:rPr lang="en-US" dirty="0" err="1" smtClean="0"/>
              <a:t>retromandibular</a:t>
            </a:r>
            <a:r>
              <a:rPr lang="en-US" dirty="0" smtClean="0"/>
              <a:t> vein.</a:t>
            </a:r>
          </a:p>
          <a:p>
            <a:pPr marL="0" indent="0">
              <a:buNone/>
            </a:pPr>
            <a:r>
              <a:rPr lang="en-US" dirty="0" err="1" smtClean="0"/>
              <a:t>Retromandibular</a:t>
            </a:r>
            <a:r>
              <a:rPr lang="en-US" dirty="0" smtClean="0"/>
              <a:t> vein has an anterior and a posterior division.</a:t>
            </a:r>
          </a:p>
          <a:p>
            <a:pPr marL="0" indent="0">
              <a:buNone/>
            </a:pPr>
            <a:r>
              <a:rPr lang="en-US" dirty="0" smtClean="0"/>
              <a:t>Anterior division  and facial vein join and drain into internal jugular vein.</a:t>
            </a:r>
          </a:p>
          <a:p>
            <a:pPr marL="0" indent="0">
              <a:buNone/>
            </a:pPr>
            <a:r>
              <a:rPr lang="en-US" dirty="0" smtClean="0"/>
              <a:t>Infections from danger area of face can spread to deep venous sinuses.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Venous drainage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2004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Superficial veins of the face communicate with deep venous sinuses via emissary veins.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Infections from danger area of face can spread to deep venous sinuses such as </a:t>
            </a:r>
            <a:r>
              <a:rPr lang="en-US" sz="2400" dirty="0" err="1" smtClean="0"/>
              <a:t>pterygoid</a:t>
            </a:r>
            <a:r>
              <a:rPr lang="en-US" sz="2400" dirty="0" smtClean="0"/>
              <a:t> and cavernous sinuses.. </a:t>
            </a:r>
            <a:endParaRPr lang="en-US" sz="2400" dirty="0"/>
          </a:p>
        </p:txBody>
      </p:sp>
      <p:pic>
        <p:nvPicPr>
          <p:cNvPr id="8" name="Content Placeholder 7" descr="http://medchrome.com/wp-content/uploads/2010/07/facial-nerve-anatomy.jp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209800"/>
            <a:ext cx="480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1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Nerve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sensory supply is mainly supplied by the three branches of trigeminal nerve.</a:t>
            </a:r>
          </a:p>
          <a:p>
            <a:r>
              <a:rPr lang="en-US" dirty="0" smtClean="0"/>
              <a:t>Ophthalmic</a:t>
            </a:r>
          </a:p>
          <a:p>
            <a:r>
              <a:rPr lang="en-US" dirty="0" smtClean="0"/>
              <a:t>Maxillary</a:t>
            </a:r>
          </a:p>
          <a:p>
            <a:r>
              <a:rPr lang="en-US" dirty="0" smtClean="0"/>
              <a:t>Mandibular</a:t>
            </a:r>
          </a:p>
          <a:p>
            <a:pPr marL="0" indent="0">
              <a:buNone/>
            </a:pPr>
            <a:r>
              <a:rPr lang="en-US" dirty="0" smtClean="0"/>
              <a:t>Posterior area of scalp is supplied by </a:t>
            </a:r>
          </a:p>
          <a:p>
            <a:pPr marL="0" indent="0">
              <a:buNone/>
            </a:pPr>
            <a:r>
              <a:rPr lang="en-US" dirty="0" smtClean="0"/>
              <a:t>Greater occipital,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esser occipital </a:t>
            </a:r>
          </a:p>
          <a:p>
            <a:pPr marL="0" indent="0">
              <a:buNone/>
            </a:pPr>
            <a:r>
              <a:rPr lang="en-US" dirty="0" smtClean="0"/>
              <a:t>Posterior rami of C3,4,5).</a:t>
            </a:r>
            <a:endParaRPr lang="en-US" dirty="0"/>
          </a:p>
        </p:txBody>
      </p:sp>
      <p:pic>
        <p:nvPicPr>
          <p:cNvPr id="5" name="Content Placeholder 4" descr="F:\Pictures\Nerves supplying the face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42672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7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Sensory and motor Nerve supply to the face</a:t>
            </a:r>
            <a:endParaRPr lang="en-US" sz="3200" dirty="0"/>
          </a:p>
        </p:txBody>
      </p:sp>
      <p:pic>
        <p:nvPicPr>
          <p:cNvPr id="7" name="Content Placeholder 6" descr="http://www.daviddarling.info/images2/nerves_of_fac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94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 the bones of the skull.</a:t>
            </a:r>
          </a:p>
          <a:p>
            <a:pPr marL="0" indent="0">
              <a:buNone/>
            </a:pPr>
            <a:r>
              <a:rPr lang="en-US" dirty="0" smtClean="0"/>
              <a:t>Describe the layers of the scalp</a:t>
            </a:r>
          </a:p>
          <a:p>
            <a:pPr marL="0" indent="0">
              <a:buNone/>
            </a:pPr>
            <a:r>
              <a:rPr lang="en-US" dirty="0" smtClean="0"/>
              <a:t>Describe the muscles of the face</a:t>
            </a:r>
          </a:p>
          <a:p>
            <a:pPr marL="0" indent="0">
              <a:buNone/>
            </a:pPr>
            <a:r>
              <a:rPr lang="en-US" dirty="0" smtClean="0"/>
              <a:t>Describe the arterial, venous, lymphatic and nervous supply to face.</a:t>
            </a:r>
          </a:p>
          <a:p>
            <a:pPr marL="0" indent="0">
              <a:buNone/>
            </a:pPr>
            <a:r>
              <a:rPr lang="en-US" dirty="0" smtClean="0"/>
              <a:t>Clinical importance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Lymphatic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Nodes that may be palpable-</a:t>
            </a:r>
          </a:p>
          <a:p>
            <a:pPr marL="0" indent="0">
              <a:buNone/>
            </a:pPr>
            <a:r>
              <a:rPr lang="en-US" dirty="0" err="1" smtClean="0"/>
              <a:t>Submental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Submandibular</a:t>
            </a:r>
          </a:p>
          <a:p>
            <a:pPr marL="0" indent="0">
              <a:buNone/>
            </a:pPr>
            <a:r>
              <a:rPr lang="en-US" dirty="0" smtClean="0"/>
              <a:t>Parotid</a:t>
            </a:r>
          </a:p>
          <a:p>
            <a:pPr marL="0" indent="0">
              <a:buNone/>
            </a:pPr>
            <a:r>
              <a:rPr lang="en-US" dirty="0" smtClean="0"/>
              <a:t>Posterior auricular</a:t>
            </a:r>
          </a:p>
          <a:p>
            <a:pPr marL="0" indent="0">
              <a:buNone/>
            </a:pPr>
            <a:r>
              <a:rPr lang="en-US" dirty="0" smtClean="0"/>
              <a:t>Occipital</a:t>
            </a:r>
          </a:p>
          <a:p>
            <a:pPr marL="0" indent="0">
              <a:buNone/>
            </a:pPr>
            <a:r>
              <a:rPr lang="en-US" dirty="0" smtClean="0"/>
              <a:t>Mastoid</a:t>
            </a:r>
          </a:p>
          <a:p>
            <a:pPr marL="0" indent="0">
              <a:buNone/>
            </a:pPr>
            <a:r>
              <a:rPr lang="en-US" smtClean="0"/>
              <a:t>Cervical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Supraclavicular</a:t>
            </a:r>
            <a:endParaRPr lang="en-US" dirty="0"/>
          </a:p>
        </p:txBody>
      </p:sp>
      <p:pic>
        <p:nvPicPr>
          <p:cNvPr id="5" name="Content Placeholder 4" descr="C:\Users\aranjan.k\Desktop\face-lymph-nodes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148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0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Skull and 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8100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skull has 22 bones, excluding the </a:t>
            </a:r>
            <a:r>
              <a:rPr lang="en-US" dirty="0" err="1"/>
              <a:t>ossicles</a:t>
            </a:r>
            <a:r>
              <a:rPr lang="en-US" dirty="0"/>
              <a:t> of the ear. </a:t>
            </a:r>
            <a:endParaRPr lang="en-US" dirty="0" smtClean="0"/>
          </a:p>
          <a:p>
            <a:r>
              <a:rPr lang="en-US" dirty="0" smtClean="0"/>
              <a:t>Except </a:t>
            </a:r>
            <a:r>
              <a:rPr lang="en-US" dirty="0"/>
              <a:t>for the mandible, which forms the lower </a:t>
            </a:r>
            <a:r>
              <a:rPr lang="en-US" dirty="0" smtClean="0"/>
              <a:t>jaw </a:t>
            </a:r>
            <a:r>
              <a:rPr lang="en-US" dirty="0"/>
              <a:t>the bones of the skull are attached to each other by </a:t>
            </a:r>
            <a:r>
              <a:rPr lang="en-US" dirty="0" smtClean="0"/>
              <a:t>sutures.</a:t>
            </a:r>
          </a:p>
          <a:p>
            <a:r>
              <a:rPr lang="en-US" dirty="0" smtClean="0"/>
              <a:t>The skull can </a:t>
            </a:r>
            <a:r>
              <a:rPr lang="en-US" dirty="0"/>
              <a:t>be subdivided into: </a:t>
            </a:r>
          </a:p>
          <a:p>
            <a:pPr lvl="0"/>
            <a:r>
              <a:rPr lang="en-US" dirty="0"/>
              <a:t>an upper part (the </a:t>
            </a:r>
            <a:r>
              <a:rPr lang="en-US" b="1" dirty="0" err="1"/>
              <a:t>calvaria</a:t>
            </a:r>
            <a:r>
              <a:rPr lang="en-US" dirty="0"/>
              <a:t>), which surrounds the cranial cavity containing the brain; </a:t>
            </a:r>
          </a:p>
          <a:p>
            <a:r>
              <a:rPr lang="en-US" dirty="0"/>
              <a:t>a lower anterior part-the </a:t>
            </a:r>
            <a:r>
              <a:rPr lang="en-US" b="1" dirty="0"/>
              <a:t>facial skeleton</a:t>
            </a:r>
            <a:r>
              <a:rPr lang="en-US" dirty="0"/>
              <a:t> (</a:t>
            </a:r>
            <a:r>
              <a:rPr lang="en-US" b="1" dirty="0" err="1"/>
              <a:t>viscerocranium</a:t>
            </a:r>
            <a:r>
              <a:rPr lang="en-US" dirty="0"/>
              <a:t>). </a:t>
            </a:r>
          </a:p>
        </p:txBody>
      </p:sp>
      <p:pic>
        <p:nvPicPr>
          <p:cNvPr id="21" name="Content Placeholder 20" descr="http://face-and-emotion.com/dataface/anatomy/media/cranium_front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800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1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Bones of </a:t>
            </a:r>
            <a:r>
              <a:rPr lang="en-US" dirty="0" err="1" smtClean="0"/>
              <a:t>Calvaria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505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bones forming the </a:t>
            </a:r>
            <a:r>
              <a:rPr lang="en-US" dirty="0" err="1"/>
              <a:t>calvaria</a:t>
            </a:r>
            <a:r>
              <a:rPr lang="en-US" dirty="0"/>
              <a:t> are the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Paired –</a:t>
            </a:r>
          </a:p>
          <a:p>
            <a:pPr marL="0" indent="0">
              <a:buNone/>
            </a:pPr>
            <a:r>
              <a:rPr lang="en-US" dirty="0" smtClean="0"/>
              <a:t>Temporal </a:t>
            </a:r>
          </a:p>
          <a:p>
            <a:pPr marL="0" indent="0">
              <a:buNone/>
            </a:pPr>
            <a:r>
              <a:rPr lang="en-US" dirty="0" smtClean="0"/>
              <a:t>Parietal </a:t>
            </a:r>
          </a:p>
          <a:p>
            <a:pPr marL="0" indent="0">
              <a:buNone/>
            </a:pPr>
            <a:r>
              <a:rPr lang="en-US" u="sng" dirty="0" smtClean="0"/>
              <a:t>Unpaired –</a:t>
            </a:r>
          </a:p>
          <a:p>
            <a:pPr marL="0" indent="0">
              <a:buNone/>
            </a:pPr>
            <a:r>
              <a:rPr lang="en-US" dirty="0" smtClean="0"/>
              <a:t>Frontal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phenoid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Ethmoid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ccipital bones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Content Placeholder 4" descr="http://face-and-emotion.com/dataface/anatomy/media/cranium_side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7244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36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Bones of 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Paired</a:t>
            </a:r>
          </a:p>
          <a:p>
            <a:pPr marL="0" indent="0">
              <a:buNone/>
            </a:pPr>
            <a:r>
              <a:rPr lang="en-US" dirty="0" smtClean="0"/>
              <a:t>Lacrimal</a:t>
            </a:r>
          </a:p>
          <a:p>
            <a:pPr marL="0" indent="0">
              <a:buNone/>
            </a:pPr>
            <a:r>
              <a:rPr lang="en-US" dirty="0" smtClean="0"/>
              <a:t>Maxillary</a:t>
            </a:r>
          </a:p>
          <a:p>
            <a:pPr marL="0" indent="0">
              <a:buNone/>
            </a:pPr>
            <a:r>
              <a:rPr lang="en-US" dirty="0" smtClean="0"/>
              <a:t>Nasal</a:t>
            </a:r>
          </a:p>
          <a:p>
            <a:pPr marL="0" indent="0">
              <a:buNone/>
            </a:pPr>
            <a:r>
              <a:rPr lang="en-US" dirty="0" smtClean="0"/>
              <a:t>Inferior nasal conchae</a:t>
            </a:r>
          </a:p>
          <a:p>
            <a:pPr marL="0" indent="0">
              <a:buNone/>
            </a:pPr>
            <a:r>
              <a:rPr lang="en-US" dirty="0" smtClean="0"/>
              <a:t>Palatine</a:t>
            </a:r>
          </a:p>
          <a:p>
            <a:pPr marL="0" indent="0">
              <a:buNone/>
            </a:pPr>
            <a:r>
              <a:rPr lang="en-US" dirty="0" smtClean="0"/>
              <a:t>Zygomatic</a:t>
            </a:r>
          </a:p>
          <a:p>
            <a:pPr marL="0" indent="0">
              <a:buNone/>
            </a:pPr>
            <a:r>
              <a:rPr lang="en-US" u="sng" dirty="0" smtClean="0"/>
              <a:t>Unpaired</a:t>
            </a:r>
          </a:p>
          <a:p>
            <a:pPr marL="0" indent="0">
              <a:buNone/>
            </a:pPr>
            <a:r>
              <a:rPr lang="en-US" dirty="0" smtClean="0"/>
              <a:t>Vomer</a:t>
            </a:r>
          </a:p>
          <a:p>
            <a:pPr marL="0" indent="0">
              <a:buNone/>
            </a:pPr>
            <a:r>
              <a:rPr lang="en-US" dirty="0" smtClean="0"/>
              <a:t>Mandible</a:t>
            </a:r>
            <a:endParaRPr lang="en-US" dirty="0"/>
          </a:p>
        </p:txBody>
      </p:sp>
      <p:pic>
        <p:nvPicPr>
          <p:cNvPr id="5" name="Content Placeholder 20" descr="http://face-and-emotion.com/dataface/anatomy/media/cranium_front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58559"/>
            <a:ext cx="4038600" cy="3209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6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Layers of scalp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590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 – Skin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 – Subcutaneous tissues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– Aponeurosis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 – Loose areolar tissues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 - Periosteum</a:t>
            </a:r>
            <a:endParaRPr lang="en-US" sz="2400" dirty="0"/>
          </a:p>
        </p:txBody>
      </p:sp>
      <p:pic>
        <p:nvPicPr>
          <p:cNvPr id="7" name="Content Placeholder 6" descr="C:\Users\aranjan.k\Desktop\Scalp layers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105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Sebaceous cyst</a:t>
            </a:r>
            <a:endParaRPr lang="en-US" dirty="0"/>
          </a:p>
        </p:txBody>
      </p:sp>
      <p:pic>
        <p:nvPicPr>
          <p:cNvPr id="7" name="Content Placeholder 6" descr="http://healthool.com/wp-content/uploads/2013/07/pilar-cyst-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4648" y="1600200"/>
            <a:ext cx="54747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Scalp </a:t>
            </a:r>
            <a:r>
              <a:rPr lang="en-US" dirty="0" err="1" smtClean="0"/>
              <a:t>Lypoma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3" y="1676400"/>
            <a:ext cx="7164474" cy="4724400"/>
          </a:xfrm>
        </p:spPr>
      </p:pic>
    </p:spTree>
    <p:extLst>
      <p:ext uri="{BB962C8B-B14F-4D97-AF65-F5344CB8AC3E}">
        <p14:creationId xmlns:p14="http://schemas.microsoft.com/office/powerpoint/2010/main" val="34749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Injury to aponeurotic layer can cause a gaping scalp wound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25" y="1676400"/>
            <a:ext cx="3646967" cy="4800600"/>
          </a:xfrm>
        </p:spPr>
      </p:pic>
    </p:spTree>
    <p:extLst>
      <p:ext uri="{BB962C8B-B14F-4D97-AF65-F5344CB8AC3E}">
        <p14:creationId xmlns:p14="http://schemas.microsoft.com/office/powerpoint/2010/main" val="85326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472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Scalp and Face</vt:lpstr>
      <vt:lpstr>Objectives</vt:lpstr>
      <vt:lpstr>Skull and face</vt:lpstr>
      <vt:lpstr>Bones of Calvaria</vt:lpstr>
      <vt:lpstr>Bones of Face </vt:lpstr>
      <vt:lpstr>Layers of scalp</vt:lpstr>
      <vt:lpstr>Sebaceous cyst</vt:lpstr>
      <vt:lpstr>Scalp Lypoma</vt:lpstr>
      <vt:lpstr>Injury to aponeurotic layer can cause a gaping scalp wound</vt:lpstr>
      <vt:lpstr>De gloving injury to the scalp</vt:lpstr>
      <vt:lpstr>Cephalhaematoma </vt:lpstr>
      <vt:lpstr>Muscles of Face</vt:lpstr>
      <vt:lpstr>Facial Muscles</vt:lpstr>
      <vt:lpstr>Arterial supply to the face</vt:lpstr>
      <vt:lpstr>Venous drainage of the face</vt:lpstr>
      <vt:lpstr>Venous drainage of the Face</vt:lpstr>
      <vt:lpstr>Venous drainage</vt:lpstr>
      <vt:lpstr>Nerve supply</vt:lpstr>
      <vt:lpstr>Sensory and motor Nerve supply to the face</vt:lpstr>
      <vt:lpstr>Lymphatic supply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Scalp and Face</dc:title>
  <dc:creator>Aranjan Karunanayake</dc:creator>
  <cp:lastModifiedBy>Admin</cp:lastModifiedBy>
  <cp:revision>23</cp:revision>
  <dcterms:created xsi:type="dcterms:W3CDTF">2015-05-06T21:13:04Z</dcterms:created>
  <dcterms:modified xsi:type="dcterms:W3CDTF">2018-05-24T18:01:08Z</dcterms:modified>
</cp:coreProperties>
</file>