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1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0240"/>
            <a:ext cx="448945" cy="2797810"/>
          </a:xfrm>
          <a:custGeom>
            <a:avLst/>
            <a:gdLst/>
            <a:ahLst/>
            <a:cxnLst/>
            <a:rect l="l" t="t" r="r" b="b"/>
            <a:pathLst>
              <a:path w="448945" h="2797809">
                <a:moveTo>
                  <a:pt x="0" y="0"/>
                </a:moveTo>
                <a:lnTo>
                  <a:pt x="0" y="2797053"/>
                </a:lnTo>
                <a:lnTo>
                  <a:pt x="38007" y="2797757"/>
                </a:lnTo>
                <a:lnTo>
                  <a:pt x="448358" y="279775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2259" y="4182451"/>
            <a:ext cx="4011929" cy="2675890"/>
          </a:xfrm>
          <a:custGeom>
            <a:avLst/>
            <a:gdLst/>
            <a:ahLst/>
            <a:cxnLst/>
            <a:rect l="l" t="t" r="r" b="b"/>
            <a:pathLst>
              <a:path w="4011929" h="2675890">
                <a:moveTo>
                  <a:pt x="0" y="2675547"/>
                </a:moveTo>
                <a:lnTo>
                  <a:pt x="4011739" y="0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528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3364" y="0"/>
                </a:moveTo>
                <a:lnTo>
                  <a:pt x="0" y="6857154"/>
                </a:lnTo>
                <a:lnTo>
                  <a:pt x="226238" y="6857998"/>
                </a:lnTo>
                <a:lnTo>
                  <a:pt x="2252471" y="6857998"/>
                </a:lnTo>
                <a:lnTo>
                  <a:pt x="2252471" y="8226"/>
                </a:lnTo>
                <a:lnTo>
                  <a:pt x="202336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6805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7194" y="0"/>
                </a:moveTo>
                <a:lnTo>
                  <a:pt x="0" y="0"/>
                </a:lnTo>
                <a:lnTo>
                  <a:pt x="1200593" y="6857996"/>
                </a:lnTo>
                <a:lnTo>
                  <a:pt x="1937194" y="6857996"/>
                </a:lnTo>
                <a:lnTo>
                  <a:pt x="193719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460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8" y="0"/>
                </a:moveTo>
                <a:lnTo>
                  <a:pt x="0" y="0"/>
                </a:lnTo>
                <a:lnTo>
                  <a:pt x="1854551" y="6857996"/>
                </a:lnTo>
                <a:lnTo>
                  <a:pt x="2131538" y="6849804"/>
                </a:lnTo>
                <a:lnTo>
                  <a:pt x="2131538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6656" y="0"/>
            <a:ext cx="847725" cy="6858000"/>
          </a:xfrm>
          <a:custGeom>
            <a:avLst/>
            <a:gdLst/>
            <a:ahLst/>
            <a:cxnLst/>
            <a:rect l="l" t="t" r="r" b="b"/>
            <a:pathLst>
              <a:path w="847725" h="6858000">
                <a:moveTo>
                  <a:pt x="847343" y="0"/>
                </a:moveTo>
                <a:lnTo>
                  <a:pt x="675397" y="0"/>
                </a:lnTo>
                <a:lnTo>
                  <a:pt x="0" y="6857996"/>
                </a:lnTo>
                <a:lnTo>
                  <a:pt x="847343" y="6857996"/>
                </a:lnTo>
                <a:lnTo>
                  <a:pt x="84734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1273" y="0"/>
                </a:moveTo>
                <a:lnTo>
                  <a:pt x="0" y="0"/>
                </a:lnTo>
                <a:lnTo>
                  <a:pt x="937614" y="6857996"/>
                </a:lnTo>
                <a:lnTo>
                  <a:pt x="1065504" y="6857996"/>
                </a:lnTo>
                <a:lnTo>
                  <a:pt x="1065663" y="6654347"/>
                </a:lnTo>
                <a:lnTo>
                  <a:pt x="1065613" y="6145392"/>
                </a:lnTo>
                <a:lnTo>
                  <a:pt x="1065373" y="5890999"/>
                </a:lnTo>
                <a:lnTo>
                  <a:pt x="1064919" y="5585792"/>
                </a:lnTo>
                <a:lnTo>
                  <a:pt x="1064190" y="5229796"/>
                </a:lnTo>
                <a:lnTo>
                  <a:pt x="1062990" y="4772189"/>
                </a:lnTo>
                <a:lnTo>
                  <a:pt x="1060529" y="4009692"/>
                </a:lnTo>
                <a:lnTo>
                  <a:pt x="1055138" y="2484876"/>
                </a:lnTo>
                <a:lnTo>
                  <a:pt x="1053583" y="1976508"/>
                </a:lnTo>
                <a:lnTo>
                  <a:pt x="1052545" y="1569731"/>
                </a:lnTo>
                <a:lnTo>
                  <a:pt x="1051832" y="1213724"/>
                </a:lnTo>
                <a:lnTo>
                  <a:pt x="1051396" y="908506"/>
                </a:lnTo>
                <a:lnTo>
                  <a:pt x="1051171" y="654102"/>
                </a:lnTo>
                <a:lnTo>
                  <a:pt x="1051131" y="196032"/>
                </a:lnTo>
                <a:lnTo>
                  <a:pt x="105127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6" y="4903644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568198"/>
            <a:ext cx="617474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119375"/>
            <a:ext cx="6154420" cy="374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28/05/2018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3106" y="6144509"/>
            <a:ext cx="32956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0C225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2259" y="4182451"/>
            <a:ext cx="4011929" cy="2675890"/>
          </a:xfrm>
          <a:custGeom>
            <a:avLst/>
            <a:gdLst/>
            <a:ahLst/>
            <a:cxnLst/>
            <a:rect l="l" t="t" r="r" b="b"/>
            <a:pathLst>
              <a:path w="4011929" h="2675890">
                <a:moveTo>
                  <a:pt x="0" y="2675547"/>
                </a:moveTo>
                <a:lnTo>
                  <a:pt x="4011739" y="0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1528" y="0"/>
            <a:ext cx="2252980" cy="6858000"/>
          </a:xfrm>
          <a:custGeom>
            <a:avLst/>
            <a:gdLst/>
            <a:ahLst/>
            <a:cxnLst/>
            <a:rect l="l" t="t" r="r" b="b"/>
            <a:pathLst>
              <a:path w="2252979" h="6858000">
                <a:moveTo>
                  <a:pt x="2023364" y="0"/>
                </a:moveTo>
                <a:lnTo>
                  <a:pt x="0" y="6857154"/>
                </a:lnTo>
                <a:lnTo>
                  <a:pt x="226238" y="6857998"/>
                </a:lnTo>
                <a:lnTo>
                  <a:pt x="2252471" y="6857998"/>
                </a:lnTo>
                <a:lnTo>
                  <a:pt x="2252471" y="8226"/>
                </a:lnTo>
                <a:lnTo>
                  <a:pt x="202336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06805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7194" y="0"/>
                </a:moveTo>
                <a:lnTo>
                  <a:pt x="0" y="0"/>
                </a:lnTo>
                <a:lnTo>
                  <a:pt x="1200593" y="6857996"/>
                </a:lnTo>
                <a:lnTo>
                  <a:pt x="1937194" y="6857996"/>
                </a:lnTo>
                <a:lnTo>
                  <a:pt x="193719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2460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538" y="0"/>
                </a:moveTo>
                <a:lnTo>
                  <a:pt x="0" y="0"/>
                </a:lnTo>
                <a:lnTo>
                  <a:pt x="1854551" y="6857996"/>
                </a:lnTo>
                <a:lnTo>
                  <a:pt x="2131538" y="6849804"/>
                </a:lnTo>
                <a:lnTo>
                  <a:pt x="2131538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6656" y="0"/>
            <a:ext cx="847725" cy="6858000"/>
          </a:xfrm>
          <a:custGeom>
            <a:avLst/>
            <a:gdLst/>
            <a:ahLst/>
            <a:cxnLst/>
            <a:rect l="l" t="t" r="r" b="b"/>
            <a:pathLst>
              <a:path w="847725" h="6858000">
                <a:moveTo>
                  <a:pt x="847343" y="0"/>
                </a:moveTo>
                <a:lnTo>
                  <a:pt x="675397" y="0"/>
                </a:lnTo>
                <a:lnTo>
                  <a:pt x="0" y="6857996"/>
                </a:lnTo>
                <a:lnTo>
                  <a:pt x="847343" y="6857996"/>
                </a:lnTo>
                <a:lnTo>
                  <a:pt x="84734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78241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51273" y="0"/>
                </a:moveTo>
                <a:lnTo>
                  <a:pt x="0" y="0"/>
                </a:lnTo>
                <a:lnTo>
                  <a:pt x="937614" y="6857996"/>
                </a:lnTo>
                <a:lnTo>
                  <a:pt x="1065504" y="6857996"/>
                </a:lnTo>
                <a:lnTo>
                  <a:pt x="1065663" y="6654347"/>
                </a:lnTo>
                <a:lnTo>
                  <a:pt x="1065613" y="6145392"/>
                </a:lnTo>
                <a:lnTo>
                  <a:pt x="1065373" y="5890999"/>
                </a:lnTo>
                <a:lnTo>
                  <a:pt x="1064919" y="5585792"/>
                </a:lnTo>
                <a:lnTo>
                  <a:pt x="1064190" y="5229796"/>
                </a:lnTo>
                <a:lnTo>
                  <a:pt x="1062990" y="4772189"/>
                </a:lnTo>
                <a:lnTo>
                  <a:pt x="1060529" y="4009692"/>
                </a:lnTo>
                <a:lnTo>
                  <a:pt x="1055138" y="2484876"/>
                </a:lnTo>
                <a:lnTo>
                  <a:pt x="1053583" y="1976508"/>
                </a:lnTo>
                <a:lnTo>
                  <a:pt x="1052545" y="1569731"/>
                </a:lnTo>
                <a:lnTo>
                  <a:pt x="1051832" y="1213724"/>
                </a:lnTo>
                <a:lnTo>
                  <a:pt x="1051396" y="908506"/>
                </a:lnTo>
                <a:lnTo>
                  <a:pt x="1051171" y="654102"/>
                </a:lnTo>
                <a:lnTo>
                  <a:pt x="1051131" y="196032"/>
                </a:lnTo>
                <a:lnTo>
                  <a:pt x="105127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0436" y="4903644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855344" cy="5639435"/>
          </a:xfrm>
          <a:custGeom>
            <a:avLst/>
            <a:gdLst/>
            <a:ahLst/>
            <a:cxnLst/>
            <a:rect l="l" t="t" r="r" b="b"/>
            <a:pathLst>
              <a:path w="855344" h="5639435">
                <a:moveTo>
                  <a:pt x="854963" y="0"/>
                </a:moveTo>
                <a:lnTo>
                  <a:pt x="82500" y="0"/>
                </a:lnTo>
                <a:lnTo>
                  <a:pt x="0" y="813"/>
                </a:lnTo>
                <a:lnTo>
                  <a:pt x="0" y="5638916"/>
                </a:lnTo>
                <a:lnTo>
                  <a:pt x="854963" y="9271"/>
                </a:lnTo>
                <a:lnTo>
                  <a:pt x="854963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3410" y="3205141"/>
            <a:ext cx="2127250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155"/>
              </a:lnSpc>
            </a:pP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Human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6808" y="3150565"/>
            <a:ext cx="2711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  <a:latin typeface="Trebuchet MS"/>
                <a:cs typeface="Trebuchet MS"/>
              </a:rPr>
              <a:t>Anat</a:t>
            </a:r>
            <a:r>
              <a:rPr sz="5400" spc="-25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5400" spc="-5" dirty="0">
                <a:solidFill>
                  <a:srgbClr val="FF0000"/>
                </a:solidFill>
                <a:latin typeface="Trebuchet MS"/>
                <a:cs typeface="Trebuchet MS"/>
              </a:rPr>
              <a:t>my</a:t>
            </a:r>
            <a:endParaRPr sz="54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6069" y="4122801"/>
            <a:ext cx="2800985" cy="7442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71170" marR="5080" indent="739140">
              <a:lnSpc>
                <a:spcPts val="2500"/>
              </a:lnSpc>
              <a:spcBef>
                <a:spcPts val="700"/>
              </a:spcBef>
            </a:pPr>
            <a:r>
              <a:rPr sz="260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600" spc="5" dirty="0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sz="2600" spc="-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600" dirty="0">
                <a:solidFill>
                  <a:srgbClr val="7E7E7E"/>
                </a:solidFill>
                <a:latin typeface="Trebuchet MS"/>
                <a:cs typeface="Trebuchet MS"/>
              </a:rPr>
              <a:t>nomic  </a:t>
            </a:r>
            <a:r>
              <a:rPr sz="2600" spc="-5" dirty="0">
                <a:solidFill>
                  <a:srgbClr val="7E7E7E"/>
                </a:solidFill>
                <a:latin typeface="Trebuchet MS"/>
                <a:cs typeface="Trebuchet MS"/>
              </a:rPr>
              <a:t>Nervous</a:t>
            </a:r>
            <a:r>
              <a:rPr sz="2600" spc="-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dirty="0" smtClean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1706" y="6144564"/>
            <a:ext cx="88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7800" y="3124199"/>
            <a:ext cx="2667000" cy="373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6036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5" dirty="0"/>
              <a:t>Parasympathetic</a:t>
            </a:r>
            <a:r>
              <a:rPr spc="-5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56326"/>
            <a:ext cx="6099810" cy="38544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termed the </a:t>
            </a:r>
            <a:r>
              <a:rPr sz="2600" spc="-5" dirty="0">
                <a:solidFill>
                  <a:srgbClr val="B8D181"/>
                </a:solidFill>
                <a:latin typeface="Trebuchet MS"/>
                <a:cs typeface="Trebuchet MS"/>
              </a:rPr>
              <a:t>craniosacral</a:t>
            </a:r>
            <a:r>
              <a:rPr sz="2600" spc="-1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B8D181"/>
                </a:solidFill>
                <a:latin typeface="Trebuchet MS"/>
                <a:cs typeface="Trebuchet MS"/>
              </a:rPr>
              <a:t>division.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050" spc="3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600" spc="-15" dirty="0">
                <a:solidFill>
                  <a:srgbClr val="404040"/>
                </a:solidFill>
                <a:latin typeface="Trebuchet MS"/>
                <a:cs typeface="Trebuchet MS"/>
              </a:rPr>
              <a:t>Primarily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concerned</a:t>
            </a:r>
            <a:r>
              <a:rPr sz="26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with:</a:t>
            </a:r>
            <a:endParaRPr sz="2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conserving</a:t>
            </a:r>
            <a:r>
              <a:rPr sz="22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replenishing nutrient</a:t>
            </a:r>
            <a:r>
              <a:rPr sz="22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stores.</a:t>
            </a:r>
            <a:endParaRPr sz="22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500"/>
              </a:lnSpc>
              <a:spcBef>
                <a:spcPts val="969"/>
              </a:spcBef>
            </a:pPr>
            <a:r>
              <a:rPr sz="20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Is most active when the body is at  </a:t>
            </a:r>
            <a:r>
              <a:rPr sz="2600" spc="-110" dirty="0">
                <a:solidFill>
                  <a:srgbClr val="404040"/>
                </a:solidFill>
                <a:latin typeface="Trebuchet MS"/>
                <a:cs typeface="Trebuchet MS"/>
              </a:rPr>
              <a:t>rest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digesting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6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meal.</a:t>
            </a:r>
            <a:endParaRPr sz="2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  <a:tabLst>
                <a:tab pos="756285" algn="l"/>
              </a:tabLst>
            </a:pPr>
            <a:r>
              <a:rPr sz="1200" spc="20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nicknamed the </a:t>
            </a:r>
            <a:r>
              <a:rPr sz="1500" dirty="0">
                <a:solidFill>
                  <a:srgbClr val="B8D181"/>
                </a:solidFill>
                <a:latin typeface="Trebuchet MS"/>
                <a:cs typeface="Trebuchet MS"/>
              </a:rPr>
              <a:t>“rest-and-digest”</a:t>
            </a:r>
            <a:r>
              <a:rPr sz="1500" spc="-3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B8D181"/>
                </a:solidFill>
                <a:latin typeface="Trebuchet MS"/>
                <a:cs typeface="Trebuchet MS"/>
              </a:rPr>
              <a:t>division</a:t>
            </a:r>
            <a:endParaRPr sz="1500">
              <a:latin typeface="Trebuchet MS"/>
              <a:cs typeface="Trebuchet MS"/>
            </a:endParaRPr>
          </a:p>
          <a:p>
            <a:pPr marL="355600" marR="23495" indent="-343535">
              <a:lnSpc>
                <a:spcPct val="80000"/>
              </a:lnSpc>
              <a:spcBef>
                <a:spcPts val="965"/>
              </a:spcBef>
            </a:pPr>
            <a:r>
              <a:rPr sz="20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600" spc="-25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2600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division </a:t>
            </a:r>
            <a:r>
              <a:rPr sz="2600" spc="-55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maintaining </a:t>
            </a:r>
            <a:r>
              <a:rPr sz="2600" spc="-5" dirty="0">
                <a:solidFill>
                  <a:srgbClr val="B8D181"/>
                </a:solidFill>
                <a:latin typeface="Trebuchet MS"/>
                <a:cs typeface="Trebuchet MS"/>
              </a:rPr>
              <a:t>homeostasis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(a constant  internal</a:t>
            </a:r>
            <a:r>
              <a:rPr sz="26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rebuchet MS"/>
                <a:cs typeface="Trebuchet MS"/>
              </a:rPr>
              <a:t>environment).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18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Sympathetic</a:t>
            </a:r>
            <a:r>
              <a:rPr spc="-9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918080"/>
            <a:ext cx="7078980" cy="28454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Also termed the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thoracolumbar</a:t>
            </a:r>
            <a:r>
              <a:rPr sz="1800" spc="3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division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Primarily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concerned 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preparing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body for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emergencies.</a:t>
            </a:r>
            <a:endParaRPr sz="1800">
              <a:latin typeface="Trebuchet MS"/>
              <a:cs typeface="Trebuchet MS"/>
            </a:endParaRPr>
          </a:p>
          <a:p>
            <a:pPr marL="756285" marR="5080" indent="-287020">
              <a:lnSpc>
                <a:spcPts val="3460"/>
              </a:lnSpc>
              <a:spcBef>
                <a:spcPts val="1000"/>
              </a:spcBef>
            </a:pPr>
            <a:r>
              <a:rPr sz="2550" spc="5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3200" spc="50" dirty="0">
                <a:solidFill>
                  <a:srgbClr val="404040"/>
                </a:solidFill>
                <a:latin typeface="Trebuchet MS"/>
                <a:cs typeface="Trebuchet MS"/>
              </a:rPr>
              <a:t>referred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to as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200" spc="-45" dirty="0">
                <a:solidFill>
                  <a:srgbClr val="B8D181"/>
                </a:solidFill>
                <a:latin typeface="Trebuchet MS"/>
                <a:cs typeface="Trebuchet MS"/>
              </a:rPr>
              <a:t>“fight-or-flight” 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division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Increased sympathetic activity results in: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B8D181"/>
                </a:solidFill>
                <a:latin typeface="Trebuchet MS"/>
                <a:cs typeface="Trebuchet MS"/>
              </a:rPr>
              <a:t>increased</a:t>
            </a:r>
            <a:r>
              <a:rPr sz="160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B8D181"/>
                </a:solidFill>
                <a:latin typeface="Trebuchet MS"/>
                <a:cs typeface="Trebuchet MS"/>
              </a:rPr>
              <a:t>alertness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B8D181"/>
                </a:solidFill>
                <a:latin typeface="Trebuchet MS"/>
                <a:cs typeface="Trebuchet MS"/>
              </a:rPr>
              <a:t>Increased </a:t>
            </a:r>
            <a:r>
              <a:rPr sz="1600" spc="-10" dirty="0">
                <a:solidFill>
                  <a:srgbClr val="B8D181"/>
                </a:solidFill>
                <a:latin typeface="Trebuchet MS"/>
                <a:cs typeface="Trebuchet MS"/>
              </a:rPr>
              <a:t>metabolic</a:t>
            </a:r>
            <a:r>
              <a:rPr sz="1600" spc="2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B8D181"/>
                </a:solidFill>
                <a:latin typeface="Trebuchet MS"/>
                <a:cs typeface="Trebuchet MS"/>
              </a:rPr>
              <a:t>activity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6985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332231"/>
            <a:ext cx="8752046" cy="6199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42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Anatomic</a:t>
            </a:r>
            <a:r>
              <a:rPr spc="-50" dirty="0"/>
              <a:t> </a:t>
            </a:r>
            <a:r>
              <a:rPr spc="-5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97405"/>
            <a:ext cx="7084695" cy="44926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816610" indent="-342900">
              <a:lnSpc>
                <a:spcPts val="3030"/>
              </a:lnSpc>
              <a:spcBef>
                <a:spcPts val="475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Divisions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distinguished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by  </a:t>
            </a:r>
            <a:r>
              <a:rPr sz="2800" spc="-60" dirty="0">
                <a:solidFill>
                  <a:srgbClr val="404040"/>
                </a:solidFill>
                <a:latin typeface="Trebuchet MS"/>
                <a:cs typeface="Trebuchet MS"/>
              </a:rPr>
              <a:t>several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anatomic</a:t>
            </a:r>
            <a:r>
              <a:rPr sz="28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differences</a:t>
            </a:r>
            <a:r>
              <a:rPr sz="2800" spc="-1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355600" marR="517525" indent="-342900">
              <a:lnSpc>
                <a:spcPts val="3020"/>
              </a:lnSpc>
              <a:spcBef>
                <a:spcPts val="1005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Preganglionic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neuron cell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bodies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are  housed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800" spc="-10" dirty="0">
                <a:solidFill>
                  <a:srgbClr val="B8D181"/>
                </a:solidFill>
                <a:latin typeface="Trebuchet MS"/>
                <a:cs typeface="Trebuchet MS"/>
              </a:rPr>
              <a:t>different </a:t>
            </a:r>
            <a:r>
              <a:rPr sz="2800" spc="-5" dirty="0">
                <a:solidFill>
                  <a:srgbClr val="B8D181"/>
                </a:solidFill>
                <a:latin typeface="Trebuchet MS"/>
                <a:cs typeface="Trebuchet MS"/>
              </a:rPr>
              <a:t>regions of </a:t>
            </a:r>
            <a:r>
              <a:rPr sz="2800" spc="-10" dirty="0">
                <a:solidFill>
                  <a:srgbClr val="B8D181"/>
                </a:solidFill>
                <a:latin typeface="Trebuchet MS"/>
                <a:cs typeface="Trebuchet MS"/>
              </a:rPr>
              <a:t>the</a:t>
            </a:r>
            <a:r>
              <a:rPr sz="2800" spc="2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B8D181"/>
                </a:solidFill>
                <a:latin typeface="Trebuchet MS"/>
                <a:cs typeface="Trebuchet MS"/>
              </a:rPr>
              <a:t>CNS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469900">
              <a:lnSpc>
                <a:spcPts val="2735"/>
              </a:lnSpc>
              <a:spcBef>
                <a:spcPts val="68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15" dirty="0">
                <a:solidFill>
                  <a:srgbClr val="B8D181"/>
                </a:solidFill>
                <a:latin typeface="Trebuchet MS"/>
                <a:cs typeface="Trebuchet MS"/>
              </a:rPr>
              <a:t>Parasympathetic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preganglionic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neurons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ts val="2735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originate in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either: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600" spc="-55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Brainstem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5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lateral gray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matter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S2–S4 spinal cord  </a:t>
            </a:r>
            <a:r>
              <a:rPr sz="2000" spc="-30" dirty="0">
                <a:solidFill>
                  <a:srgbClr val="B8D181"/>
                </a:solidFill>
                <a:latin typeface="Trebuchet MS"/>
                <a:cs typeface="Trebuchet MS"/>
              </a:rPr>
              <a:t>regions.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ts val="2640"/>
              </a:lnSpc>
              <a:spcBef>
                <a:spcPts val="51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preganglionic neurons</a:t>
            </a:r>
            <a:r>
              <a:rPr sz="2400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originate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ts val="264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in: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1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600" spc="-240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lateral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horns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T1–L2 spinal cord regions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3106" y="6144564"/>
            <a:ext cx="316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ahoma"/>
                <a:cs typeface="Tahoma"/>
              </a:rPr>
              <a:t>18</a:t>
            </a: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-</a:t>
            </a:r>
            <a:r>
              <a:rPr sz="900" dirty="0">
                <a:solidFill>
                  <a:srgbClr val="90C225"/>
                </a:solidFill>
                <a:latin typeface="Tahoma"/>
                <a:cs typeface="Tahoma"/>
              </a:rPr>
              <a:t>13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5889" y="0"/>
            <a:ext cx="6355080" cy="6835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42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Anatomic</a:t>
            </a:r>
            <a:r>
              <a:rPr spc="-50" dirty="0"/>
              <a:t> </a:t>
            </a:r>
            <a:r>
              <a:rPr spc="-5" dirty="0"/>
              <a:t>Differences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938273"/>
            <a:ext cx="6828790" cy="409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Parasympathetic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division 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structurally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simple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450"/>
              </a:lnSpc>
              <a:spcBef>
                <a:spcPts val="13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Parasympathetic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division is also termed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355600" marR="143510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craniosacral division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because its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preganglionic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neurons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housed within nuclei in the</a:t>
            </a:r>
            <a:r>
              <a:rPr sz="2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brainstem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ts val="2039"/>
              </a:lnSpc>
              <a:spcBef>
                <a:spcPts val="28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within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lateral gray regions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S2–S4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endParaRPr sz="2000">
              <a:latin typeface="Trebuchet MS"/>
              <a:cs typeface="Trebuchet MS"/>
            </a:endParaRPr>
          </a:p>
          <a:p>
            <a:pPr marL="756285">
              <a:lnSpc>
                <a:spcPts val="2039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cord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segments.</a:t>
            </a:r>
            <a:endParaRPr sz="2000">
              <a:latin typeface="Trebuchet MS"/>
              <a:cs typeface="Trebuchet MS"/>
            </a:endParaRPr>
          </a:p>
          <a:p>
            <a:pPr marL="355600" marR="101600" indent="-342900">
              <a:lnSpc>
                <a:spcPct val="7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Postganglionic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neurons in the parasympathetic  division are found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756285" marR="366395" indent="-287020">
              <a:lnSpc>
                <a:spcPct val="70000"/>
              </a:lnSpc>
              <a:spcBef>
                <a:spcPts val="100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terminal ganglia: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 located close to </a:t>
            </a:r>
            <a:r>
              <a:rPr sz="2400" spc="-515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target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organ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ts val="2450"/>
              </a:lnSpc>
              <a:spcBef>
                <a:spcPts val="13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intramural ganglia: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located within the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wall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ts val="2450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target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organ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992879" cy="106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Cranial</a:t>
            </a:r>
            <a:r>
              <a:rPr sz="4000" spc="-20" dirty="0"/>
              <a:t> </a:t>
            </a:r>
            <a:r>
              <a:rPr sz="4000" spc="-10" dirty="0"/>
              <a:t>Nerves:</a:t>
            </a:r>
            <a:endParaRPr sz="4000"/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10" dirty="0"/>
              <a:t>parasympathetic</a:t>
            </a:r>
            <a:r>
              <a:rPr sz="2800" spc="30" dirty="0"/>
              <a:t> </a:t>
            </a:r>
            <a:r>
              <a:rPr sz="2800" spc="-10" dirty="0"/>
              <a:t>division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60854"/>
            <a:ext cx="5932805" cy="36683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 with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parasympathetic</a:t>
            </a:r>
            <a:r>
              <a:rPr sz="19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division: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oculomotor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(CN</a:t>
            </a:r>
            <a:r>
              <a:rPr sz="1900" spc="26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III)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facial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(CN</a:t>
            </a:r>
            <a:r>
              <a:rPr sz="1900" spc="22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VII)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glossopharyngeal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(CN</a:t>
            </a:r>
            <a:r>
              <a:rPr sz="1900" spc="28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IX)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vagus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(CN</a:t>
            </a:r>
            <a:r>
              <a:rPr sz="1900" spc="229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X)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54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three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 these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 convey</a:t>
            </a:r>
            <a:r>
              <a:rPr sz="19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parasympathetic</a:t>
            </a:r>
            <a:endParaRPr sz="1900">
              <a:latin typeface="Trebuchet MS"/>
              <a:cs typeface="Trebuchet MS"/>
            </a:endParaRPr>
          </a:p>
          <a:p>
            <a:pPr marL="355600">
              <a:lnSpc>
                <a:spcPts val="2050"/>
              </a:lnSpc>
            </a:pP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innervation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to the</a:t>
            </a:r>
            <a:r>
              <a:rPr sz="1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head.</a:t>
            </a:r>
            <a:endParaRPr sz="1900">
              <a:latin typeface="Trebuchet MS"/>
              <a:cs typeface="Trebuchet MS"/>
            </a:endParaRPr>
          </a:p>
          <a:p>
            <a:pPr marL="355600" marR="677545" indent="-343535">
              <a:lnSpc>
                <a:spcPct val="8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40" dirty="0">
                <a:solidFill>
                  <a:srgbClr val="404040"/>
                </a:solidFill>
                <a:latin typeface="Trebuchet MS"/>
                <a:cs typeface="Trebuchet MS"/>
              </a:rPr>
              <a:t>Vagus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is the source of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parasympathetic 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stimulation</a:t>
            </a:r>
            <a:r>
              <a:rPr sz="1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for: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thoracic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organs</a:t>
            </a:r>
            <a:endParaRPr sz="17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most abdominal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organs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6068060" cy="10642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0"/>
              </a:spcBef>
            </a:pPr>
            <a:r>
              <a:rPr sz="4000" spc="-5" dirty="0"/>
              <a:t>Spinal Nerves: </a:t>
            </a:r>
            <a:r>
              <a:rPr sz="2800" spc="-10" dirty="0"/>
              <a:t>parasympathetic  division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896710"/>
            <a:ext cx="7517765" cy="3753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5" dirty="0">
                <a:solidFill>
                  <a:srgbClr val="B8D181"/>
                </a:solidFill>
                <a:latin typeface="Trebuchet MS"/>
                <a:cs typeface="Trebuchet MS"/>
              </a:rPr>
              <a:t>Target 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organs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innervated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include: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distal portion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large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intestine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rectum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most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reproductive</a:t>
            </a:r>
            <a:r>
              <a:rPr sz="2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urinary</a:t>
            </a:r>
            <a:r>
              <a:rPr sz="2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bladder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distal part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ureter.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Parasympathetic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innervation</a:t>
            </a:r>
            <a:r>
              <a:rPr sz="24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causes</a:t>
            </a:r>
            <a:endParaRPr sz="2400">
              <a:latin typeface="Trebuchet MS"/>
              <a:cs typeface="Trebuchet MS"/>
            </a:endParaRPr>
          </a:p>
          <a:p>
            <a:pPr marL="756285" marR="5080" indent="-287020">
              <a:lnSpc>
                <a:spcPct val="70000"/>
              </a:lnSpc>
              <a:spcBef>
                <a:spcPts val="100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increased smooth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muscle motility (muscle contraction) </a:t>
            </a:r>
            <a:r>
              <a:rPr sz="2000" spc="-350" dirty="0">
                <a:solidFill>
                  <a:srgbClr val="404040"/>
                </a:solidFill>
                <a:latin typeface="Trebuchet MS"/>
                <a:cs typeface="Trebuchet MS"/>
              </a:rPr>
              <a:t>and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secretory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activity in digestive tract</a:t>
            </a:r>
            <a:r>
              <a:rPr sz="20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organs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contraction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smooth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muscle in the bladder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wall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erection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female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clitoris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male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penis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2055" y="0"/>
            <a:ext cx="5266944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dirty="0"/>
              <a:t>Effects </a:t>
            </a:r>
            <a:r>
              <a:rPr spc="-5" dirty="0"/>
              <a:t>and General</a:t>
            </a:r>
            <a:r>
              <a:rPr spc="-110" dirty="0"/>
              <a:t> </a:t>
            </a:r>
            <a:r>
              <a:rPr dirty="0"/>
              <a:t>Functions  of </a:t>
            </a:r>
            <a:r>
              <a:rPr spc="-5" dirty="0"/>
              <a:t>the</a:t>
            </a:r>
            <a:r>
              <a:rPr spc="-15" dirty="0"/>
              <a:t> Parasympathetic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26133"/>
            <a:ext cx="1601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Division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20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15" dirty="0"/>
              <a:t>Parasympathetic </a:t>
            </a:r>
            <a:r>
              <a:rPr spc="-10" dirty="0"/>
              <a:t>division </a:t>
            </a:r>
            <a:r>
              <a:rPr spc="-5" dirty="0"/>
              <a:t>is </a:t>
            </a:r>
            <a:r>
              <a:rPr spc="-10" dirty="0">
                <a:solidFill>
                  <a:srgbClr val="B8D181"/>
                </a:solidFill>
              </a:rPr>
              <a:t>most </a:t>
            </a:r>
            <a:r>
              <a:rPr spc="-5" dirty="0">
                <a:solidFill>
                  <a:srgbClr val="B8D181"/>
                </a:solidFill>
              </a:rPr>
              <a:t>active </a:t>
            </a:r>
            <a:r>
              <a:rPr spc="-10" dirty="0"/>
              <a:t>during  </a:t>
            </a:r>
            <a:r>
              <a:rPr spc="-5" dirty="0"/>
              <a:t>times </a:t>
            </a:r>
            <a:r>
              <a:rPr spc="-10" dirty="0"/>
              <a:t>when </a:t>
            </a:r>
            <a:r>
              <a:rPr spc="-5" dirty="0"/>
              <a:t>the </a:t>
            </a:r>
            <a:r>
              <a:rPr spc="-10" dirty="0"/>
              <a:t>body must </a:t>
            </a:r>
            <a:r>
              <a:rPr spc="-10" dirty="0">
                <a:solidFill>
                  <a:srgbClr val="B8D181"/>
                </a:solidFill>
              </a:rPr>
              <a:t>process </a:t>
            </a:r>
            <a:r>
              <a:rPr spc="-5" dirty="0">
                <a:solidFill>
                  <a:srgbClr val="B8D181"/>
                </a:solidFill>
              </a:rPr>
              <a:t>nutrients  and </a:t>
            </a:r>
            <a:r>
              <a:rPr spc="-10" dirty="0">
                <a:solidFill>
                  <a:srgbClr val="B8D181"/>
                </a:solidFill>
              </a:rPr>
              <a:t>conserve</a:t>
            </a:r>
            <a:r>
              <a:rPr spc="-20" dirty="0">
                <a:solidFill>
                  <a:srgbClr val="B8D181"/>
                </a:solidFill>
              </a:rPr>
              <a:t> </a:t>
            </a:r>
            <a:r>
              <a:rPr spc="-45" dirty="0">
                <a:solidFill>
                  <a:srgbClr val="B8D181"/>
                </a:solidFill>
              </a:rPr>
              <a:t>energy.</a:t>
            </a:r>
            <a:endParaRPr sz="1750">
              <a:latin typeface="Arial"/>
              <a:cs typeface="Arial"/>
            </a:endParaRPr>
          </a:p>
          <a:p>
            <a:pPr marL="355600" marR="86995" indent="-343535">
              <a:lnSpc>
                <a:spcPts val="211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5" dirty="0">
                <a:solidFill>
                  <a:srgbClr val="B8D181"/>
                </a:solidFill>
              </a:rPr>
              <a:t>Lack </a:t>
            </a:r>
            <a:r>
              <a:rPr spc="-10" dirty="0">
                <a:solidFill>
                  <a:srgbClr val="B8D181"/>
                </a:solidFill>
              </a:rPr>
              <a:t>of </a:t>
            </a:r>
            <a:r>
              <a:rPr spc="-5" dirty="0">
                <a:solidFill>
                  <a:srgbClr val="B8D181"/>
                </a:solidFill>
              </a:rPr>
              <a:t>extensive </a:t>
            </a:r>
            <a:r>
              <a:rPr spc="-10" dirty="0">
                <a:solidFill>
                  <a:srgbClr val="B8D181"/>
                </a:solidFill>
              </a:rPr>
              <a:t>divergence </a:t>
            </a:r>
            <a:r>
              <a:rPr spc="-5" dirty="0"/>
              <a:t>in </a:t>
            </a:r>
            <a:r>
              <a:rPr spc="-10" dirty="0"/>
              <a:t>preganglionic  axons</a:t>
            </a:r>
            <a:endParaRPr sz="1750">
              <a:latin typeface="Arial"/>
              <a:cs typeface="Arial"/>
            </a:endParaRPr>
          </a:p>
          <a:p>
            <a:pPr marL="756285" marR="1001394" indent="-287020">
              <a:lnSpc>
                <a:spcPts val="1820"/>
              </a:lnSpc>
              <a:spcBef>
                <a:spcPts val="10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B8D181"/>
                </a:solidFill>
              </a:rPr>
              <a:t>prevents the mass activation </a:t>
            </a:r>
            <a:r>
              <a:rPr sz="1900" spc="-5" dirty="0"/>
              <a:t>seen in  </a:t>
            </a:r>
            <a:r>
              <a:rPr sz="1900" spc="-90" dirty="0"/>
              <a:t>the </a:t>
            </a:r>
            <a:r>
              <a:rPr sz="1900" spc="-5" dirty="0"/>
              <a:t>sympathetic</a:t>
            </a:r>
            <a:r>
              <a:rPr sz="1900" spc="95" dirty="0"/>
              <a:t> </a:t>
            </a:r>
            <a:r>
              <a:rPr sz="1900" spc="-5" dirty="0"/>
              <a:t>division.</a:t>
            </a:r>
            <a:endParaRPr sz="1900">
              <a:latin typeface="Arial"/>
              <a:cs typeface="Arial"/>
            </a:endParaRPr>
          </a:p>
          <a:p>
            <a:pPr marL="355600" marR="603250" indent="-343535">
              <a:lnSpc>
                <a:spcPct val="80000"/>
              </a:lnSpc>
              <a:spcBef>
                <a:spcPts val="1019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5" dirty="0"/>
              <a:t>Effects of the </a:t>
            </a:r>
            <a:r>
              <a:rPr spc="-10" dirty="0"/>
              <a:t>parasympathetic nervous  </a:t>
            </a:r>
            <a:r>
              <a:rPr spc="-5" dirty="0"/>
              <a:t>system tend to be </a:t>
            </a:r>
            <a:r>
              <a:rPr spc="-5" dirty="0">
                <a:solidFill>
                  <a:srgbClr val="B8D181"/>
                </a:solidFill>
              </a:rPr>
              <a:t>discrete </a:t>
            </a:r>
            <a:r>
              <a:rPr spc="-10" dirty="0">
                <a:solidFill>
                  <a:srgbClr val="B8D181"/>
                </a:solidFill>
              </a:rPr>
              <a:t>and </a:t>
            </a:r>
            <a:r>
              <a:rPr spc="-5" dirty="0">
                <a:solidFill>
                  <a:srgbClr val="B8D181"/>
                </a:solidFill>
              </a:rPr>
              <a:t>localized.</a:t>
            </a:r>
            <a:endParaRPr sz="1750">
              <a:latin typeface="Arial"/>
              <a:cs typeface="Arial"/>
            </a:endParaRPr>
          </a:p>
          <a:p>
            <a:pPr marL="355600" marR="9525" indent="-343535">
              <a:lnSpc>
                <a:spcPct val="8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-15" dirty="0"/>
              <a:t>Parasympathetic </a:t>
            </a:r>
            <a:r>
              <a:rPr spc="-5" dirty="0"/>
              <a:t>activity </a:t>
            </a:r>
            <a:r>
              <a:rPr spc="-10" dirty="0"/>
              <a:t>can </a:t>
            </a:r>
            <a:r>
              <a:rPr spc="-5" dirty="0"/>
              <a:t>affect one group  of organs </a:t>
            </a:r>
            <a:r>
              <a:rPr spc="-10" dirty="0"/>
              <a:t>without necessarily having </a:t>
            </a:r>
            <a:r>
              <a:rPr spc="-5" dirty="0"/>
              <a:t>to </a:t>
            </a:r>
            <a:r>
              <a:rPr spc="-10" dirty="0">
                <a:solidFill>
                  <a:srgbClr val="B8D181"/>
                </a:solidFill>
              </a:rPr>
              <a:t>“turn  </a:t>
            </a:r>
            <a:r>
              <a:rPr spc="-5" dirty="0">
                <a:solidFill>
                  <a:srgbClr val="B8D181"/>
                </a:solidFill>
              </a:rPr>
              <a:t>on” </a:t>
            </a:r>
            <a:r>
              <a:rPr spc="-5" dirty="0"/>
              <a:t>all other</a:t>
            </a:r>
            <a:r>
              <a:rPr spc="-15" dirty="0"/>
              <a:t> </a:t>
            </a:r>
            <a:r>
              <a:rPr spc="-5" dirty="0"/>
              <a:t>organs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54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</a:rPr>
              <a:t>Autonomic </a:t>
            </a:r>
            <a:r>
              <a:rPr spc="-5" dirty="0">
                <a:solidFill>
                  <a:srgbClr val="FF0000"/>
                </a:solidFill>
              </a:rPr>
              <a:t>Nervous</a:t>
            </a:r>
            <a:r>
              <a:rPr spc="-9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5590" y="6144509"/>
            <a:ext cx="26670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18-</a:t>
            </a:r>
            <a:fld id="{81D60167-4931-47E6-BA6A-407CBD079E47}" type="slidenum"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2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900145"/>
            <a:ext cx="4994910" cy="24011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ANS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complex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system of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200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controls </a:t>
            </a:r>
            <a:r>
              <a:rPr sz="2000" spc="-5" dirty="0">
                <a:solidFill>
                  <a:srgbClr val="0000FF"/>
                </a:solidFill>
                <a:latin typeface="Trebuchet MS"/>
                <a:cs typeface="Trebuchet MS"/>
              </a:rPr>
              <a:t>involuntary</a:t>
            </a:r>
            <a:r>
              <a:rPr sz="2000" spc="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rebuchet MS"/>
                <a:cs typeface="Trebuchet MS"/>
              </a:rPr>
              <a:t>actions</a:t>
            </a:r>
            <a:r>
              <a:rPr sz="2000" spc="-1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the somatic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nervous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(SNS)</a:t>
            </a:r>
            <a:endParaRPr sz="1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regulates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body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organs</a:t>
            </a:r>
            <a:endParaRPr sz="16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maintains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normal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internal</a:t>
            </a:r>
            <a:r>
              <a:rPr sz="16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functions.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9613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Organization and </a:t>
            </a:r>
            <a:r>
              <a:rPr dirty="0"/>
              <a:t>Anatomy</a:t>
            </a:r>
            <a:r>
              <a:rPr spc="-285" dirty="0"/>
              <a:t> </a:t>
            </a:r>
            <a:r>
              <a:rPr dirty="0"/>
              <a:t>of  </a:t>
            </a:r>
            <a:r>
              <a:rPr spc="-5" dirty="0"/>
              <a:t>the </a:t>
            </a:r>
            <a:r>
              <a:rPr dirty="0"/>
              <a:t>Sympathetic</a:t>
            </a:r>
            <a:r>
              <a:rPr spc="-3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91943"/>
            <a:ext cx="6182995" cy="38506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marR="5080" indent="-343535">
              <a:lnSpc>
                <a:spcPct val="70000"/>
              </a:lnSpc>
              <a:spcBef>
                <a:spcPts val="885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Much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more complex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than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 parasympathetic  division.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55600" algn="l"/>
              </a:tabLst>
            </a:pPr>
            <a:r>
              <a:rPr sz="1750" spc="32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preganglionic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neuron cell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bodies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housed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in the lateral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horn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1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404040"/>
                </a:solidFill>
                <a:latin typeface="Trebuchet MS"/>
                <a:cs typeface="Trebuchet MS"/>
              </a:rPr>
              <a:t>T1–L2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Preganglionic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axons: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  <a:tabLst>
                <a:tab pos="82931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travel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 somatic motor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neuron</a:t>
            </a:r>
            <a:r>
              <a:rPr sz="1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axons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exit the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r>
              <a:rPr sz="1900" spc="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cord</a:t>
            </a:r>
            <a:endParaRPr sz="19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enter first the anterior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roots</a:t>
            </a:r>
            <a:endParaRPr sz="17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then the T1–L2 spinal</a:t>
            </a:r>
            <a:r>
              <a:rPr sz="17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nerves.</a:t>
            </a:r>
            <a:endParaRPr sz="1700">
              <a:latin typeface="Trebuchet MS"/>
              <a:cs typeface="Trebuchet MS"/>
            </a:endParaRPr>
          </a:p>
          <a:p>
            <a:pPr marL="355600" marR="168275" indent="-343535">
              <a:lnSpc>
                <a:spcPct val="7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Preganglionic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axons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remain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with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 spinal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nerve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for a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short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distance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they branch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leave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r>
              <a:rPr sz="1900" spc="-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607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Left and Right Sympathetic  </a:t>
            </a:r>
            <a:r>
              <a:rPr spc="-70" dirty="0"/>
              <a:t>Trunks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2006549"/>
            <a:ext cx="7353300" cy="337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Immediately anterior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paired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spinal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nerves are the</a:t>
            </a:r>
            <a:r>
              <a:rPr sz="20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left</a:t>
            </a:r>
            <a:endParaRPr sz="2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right sympathetic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trunks.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Each is located immediately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lateral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vertebral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sympathetic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trunk is like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pearl</a:t>
            </a:r>
            <a:r>
              <a:rPr sz="20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necklace:</a:t>
            </a:r>
            <a:endParaRPr sz="2000">
              <a:latin typeface="Trebuchet MS"/>
              <a:cs typeface="Trebuchet MS"/>
            </a:endParaRPr>
          </a:p>
          <a:p>
            <a:pPr marL="756285" marR="99060" indent="-287020">
              <a:lnSpc>
                <a:spcPct val="100000"/>
              </a:lnSpc>
              <a:spcBef>
                <a:spcPts val="101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“string”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“necklace” is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composed of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bundles </a:t>
            </a:r>
            <a:r>
              <a:rPr sz="2000" spc="-340" dirty="0">
                <a:solidFill>
                  <a:srgbClr val="B8D181"/>
                </a:solidFill>
                <a:latin typeface="Trebuchet MS"/>
                <a:cs typeface="Trebuchet MS"/>
              </a:rPr>
              <a:t>of 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axons</a:t>
            </a:r>
            <a:endParaRPr sz="2000"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994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“pearls”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 the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sympathetic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trunk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2000" spc="-35" dirty="0">
                <a:solidFill>
                  <a:srgbClr val="B8D181"/>
                </a:solidFill>
                <a:latin typeface="Trebuchet MS"/>
                <a:cs typeface="Trebuchet MS"/>
              </a:rPr>
              <a:t>paravertebral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) 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ganglia</a:t>
            </a:r>
            <a:endParaRPr sz="20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house sympathetic ganglionic neuron cell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bodies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607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Left and Right Sympathetic  </a:t>
            </a:r>
            <a:r>
              <a:rPr spc="-70" dirty="0"/>
              <a:t>Trunks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170295" cy="285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One 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trunk ganglion is  approximately associated with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each spinal  nerve.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Cervical</a:t>
            </a:r>
            <a:r>
              <a:rPr sz="2400" spc="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portions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three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trunk</a:t>
            </a:r>
            <a:r>
              <a:rPr sz="2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ganglia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15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superior,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middle,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inferior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cervical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ganglia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opposed to the eight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cervical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nerves.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4772" y="0"/>
            <a:ext cx="593293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0"/>
            <a:ext cx="7086600" cy="680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37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White</a:t>
            </a:r>
            <a:r>
              <a:rPr spc="-100" dirty="0"/>
              <a:t> </a:t>
            </a:r>
            <a:r>
              <a:rPr dirty="0"/>
              <a:t>Rami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6432"/>
            <a:ext cx="6033770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Connecting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spinal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nerves to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trunk are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rami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communicantes.</a:t>
            </a:r>
            <a:endParaRPr sz="2000">
              <a:latin typeface="Trebuchet MS"/>
              <a:cs typeface="Trebuchet MS"/>
            </a:endParaRPr>
          </a:p>
          <a:p>
            <a:pPr marL="355600" marR="21399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Carry preganglionic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sympathetic axons from</a:t>
            </a:r>
            <a:r>
              <a:rPr sz="20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T1–L2 spinal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nerves to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sympathetic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trunk.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Associated only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T1–L2 spinal</a:t>
            </a:r>
            <a:r>
              <a:rPr sz="20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nerves.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Preganglionic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axons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myelinated.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white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ramus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whitish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appearance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Similar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“entrance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ramps”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a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highway.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13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Gray</a:t>
            </a:r>
            <a:r>
              <a:rPr spc="-70" dirty="0"/>
              <a:t> </a:t>
            </a:r>
            <a:r>
              <a:rPr spc="-5" dirty="0"/>
              <a:t>Rami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45114"/>
            <a:ext cx="6127750" cy="36264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Carry postganglionic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sympathetic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axons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the sympathetic trunk to the spinal</a:t>
            </a:r>
            <a:r>
              <a:rPr sz="18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nerve.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Axons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unmyelinated.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gray rami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have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grayish</a:t>
            </a:r>
            <a:r>
              <a:rPr sz="2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appearance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Similar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“exit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ramps”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a</a:t>
            </a:r>
            <a:r>
              <a:rPr sz="20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highway.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Connect to all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nerves.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972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starts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 the  thoracolumbar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region can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 dispersed to all parts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body.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72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Splanchnic</a:t>
            </a:r>
            <a:r>
              <a:rPr spc="-75" dirty="0"/>
              <a:t> </a:t>
            </a:r>
            <a:r>
              <a:rPr spc="-5" dirty="0"/>
              <a:t>Nerves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60854"/>
            <a:ext cx="6144260" cy="37160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Composed of preganglionic sympathetic</a:t>
            </a:r>
            <a:r>
              <a:rPr sz="19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axons.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50"/>
              </a:lnSpc>
              <a:spcBef>
                <a:spcPts val="54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Run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anteriorly from the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trunk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9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900">
              <a:latin typeface="Trebuchet MS"/>
              <a:cs typeface="Trebuchet MS"/>
            </a:endParaRPr>
          </a:p>
          <a:p>
            <a:pPr marL="355600">
              <a:lnSpc>
                <a:spcPts val="2050"/>
              </a:lnSpc>
            </a:pP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 viscera.</a:t>
            </a:r>
            <a:endParaRPr sz="1900">
              <a:latin typeface="Trebuchet MS"/>
              <a:cs typeface="Trebuchet MS"/>
            </a:endParaRPr>
          </a:p>
          <a:p>
            <a:pPr marL="355600" marR="41910" indent="-343535">
              <a:lnSpc>
                <a:spcPct val="8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confused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pelvic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splanchnic 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 associated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parasympathetic</a:t>
            </a:r>
            <a:r>
              <a:rPr sz="1900" spc="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division.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Larger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splanchnic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 have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specific</a:t>
            </a:r>
            <a:r>
              <a:rPr sz="1900" spc="14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names: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greater thoracic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splanchnic</a:t>
            </a:r>
            <a:r>
              <a:rPr sz="19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lesser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thoracic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splanchnic</a:t>
            </a:r>
            <a:r>
              <a:rPr sz="1900" spc="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least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thoracic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splanchnic</a:t>
            </a:r>
            <a:r>
              <a:rPr sz="1900" spc="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lumbar splanchnic</a:t>
            </a:r>
            <a:r>
              <a:rPr sz="1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sacral splanchnic</a:t>
            </a:r>
            <a:r>
              <a:rPr sz="1900" spc="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nerves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72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Splanchnic</a:t>
            </a:r>
            <a:r>
              <a:rPr spc="-75" dirty="0"/>
              <a:t> </a:t>
            </a:r>
            <a:r>
              <a:rPr spc="-5" dirty="0"/>
              <a:t>Nerves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890649"/>
            <a:ext cx="7599680" cy="42945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Terminate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prevertebral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collateral)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ganglia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23495" indent="-342900">
              <a:lnSpc>
                <a:spcPts val="2590"/>
              </a:lnSpc>
              <a:spcBef>
                <a:spcPts val="113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Called “prevertebral” because they are immediately  anterior to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vertebral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  <a:p>
            <a:pPr marL="355600" marR="307340" indent="-342900">
              <a:lnSpc>
                <a:spcPct val="90000"/>
              </a:lnSpc>
              <a:spcBef>
                <a:spcPts val="97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Prevertebral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ganglia typically cluster around the  major abdominal arteries and are named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these  arteries.</a:t>
            </a:r>
            <a:endParaRPr sz="2400">
              <a:latin typeface="Trebuchet MS"/>
              <a:cs typeface="Trebuchet MS"/>
            </a:endParaRPr>
          </a:p>
          <a:p>
            <a:pPr marL="756285" marR="5080" indent="-287020">
              <a:lnSpc>
                <a:spcPts val="2590"/>
              </a:lnSpc>
              <a:spcBef>
                <a:spcPts val="1035"/>
              </a:spcBef>
              <a:tabLst>
                <a:tab pos="22091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900" spc="45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Example:	celiac ganglia cluster around the celiac  trunk</a:t>
            </a:r>
            <a:endParaRPr sz="2400">
              <a:latin typeface="Trebuchet MS"/>
              <a:cs typeface="Trebuchet MS"/>
            </a:endParaRPr>
          </a:p>
          <a:p>
            <a:pPr marL="355600" marR="74295" indent="-342900">
              <a:lnSpc>
                <a:spcPct val="884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postganglionic axons extend away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ganglia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innervate many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abdominal  organs.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606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Types </a:t>
            </a:r>
            <a:r>
              <a:rPr dirty="0"/>
              <a:t>of </a:t>
            </a:r>
            <a:r>
              <a:rPr spc="-15" dirty="0"/>
              <a:t>Prevertebral</a:t>
            </a:r>
            <a:r>
              <a:rPr spc="10" dirty="0"/>
              <a:t> </a:t>
            </a:r>
            <a:r>
              <a:rPr spc="-5" dirty="0"/>
              <a:t>Ganglia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61617" y="1917166"/>
            <a:ext cx="7541895" cy="36791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Differ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sympathetic trunk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ganglia.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Are single structures, rather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paired.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anterior to 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vertebral column 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anterior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surface</a:t>
            </a:r>
            <a:r>
              <a:rPr sz="20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aorta.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Located only in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abdominopelvic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cavity.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10" dirty="0">
                <a:solidFill>
                  <a:srgbClr val="B8D181"/>
                </a:solidFill>
                <a:latin typeface="Trebuchet MS"/>
                <a:cs typeface="Trebuchet MS"/>
              </a:rPr>
              <a:t>Prevertebral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ganglia</a:t>
            </a:r>
            <a:r>
              <a:rPr sz="2000" spc="-7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include: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the celiac</a:t>
            </a:r>
            <a:r>
              <a:rPr sz="1800" spc="-30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ganglion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235" dirty="0">
                <a:solidFill>
                  <a:srgbClr val="90C225"/>
                </a:solidFill>
                <a:latin typeface="Arial"/>
                <a:cs typeface="Arial"/>
              </a:rPr>
              <a:t> 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superior mesenteric</a:t>
            </a:r>
            <a:r>
              <a:rPr sz="1800" spc="-34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ganglion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75"/>
              </a:spcBef>
            </a:pPr>
            <a:r>
              <a:rPr sz="1450" spc="240" dirty="0">
                <a:solidFill>
                  <a:srgbClr val="90C225"/>
                </a:solidFill>
                <a:latin typeface="Arial"/>
                <a:cs typeface="Arial"/>
              </a:rPr>
              <a:t> 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interior mesenteric</a:t>
            </a:r>
            <a:r>
              <a:rPr sz="1800" spc="-35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B8D181"/>
                </a:solidFill>
                <a:latin typeface="Trebuchet MS"/>
                <a:cs typeface="Trebuchet MS"/>
              </a:rPr>
              <a:t>ganglion.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776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6600"/>
                </a:solidFill>
              </a:rPr>
              <a:t>SNS, PNS, and</a:t>
            </a:r>
            <a:r>
              <a:rPr spc="-235" dirty="0">
                <a:solidFill>
                  <a:srgbClr val="FF6600"/>
                </a:solidFill>
              </a:rPr>
              <a:t> </a:t>
            </a:r>
            <a:r>
              <a:rPr dirty="0">
                <a:solidFill>
                  <a:srgbClr val="FF6600"/>
                </a:solidFill>
              </a:rPr>
              <a:t>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5590" y="6144509"/>
            <a:ext cx="26670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18-</a:t>
            </a:r>
            <a:fld id="{81D60167-4931-47E6-BA6A-407CBD079E47}" type="slidenum"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3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630550"/>
            <a:ext cx="7358380" cy="18961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5080" indent="-343535">
              <a:lnSpc>
                <a:spcPts val="3200"/>
              </a:lnSpc>
              <a:spcBef>
                <a:spcPts val="335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SNS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ANS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are both part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peripheral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nervous system</a:t>
            </a:r>
            <a:r>
              <a:rPr sz="2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(PNS).</a:t>
            </a:r>
            <a:endParaRPr sz="28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3366FF"/>
                </a:solidFill>
                <a:latin typeface="Trebuchet MS"/>
                <a:cs typeface="Trebuchet MS"/>
              </a:rPr>
              <a:t>SNS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operates under our </a:t>
            </a:r>
            <a:r>
              <a:rPr sz="2400" spc="-5" dirty="0">
                <a:solidFill>
                  <a:srgbClr val="3366FF"/>
                </a:solidFill>
                <a:latin typeface="Trebuchet MS"/>
                <a:cs typeface="Trebuchet MS"/>
              </a:rPr>
              <a:t>conscious</a:t>
            </a:r>
            <a:r>
              <a:rPr sz="2400" spc="-265" dirty="0">
                <a:solidFill>
                  <a:srgbClr val="3366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control.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dirty="0">
                <a:solidFill>
                  <a:srgbClr val="3366FF"/>
                </a:solidFill>
                <a:latin typeface="Trebuchet MS"/>
                <a:cs typeface="Trebuchet MS"/>
              </a:rPr>
              <a:t>ANS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functions are</a:t>
            </a:r>
            <a:r>
              <a:rPr sz="2400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3366FF"/>
                </a:solidFill>
                <a:latin typeface="Trebuchet MS"/>
                <a:cs typeface="Trebuchet MS"/>
              </a:rPr>
              <a:t>involuntary</a:t>
            </a:r>
            <a:r>
              <a:rPr sz="2400" spc="-3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47700"/>
            <a:ext cx="8915400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219200"/>
            <a:ext cx="8991600" cy="441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98678"/>
            <a:ext cx="459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Sympathetic</a:t>
            </a:r>
            <a:r>
              <a:rPr spc="-114" dirty="0"/>
              <a:t> </a:t>
            </a:r>
            <a:r>
              <a:rPr spc="-25" dirty="0"/>
              <a:t>Pathways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54504"/>
            <a:ext cx="5685790" cy="26689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Spinal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nerve</a:t>
            </a:r>
            <a:r>
              <a:rPr sz="28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pathway</a:t>
            </a:r>
            <a:endParaRPr sz="2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Postganglionic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2800" spc="-645" dirty="0">
                <a:solidFill>
                  <a:srgbClr val="404040"/>
                </a:solidFill>
                <a:latin typeface="Trebuchet MS"/>
                <a:cs typeface="Trebuchet MS"/>
              </a:rPr>
              <a:t>nerve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pathway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Splanchnic Nerve</a:t>
            </a:r>
            <a:r>
              <a:rPr sz="2800" spc="-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Pathway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 Adrenal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Medulla</a:t>
            </a:r>
            <a:r>
              <a:rPr sz="2800" spc="-4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Pathway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4444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Fight-or-Flight </a:t>
            </a:r>
            <a:r>
              <a:rPr dirty="0"/>
              <a:t>Function</a:t>
            </a:r>
            <a:r>
              <a:rPr spc="-55" dirty="0"/>
              <a:t> </a:t>
            </a:r>
            <a:r>
              <a:rPr dirty="0"/>
              <a:t>of  </a:t>
            </a:r>
            <a:r>
              <a:rPr spc="-5" dirty="0"/>
              <a:t>the</a:t>
            </a:r>
            <a:r>
              <a:rPr spc="-210" dirty="0"/>
              <a:t> </a:t>
            </a:r>
            <a:r>
              <a:rPr dirty="0"/>
              <a:t>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140450" cy="271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3415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May involve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single effector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many  effectors.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mass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activation,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large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ganglionic neurons activate many effector  organs.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causes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heightened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sense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alertness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endParaRPr sz="20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stimulation 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reticular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activation</a:t>
            </a:r>
            <a:r>
              <a:rPr sz="20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97763"/>
            <a:ext cx="5628640" cy="149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2900" spc="-5" dirty="0"/>
              <a:t>Dual Innervation by the  </a:t>
            </a:r>
            <a:r>
              <a:rPr sz="2900" spc="-15" dirty="0"/>
              <a:t>Parasympathetic </a:t>
            </a:r>
            <a:r>
              <a:rPr sz="2900" spc="-5" dirty="0"/>
              <a:t>and</a:t>
            </a:r>
            <a:r>
              <a:rPr sz="2900" spc="-25" dirty="0"/>
              <a:t> </a:t>
            </a:r>
            <a:r>
              <a:rPr sz="2900" dirty="0"/>
              <a:t>Sympathetic</a:t>
            </a:r>
            <a:endParaRPr sz="2900"/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900" spc="-5" dirty="0"/>
              <a:t>Divisions </a:t>
            </a:r>
            <a:r>
              <a:rPr sz="2900" dirty="0"/>
              <a:t>of </a:t>
            </a:r>
            <a:r>
              <a:rPr sz="2900" spc="-5" dirty="0"/>
              <a:t>the</a:t>
            </a:r>
            <a:r>
              <a:rPr sz="2900" spc="-200" dirty="0"/>
              <a:t> </a:t>
            </a:r>
            <a:r>
              <a:rPr sz="2900" dirty="0"/>
              <a:t>ANS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6432"/>
            <a:ext cx="6102985" cy="3565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Innervate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specific axon</a:t>
            </a:r>
            <a:r>
              <a:rPr sz="20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bundles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335"/>
              </a:lnSpc>
            </a:pP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called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autonomic</a:t>
            </a:r>
            <a:r>
              <a:rPr sz="2000" spc="-8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plexuses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355600" marR="299720" indent="-343535">
              <a:lnSpc>
                <a:spcPts val="2270"/>
              </a:lnSpc>
              <a:spcBef>
                <a:spcPts val="13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 by chemical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messengers,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called 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neurotransmitters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756285" marR="600710" indent="-287020">
              <a:lnSpc>
                <a:spcPct val="100000"/>
              </a:lnSpc>
              <a:spcBef>
                <a:spcPts val="1075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specific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each division of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the</a:t>
            </a:r>
            <a:r>
              <a:rPr sz="2000" spc="-2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B8D181"/>
                </a:solidFill>
                <a:latin typeface="Trebuchet MS"/>
                <a:cs typeface="Trebuchet MS"/>
              </a:rPr>
              <a:t>autonomic 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nervous</a:t>
            </a:r>
            <a:r>
              <a:rPr sz="2000" spc="-4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B8D181"/>
                </a:solid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  <a:p>
            <a:pPr marL="355600" marR="32384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Usually all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are innervated by both divisions 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autonomic nervous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system.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270"/>
              </a:lnSpc>
              <a:spcBef>
                <a:spcPts val="1180"/>
              </a:spcBef>
              <a:tabLst>
                <a:tab pos="355600" algn="l"/>
              </a:tabLst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Maintains homeostasis through autonomic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reflexes 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occur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 the innervated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081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Autonomic</a:t>
            </a:r>
            <a:r>
              <a:rPr spc="-90" dirty="0"/>
              <a:t> </a:t>
            </a:r>
            <a:r>
              <a:rPr dirty="0"/>
              <a:t>Plexuses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04901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Collections 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sympathetic postganglionic  axons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parasympathetic preganglionic  axons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 as well as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some visceral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sensory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axons.</a:t>
            </a:r>
            <a:endParaRPr sz="2400">
              <a:latin typeface="Trebuchet MS"/>
              <a:cs typeface="Trebuchet MS"/>
            </a:endParaRPr>
          </a:p>
          <a:p>
            <a:pPr marL="355600" marR="55308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Close to one 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another,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but they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do not  interact 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or synapse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with one</a:t>
            </a:r>
            <a:r>
              <a:rPr sz="2400" spc="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B8D181"/>
                </a:solidFill>
                <a:latin typeface="Trebuchet MS"/>
                <a:cs typeface="Trebuchet MS"/>
              </a:rPr>
              <a:t>another.</a:t>
            </a:r>
            <a:endParaRPr sz="2400">
              <a:latin typeface="Trebuchet MS"/>
              <a:cs typeface="Trebuchet MS"/>
            </a:endParaRPr>
          </a:p>
          <a:p>
            <a:pPr marL="355600" marR="46355" indent="-343535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Provide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complex innervation pattern to  their target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organs.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6985" y="6303085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111250"/>
            <a:ext cx="8458200" cy="6682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176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10" dirty="0"/>
              <a:t>l</a:t>
            </a:r>
            <a:r>
              <a:rPr spc="-5" dirty="0"/>
              <a:t>exuses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94992"/>
            <a:ext cx="177736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Cardiac</a:t>
            </a:r>
            <a:r>
              <a:rPr sz="1700" spc="-6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376932"/>
            <a:ext cx="56997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increased sympathetic activity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increases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heart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2305" y="2532380"/>
            <a:ext cx="21101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blood pressure,</a:t>
            </a:r>
            <a:r>
              <a:rPr sz="17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814574"/>
            <a:ext cx="53066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increased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parasympathetic activity decreases</a:t>
            </a:r>
            <a:r>
              <a:rPr sz="1700" spc="-6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heart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946247"/>
            <a:ext cx="2067560" cy="592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144145" algn="ctr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rate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Pulmonary</a:t>
            </a: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3535426"/>
            <a:ext cx="54870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parasympathetic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pathway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causes</a:t>
            </a:r>
            <a:r>
              <a:rPr sz="17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bronchoconstriction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305" y="3690873"/>
            <a:ext cx="49587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increased secretion from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mucous glands of</a:t>
            </a:r>
            <a:r>
              <a:rPr sz="17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3824406"/>
            <a:ext cx="5879465" cy="14370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275"/>
              </a:spcBef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bronchial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tree</a:t>
            </a:r>
            <a:endParaRPr sz="17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  <a:tabLst>
                <a:tab pos="756285" algn="l"/>
              </a:tabLst>
            </a:pPr>
            <a:r>
              <a:rPr sz="13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sympathetic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innervation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causes</a:t>
            </a:r>
            <a:r>
              <a:rPr sz="17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bronchodilation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Esophageal</a:t>
            </a:r>
            <a:r>
              <a:rPr sz="17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parasympathetic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axons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control the 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swallowing</a:t>
            </a:r>
            <a:r>
              <a:rPr sz="1700" spc="-1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reflex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Abdominal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aortic</a:t>
            </a:r>
            <a:r>
              <a:rPr sz="1700" spc="-4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5259451"/>
            <a:ext cx="50939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consists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the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celiac plexus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superior</a:t>
            </a:r>
            <a:r>
              <a:rPr sz="1700" spc="-6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mesenteric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5392958"/>
            <a:ext cx="4486910" cy="5892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275"/>
              </a:spcBef>
            </a:pP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plexus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inferior mesenteric</a:t>
            </a:r>
            <a:r>
              <a:rPr sz="1700" spc="-7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55600" algn="l"/>
              </a:tabLst>
            </a:pPr>
            <a:r>
              <a:rPr sz="13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Hypogastric</a:t>
            </a:r>
            <a:r>
              <a:rPr sz="1700" spc="-2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plexus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638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Neurotransmitters</a:t>
            </a:r>
            <a:r>
              <a:rPr spc="-90" dirty="0"/>
              <a:t> </a:t>
            </a:r>
            <a:r>
              <a:rPr spc="-5" dirty="0"/>
              <a:t>and  </a:t>
            </a:r>
            <a:r>
              <a:rPr spc="-20" dirty="0"/>
              <a:t>Receptors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37962"/>
            <a:ext cx="6035040" cy="37325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10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neurotransmitters are used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ANS.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8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acetylcholine</a:t>
            </a:r>
            <a:r>
              <a:rPr sz="1900" spc="22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(ACh)</a:t>
            </a:r>
            <a:endParaRPr sz="19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norepinephrine</a:t>
            </a:r>
            <a:r>
              <a:rPr sz="1900" spc="26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(NE)</a:t>
            </a:r>
            <a:endParaRPr sz="1900">
              <a:latin typeface="Trebuchet MS"/>
              <a:cs typeface="Trebuchet MS"/>
            </a:endParaRPr>
          </a:p>
          <a:p>
            <a:pPr marL="355600" marR="878840" indent="-343535">
              <a:lnSpc>
                <a:spcPts val="2380"/>
              </a:lnSpc>
              <a:spcBef>
                <a:spcPts val="1030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Neurotransmitters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released by the 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presynaptic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 cell.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  <a:tabLst>
                <a:tab pos="355600" algn="l"/>
              </a:tabLst>
            </a:pPr>
            <a:r>
              <a:rPr sz="1750" spc="32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Bind to specific receptors in the</a:t>
            </a:r>
            <a:r>
              <a:rPr sz="2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postsynaptic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cell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membrane.</a:t>
            </a:r>
            <a:endParaRPr sz="2200">
              <a:latin typeface="Trebuchet MS"/>
              <a:cs typeface="Trebuchet MS"/>
            </a:endParaRPr>
          </a:p>
          <a:p>
            <a:pPr marL="355600" marR="193040" indent="-343535">
              <a:lnSpc>
                <a:spcPct val="882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Binding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either an 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excitatory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  i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nhibitory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effect 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200" spc="-40" dirty="0">
                <a:solidFill>
                  <a:srgbClr val="404040"/>
                </a:solidFill>
                <a:latin typeface="Trebuchet MS"/>
                <a:cs typeface="Trebuchet MS"/>
              </a:rPr>
              <a:t>effector,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depending 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2200" spc="-35" dirty="0">
                <a:solidFill>
                  <a:srgbClr val="404040"/>
                </a:solidFill>
                <a:latin typeface="Trebuchet MS"/>
                <a:cs typeface="Trebuchet MS"/>
              </a:rPr>
              <a:t>receptor.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75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Neurotransmitters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48332"/>
            <a:ext cx="6158865" cy="37039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66675" indent="-343535">
              <a:lnSpc>
                <a:spcPct val="90000"/>
              </a:lnSpc>
              <a:spcBef>
                <a:spcPts val="38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Both the </a:t>
            </a:r>
            <a:r>
              <a:rPr sz="2400" spc="-10" dirty="0">
                <a:solidFill>
                  <a:srgbClr val="B8D181"/>
                </a:solidFill>
                <a:latin typeface="Trebuchet MS"/>
                <a:cs typeface="Trebuchet MS"/>
              </a:rPr>
              <a:t>preganglionic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postganglionic  axons in the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parasympathetic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division 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release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acetylcholine and thus are called 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cholinergic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327025" indent="-343535">
              <a:lnSpc>
                <a:spcPct val="901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B8D181"/>
                </a:solidFill>
                <a:latin typeface="Trebuchet MS"/>
                <a:cs typeface="Trebuchet MS"/>
              </a:rPr>
              <a:t>preganglionic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axon 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few 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postganglionic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axons in the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sympathetic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division are also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cholinergic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600"/>
              </a:lnSpc>
              <a:spcBef>
                <a:spcPts val="83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postganglionic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axons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sympathetic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division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release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norepinephrine and are called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B8D181"/>
                </a:solidFill>
                <a:latin typeface="Trebuchet MS"/>
                <a:cs typeface="Trebuchet MS"/>
              </a:rPr>
              <a:t>adrenergic.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60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Comparison </a:t>
            </a:r>
            <a:r>
              <a:rPr dirty="0">
                <a:solidFill>
                  <a:srgbClr val="FF0000"/>
                </a:solidFill>
              </a:rPr>
              <a:t>of SNS </a:t>
            </a:r>
            <a:r>
              <a:rPr spc="-5" dirty="0">
                <a:solidFill>
                  <a:srgbClr val="FF0000"/>
                </a:solidFill>
              </a:rPr>
              <a:t>and</a:t>
            </a:r>
            <a:r>
              <a:rPr spc="-2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5590" y="6144509"/>
            <a:ext cx="26670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18-</a:t>
            </a:r>
            <a:fld id="{81D60167-4931-47E6-BA6A-407CBD079E47}" type="slidenum"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4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54733"/>
            <a:ext cx="7554595" cy="41141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357505" indent="-342900">
              <a:lnSpc>
                <a:spcPts val="2690"/>
              </a:lnSpc>
              <a:spcBef>
                <a:spcPts val="745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SNS uses both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somatic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sensory and</a:t>
            </a:r>
            <a:r>
              <a:rPr sz="28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404040"/>
                </a:solidFill>
                <a:latin typeface="Trebuchet MS"/>
                <a:cs typeface="Trebuchet MS"/>
              </a:rPr>
              <a:t>somatic 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motor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neurons</a:t>
            </a:r>
            <a:endParaRPr sz="2800" dirty="0">
              <a:latin typeface="Trebuchet MS"/>
              <a:cs typeface="Trebuchet MS"/>
            </a:endParaRPr>
          </a:p>
          <a:p>
            <a:pPr marL="756285" marR="1035050" indent="-287020">
              <a:lnSpc>
                <a:spcPts val="2300"/>
              </a:lnSpc>
              <a:spcBef>
                <a:spcPts val="1019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Somatic sensory neurons conduct </a:t>
            </a:r>
            <a:r>
              <a:rPr sz="2400" spc="-495" dirty="0">
                <a:solidFill>
                  <a:srgbClr val="404040"/>
                </a:solidFill>
                <a:latin typeface="Trebuchet MS"/>
                <a:cs typeface="Trebuchet MS"/>
              </a:rPr>
              <a:t>stimulus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sensory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receptor</a:t>
            </a:r>
            <a:endParaRPr sz="2400" dirty="0">
              <a:latin typeface="Trebuchet MS"/>
              <a:cs typeface="Trebuchet MS"/>
            </a:endParaRPr>
          </a:p>
          <a:p>
            <a:pPr marL="756285" marR="24765" indent="-287020">
              <a:lnSpc>
                <a:spcPts val="2300"/>
              </a:lnSpc>
              <a:spcBef>
                <a:spcPts val="101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Somatic motor neurons innervate </a:t>
            </a:r>
            <a:r>
              <a:rPr sz="2400" dirty="0">
                <a:solidFill>
                  <a:srgbClr val="0000FF"/>
                </a:solidFill>
                <a:latin typeface="Trebuchet MS"/>
                <a:cs typeface="Trebuchet MS"/>
              </a:rPr>
              <a:t>skeletal</a:t>
            </a:r>
            <a:r>
              <a:rPr sz="2400" dirty="0">
                <a:solidFill>
                  <a:srgbClr val="B8D181"/>
                </a:solidFill>
                <a:latin typeface="Trebuchet MS"/>
                <a:cs typeface="Trebuchet MS"/>
              </a:rPr>
              <a:t>  </a:t>
            </a:r>
            <a:r>
              <a:rPr sz="2400" spc="-60" dirty="0">
                <a:solidFill>
                  <a:srgbClr val="0000FF"/>
                </a:solidFill>
                <a:latin typeface="Trebuchet MS"/>
                <a:cs typeface="Trebuchet MS"/>
              </a:rPr>
              <a:t>muscle</a:t>
            </a: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 fibers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250" spc="38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ANS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utilizes sensory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 motor</a:t>
            </a:r>
            <a:r>
              <a:rPr sz="2800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neurons.</a:t>
            </a:r>
            <a:endParaRPr sz="2800" dirty="0">
              <a:latin typeface="Trebuchet MS"/>
              <a:cs typeface="Trebuchet MS"/>
            </a:endParaRPr>
          </a:p>
          <a:p>
            <a:pPr marL="756285" marR="1149985" indent="-287020">
              <a:lnSpc>
                <a:spcPts val="2300"/>
              </a:lnSpc>
              <a:spcBef>
                <a:spcPts val="994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15" dirty="0">
                <a:solidFill>
                  <a:srgbClr val="0000FF"/>
                </a:solidFill>
                <a:latin typeface="Trebuchet MS"/>
                <a:cs typeface="Trebuchet MS"/>
              </a:rPr>
              <a:t>Visceral</a:t>
            </a:r>
            <a:r>
              <a:rPr sz="2400" spc="-1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sensory neurons provide input </a:t>
            </a:r>
            <a:r>
              <a:rPr sz="2400" spc="-49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activate the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ANS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ts val="2595"/>
              </a:lnSpc>
              <a:spcBef>
                <a:spcPts val="455"/>
              </a:spcBef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Visceral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motor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neurons innervate </a:t>
            </a:r>
            <a:r>
              <a:rPr sz="2400" dirty="0">
                <a:solidFill>
                  <a:srgbClr val="0000FF"/>
                </a:solidFill>
                <a:latin typeface="Trebuchet MS"/>
                <a:cs typeface="Trebuchet MS"/>
              </a:rPr>
              <a:t>smooth</a:t>
            </a:r>
            <a:r>
              <a:rPr sz="2400" spc="-15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385" dirty="0">
                <a:solidFill>
                  <a:srgbClr val="0000FF"/>
                </a:solidFill>
                <a:latin typeface="Trebuchet MS"/>
                <a:cs typeface="Trebuchet MS"/>
              </a:rPr>
              <a:t>muscle</a:t>
            </a:r>
            <a:r>
              <a:rPr sz="2400" spc="-385" dirty="0">
                <a:solidFill>
                  <a:srgbClr val="B8D181"/>
                </a:solidFill>
                <a:latin typeface="Trebuchet MS"/>
                <a:cs typeface="Trebuchet MS"/>
              </a:rPr>
              <a:t>,</a:t>
            </a:r>
            <a:endParaRPr sz="2400" dirty="0">
              <a:latin typeface="Trebuchet MS"/>
              <a:cs typeface="Trebuchet MS"/>
            </a:endParaRPr>
          </a:p>
          <a:p>
            <a:pPr marL="756285">
              <a:lnSpc>
                <a:spcPts val="2595"/>
              </a:lnSpc>
            </a:pP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cardiac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muscle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r>
              <a:rPr sz="2400" spc="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rebuchet MS"/>
                <a:cs typeface="Trebuchet MS"/>
              </a:rPr>
              <a:t>glands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7735" y="0"/>
            <a:ext cx="5541264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371600"/>
            <a:ext cx="8991600" cy="421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1585" y="629038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339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Dual</a:t>
            </a:r>
            <a:r>
              <a:rPr spc="-80" dirty="0"/>
              <a:t> </a:t>
            </a:r>
            <a:r>
              <a:rPr spc="-5" dirty="0"/>
              <a:t>Innervation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84908"/>
            <a:ext cx="6045200" cy="36379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55600" marR="5080" indent="-343535">
              <a:lnSpc>
                <a:spcPct val="97300"/>
              </a:lnSpc>
              <a:spcBef>
                <a:spcPts val="17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Many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visceral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effectors are innervated by  postganglionic axons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ANS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divisions.</a:t>
            </a:r>
            <a:endParaRPr sz="2400">
              <a:latin typeface="Trebuchet MS"/>
              <a:cs typeface="Trebuchet MS"/>
            </a:endParaRPr>
          </a:p>
          <a:p>
            <a:pPr marL="355600" marR="434975" indent="-343535">
              <a:lnSpc>
                <a:spcPct val="100000"/>
              </a:lnSpc>
              <a:spcBef>
                <a:spcPts val="1155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Actions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divisions usually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oppose 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other.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exert </a:t>
            </a:r>
            <a:r>
              <a:rPr sz="2000" spc="-5" dirty="0">
                <a:solidFill>
                  <a:srgbClr val="B8D181"/>
                </a:solidFill>
                <a:latin typeface="Trebuchet MS"/>
                <a:cs typeface="Trebuchet MS"/>
              </a:rPr>
              <a:t>antagonistic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effects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organ</a:t>
            </a:r>
            <a:endParaRPr sz="2000">
              <a:latin typeface="Trebuchet MS"/>
              <a:cs typeface="Trebuchet MS"/>
            </a:endParaRPr>
          </a:p>
          <a:p>
            <a:pPr marL="355600" marR="315595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900" spc="35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Opposing effects are also achieved by 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increasing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decreasing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activity in </a:t>
            </a:r>
            <a:r>
              <a:rPr sz="2400" spc="-5" dirty="0">
                <a:solidFill>
                  <a:srgbClr val="B8D181"/>
                </a:solidFill>
                <a:latin typeface="Trebuchet MS"/>
                <a:cs typeface="Trebuchet MS"/>
              </a:rPr>
              <a:t>one  division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05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Autonomic</a:t>
            </a:r>
            <a:r>
              <a:rPr spc="-65" dirty="0"/>
              <a:t> </a:t>
            </a:r>
            <a:r>
              <a:rPr spc="-25" dirty="0"/>
              <a:t>Reflexes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36139"/>
            <a:ext cx="6018530" cy="3407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214629" indent="-343535">
              <a:lnSpc>
                <a:spcPts val="1630"/>
              </a:lnSpc>
              <a:spcBef>
                <a:spcPts val="500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helps maintain homeostasis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through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involuntary  activity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autonomic reflexes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visceral</a:t>
            </a:r>
            <a:r>
              <a:rPr sz="1700" spc="-3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reflexes.</a:t>
            </a:r>
            <a:endParaRPr sz="1700">
              <a:latin typeface="Trebuchet MS"/>
              <a:cs typeface="Trebuchet MS"/>
            </a:endParaRPr>
          </a:p>
          <a:p>
            <a:pPr marL="355600" marR="68580" indent="-343535">
              <a:lnSpc>
                <a:spcPts val="163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3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Consist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smooth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muscle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contractions, cardiac muscle  contractions,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secretion by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glands that are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mediated by  autonomic reflex arcs in response to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stimulus.</a:t>
            </a:r>
            <a:endParaRPr sz="1700">
              <a:latin typeface="Trebuchet MS"/>
              <a:cs typeface="Trebuchet MS"/>
            </a:endParaRPr>
          </a:p>
          <a:p>
            <a:pPr marL="756285" marR="5080" indent="-287020">
              <a:lnSpc>
                <a:spcPts val="163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Example: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micturition reflex, which partly controls the 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release of</a:t>
            </a:r>
            <a:r>
              <a:rPr sz="17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urine</a:t>
            </a:r>
            <a:endParaRPr sz="1700">
              <a:latin typeface="Trebuchet MS"/>
              <a:cs typeface="Trebuchet MS"/>
            </a:endParaRPr>
          </a:p>
          <a:p>
            <a:pPr marL="355600" marR="6985" indent="-343535" algn="just">
              <a:lnSpc>
                <a:spcPct val="80100"/>
              </a:lnSpc>
              <a:spcBef>
                <a:spcPts val="1019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Other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reflexes include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alteration 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heart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rate,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changes </a:t>
            </a:r>
            <a:r>
              <a:rPr sz="1700" spc="-15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respiratory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rate and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depth,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regulation 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digestive system  activities,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alteration of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pupil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Trebuchet MS"/>
                <a:cs typeface="Trebuchet MS"/>
              </a:rPr>
              <a:t>diameter.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Comparable to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spinal</a:t>
            </a:r>
            <a:r>
              <a:rPr sz="1700" spc="-4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reflexes.</a:t>
            </a:r>
            <a:endParaRPr sz="1700">
              <a:latin typeface="Trebuchet MS"/>
              <a:cs typeface="Trebuchet MS"/>
            </a:endParaRPr>
          </a:p>
          <a:p>
            <a:pPr marL="355600" marR="211454" indent="-343535">
              <a:lnSpc>
                <a:spcPct val="8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Classic autonomic reflex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involves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reduction 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of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blood  pressure.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38912"/>
            <a:ext cx="9144000" cy="552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300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CNS Control </a:t>
            </a:r>
            <a:r>
              <a:rPr dirty="0"/>
              <a:t>of</a:t>
            </a:r>
            <a:r>
              <a:rPr spc="-270" dirty="0"/>
              <a:t> </a:t>
            </a:r>
            <a:r>
              <a:rPr dirty="0"/>
              <a:t>Autonomic  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091943"/>
            <a:ext cx="6003290" cy="368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Autonomic function is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influenced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1850"/>
              </a:lnSpc>
            </a:pP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cerebrum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hypothalamus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brainstem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ts val="2245"/>
              </a:lnSpc>
            </a:pP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spinal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 cord.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245"/>
              </a:lnSpc>
              <a:spcBef>
                <a:spcPts val="204"/>
              </a:spcBef>
              <a:tabLst>
                <a:tab pos="355600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Sensory processing in the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thalamus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200">
              <a:latin typeface="Trebuchet MS"/>
              <a:cs typeface="Trebuchet MS"/>
            </a:endParaRPr>
          </a:p>
          <a:p>
            <a:pPr marL="355600" marR="481965">
              <a:lnSpc>
                <a:spcPct val="70000"/>
              </a:lnSpc>
              <a:spcBef>
                <a:spcPts val="395"/>
              </a:spcBef>
            </a:pP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emotional states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controlled in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limbic  system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directly affect the</a:t>
            </a:r>
            <a:r>
              <a:rPr sz="2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hypothalamus.</a:t>
            </a:r>
            <a:endParaRPr sz="2200">
              <a:latin typeface="Trebuchet MS"/>
              <a:cs typeface="Trebuchet MS"/>
            </a:endParaRPr>
          </a:p>
          <a:p>
            <a:pPr marL="756285" marR="867410" indent="-287020">
              <a:lnSpc>
                <a:spcPct val="70000"/>
              </a:lnSpc>
              <a:spcBef>
                <a:spcPts val="994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integration and command center </a:t>
            </a:r>
            <a:r>
              <a:rPr sz="1900" spc="-37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autonomic</a:t>
            </a:r>
            <a:r>
              <a:rPr sz="1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1900">
              <a:latin typeface="Trebuchet MS"/>
              <a:cs typeface="Trebuchet MS"/>
            </a:endParaRPr>
          </a:p>
          <a:p>
            <a:pPr marL="756285" marR="5080" indent="-287020">
              <a:lnSpc>
                <a:spcPct val="70000"/>
              </a:lnSpc>
              <a:spcBef>
                <a:spcPts val="10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contains nuclei that control visceral functions </a:t>
            </a:r>
            <a:r>
              <a:rPr sz="1900" spc="-33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both divisions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19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ANS</a:t>
            </a:r>
            <a:endParaRPr sz="1900">
              <a:latin typeface="Trebuchet MS"/>
              <a:cs typeface="Trebuchet MS"/>
            </a:endParaRPr>
          </a:p>
          <a:p>
            <a:pPr marL="756285" marR="10795" indent="-287020">
              <a:lnSpc>
                <a:spcPct val="96600"/>
              </a:lnSpc>
              <a:spcBef>
                <a:spcPts val="95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communicates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 other CNS regions,  </a:t>
            </a:r>
            <a:r>
              <a:rPr sz="1900" spc="-25" dirty="0">
                <a:solidFill>
                  <a:srgbClr val="404040"/>
                </a:solidFill>
                <a:latin typeface="Trebuchet MS"/>
                <a:cs typeface="Trebuchet MS"/>
              </a:rPr>
              <a:t>including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cerebral cortex, thalamus, 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brainstem,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cerebellum, and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spinal</a:t>
            </a:r>
            <a:r>
              <a:rPr sz="19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cord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5300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CNS Control </a:t>
            </a:r>
            <a:r>
              <a:rPr dirty="0"/>
              <a:t>of</a:t>
            </a:r>
            <a:r>
              <a:rPr spc="-270" dirty="0"/>
              <a:t> </a:t>
            </a:r>
            <a:r>
              <a:rPr dirty="0"/>
              <a:t>Autonomic  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18-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2136139"/>
            <a:ext cx="6156960" cy="37973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9530" indent="-343535">
              <a:lnSpc>
                <a:spcPct val="78800"/>
              </a:lnSpc>
              <a:spcBef>
                <a:spcPts val="535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hypothalamus is the central brain structure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involved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 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emotions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drives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that act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through the</a:t>
            </a:r>
            <a:r>
              <a:rPr sz="17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ANS.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610"/>
              </a:spcBef>
              <a:tabLst>
                <a:tab pos="355600" algn="l"/>
              </a:tabLst>
            </a:pPr>
            <a:r>
              <a:rPr sz="1350" spc="24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brainstem nuclei in the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mesencephalon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pons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7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medulla 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oblongata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mediate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visceral</a:t>
            </a:r>
            <a:r>
              <a:rPr sz="1700" spc="-8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reflexes.</a:t>
            </a:r>
            <a:endParaRPr sz="1700">
              <a:latin typeface="Trebuchet MS"/>
              <a:cs typeface="Trebuchet MS"/>
            </a:endParaRPr>
          </a:p>
          <a:p>
            <a:pPr marL="355600" marR="37465" indent="-343535">
              <a:lnSpc>
                <a:spcPts val="163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15" dirty="0">
                <a:solidFill>
                  <a:srgbClr val="404040"/>
                </a:solidFill>
                <a:latin typeface="Trebuchet MS"/>
                <a:cs typeface="Trebuchet MS"/>
              </a:rPr>
              <a:t>Reflex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centers control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accommodation of the lens,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blood  pressure changes, blood vessel diameter changes, digestive  activities, heart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rate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changes,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pupil</a:t>
            </a:r>
            <a:r>
              <a:rPr sz="17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size.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35"/>
              </a:lnSpc>
              <a:spcBef>
                <a:spcPts val="620"/>
              </a:spcBef>
              <a:tabLst>
                <a:tab pos="355600" algn="l"/>
              </a:tabLst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centers for cardiac, digestive,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and vasomotor</a:t>
            </a:r>
            <a:r>
              <a:rPr sz="17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1700">
              <a:latin typeface="Trebuchet MS"/>
              <a:cs typeface="Trebuchet MS"/>
            </a:endParaRPr>
          </a:p>
          <a:p>
            <a:pPr marL="355600">
              <a:lnSpc>
                <a:spcPts val="1835"/>
              </a:lnSpc>
            </a:pP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are housed within the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B8D181"/>
                </a:solidFill>
                <a:latin typeface="Trebuchet MS"/>
                <a:cs typeface="Trebuchet MS"/>
              </a:rPr>
              <a:t>brainstem.</a:t>
            </a:r>
            <a:endParaRPr sz="1700">
              <a:latin typeface="Trebuchet MS"/>
              <a:cs typeface="Trebuchet MS"/>
            </a:endParaRPr>
          </a:p>
          <a:p>
            <a:pPr marL="355600" marR="319405" indent="-343535">
              <a:lnSpc>
                <a:spcPct val="8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Some responses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defecation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urination)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, are  processed and controlled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at the level of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spinal 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cord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without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 involvement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9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brain.</a:t>
            </a:r>
            <a:endParaRPr sz="1900">
              <a:latin typeface="Trebuchet MS"/>
              <a:cs typeface="Trebuchet MS"/>
            </a:endParaRPr>
          </a:p>
          <a:p>
            <a:pPr marL="355600" marR="301625" indent="-343535">
              <a:lnSpc>
                <a:spcPct val="101600"/>
              </a:lnSpc>
              <a:spcBef>
                <a:spcPts val="505"/>
              </a:spcBef>
              <a:tabLst>
                <a:tab pos="355600" algn="l"/>
              </a:tabLst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Higher centers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in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the brain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may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consciously inhibit  these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reflex</a:t>
            </a:r>
            <a:r>
              <a:rPr sz="1900" spc="3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activities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6511"/>
            <a:ext cx="9144000" cy="582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045" y="6303085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" y="990600"/>
            <a:ext cx="8983980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36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6600"/>
                </a:solidFill>
              </a:rPr>
              <a:t>Neuron Chains in</a:t>
            </a:r>
            <a:r>
              <a:rPr spc="-280" dirty="0">
                <a:solidFill>
                  <a:srgbClr val="FF6600"/>
                </a:solidFill>
              </a:rPr>
              <a:t> </a:t>
            </a:r>
            <a:r>
              <a:rPr dirty="0">
                <a:solidFill>
                  <a:srgbClr val="FF6600"/>
                </a:solidFill>
              </a:rPr>
              <a:t>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5590" y="6144509"/>
            <a:ext cx="26670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18-</a:t>
            </a:r>
            <a:fld id="{81D60167-4931-47E6-BA6A-407CBD079E47}" type="slidenum"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6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044136"/>
            <a:ext cx="6398260" cy="3358612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55600" algn="l"/>
              </a:tabLst>
            </a:pPr>
            <a:r>
              <a:rPr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0000FF"/>
                </a:solidFill>
                <a:latin typeface="Trebuchet MS"/>
                <a:cs typeface="Trebuchet MS"/>
              </a:rPr>
              <a:t>Preganglionic</a:t>
            </a:r>
            <a:r>
              <a:rPr sz="2400" spc="-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rebuchet MS"/>
                <a:cs typeface="Trebuchet MS"/>
              </a:rPr>
              <a:t>neurons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60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Before the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ganglion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0" dirty="0">
                <a:solidFill>
                  <a:srgbClr val="0000FF"/>
                </a:solidFill>
                <a:latin typeface="Trebuchet MS"/>
                <a:cs typeface="Trebuchet MS"/>
              </a:rPr>
              <a:t>Ganglion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60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Synapse</a:t>
            </a:r>
            <a:endParaRPr sz="2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60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Grey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matter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15" dirty="0">
                <a:solidFill>
                  <a:srgbClr val="0000FF"/>
                </a:solidFill>
                <a:latin typeface="Trebuchet MS"/>
                <a:cs typeface="Trebuchet MS"/>
              </a:rPr>
              <a:t>Postganlionic</a:t>
            </a:r>
            <a:r>
              <a:rPr sz="2400" spc="-4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Trebuchet MS"/>
                <a:cs typeface="Trebuchet MS"/>
              </a:rPr>
              <a:t>neurons</a:t>
            </a:r>
            <a:endParaRPr sz="24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z="1600"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After the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ganglion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295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Neuron</a:t>
            </a:r>
            <a:r>
              <a:rPr spc="-8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Chains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5590" y="6144509"/>
            <a:ext cx="266700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18-</a:t>
            </a:r>
            <a:fld id="{81D60167-4931-47E6-BA6A-407CBD079E47}" type="slidenum">
              <a:rPr sz="900" spc="-5" dirty="0">
                <a:solidFill>
                  <a:srgbClr val="90C225"/>
                </a:solidFill>
                <a:latin typeface="Tahoma"/>
                <a:cs typeface="Tahoma"/>
              </a:rPr>
              <a:t>7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7924800" cy="32508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355600" algn="l"/>
              </a:tabLst>
            </a:pPr>
            <a:r>
              <a:rPr sz="2000" spc="23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800" spc="-5" dirty="0">
                <a:solidFill>
                  <a:srgbClr val="0000FF"/>
                </a:solidFill>
                <a:latin typeface="Trebuchet MS"/>
                <a:cs typeface="Trebuchet MS"/>
              </a:rPr>
              <a:t>Neuronal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rebuchet MS"/>
                <a:cs typeface="Trebuchet MS"/>
              </a:rPr>
              <a:t>convergence</a:t>
            </a:r>
            <a:endParaRPr sz="28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occurs when axons from numerous preganglionic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2400" dirty="0">
              <a:latin typeface="Trebuchet MS"/>
              <a:cs typeface="Trebuchet MS"/>
            </a:endParaRPr>
          </a:p>
          <a:p>
            <a:pPr marL="40640" algn="ctr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synapse (converge) on a single postganglionic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cell.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2000" spc="235" dirty="0">
                <a:solidFill>
                  <a:srgbClr val="0000FF"/>
                </a:solidFill>
                <a:latin typeface="Arial"/>
                <a:cs typeface="Arial"/>
              </a:rPr>
              <a:t>	</a:t>
            </a:r>
            <a:r>
              <a:rPr sz="2800" spc="-5" dirty="0">
                <a:solidFill>
                  <a:srgbClr val="0000FF"/>
                </a:solidFill>
                <a:latin typeface="Trebuchet MS"/>
                <a:cs typeface="Trebuchet MS"/>
              </a:rPr>
              <a:t>Neuronal</a:t>
            </a:r>
            <a:r>
              <a:rPr sz="28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rebuchet MS"/>
                <a:cs typeface="Trebuchet MS"/>
              </a:rPr>
              <a:t>divergence</a:t>
            </a:r>
            <a:endParaRPr sz="2800" dirty="0">
              <a:solidFill>
                <a:srgbClr val="0000FF"/>
              </a:solidFill>
              <a:latin typeface="Trebuchet MS"/>
              <a:cs typeface="Trebuchet MS"/>
            </a:endParaRPr>
          </a:p>
          <a:p>
            <a:pPr marL="756285" marR="5080" indent="-287020">
              <a:lnSpc>
                <a:spcPct val="100000"/>
              </a:lnSpc>
              <a:spcBef>
                <a:spcPts val="1005"/>
              </a:spcBef>
              <a:tabLst>
                <a:tab pos="756285" algn="l"/>
              </a:tabLst>
            </a:pPr>
            <a:r>
              <a:rPr spc="254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occurs when axons from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preganglionic cell synapse on 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numerous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postganglionic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345" y="627349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897379"/>
            <a:ext cx="9144000" cy="267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29158"/>
            <a:ext cx="405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6600"/>
                </a:solidFill>
              </a:rPr>
              <a:t>Divisions </a:t>
            </a:r>
            <a:r>
              <a:rPr dirty="0">
                <a:solidFill>
                  <a:srgbClr val="FF6600"/>
                </a:solidFill>
              </a:rPr>
              <a:t>of </a:t>
            </a:r>
            <a:r>
              <a:rPr spc="-5" dirty="0">
                <a:solidFill>
                  <a:srgbClr val="FF6600"/>
                </a:solidFill>
              </a:rPr>
              <a:t>the</a:t>
            </a:r>
            <a:r>
              <a:rPr spc="-260" dirty="0">
                <a:solidFill>
                  <a:srgbClr val="FF6600"/>
                </a:solidFill>
              </a:rPr>
              <a:t> </a:t>
            </a:r>
            <a:r>
              <a:rPr dirty="0">
                <a:solidFill>
                  <a:srgbClr val="FF6600"/>
                </a:solidFill>
              </a:rPr>
              <a:t>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02754"/>
            <a:ext cx="6724650" cy="44596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1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divisions</a:t>
            </a:r>
            <a:endParaRPr sz="2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15" dirty="0">
                <a:solidFill>
                  <a:srgbClr val="3366FF"/>
                </a:solidFill>
                <a:latin typeface="Trebuchet MS"/>
                <a:cs typeface="Trebuchet MS"/>
              </a:rPr>
              <a:t>Parasympathetic</a:t>
            </a:r>
            <a:r>
              <a:rPr sz="1900" spc="254" dirty="0">
                <a:solidFill>
                  <a:srgbClr val="3366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division</a:t>
            </a:r>
            <a:endParaRPr sz="19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3366FF"/>
                </a:solidFill>
                <a:latin typeface="Trebuchet MS"/>
                <a:cs typeface="Trebuchet MS"/>
              </a:rPr>
              <a:t>Sympathetic</a:t>
            </a:r>
            <a:r>
              <a:rPr sz="1900" spc="215" dirty="0">
                <a:solidFill>
                  <a:srgbClr val="3366F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division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Divisions are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 similar:</a:t>
            </a:r>
            <a:endParaRPr sz="2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use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900" spc="-5" dirty="0">
                <a:solidFill>
                  <a:srgbClr val="3366FF"/>
                </a:solidFill>
                <a:latin typeface="Trebuchet MS"/>
                <a:cs typeface="Trebuchet MS"/>
              </a:rPr>
              <a:t>preganglionic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366FF"/>
                </a:solidFill>
                <a:latin typeface="Trebuchet MS"/>
                <a:cs typeface="Trebuchet MS"/>
              </a:rPr>
              <a:t>neuron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(cell body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1900" spc="-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CNS)</a:t>
            </a:r>
            <a:endParaRPr sz="1900" dirty="0">
              <a:latin typeface="Trebuchet MS"/>
              <a:cs typeface="Trebuchet MS"/>
            </a:endParaRPr>
          </a:p>
          <a:p>
            <a:pPr marL="469900">
              <a:lnSpc>
                <a:spcPts val="1939"/>
              </a:lnSpc>
              <a:spcBef>
                <a:spcPts val="31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Both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use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900" spc="-5" dirty="0">
                <a:solidFill>
                  <a:srgbClr val="3366FF"/>
                </a:solidFill>
                <a:latin typeface="Trebuchet MS"/>
                <a:cs typeface="Trebuchet MS"/>
              </a:rPr>
              <a:t>postganglionic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3366FF"/>
                </a:solidFill>
                <a:latin typeface="Trebuchet MS"/>
                <a:cs typeface="Trebuchet MS"/>
              </a:rPr>
              <a:t>neuron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(cell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body in</a:t>
            </a:r>
            <a:r>
              <a:rPr sz="19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900" dirty="0">
              <a:latin typeface="Trebuchet MS"/>
              <a:cs typeface="Trebuchet MS"/>
            </a:endParaRPr>
          </a:p>
          <a:p>
            <a:pPr marL="756285">
              <a:lnSpc>
                <a:spcPts val="1939"/>
              </a:lnSpc>
            </a:pP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ganglion)</a:t>
            </a:r>
            <a:endParaRPr sz="19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innervates muscles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7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glands.</a:t>
            </a:r>
            <a:endParaRPr sz="17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contain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autonomic</a:t>
            </a:r>
            <a:r>
              <a:rPr sz="1900" spc="26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B8D181"/>
                </a:solidFill>
                <a:latin typeface="Trebuchet MS"/>
                <a:cs typeface="Trebuchet MS"/>
              </a:rPr>
              <a:t>ganglia</a:t>
            </a:r>
            <a:endParaRPr sz="19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390"/>
              </a:spcBef>
            </a:pPr>
            <a:r>
              <a:rPr sz="1350" spc="2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house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the cell body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of the 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preganglionic</a:t>
            </a:r>
            <a:r>
              <a:rPr sz="17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neurons</a:t>
            </a:r>
            <a:r>
              <a:rPr sz="1700" dirty="0">
                <a:solidFill>
                  <a:srgbClr val="B8D181"/>
                </a:solidFill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9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involuntary</a:t>
            </a:r>
            <a:endParaRPr sz="1900" dirty="0">
              <a:latin typeface="Trebuchet MS"/>
              <a:cs typeface="Trebuchet MS"/>
            </a:endParaRPr>
          </a:p>
          <a:p>
            <a:pPr marL="756285" marR="1179195" indent="-287020">
              <a:lnSpc>
                <a:spcPct val="70000"/>
              </a:lnSpc>
              <a:spcBef>
                <a:spcPts val="994"/>
              </a:spcBef>
            </a:pPr>
            <a:r>
              <a:rPr sz="1500" spc="28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are concerned </a:t>
            </a:r>
            <a:r>
              <a:rPr sz="1900" spc="-5" dirty="0">
                <a:solidFill>
                  <a:srgbClr val="404040"/>
                </a:solidFill>
                <a:latin typeface="Trebuchet MS"/>
                <a:cs typeface="Trebuchet MS"/>
              </a:rPr>
              <a:t>with the </a:t>
            </a:r>
            <a:r>
              <a:rPr sz="1900" spc="-30" dirty="0">
                <a:solidFill>
                  <a:srgbClr val="B8D181"/>
                </a:solidFill>
                <a:latin typeface="Trebuchet MS"/>
                <a:cs typeface="Trebuchet MS"/>
              </a:rPr>
              <a:t>body’s </a:t>
            </a:r>
            <a:r>
              <a:rPr sz="1900" spc="-50" dirty="0">
                <a:solidFill>
                  <a:srgbClr val="B8D181"/>
                </a:solidFill>
                <a:latin typeface="Trebuchet MS"/>
                <a:cs typeface="Trebuchet MS"/>
              </a:rPr>
              <a:t>internal  </a:t>
            </a:r>
            <a:r>
              <a:rPr sz="1900" spc="-10" dirty="0">
                <a:solidFill>
                  <a:srgbClr val="B8D181"/>
                </a:solidFill>
                <a:latin typeface="Trebuchet MS"/>
                <a:cs typeface="Trebuchet MS"/>
              </a:rPr>
              <a:t>environment.</a:t>
            </a:r>
            <a:r>
              <a:rPr sz="1900" spc="35" dirty="0">
                <a:solidFill>
                  <a:srgbClr val="B8D181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rebuchet MS"/>
                <a:cs typeface="Trebuchet MS"/>
              </a:rPr>
              <a:t>(homeostasis)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54965" algn="l"/>
              </a:tabLst>
            </a:pPr>
            <a:r>
              <a:rPr sz="1750" spc="31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Divisi</a:t>
            </a:r>
            <a:r>
              <a:rPr sz="2200" spc="-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perfor</a:t>
            </a:r>
            <a:r>
              <a:rPr sz="22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dramati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c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all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y 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differe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n</a:t>
            </a:r>
            <a:r>
              <a:rPr sz="2200" spc="40" dirty="0">
                <a:solidFill>
                  <a:srgbClr val="B8D181"/>
                </a:solidFill>
                <a:latin typeface="Trebuchet MS"/>
                <a:cs typeface="Trebuchet MS"/>
              </a:rPr>
              <a:t>t</a:t>
            </a:r>
            <a:r>
              <a:rPr sz="1350" baseline="12345" dirty="0">
                <a:solidFill>
                  <a:srgbClr val="90C225"/>
                </a:solidFill>
                <a:latin typeface="Tahoma"/>
                <a:cs typeface="Tahoma"/>
              </a:rPr>
              <a:t>1</a:t>
            </a:r>
            <a:r>
              <a:rPr sz="1350" spc="-525" baseline="12345" dirty="0">
                <a:solidFill>
                  <a:srgbClr val="90C225"/>
                </a:solidFill>
                <a:latin typeface="Tahoma"/>
                <a:cs typeface="Tahoma"/>
              </a:rPr>
              <a:t>8</a:t>
            </a:r>
            <a:r>
              <a:rPr sz="2200" spc="-470" dirty="0">
                <a:solidFill>
                  <a:srgbClr val="B8D181"/>
                </a:solidFill>
                <a:latin typeface="Trebuchet MS"/>
                <a:cs typeface="Trebuchet MS"/>
              </a:rPr>
              <a:t>f</a:t>
            </a:r>
            <a:r>
              <a:rPr sz="1350" spc="-7" baseline="12345" dirty="0">
                <a:solidFill>
                  <a:srgbClr val="90C225"/>
                </a:solidFill>
                <a:latin typeface="Tahoma"/>
                <a:cs typeface="Tahoma"/>
              </a:rPr>
              <a:t>-</a:t>
            </a:r>
            <a:r>
              <a:rPr sz="1350" spc="-532" baseline="12345" dirty="0">
                <a:solidFill>
                  <a:srgbClr val="90C225"/>
                </a:solidFill>
                <a:latin typeface="Tahoma"/>
                <a:cs typeface="Tahoma"/>
              </a:rPr>
              <a:t>9</a:t>
            </a:r>
            <a:r>
              <a:rPr sz="2200" spc="-5" dirty="0">
                <a:solidFill>
                  <a:srgbClr val="B8D181"/>
                </a:solidFill>
                <a:latin typeface="Trebuchet MS"/>
                <a:cs typeface="Trebuchet MS"/>
              </a:rPr>
              <a:t>un</a:t>
            </a:r>
            <a:r>
              <a:rPr sz="2200" dirty="0">
                <a:solidFill>
                  <a:srgbClr val="B8D181"/>
                </a:solidFill>
                <a:latin typeface="Trebuchet MS"/>
                <a:cs typeface="Trebuchet MS"/>
              </a:rPr>
              <a:t>c</a:t>
            </a:r>
            <a:r>
              <a:rPr sz="2200" spc="-10" dirty="0">
                <a:solidFill>
                  <a:srgbClr val="B8D181"/>
                </a:solidFill>
                <a:latin typeface="Trebuchet MS"/>
                <a:cs typeface="Trebuchet MS"/>
              </a:rPr>
              <a:t>tions.</a:t>
            </a:r>
            <a:endParaRPr sz="2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503</Words>
  <Application>Microsoft Macintosh PowerPoint</Application>
  <PresentationFormat>On-screen Show (4:3)</PresentationFormat>
  <Paragraphs>310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Autonomic Nervous System</vt:lpstr>
      <vt:lpstr>SNS, PNS, and ANS</vt:lpstr>
      <vt:lpstr>Comparison of SNS and ANS</vt:lpstr>
      <vt:lpstr>PowerPoint Presentation</vt:lpstr>
      <vt:lpstr>Neuron Chains in ANS</vt:lpstr>
      <vt:lpstr>Neuron Chains</vt:lpstr>
      <vt:lpstr>PowerPoint Presentation</vt:lpstr>
      <vt:lpstr>Divisions of the ANS</vt:lpstr>
      <vt:lpstr>The Parasympathetic Division</vt:lpstr>
      <vt:lpstr>The Sympathetic Division</vt:lpstr>
      <vt:lpstr>PowerPoint Presentation</vt:lpstr>
      <vt:lpstr>Anatomic Differences</vt:lpstr>
      <vt:lpstr>PowerPoint Presentation</vt:lpstr>
      <vt:lpstr>Anatomic Differences</vt:lpstr>
      <vt:lpstr>Cranial Nerves: parasympathetic division</vt:lpstr>
      <vt:lpstr>Spinal Nerves: parasympathetic  division</vt:lpstr>
      <vt:lpstr>PowerPoint Presentation</vt:lpstr>
      <vt:lpstr>Effects and General Functions  of the Parasympathetic</vt:lpstr>
      <vt:lpstr>Organization and Anatomy of  the Sympathetic Division</vt:lpstr>
      <vt:lpstr>Left and Right Sympathetic  Trunks</vt:lpstr>
      <vt:lpstr>Left and Right Sympathetic  Trunks</vt:lpstr>
      <vt:lpstr>PowerPoint Presentation</vt:lpstr>
      <vt:lpstr>PowerPoint Presentation</vt:lpstr>
      <vt:lpstr>White Rami</vt:lpstr>
      <vt:lpstr>Gray Rami</vt:lpstr>
      <vt:lpstr>Splanchnic Nerves</vt:lpstr>
      <vt:lpstr>Splanchnic Nerves</vt:lpstr>
      <vt:lpstr>Types of Prevertebral Ganglia</vt:lpstr>
      <vt:lpstr>PowerPoint Presentation</vt:lpstr>
      <vt:lpstr>PowerPoint Presentation</vt:lpstr>
      <vt:lpstr>Sympathetic Pathways</vt:lpstr>
      <vt:lpstr>Fight-or-Flight Function of  the ANS</vt:lpstr>
      <vt:lpstr>Dual Innervation by the  Parasympathetic and Sympathetic Divisions of the ANS</vt:lpstr>
      <vt:lpstr>Autonomic Plexuses</vt:lpstr>
      <vt:lpstr>PowerPoint Presentation</vt:lpstr>
      <vt:lpstr>Plexuses</vt:lpstr>
      <vt:lpstr>Neurotransmitters and  Receptors</vt:lpstr>
      <vt:lpstr>Neurotransmitters</vt:lpstr>
      <vt:lpstr>PowerPoint Presentation</vt:lpstr>
      <vt:lpstr>PowerPoint Presentation</vt:lpstr>
      <vt:lpstr>Dual Innervation</vt:lpstr>
      <vt:lpstr>Autonomic Reflexes</vt:lpstr>
      <vt:lpstr>PowerPoint Presentation</vt:lpstr>
      <vt:lpstr>CNS Control of Autonomic  Function</vt:lpstr>
      <vt:lpstr>CNS Control of Autonomic  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Salvin KA</cp:lastModifiedBy>
  <cp:revision>4</cp:revision>
  <dcterms:created xsi:type="dcterms:W3CDTF">2018-05-27T16:54:50Z</dcterms:created>
  <dcterms:modified xsi:type="dcterms:W3CDTF">2018-05-28T06:43:07Z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2018-05-27T00:00:00Z</vt:filetime>
  </property>
</Properties>
</file>