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8659-F7FE-4012-917D-3119F268FB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BE75-EE22-4F49-B51C-DA4ACA16D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ALIMENTARY MODULE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PHASE 11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824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BATCH 25</a:t>
            </a:r>
          </a:p>
          <a:p>
            <a:r>
              <a:rPr lang="en-US" sz="2800" dirty="0" smtClean="0"/>
              <a:t>06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August to 14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SEPTEMBER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50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Notices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missed </a:t>
            </a:r>
            <a:r>
              <a:rPr lang="en-US" dirty="0" smtClean="0"/>
              <a:t>/</a:t>
            </a:r>
            <a:r>
              <a:rPr lang="en-US" dirty="0"/>
              <a:t>postponed </a:t>
            </a:r>
            <a:r>
              <a:rPr lang="en-US" dirty="0" smtClean="0"/>
              <a:t>lecture/other activity to </a:t>
            </a:r>
            <a:r>
              <a:rPr lang="en-US" dirty="0"/>
              <a:t>be informed to one of the co-chairpersons of the module –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Gayana</a:t>
            </a:r>
            <a:r>
              <a:rPr lang="en-US" dirty="0"/>
              <a:t> </a:t>
            </a:r>
            <a:r>
              <a:rPr lang="en-US" dirty="0" err="1"/>
              <a:t>Mahendra</a:t>
            </a:r>
            <a:r>
              <a:rPr lang="en-US" dirty="0"/>
              <a:t>/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Lakmini</a:t>
            </a:r>
            <a:r>
              <a:rPr lang="en-US" dirty="0"/>
              <a:t> </a:t>
            </a:r>
            <a:r>
              <a:rPr lang="en-US" dirty="0" err="1"/>
              <a:t>Wijesooriya</a:t>
            </a:r>
            <a:r>
              <a:rPr lang="en-US" dirty="0"/>
              <a:t> by the batch representative /other </a:t>
            </a:r>
          </a:p>
          <a:p>
            <a:endParaRPr lang="en-US" dirty="0"/>
          </a:p>
          <a:p>
            <a:r>
              <a:rPr lang="en-US" dirty="0"/>
              <a:t>Please complete the evaluation form at the end </a:t>
            </a:r>
            <a:r>
              <a:rPr lang="en-US" dirty="0" smtClean="0"/>
              <a:t>or at the beginning of the next module of </a:t>
            </a:r>
            <a:r>
              <a:rPr lang="en-US" dirty="0"/>
              <a:t>the module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ank You Business PowerPoint Templates And PowerPoint Backgrounds 081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 bwMode="auto">
          <a:xfrm>
            <a:off x="2834640" y="1666532"/>
            <a:ext cx="5928360" cy="33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365126"/>
            <a:ext cx="10465526" cy="771344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Module committee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61961"/>
              </p:ext>
            </p:extLst>
          </p:nvPr>
        </p:nvGraphicFramePr>
        <p:xfrm>
          <a:off x="391885" y="1254032"/>
          <a:ext cx="10829109" cy="524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7237">
                  <a:extLst>
                    <a:ext uri="{9D8B030D-6E8A-4147-A177-3AD203B41FA5}">
                      <a16:colId xmlns:a16="http://schemas.microsoft.com/office/drawing/2014/main" val="1177432212"/>
                    </a:ext>
                  </a:extLst>
                </a:gridCol>
                <a:gridCol w="3239467">
                  <a:extLst>
                    <a:ext uri="{9D8B030D-6E8A-4147-A177-3AD203B41FA5}">
                      <a16:colId xmlns:a16="http://schemas.microsoft.com/office/drawing/2014/main" val="2097828680"/>
                    </a:ext>
                  </a:extLst>
                </a:gridCol>
                <a:gridCol w="3612405">
                  <a:extLst>
                    <a:ext uri="{9D8B030D-6E8A-4147-A177-3AD203B41FA5}">
                      <a16:colId xmlns:a16="http://schemas.microsoft.com/office/drawing/2014/main" val="2069165382"/>
                    </a:ext>
                  </a:extLst>
                </a:gridCol>
              </a:tblGrid>
              <a:tr h="917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Committee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Designation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Department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61478"/>
                  </a:ext>
                </a:extLst>
              </a:tr>
              <a:tr h="6155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Gayana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Mahendra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Co-chairperson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Pathology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31643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Lakmini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effectLst/>
                        </a:rPr>
                        <a:t>Wijesooriya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Co-chairperson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Medical Microbiology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98214"/>
                  </a:ext>
                </a:extLst>
              </a:tr>
              <a:tr h="855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Professor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J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Hewavisenthi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Pathology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29754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Anuradha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Dassanayake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Pharmacology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16817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Professor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Madunil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Niriella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Medicine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36910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Sumudu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Kumarage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Surgery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12279"/>
                  </a:ext>
                </a:extLst>
              </a:tr>
              <a:tr h="7190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Profesor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S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Rajindrajith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Paediatrics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052658"/>
                  </a:ext>
                </a:extLst>
              </a:tr>
              <a:tr h="4277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Gayana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Gunarathna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Committee member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Parasitology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51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6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91440"/>
            <a:ext cx="10648406" cy="9013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Teaching /learning activities used in the module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06286"/>
            <a:ext cx="12096206" cy="54472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Lectures</a:t>
            </a:r>
          </a:p>
          <a:p>
            <a:pPr lvl="0"/>
            <a:r>
              <a:rPr lang="en-US" dirty="0" smtClean="0"/>
              <a:t>Tutorials	 </a:t>
            </a:r>
          </a:p>
          <a:p>
            <a:pPr lvl="0"/>
            <a:r>
              <a:rPr lang="en-US" dirty="0" smtClean="0"/>
              <a:t>Practical sessions </a:t>
            </a:r>
          </a:p>
          <a:p>
            <a:pPr lvl="1"/>
            <a:r>
              <a:rPr lang="en-US" dirty="0" smtClean="0"/>
              <a:t>Pathology </a:t>
            </a:r>
          </a:p>
          <a:p>
            <a:pPr lvl="1"/>
            <a:r>
              <a:rPr lang="en-US" dirty="0" smtClean="0"/>
              <a:t>Microbiology</a:t>
            </a:r>
          </a:p>
          <a:p>
            <a:pPr lvl="1"/>
            <a:r>
              <a:rPr lang="en-US" dirty="0" smtClean="0"/>
              <a:t>Specimen transport –combined session of Pathology, Microbiology and Parasitology</a:t>
            </a:r>
            <a:endParaRPr lang="en-US" dirty="0"/>
          </a:p>
          <a:p>
            <a:pPr lvl="0"/>
            <a:r>
              <a:rPr lang="en-US" dirty="0"/>
              <a:t>Hands on experience of surgical procedures at </a:t>
            </a:r>
            <a:r>
              <a:rPr lang="en-US" dirty="0" smtClean="0"/>
              <a:t>clinical skills </a:t>
            </a:r>
            <a:r>
              <a:rPr lang="en-US" dirty="0"/>
              <a:t>lab</a:t>
            </a:r>
          </a:p>
          <a:p>
            <a:pPr lvl="0"/>
            <a:r>
              <a:rPr lang="en-US" dirty="0"/>
              <a:t>Problem </a:t>
            </a:r>
            <a:r>
              <a:rPr lang="en-US" dirty="0" smtClean="0"/>
              <a:t>based </a:t>
            </a:r>
            <a:r>
              <a:rPr lang="en-US" dirty="0"/>
              <a:t>learning session (PBL)</a:t>
            </a:r>
          </a:p>
          <a:p>
            <a:pPr lvl="0"/>
            <a:r>
              <a:rPr lang="en-US" dirty="0"/>
              <a:t>Student seminar presentation </a:t>
            </a:r>
            <a:endParaRPr lang="en-US" dirty="0" smtClean="0"/>
          </a:p>
          <a:p>
            <a:pPr lvl="0"/>
            <a:r>
              <a:rPr lang="en-US" dirty="0" smtClean="0"/>
              <a:t>Self-directed </a:t>
            </a:r>
            <a:r>
              <a:rPr lang="en-US" dirty="0"/>
              <a:t>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6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34246" cy="122854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Hand BOOK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24743"/>
            <a:ext cx="4452257" cy="4271554"/>
          </a:xfrm>
        </p:spPr>
        <p:txBody>
          <a:bodyPr/>
          <a:lstStyle/>
          <a:p>
            <a:r>
              <a:rPr lang="en-US" dirty="0" smtClean="0"/>
              <a:t>Uploaded to VLE</a:t>
            </a:r>
          </a:p>
          <a:p>
            <a:r>
              <a:rPr lang="en-US" dirty="0" smtClean="0"/>
              <a:t>Go through intended learning out comes and content areas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97633" y="429806"/>
            <a:ext cx="3579223" cy="1477328"/>
          </a:xfrm>
          <a:prstGeom prst="rect">
            <a:avLst/>
          </a:prstGeom>
          <a:solidFill>
            <a:srgbClr val="92C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Alimentary Module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Phase 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2018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1" descr="http://curezone.com/upload/_B_Forums/digestive_trac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37" y="1757681"/>
            <a:ext cx="3161213" cy="36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97632" y="5738949"/>
            <a:ext cx="3579224" cy="461554"/>
          </a:xfrm>
          <a:prstGeom prst="rect">
            <a:avLst/>
          </a:prstGeom>
          <a:solidFill>
            <a:srgbClr val="92C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Assessment of the module</a:t>
            </a:r>
            <a:r>
              <a:rPr lang="en-US" sz="3600" dirty="0" smtClean="0">
                <a:solidFill>
                  <a:schemeClr val="tx2"/>
                </a:solidFill>
              </a:rPr>
              <a:t/>
            </a:r>
            <a:br>
              <a:rPr lang="en-US" sz="3600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267097"/>
            <a:ext cx="11821885" cy="49098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smtClean="0"/>
              <a:t>Assessed </a:t>
            </a:r>
            <a:r>
              <a:rPr lang="en-US" dirty="0"/>
              <a:t>at the end of the 6</a:t>
            </a:r>
            <a:r>
              <a:rPr lang="en-US" baseline="30000" dirty="0"/>
              <a:t>th</a:t>
            </a:r>
            <a:r>
              <a:rPr lang="en-US" dirty="0"/>
              <a:t> term of Phase II in Continuous Assessment 10.</a:t>
            </a:r>
            <a:endParaRPr lang="en-US" sz="2400" dirty="0"/>
          </a:p>
          <a:p>
            <a:r>
              <a:rPr lang="en-US" dirty="0" smtClean="0"/>
              <a:t>24 </a:t>
            </a:r>
            <a:r>
              <a:rPr lang="en-US" dirty="0"/>
              <a:t>true/false type questions and 18 single best response questions from the module .</a:t>
            </a:r>
            <a:endParaRPr lang="en-US" sz="2400" dirty="0"/>
          </a:p>
          <a:p>
            <a:endParaRPr lang="en-US" sz="2400" dirty="0"/>
          </a:p>
          <a:p>
            <a:pPr lvl="0"/>
            <a:r>
              <a:rPr lang="en-US" dirty="0"/>
              <a:t>Further assessment will take place at the Unit 4 examination in the form of </a:t>
            </a:r>
            <a:endParaRPr lang="en-US" sz="2400" dirty="0"/>
          </a:p>
          <a:p>
            <a:pPr lvl="1"/>
            <a:r>
              <a:rPr lang="en-US" dirty="0"/>
              <a:t>Two Short Essay Questions 	 ( 2x SEQ)</a:t>
            </a:r>
            <a:endParaRPr lang="en-US" sz="2000" dirty="0"/>
          </a:p>
          <a:p>
            <a:pPr lvl="1"/>
            <a:r>
              <a:rPr lang="en-US" dirty="0"/>
              <a:t>Multiple Choice Questions 	(10 true/false type and 7 single best response questions) </a:t>
            </a:r>
            <a:endParaRPr lang="en-US" sz="2000" dirty="0"/>
          </a:p>
          <a:p>
            <a:pPr lvl="1"/>
            <a:r>
              <a:rPr lang="en-US" dirty="0"/>
              <a:t>Two Objective Structured Practical Examinations	 (2x OSPE).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9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2" y="0"/>
            <a:ext cx="10515600" cy="7713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Notices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136470"/>
            <a:ext cx="11874136" cy="5590901"/>
          </a:xfrm>
        </p:spPr>
        <p:txBody>
          <a:bodyPr>
            <a:normAutofit/>
          </a:bodyPr>
          <a:lstStyle/>
          <a:p>
            <a:r>
              <a:rPr lang="en-US" b="1" dirty="0" smtClean="0"/>
              <a:t>PBL in chronic liver disease</a:t>
            </a:r>
          </a:p>
          <a:p>
            <a:pPr lvl="1"/>
            <a:r>
              <a:rPr lang="en-US" dirty="0" smtClean="0"/>
              <a:t>10 groups  </a:t>
            </a:r>
          </a:p>
          <a:p>
            <a:pPr lvl="1"/>
            <a:r>
              <a:rPr lang="en-US" dirty="0" smtClean="0"/>
              <a:t>2 sessions in  2</a:t>
            </a:r>
            <a:r>
              <a:rPr lang="en-US" baseline="30000" dirty="0" smtClean="0"/>
              <a:t>nd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Groups and venues will be noticed later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3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discussions in </a:t>
            </a:r>
            <a:r>
              <a:rPr lang="en-US" b="1" dirty="0" smtClean="0"/>
              <a:t>common GI </a:t>
            </a:r>
            <a:r>
              <a:rPr lang="en-US" b="1" dirty="0"/>
              <a:t>disease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8 </a:t>
            </a:r>
            <a:r>
              <a:rPr lang="en-US" dirty="0"/>
              <a:t>Groups with the resource person will be displayed at the Pathology notice board</a:t>
            </a:r>
          </a:p>
          <a:p>
            <a:pPr lvl="1"/>
            <a:r>
              <a:rPr lang="en-US" dirty="0"/>
              <a:t>Meet the relevant resource persons early in the course </a:t>
            </a:r>
          </a:p>
          <a:p>
            <a:pPr lvl="1"/>
            <a:r>
              <a:rPr lang="en-US" dirty="0"/>
              <a:t>Identify a case </a:t>
            </a:r>
            <a:r>
              <a:rPr lang="en-US" dirty="0" smtClean="0"/>
              <a:t>(in wards or in clinics) </a:t>
            </a:r>
            <a:r>
              <a:rPr lang="en-US" dirty="0"/>
              <a:t>early </a:t>
            </a:r>
          </a:p>
          <a:p>
            <a:pPr lvl="1"/>
            <a:r>
              <a:rPr lang="en-US" dirty="0"/>
              <a:t>Discuss the case with the resource person</a:t>
            </a:r>
          </a:p>
          <a:p>
            <a:pPr lvl="1"/>
            <a:r>
              <a:rPr lang="en-US" dirty="0"/>
              <a:t>Presentation –brief presentation (</a:t>
            </a:r>
            <a:r>
              <a:rPr lang="en-US" dirty="0" smtClean="0"/>
              <a:t>6-8 slides</a:t>
            </a:r>
            <a:r>
              <a:rPr lang="en-US" dirty="0"/>
              <a:t>) on history, examination and investigations -5minutes</a:t>
            </a:r>
          </a:p>
          <a:p>
            <a:pPr lvl="1"/>
            <a:r>
              <a:rPr lang="en-US" dirty="0"/>
              <a:t>Rest of the time 15-20 minutes –prepare for an active discussion by all group members with the staff members</a:t>
            </a:r>
          </a:p>
          <a:p>
            <a:pPr lvl="1"/>
            <a:r>
              <a:rPr lang="en-US" dirty="0"/>
              <a:t>Best group will be awarded a certificate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17567"/>
            <a:ext cx="10698479" cy="86214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Topics for the case discussions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45895"/>
              </p:ext>
            </p:extLst>
          </p:nvPr>
        </p:nvGraphicFramePr>
        <p:xfrm>
          <a:off x="373378" y="1175657"/>
          <a:ext cx="11573691" cy="4663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5544">
                  <a:extLst>
                    <a:ext uri="{9D8B030D-6E8A-4147-A177-3AD203B41FA5}">
                      <a16:colId xmlns:a16="http://schemas.microsoft.com/office/drawing/2014/main" val="3375135509"/>
                    </a:ext>
                  </a:extLst>
                </a:gridCol>
                <a:gridCol w="3930978">
                  <a:extLst>
                    <a:ext uri="{9D8B030D-6E8A-4147-A177-3AD203B41FA5}">
                      <a16:colId xmlns:a16="http://schemas.microsoft.com/office/drawing/2014/main" val="2705882118"/>
                    </a:ext>
                  </a:extLst>
                </a:gridCol>
                <a:gridCol w="1587169">
                  <a:extLst>
                    <a:ext uri="{9D8B030D-6E8A-4147-A177-3AD203B41FA5}">
                      <a16:colId xmlns:a16="http://schemas.microsoft.com/office/drawing/2014/main" val="3947922528"/>
                    </a:ext>
                  </a:extLst>
                </a:gridCol>
              </a:tblGrid>
              <a:tr h="7588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Topic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Resource person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Student Group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50394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Upper GI bleeding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Prof Madunil Niriella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22237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Childhood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diarrhoea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Prof Shyaman Rajindrajith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01650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Blood &amp; mucus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diarrhoea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in an adult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Prof J Hewavisenthi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31350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  <a:effectLst/>
                        </a:rPr>
                        <a:t>ocal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liver lesion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Dr Anuradha Dasanayake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3426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Dysphagia 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Dr Sumudu Kumarage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94559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Anal pain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Dr Sumudu Kumarage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1583"/>
                  </a:ext>
                </a:extLst>
              </a:tr>
              <a:tr h="3794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RIF pain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Prof Rohan Siriwardhena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3210"/>
                  </a:ext>
                </a:extLst>
              </a:tr>
              <a:tr h="9020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Acute abdomen/peritonitis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Prof </a:t>
                      </a:r>
                      <a:r>
                        <a:rPr lang="en-US" sz="2400" dirty="0" smtClean="0">
                          <a:effectLst/>
                        </a:rPr>
                        <a:t>Rohan </a:t>
                      </a:r>
                      <a:r>
                        <a:rPr lang="en-US" sz="2400" dirty="0" err="1" smtClean="0">
                          <a:effectLst/>
                        </a:rPr>
                        <a:t>Siriwardhena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2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71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Notices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3406"/>
            <a:ext cx="12192000" cy="5734594"/>
          </a:xfrm>
        </p:spPr>
        <p:txBody>
          <a:bodyPr/>
          <a:lstStyle/>
          <a:p>
            <a:r>
              <a:rPr lang="en-US" b="1" dirty="0"/>
              <a:t>Pathology practical sessions </a:t>
            </a:r>
            <a:endParaRPr lang="en-US" dirty="0"/>
          </a:p>
          <a:p>
            <a:pPr lvl="1"/>
            <a:r>
              <a:rPr lang="en-US" dirty="0"/>
              <a:t>All practical </a:t>
            </a:r>
            <a:r>
              <a:rPr lang="en-US" dirty="0" smtClean="0"/>
              <a:t>sessions </a:t>
            </a:r>
            <a:r>
              <a:rPr lang="en-US" dirty="0"/>
              <a:t>except the macroscopy of GI diseases will be held at the computer laboratory.</a:t>
            </a:r>
          </a:p>
          <a:p>
            <a:pPr lvl="1"/>
            <a:r>
              <a:rPr lang="en-US" dirty="0"/>
              <a:t>Macroscopy of GI disease will be held at Department of Parasitology</a:t>
            </a:r>
          </a:p>
          <a:p>
            <a:r>
              <a:rPr lang="en-US" b="1" dirty="0"/>
              <a:t> Practical on specimen collection in GI diseases</a:t>
            </a:r>
            <a:endParaRPr lang="en-US" dirty="0"/>
          </a:p>
          <a:p>
            <a:pPr lvl="1"/>
            <a:r>
              <a:rPr lang="en-US" dirty="0"/>
              <a:t>Will be held at Department of </a:t>
            </a:r>
            <a:r>
              <a:rPr lang="en-US" dirty="0" smtClean="0"/>
              <a:t>Microbiology</a:t>
            </a:r>
            <a:endParaRPr lang="en-US" dirty="0"/>
          </a:p>
          <a:p>
            <a:r>
              <a:rPr lang="en-US" b="1" dirty="0"/>
              <a:t> Microbiology </a:t>
            </a:r>
            <a:r>
              <a:rPr lang="en-US" b="1" dirty="0" smtClean="0"/>
              <a:t>practical	-</a:t>
            </a:r>
            <a:r>
              <a:rPr lang="en-US" dirty="0" smtClean="0"/>
              <a:t>At </a:t>
            </a:r>
            <a:r>
              <a:rPr lang="en-US" dirty="0"/>
              <a:t>Department of Microbiology</a:t>
            </a:r>
          </a:p>
          <a:p>
            <a:r>
              <a:rPr lang="en-US" b="1" dirty="0"/>
              <a:t>Sessions on Clinical Skills </a:t>
            </a:r>
            <a:endParaRPr lang="en-US" dirty="0"/>
          </a:p>
          <a:p>
            <a:pPr lvl="1"/>
            <a:r>
              <a:rPr lang="en-US" dirty="0"/>
              <a:t>Please see the separate schedule given to you. This activity is coordinated by the Department of Medical Education</a:t>
            </a:r>
          </a:p>
          <a:p>
            <a:r>
              <a:rPr lang="en-US" b="1" dirty="0"/>
              <a:t>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health lectures &amp;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tutes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and Psychiatry lectures are also included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405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Iskoola Pota</vt:lpstr>
      <vt:lpstr>Times New Roman</vt:lpstr>
      <vt:lpstr>Office Theme</vt:lpstr>
      <vt:lpstr>ALIMENTARY MODULE  PHASE 11</vt:lpstr>
      <vt:lpstr>Module committee</vt:lpstr>
      <vt:lpstr>Teaching /learning activities used in the module </vt:lpstr>
      <vt:lpstr>Hand BOOK</vt:lpstr>
      <vt:lpstr>Assessment of the module </vt:lpstr>
      <vt:lpstr>Notices </vt:lpstr>
      <vt:lpstr>Case discussions in common GI disease </vt:lpstr>
      <vt:lpstr>Topics for the case discussions </vt:lpstr>
      <vt:lpstr>Notices </vt:lpstr>
      <vt:lpstr>Notices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ALIMENTARY MODULE  PHASE11</dc:title>
  <dc:creator>kushan medagoda</dc:creator>
  <cp:lastModifiedBy>kushan medagoda</cp:lastModifiedBy>
  <cp:revision>13</cp:revision>
  <dcterms:created xsi:type="dcterms:W3CDTF">2018-08-05T11:12:03Z</dcterms:created>
  <dcterms:modified xsi:type="dcterms:W3CDTF">2018-08-06T05:27:59Z</dcterms:modified>
</cp:coreProperties>
</file>