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74" r:id="rId3"/>
    <p:sldId id="310" r:id="rId4"/>
    <p:sldId id="275" r:id="rId5"/>
    <p:sldId id="276" r:id="rId6"/>
    <p:sldId id="300" r:id="rId7"/>
    <p:sldId id="298" r:id="rId8"/>
    <p:sldId id="299" r:id="rId9"/>
    <p:sldId id="301" r:id="rId10"/>
    <p:sldId id="309" r:id="rId11"/>
    <p:sldId id="303" r:id="rId12"/>
    <p:sldId id="280" r:id="rId13"/>
    <p:sldId id="281" r:id="rId14"/>
    <p:sldId id="282" r:id="rId15"/>
    <p:sldId id="306" r:id="rId16"/>
    <p:sldId id="304" r:id="rId17"/>
    <p:sldId id="305" r:id="rId18"/>
    <p:sldId id="285" r:id="rId19"/>
    <p:sldId id="286" r:id="rId20"/>
    <p:sldId id="287" r:id="rId21"/>
    <p:sldId id="288" r:id="rId22"/>
    <p:sldId id="311" r:id="rId23"/>
    <p:sldId id="289" r:id="rId24"/>
    <p:sldId id="312" r:id="rId25"/>
    <p:sldId id="317" r:id="rId26"/>
    <p:sldId id="291" r:id="rId27"/>
    <p:sldId id="293" r:id="rId28"/>
    <p:sldId id="294" r:id="rId29"/>
    <p:sldId id="313" r:id="rId30"/>
    <p:sldId id="314" r:id="rId31"/>
    <p:sldId id="315" r:id="rId32"/>
    <p:sldId id="316" r:id="rId33"/>
    <p:sldId id="295"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832" autoAdjust="0"/>
  </p:normalViewPr>
  <p:slideViewPr>
    <p:cSldViewPr>
      <p:cViewPr varScale="1">
        <p:scale>
          <a:sx n="68" d="100"/>
          <a:sy n="68" d="100"/>
        </p:scale>
        <p:origin x="1446" y="66"/>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2DE5A74-2265-424B-9E99-64F4C98AA77D}" type="datetimeFigureOut">
              <a:rPr lang="en-US" smtClean="0"/>
              <a:pPr/>
              <a:t>8/21/2018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E1C2EB4-DC74-4C9D-8602-28423909C44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GB"/>
              <a:t>World Health Organization</a:t>
            </a:r>
          </a:p>
        </p:txBody>
      </p:sp>
      <p:sp>
        <p:nvSpPr>
          <p:cNvPr id="5" name="Rectangle 3"/>
          <p:cNvSpPr>
            <a:spLocks noGrp="1" noChangeArrowheads="1"/>
          </p:cNvSpPr>
          <p:nvPr>
            <p:ph type="dt" idx="1"/>
          </p:nvPr>
        </p:nvSpPr>
        <p:spPr>
          <a:ln/>
        </p:spPr>
        <p:txBody>
          <a:bodyPr/>
          <a:lstStyle/>
          <a:p>
            <a:fld id="{BA06C313-8897-4807-93E4-D246DEEBB9B6}" type="datetime3">
              <a:rPr lang="en-GB"/>
              <a:pPr/>
              <a:t>21 August, 2018</a:t>
            </a:fld>
            <a:endParaRPr lang="en-GB"/>
          </a:p>
        </p:txBody>
      </p:sp>
      <p:sp>
        <p:nvSpPr>
          <p:cNvPr id="7" name="Rectangle 7"/>
          <p:cNvSpPr>
            <a:spLocks noGrp="1" noChangeArrowheads="1"/>
          </p:cNvSpPr>
          <p:nvPr>
            <p:ph type="sldNum" sz="quarter" idx="5"/>
          </p:nvPr>
        </p:nvSpPr>
        <p:spPr>
          <a:ln/>
        </p:spPr>
        <p:txBody>
          <a:bodyPr/>
          <a:lstStyle/>
          <a:p>
            <a:fld id="{9EC174E7-79FB-4A34-9CF7-A95757B8FDD3}" type="slidenum">
              <a:rPr lang="en-GB"/>
              <a:pPr/>
              <a:t>3</a:t>
            </a:fld>
            <a:endParaRPr lang="en-GB"/>
          </a:p>
        </p:txBody>
      </p:sp>
      <p:sp>
        <p:nvSpPr>
          <p:cNvPr id="256002" name="Rectangle 2"/>
          <p:cNvSpPr>
            <a:spLocks noGrp="1" noRot="1" noChangeAspect="1" noChangeArrowheads="1" noTextEdit="1"/>
          </p:cNvSpPr>
          <p:nvPr>
            <p:ph type="sldImg"/>
          </p:nvPr>
        </p:nvSpPr>
        <p:spPr>
          <a:ln/>
        </p:spPr>
      </p:sp>
      <p:sp>
        <p:nvSpPr>
          <p:cNvPr id="2560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GB"/>
              <a:t>World Health Organization</a:t>
            </a:r>
          </a:p>
        </p:txBody>
      </p:sp>
      <p:sp>
        <p:nvSpPr>
          <p:cNvPr id="5" name="Rectangle 3"/>
          <p:cNvSpPr>
            <a:spLocks noGrp="1" noChangeArrowheads="1"/>
          </p:cNvSpPr>
          <p:nvPr>
            <p:ph type="dt" idx="1"/>
          </p:nvPr>
        </p:nvSpPr>
        <p:spPr>
          <a:ln/>
        </p:spPr>
        <p:txBody>
          <a:bodyPr/>
          <a:lstStyle/>
          <a:p>
            <a:fld id="{8194298A-D3B5-4B96-B021-0AEA1A75E38D}" type="datetime3">
              <a:rPr lang="en-GB"/>
              <a:pPr/>
              <a:t>21 August, 2018</a:t>
            </a:fld>
            <a:endParaRPr lang="en-GB"/>
          </a:p>
        </p:txBody>
      </p:sp>
      <p:sp>
        <p:nvSpPr>
          <p:cNvPr id="7" name="Rectangle 7"/>
          <p:cNvSpPr>
            <a:spLocks noGrp="1" noChangeArrowheads="1"/>
          </p:cNvSpPr>
          <p:nvPr>
            <p:ph type="sldNum" sz="quarter" idx="5"/>
          </p:nvPr>
        </p:nvSpPr>
        <p:spPr>
          <a:ln/>
        </p:spPr>
        <p:txBody>
          <a:bodyPr/>
          <a:lstStyle/>
          <a:p>
            <a:fld id="{84DC97EF-9015-4E24-81A8-7A2A76529FD5}" type="slidenum">
              <a:rPr lang="en-GB"/>
              <a:pPr/>
              <a:t>12</a:t>
            </a:fld>
            <a:endParaRPr lang="en-GB"/>
          </a:p>
        </p:txBody>
      </p:sp>
      <p:sp>
        <p:nvSpPr>
          <p:cNvPr id="321538" name="Rectangle 2"/>
          <p:cNvSpPr>
            <a:spLocks noGrp="1" noRot="1" noChangeAspect="1" noChangeArrowheads="1" noTextEdit="1"/>
          </p:cNvSpPr>
          <p:nvPr>
            <p:ph type="sldImg"/>
          </p:nvPr>
        </p:nvSpPr>
        <p:spPr>
          <a:ln/>
        </p:spPr>
      </p:sp>
      <p:sp>
        <p:nvSpPr>
          <p:cNvPr id="321539" name="Rectangle 3"/>
          <p:cNvSpPr>
            <a:spLocks noGrp="1" noChangeArrowheads="1"/>
          </p:cNvSpPr>
          <p:nvPr>
            <p:ph type="body" idx="1"/>
          </p:nvPr>
        </p:nvSpPr>
        <p:spPr>
          <a:xfrm>
            <a:off x="915054" y="4344655"/>
            <a:ext cx="5027893" cy="4114357"/>
          </a:xfrm>
        </p:spPr>
        <p:txBody>
          <a:bodyPr/>
          <a:lstStyle/>
          <a:p>
            <a:pPr algn="l"/>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GB"/>
              <a:t>World Health Organization</a:t>
            </a:r>
          </a:p>
        </p:txBody>
      </p:sp>
      <p:sp>
        <p:nvSpPr>
          <p:cNvPr id="5" name="Rectangle 3"/>
          <p:cNvSpPr>
            <a:spLocks noGrp="1" noChangeArrowheads="1"/>
          </p:cNvSpPr>
          <p:nvPr>
            <p:ph type="dt" idx="1"/>
          </p:nvPr>
        </p:nvSpPr>
        <p:spPr>
          <a:ln/>
        </p:spPr>
        <p:txBody>
          <a:bodyPr/>
          <a:lstStyle/>
          <a:p>
            <a:fld id="{210DD128-9221-41AE-83E4-3BD35BEF02F7}" type="datetime3">
              <a:rPr lang="en-GB"/>
              <a:pPr/>
              <a:t>21 August, 2018</a:t>
            </a:fld>
            <a:endParaRPr lang="en-GB"/>
          </a:p>
        </p:txBody>
      </p:sp>
      <p:sp>
        <p:nvSpPr>
          <p:cNvPr id="7" name="Rectangle 7"/>
          <p:cNvSpPr>
            <a:spLocks noGrp="1" noChangeArrowheads="1"/>
          </p:cNvSpPr>
          <p:nvPr>
            <p:ph type="sldNum" sz="quarter" idx="5"/>
          </p:nvPr>
        </p:nvSpPr>
        <p:spPr>
          <a:ln/>
        </p:spPr>
        <p:txBody>
          <a:bodyPr/>
          <a:lstStyle/>
          <a:p>
            <a:fld id="{760AF0F9-1DAC-4DEC-BA69-EFCDE1AEE686}" type="slidenum">
              <a:rPr lang="en-GB"/>
              <a:pPr/>
              <a:t>13</a:t>
            </a:fld>
            <a:endParaRPr lang="en-GB"/>
          </a:p>
        </p:txBody>
      </p:sp>
      <p:sp>
        <p:nvSpPr>
          <p:cNvPr id="272386" name="Rectangle 2"/>
          <p:cNvSpPr>
            <a:spLocks noGrp="1" noRot="1" noChangeAspect="1" noChangeArrowheads="1" noTextEdit="1"/>
          </p:cNvSpPr>
          <p:nvPr>
            <p:ph type="sldImg"/>
          </p:nvPr>
        </p:nvSpPr>
        <p:spPr>
          <a:ln/>
        </p:spPr>
      </p:sp>
      <p:sp>
        <p:nvSpPr>
          <p:cNvPr id="272387" name="Rectangle 3"/>
          <p:cNvSpPr>
            <a:spLocks noGrp="1" noChangeArrowheads="1"/>
          </p:cNvSpPr>
          <p:nvPr>
            <p:ph type="body" idx="1"/>
          </p:nvPr>
        </p:nvSpPr>
        <p:spPr>
          <a:xfrm>
            <a:off x="915054" y="4344655"/>
            <a:ext cx="5027893" cy="4114357"/>
          </a:xfrm>
        </p:spPr>
        <p:txBody>
          <a:bodyPr/>
          <a:lstStyle/>
          <a:p>
            <a:pPr algn="l"/>
            <a:r>
              <a:rPr lang="en-GB" dirty="0"/>
              <a:t>One of the important new obligations is the designation or establishment of National IHR Focal Points (NFPs). </a:t>
            </a:r>
          </a:p>
          <a:p>
            <a:pPr algn="l"/>
            <a:r>
              <a:rPr lang="en-GB" dirty="0"/>
              <a:t>The NFP refers to the National Centre for communications with WHO. It is NOT an individual person, [although having a contact person for the NFP is important]</a:t>
            </a:r>
          </a:p>
          <a:p>
            <a:pPr algn="l"/>
            <a:r>
              <a:rPr lang="en-GB" dirty="0"/>
              <a:t>The NFP MUST be accessible at all times by communication means such as telephone, fax and email. </a:t>
            </a:r>
          </a:p>
          <a:p>
            <a:pPr algn="l"/>
            <a:r>
              <a:rPr lang="en-GB" dirty="0"/>
              <a:t>There are legally required functions to be performed by the NFP.</a:t>
            </a:r>
          </a:p>
          <a:p>
            <a:pPr algn="l"/>
            <a:r>
              <a:rPr lang="en-GB" dirty="0"/>
              <a:t>In order to ensure the NFP functions are met, there is also a need to establish multi-</a:t>
            </a:r>
            <a:r>
              <a:rPr lang="en-GB" dirty="0" err="1"/>
              <a:t>sectoral</a:t>
            </a:r>
            <a:r>
              <a:rPr lang="en-GB" dirty="0"/>
              <a:t>/agency communication mechanisms and procedures. This is particularly important for smooth communications with other relevant government sectors and with WHO, concerning the IHR implementation.  </a:t>
            </a:r>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GB"/>
              <a:t>World Health Organization</a:t>
            </a:r>
          </a:p>
        </p:txBody>
      </p:sp>
      <p:sp>
        <p:nvSpPr>
          <p:cNvPr id="5" name="Rectangle 3"/>
          <p:cNvSpPr>
            <a:spLocks noGrp="1" noChangeArrowheads="1"/>
          </p:cNvSpPr>
          <p:nvPr>
            <p:ph type="dt" idx="1"/>
          </p:nvPr>
        </p:nvSpPr>
        <p:spPr>
          <a:ln/>
        </p:spPr>
        <p:txBody>
          <a:bodyPr/>
          <a:lstStyle/>
          <a:p>
            <a:fld id="{F8ADDCE8-11E3-4EB9-AF26-32B3A62AE92D}" type="datetime3">
              <a:rPr lang="en-GB"/>
              <a:pPr/>
              <a:t>21 August, 2018</a:t>
            </a:fld>
            <a:endParaRPr lang="en-GB"/>
          </a:p>
        </p:txBody>
      </p:sp>
      <p:sp>
        <p:nvSpPr>
          <p:cNvPr id="7" name="Rectangle 7"/>
          <p:cNvSpPr>
            <a:spLocks noGrp="1" noChangeArrowheads="1"/>
          </p:cNvSpPr>
          <p:nvPr>
            <p:ph type="sldNum" sz="quarter" idx="5"/>
          </p:nvPr>
        </p:nvSpPr>
        <p:spPr>
          <a:ln/>
        </p:spPr>
        <p:txBody>
          <a:bodyPr/>
          <a:lstStyle/>
          <a:p>
            <a:fld id="{68F11FFE-8B2C-46CB-8682-BBAC70EAAAF9}" type="slidenum">
              <a:rPr lang="en-GB"/>
              <a:pPr/>
              <a:t>14</a:t>
            </a:fld>
            <a:endParaRPr lang="en-GB"/>
          </a:p>
        </p:txBody>
      </p:sp>
      <p:sp>
        <p:nvSpPr>
          <p:cNvPr id="316418" name="Rectangle 2"/>
          <p:cNvSpPr>
            <a:spLocks noGrp="1" noRot="1" noChangeAspect="1" noChangeArrowheads="1" noTextEdit="1"/>
          </p:cNvSpPr>
          <p:nvPr>
            <p:ph type="sldImg"/>
          </p:nvPr>
        </p:nvSpPr>
        <p:spPr>
          <a:ln/>
        </p:spPr>
      </p:sp>
      <p:sp>
        <p:nvSpPr>
          <p:cNvPr id="316419" name="Rectangle 3"/>
          <p:cNvSpPr>
            <a:spLocks noGrp="1" noChangeArrowheads="1"/>
          </p:cNvSpPr>
          <p:nvPr>
            <p:ph type="body" idx="1"/>
          </p:nvPr>
        </p:nvSpPr>
        <p:spPr/>
        <p:txBody>
          <a:bodyPr/>
          <a:lstStyle/>
          <a:p>
            <a:pPr algn="l"/>
            <a:r>
              <a:rPr lang="en-GB"/>
              <a:t>Increasing recognition that WHO cannot replace or make up for weak or missing capacity at national level</a:t>
            </a:r>
          </a:p>
          <a:p>
            <a:endParaRPr lang="en-GB"/>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GB"/>
              <a:t>World Health Organization</a:t>
            </a:r>
          </a:p>
        </p:txBody>
      </p:sp>
      <p:sp>
        <p:nvSpPr>
          <p:cNvPr id="5" name="Rectangle 3"/>
          <p:cNvSpPr>
            <a:spLocks noGrp="1" noChangeArrowheads="1"/>
          </p:cNvSpPr>
          <p:nvPr>
            <p:ph type="dt" idx="1"/>
          </p:nvPr>
        </p:nvSpPr>
        <p:spPr>
          <a:ln/>
        </p:spPr>
        <p:txBody>
          <a:bodyPr/>
          <a:lstStyle/>
          <a:p>
            <a:fld id="{1F8BAABF-36C7-4EB4-A757-C8A1E65B25A0}" type="datetime3">
              <a:rPr lang="en-GB"/>
              <a:pPr/>
              <a:t>21 August, 2018</a:t>
            </a:fld>
            <a:endParaRPr lang="en-GB"/>
          </a:p>
        </p:txBody>
      </p:sp>
      <p:sp>
        <p:nvSpPr>
          <p:cNvPr id="7" name="Rectangle 7"/>
          <p:cNvSpPr>
            <a:spLocks noGrp="1" noChangeArrowheads="1"/>
          </p:cNvSpPr>
          <p:nvPr>
            <p:ph type="sldNum" sz="quarter" idx="5"/>
          </p:nvPr>
        </p:nvSpPr>
        <p:spPr>
          <a:ln/>
        </p:spPr>
        <p:txBody>
          <a:bodyPr/>
          <a:lstStyle/>
          <a:p>
            <a:fld id="{659061D5-025E-48AB-AAA0-777352AFFC23}" type="slidenum">
              <a:rPr lang="en-GB"/>
              <a:pPr/>
              <a:t>18</a:t>
            </a:fld>
            <a:endParaRPr lang="en-GB"/>
          </a:p>
        </p:txBody>
      </p:sp>
      <p:sp>
        <p:nvSpPr>
          <p:cNvPr id="290818" name="Rectangle 2"/>
          <p:cNvSpPr>
            <a:spLocks noGrp="1" noRot="1" noChangeAspect="1" noChangeArrowheads="1" noTextEdit="1"/>
          </p:cNvSpPr>
          <p:nvPr>
            <p:ph type="sldImg"/>
          </p:nvPr>
        </p:nvSpPr>
        <p:spPr>
          <a:ln/>
        </p:spPr>
      </p:sp>
      <p:sp>
        <p:nvSpPr>
          <p:cNvPr id="290819" name="Rectangle 3"/>
          <p:cNvSpPr>
            <a:spLocks noGrp="1" noChangeArrowheads="1"/>
          </p:cNvSpPr>
          <p:nvPr>
            <p:ph type="body" idx="1"/>
          </p:nvPr>
        </p:nvSpPr>
        <p:spPr/>
        <p:txBody>
          <a:bodyPr/>
          <a:lstStyle/>
          <a:p>
            <a:pPr algn="l"/>
            <a:r>
              <a:rPr lang="en-GB" dirty="0"/>
              <a:t>This slide summarizes the core capacity requirements for surveillance and response under the IHR (2005).</a:t>
            </a:r>
          </a:p>
          <a:p>
            <a:pPr algn="l"/>
            <a:r>
              <a:rPr lang="en-GB" dirty="0"/>
              <a:t>At local level, there MUST be capacity to detect any unexpected event and report to intermediate level and IMMEDIATELY implement basic public health measures. </a:t>
            </a:r>
          </a:p>
          <a:p>
            <a:pPr algn="l"/>
            <a:r>
              <a:rPr lang="en-GB" dirty="0"/>
              <a:t>At intermediate level, there MUST be capacity to confirm, respond and assess the events, and report urgent events to national level</a:t>
            </a:r>
          </a:p>
          <a:p>
            <a:pPr algn="l"/>
            <a:r>
              <a:rPr lang="en-GB" dirty="0"/>
              <a:t>At national level, there MUST be core capacities for assessment AND RESPONSE CONCERNING urgent events reported and for REPORTING TO WHO of any event that may constitute a PHEIC within 24 hours through National IHR Focal Points.</a:t>
            </a:r>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GB"/>
              <a:t>World Health Organization</a:t>
            </a:r>
          </a:p>
        </p:txBody>
      </p:sp>
      <p:sp>
        <p:nvSpPr>
          <p:cNvPr id="5" name="Rectangle 3"/>
          <p:cNvSpPr>
            <a:spLocks noGrp="1" noChangeArrowheads="1"/>
          </p:cNvSpPr>
          <p:nvPr>
            <p:ph type="dt" idx="1"/>
          </p:nvPr>
        </p:nvSpPr>
        <p:spPr>
          <a:ln/>
        </p:spPr>
        <p:txBody>
          <a:bodyPr/>
          <a:lstStyle/>
          <a:p>
            <a:fld id="{BC06CBFC-F17F-42A8-B0FE-4DF4CC3A34BC}" type="datetime3">
              <a:rPr lang="en-GB"/>
              <a:pPr/>
              <a:t>21 August, 2018</a:t>
            </a:fld>
            <a:endParaRPr lang="en-GB"/>
          </a:p>
        </p:txBody>
      </p:sp>
      <p:sp>
        <p:nvSpPr>
          <p:cNvPr id="7" name="Rectangle 7"/>
          <p:cNvSpPr>
            <a:spLocks noGrp="1" noChangeArrowheads="1"/>
          </p:cNvSpPr>
          <p:nvPr>
            <p:ph type="sldNum" sz="quarter" idx="5"/>
          </p:nvPr>
        </p:nvSpPr>
        <p:spPr>
          <a:ln/>
        </p:spPr>
        <p:txBody>
          <a:bodyPr/>
          <a:lstStyle/>
          <a:p>
            <a:fld id="{D7DC431E-ED92-4081-BF99-F8B25A00A812}" type="slidenum">
              <a:rPr lang="en-GB"/>
              <a:pPr/>
              <a:t>19</a:t>
            </a:fld>
            <a:endParaRPr lang="en-GB"/>
          </a:p>
        </p:txBody>
      </p:sp>
      <p:sp>
        <p:nvSpPr>
          <p:cNvPr id="274434" name="Rectangle 2"/>
          <p:cNvSpPr>
            <a:spLocks noGrp="1" noRot="1" noChangeAspect="1" noChangeArrowheads="1" noTextEdit="1"/>
          </p:cNvSpPr>
          <p:nvPr>
            <p:ph type="sldImg"/>
          </p:nvPr>
        </p:nvSpPr>
        <p:spPr>
          <a:ln/>
        </p:spPr>
      </p:sp>
      <p:sp>
        <p:nvSpPr>
          <p:cNvPr id="274435" name="Rectangle 3"/>
          <p:cNvSpPr>
            <a:spLocks noGrp="1" noChangeArrowheads="1"/>
          </p:cNvSpPr>
          <p:nvPr>
            <p:ph type="body" idx="1"/>
          </p:nvPr>
        </p:nvSpPr>
        <p:spPr>
          <a:xfrm>
            <a:off x="915054" y="4344655"/>
            <a:ext cx="5027893" cy="4114357"/>
          </a:xfrm>
        </p:spPr>
        <p:txBody>
          <a:bodyPr/>
          <a:lstStyle/>
          <a:p>
            <a:pPr algn="l"/>
            <a:r>
              <a:rPr lang="en-GB" dirty="0"/>
              <a:t>Past experience shows that many significant public health events have been often firstly reported by media or other unofficial sources.</a:t>
            </a:r>
          </a:p>
          <a:p>
            <a:pPr algn="l"/>
            <a:r>
              <a:rPr lang="en-GB" dirty="0"/>
              <a:t>Under the IHR (2005), WHO is obligated to SEEK verification of EVENTS WHICH MAY BE public health EMERGENCIES of international concern. </a:t>
            </a:r>
          </a:p>
          <a:p>
            <a:pPr algn="l"/>
            <a:r>
              <a:rPr lang="en-GB" dirty="0"/>
              <a:t>STATES PARTIES need to provide initial reply within 24 hours. </a:t>
            </a:r>
          </a:p>
          <a:p>
            <a:pPr algn="l"/>
            <a:r>
              <a:rPr lang="en-GB" dirty="0"/>
              <a:t>When necessary, WHO WILL OFFER TO COLLABORATE IN MOBILIZING INTERNATIONAL ASSISTANCE TO SUPPORT STATES PARTIES IN ON SITE ASSESSMENTS. </a:t>
            </a:r>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GB"/>
              <a:t>World Health Organization</a:t>
            </a:r>
          </a:p>
        </p:txBody>
      </p:sp>
      <p:sp>
        <p:nvSpPr>
          <p:cNvPr id="5" name="Rectangle 3"/>
          <p:cNvSpPr>
            <a:spLocks noGrp="1" noChangeArrowheads="1"/>
          </p:cNvSpPr>
          <p:nvPr>
            <p:ph type="dt" idx="1"/>
          </p:nvPr>
        </p:nvSpPr>
        <p:spPr>
          <a:ln/>
        </p:spPr>
        <p:txBody>
          <a:bodyPr/>
          <a:lstStyle/>
          <a:p>
            <a:fld id="{065899F8-F937-44C1-BF13-2F49CCA74DBF}" type="datetime3">
              <a:rPr lang="en-GB"/>
              <a:pPr/>
              <a:t>21 August, 2018</a:t>
            </a:fld>
            <a:endParaRPr lang="en-GB"/>
          </a:p>
        </p:txBody>
      </p:sp>
      <p:sp>
        <p:nvSpPr>
          <p:cNvPr id="7" name="Rectangle 7"/>
          <p:cNvSpPr>
            <a:spLocks noGrp="1" noChangeArrowheads="1"/>
          </p:cNvSpPr>
          <p:nvPr>
            <p:ph type="sldNum" sz="quarter" idx="5"/>
          </p:nvPr>
        </p:nvSpPr>
        <p:spPr>
          <a:ln/>
        </p:spPr>
        <p:txBody>
          <a:bodyPr/>
          <a:lstStyle/>
          <a:p>
            <a:fld id="{D243635A-8983-47B5-8902-4997834FA782}" type="slidenum">
              <a:rPr lang="en-GB"/>
              <a:pPr/>
              <a:t>20</a:t>
            </a:fld>
            <a:endParaRPr lang="en-GB"/>
          </a:p>
        </p:txBody>
      </p:sp>
      <p:sp>
        <p:nvSpPr>
          <p:cNvPr id="276482" name="Rectangle 2"/>
          <p:cNvSpPr>
            <a:spLocks noGrp="1" noRot="1" noChangeAspect="1" noChangeArrowheads="1" noTextEdit="1"/>
          </p:cNvSpPr>
          <p:nvPr>
            <p:ph type="sldImg"/>
          </p:nvPr>
        </p:nvSpPr>
        <p:spPr>
          <a:ln/>
        </p:spPr>
      </p:sp>
      <p:sp>
        <p:nvSpPr>
          <p:cNvPr id="2764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GB"/>
              <a:t>World Health Organization</a:t>
            </a:r>
          </a:p>
        </p:txBody>
      </p:sp>
      <p:sp>
        <p:nvSpPr>
          <p:cNvPr id="5" name="Rectangle 3"/>
          <p:cNvSpPr>
            <a:spLocks noGrp="1" noChangeArrowheads="1"/>
          </p:cNvSpPr>
          <p:nvPr>
            <p:ph type="dt" idx="1"/>
          </p:nvPr>
        </p:nvSpPr>
        <p:spPr>
          <a:ln/>
        </p:spPr>
        <p:txBody>
          <a:bodyPr/>
          <a:lstStyle/>
          <a:p>
            <a:fld id="{D73DBA38-FCAE-4C65-A925-E82A7C19D936}" type="datetime3">
              <a:rPr lang="en-GB"/>
              <a:pPr/>
              <a:t>21 August, 2018</a:t>
            </a:fld>
            <a:endParaRPr lang="en-GB"/>
          </a:p>
        </p:txBody>
      </p:sp>
      <p:sp>
        <p:nvSpPr>
          <p:cNvPr id="7" name="Rectangle 7"/>
          <p:cNvSpPr>
            <a:spLocks noGrp="1" noChangeArrowheads="1"/>
          </p:cNvSpPr>
          <p:nvPr>
            <p:ph type="sldNum" sz="quarter" idx="5"/>
          </p:nvPr>
        </p:nvSpPr>
        <p:spPr>
          <a:ln/>
        </p:spPr>
        <p:txBody>
          <a:bodyPr/>
          <a:lstStyle/>
          <a:p>
            <a:fld id="{F6132951-2BAA-46CE-B430-360E49646649}" type="slidenum">
              <a:rPr lang="en-GB"/>
              <a:pPr/>
              <a:t>21</a:t>
            </a:fld>
            <a:endParaRPr lang="en-GB"/>
          </a:p>
        </p:txBody>
      </p:sp>
      <p:sp>
        <p:nvSpPr>
          <p:cNvPr id="328706" name="Rectangle 2"/>
          <p:cNvSpPr>
            <a:spLocks noGrp="1" noRot="1" noChangeAspect="1" noChangeArrowheads="1" noTextEdit="1"/>
          </p:cNvSpPr>
          <p:nvPr>
            <p:ph type="sldImg"/>
          </p:nvPr>
        </p:nvSpPr>
        <p:spPr>
          <a:ln/>
        </p:spPr>
      </p:sp>
      <p:sp>
        <p:nvSpPr>
          <p:cNvPr id="328707" name="Rectangle 3"/>
          <p:cNvSpPr>
            <a:spLocks noGrp="1" noChangeArrowheads="1"/>
          </p:cNvSpPr>
          <p:nvPr>
            <p:ph type="body" idx="1"/>
          </p:nvPr>
        </p:nvSpPr>
        <p:spPr/>
        <p:txBody>
          <a:bodyPr/>
          <a:lstStyle/>
          <a:p>
            <a:pPr algn="l"/>
            <a:r>
              <a:rPr lang="en-GB"/>
              <a:t>The IHR require procedural steps by the DG/WHO in determining that a PHEIC exists and in determining the specific temporary recommendations to States of appropriate health measures.  These include the obligation to seek the (nonbinding) views of the outside experts on the Emergency Committee: (1) always for the temporary recommendations and (2) also for the determination that a PHEIC is occurring—except it is not required to determine a PHEIC is the State agrees that one is occurring. There are others as well.</a:t>
            </a:r>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GB"/>
              <a:t>World Health Organization</a:t>
            </a:r>
          </a:p>
        </p:txBody>
      </p:sp>
      <p:sp>
        <p:nvSpPr>
          <p:cNvPr id="5" name="Rectangle 3"/>
          <p:cNvSpPr>
            <a:spLocks noGrp="1" noChangeArrowheads="1"/>
          </p:cNvSpPr>
          <p:nvPr>
            <p:ph type="dt" idx="1"/>
          </p:nvPr>
        </p:nvSpPr>
        <p:spPr>
          <a:ln/>
        </p:spPr>
        <p:txBody>
          <a:bodyPr/>
          <a:lstStyle/>
          <a:p>
            <a:fld id="{21282F38-8754-482F-8257-331A8326F0E9}" type="datetime3">
              <a:rPr lang="en-GB"/>
              <a:pPr/>
              <a:t>21 August, 2018</a:t>
            </a:fld>
            <a:endParaRPr lang="en-GB"/>
          </a:p>
        </p:txBody>
      </p:sp>
      <p:sp>
        <p:nvSpPr>
          <p:cNvPr id="7" name="Rectangle 7"/>
          <p:cNvSpPr>
            <a:spLocks noGrp="1" noChangeArrowheads="1"/>
          </p:cNvSpPr>
          <p:nvPr>
            <p:ph type="sldNum" sz="quarter" idx="5"/>
          </p:nvPr>
        </p:nvSpPr>
        <p:spPr>
          <a:ln/>
        </p:spPr>
        <p:txBody>
          <a:bodyPr/>
          <a:lstStyle/>
          <a:p>
            <a:fld id="{4953A846-3582-457B-AA6A-C4457E214F01}" type="slidenum">
              <a:rPr lang="en-GB"/>
              <a:pPr/>
              <a:t>23</a:t>
            </a:fld>
            <a:endParaRPr lang="en-GB"/>
          </a:p>
        </p:txBody>
      </p:sp>
      <p:sp>
        <p:nvSpPr>
          <p:cNvPr id="286722" name="Rectangle 2"/>
          <p:cNvSpPr>
            <a:spLocks noGrp="1" noRot="1" noChangeAspect="1" noChangeArrowheads="1" noTextEdit="1"/>
          </p:cNvSpPr>
          <p:nvPr>
            <p:ph type="sldImg"/>
          </p:nvPr>
        </p:nvSpPr>
        <p:spPr>
          <a:ln/>
        </p:spPr>
      </p:sp>
      <p:sp>
        <p:nvSpPr>
          <p:cNvPr id="2867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CE47041-17F6-40C9-AE01-B05C633AB6B5}" type="slidenum">
              <a:rPr lang="en-GB" altLang="en-US">
                <a:latin typeface="Calibri" panose="020F0502020204030204" pitchFamily="34" charset="0"/>
              </a:rPr>
              <a:pPr eaLnBrk="1" hangingPunct="1"/>
              <a:t>25</a:t>
            </a:fld>
            <a:endParaRPr lang="en-GB" altLang="en-US">
              <a:latin typeface="Calibri" panose="020F0502020204030204" pitchFamily="34" charset="0"/>
            </a:endParaRPr>
          </a:p>
        </p:txBody>
      </p:sp>
      <p:sp>
        <p:nvSpPr>
          <p:cNvPr id="53251" name="Rectangle 2"/>
          <p:cNvSpPr>
            <a:spLocks noGrp="1" noRot="1" noChangeAspect="1" noChangeArrowheads="1" noTextEdit="1"/>
          </p:cNvSpPr>
          <p:nvPr>
            <p:ph type="sldImg"/>
          </p:nvPr>
        </p:nvSpPr>
        <p:spPr bwMode="auto">
          <a:xfrm>
            <a:off x="1146175" y="685800"/>
            <a:ext cx="4570413"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pt-BR" altLang="en-US" smtClean="0"/>
          </a:p>
        </p:txBody>
      </p:sp>
    </p:spTree>
    <p:extLst>
      <p:ext uri="{BB962C8B-B14F-4D97-AF65-F5344CB8AC3E}">
        <p14:creationId xmlns:p14="http://schemas.microsoft.com/office/powerpoint/2010/main" val="34316116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GB"/>
              <a:t>World Health Organization</a:t>
            </a:r>
          </a:p>
        </p:txBody>
      </p:sp>
      <p:sp>
        <p:nvSpPr>
          <p:cNvPr id="5" name="Rectangle 3"/>
          <p:cNvSpPr>
            <a:spLocks noGrp="1" noChangeArrowheads="1"/>
          </p:cNvSpPr>
          <p:nvPr>
            <p:ph type="dt" idx="1"/>
          </p:nvPr>
        </p:nvSpPr>
        <p:spPr>
          <a:ln/>
        </p:spPr>
        <p:txBody>
          <a:bodyPr/>
          <a:lstStyle/>
          <a:p>
            <a:fld id="{D1DA4C43-7AEF-4B6D-BE4D-34EC91D58269}" type="datetime3">
              <a:rPr lang="en-GB"/>
              <a:pPr/>
              <a:t>21 August, 2018</a:t>
            </a:fld>
            <a:endParaRPr lang="en-GB"/>
          </a:p>
        </p:txBody>
      </p:sp>
      <p:sp>
        <p:nvSpPr>
          <p:cNvPr id="7" name="Rectangle 7"/>
          <p:cNvSpPr>
            <a:spLocks noGrp="1" noChangeArrowheads="1"/>
          </p:cNvSpPr>
          <p:nvPr>
            <p:ph type="sldNum" sz="quarter" idx="5"/>
          </p:nvPr>
        </p:nvSpPr>
        <p:spPr>
          <a:ln/>
        </p:spPr>
        <p:txBody>
          <a:bodyPr/>
          <a:lstStyle/>
          <a:p>
            <a:fld id="{C9152A32-3D34-4283-85A6-38F7A639A915}" type="slidenum">
              <a:rPr lang="en-GB"/>
              <a:pPr/>
              <a:t>26</a:t>
            </a:fld>
            <a:endParaRPr lang="en-GB"/>
          </a:p>
        </p:txBody>
      </p:sp>
      <p:sp>
        <p:nvSpPr>
          <p:cNvPr id="292866" name="Rectangle 2"/>
          <p:cNvSpPr>
            <a:spLocks noGrp="1" noRot="1" noChangeAspect="1" noChangeArrowheads="1" noTextEdit="1"/>
          </p:cNvSpPr>
          <p:nvPr>
            <p:ph type="sldImg"/>
          </p:nvPr>
        </p:nvSpPr>
        <p:spPr>
          <a:ln/>
        </p:spPr>
      </p:sp>
      <p:sp>
        <p:nvSpPr>
          <p:cNvPr id="292867" name="Rectangle 3"/>
          <p:cNvSpPr>
            <a:spLocks noGrp="1" noChangeArrowheads="1"/>
          </p:cNvSpPr>
          <p:nvPr>
            <p:ph type="body" idx="1"/>
          </p:nvPr>
        </p:nvSpPr>
        <p:spPr>
          <a:xfrm>
            <a:off x="915054" y="4344655"/>
            <a:ext cx="5027893" cy="4114357"/>
          </a:xfrm>
        </p:spPr>
        <p:txBody>
          <a:bodyPr/>
          <a:lstStyle/>
          <a:p>
            <a:pPr algn="l">
              <a:buFontTx/>
              <a:buChar char="•"/>
            </a:pPr>
            <a:r>
              <a:rPr lang="en-GB"/>
              <a:t>This shows the capacity requirements for responding to potential public health emergencies of international concern at designated airports, ports and ground crossings. </a:t>
            </a:r>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GB"/>
              <a:t>World Health Organization</a:t>
            </a:r>
          </a:p>
        </p:txBody>
      </p:sp>
      <p:sp>
        <p:nvSpPr>
          <p:cNvPr id="5" name="Rectangle 3"/>
          <p:cNvSpPr>
            <a:spLocks noGrp="1" noChangeArrowheads="1"/>
          </p:cNvSpPr>
          <p:nvPr>
            <p:ph type="dt" idx="1"/>
          </p:nvPr>
        </p:nvSpPr>
        <p:spPr>
          <a:ln/>
        </p:spPr>
        <p:txBody>
          <a:bodyPr/>
          <a:lstStyle/>
          <a:p>
            <a:fld id="{7223ACE9-1B8E-4C7F-96E5-1C158C57D23C}" type="datetime3">
              <a:rPr lang="en-GB"/>
              <a:pPr/>
              <a:t>21 August, 2018</a:t>
            </a:fld>
            <a:endParaRPr lang="en-GB"/>
          </a:p>
        </p:txBody>
      </p:sp>
      <p:sp>
        <p:nvSpPr>
          <p:cNvPr id="7" name="Rectangle 7"/>
          <p:cNvSpPr>
            <a:spLocks noGrp="1" noChangeArrowheads="1"/>
          </p:cNvSpPr>
          <p:nvPr>
            <p:ph type="sldNum" sz="quarter" idx="5"/>
          </p:nvPr>
        </p:nvSpPr>
        <p:spPr>
          <a:ln/>
        </p:spPr>
        <p:txBody>
          <a:bodyPr/>
          <a:lstStyle/>
          <a:p>
            <a:fld id="{2C5C6AFD-1861-404C-979F-22341BB3A481}" type="slidenum">
              <a:rPr lang="en-GB"/>
              <a:pPr/>
              <a:t>4</a:t>
            </a:fld>
            <a:endParaRPr lang="en-GB"/>
          </a:p>
        </p:txBody>
      </p:sp>
      <p:sp>
        <p:nvSpPr>
          <p:cNvPr id="312322" name="Rectangle 2"/>
          <p:cNvSpPr>
            <a:spLocks noGrp="1" noRot="1" noChangeAspect="1" noChangeArrowheads="1" noTextEdit="1"/>
          </p:cNvSpPr>
          <p:nvPr>
            <p:ph type="sldImg"/>
          </p:nvPr>
        </p:nvSpPr>
        <p:spPr>
          <a:xfrm>
            <a:off x="1143000" y="685800"/>
            <a:ext cx="4573588" cy="3429000"/>
          </a:xfrm>
          <a:ln/>
        </p:spPr>
      </p:sp>
      <p:sp>
        <p:nvSpPr>
          <p:cNvPr id="312323" name="Rectangle 3"/>
          <p:cNvSpPr>
            <a:spLocks noGrp="1" noChangeArrowheads="1"/>
          </p:cNvSpPr>
          <p:nvPr>
            <p:ph type="body" idx="1"/>
          </p:nvPr>
        </p:nvSpPr>
        <p:spPr>
          <a:xfrm>
            <a:off x="915054" y="4344655"/>
            <a:ext cx="5027893" cy="4114357"/>
          </a:xfrm>
        </p:spPr>
        <p:txBody>
          <a:bodyPr/>
          <a:lstStyle/>
          <a:p>
            <a:pPr algn="l">
              <a:spcAft>
                <a:spcPct val="25000"/>
              </a:spcAft>
            </a:pPr>
            <a:endParaRPr lang="en-GB"/>
          </a:p>
          <a:p>
            <a:pPr algn="l">
              <a:spcAft>
                <a:spcPct val="25000"/>
              </a:spcAft>
            </a:pPr>
            <a:endParaRPr lang="en-GB"/>
          </a:p>
          <a:p>
            <a:pPr algn="l">
              <a:spcAft>
                <a:spcPct val="25000"/>
              </a:spcAft>
            </a:pPr>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GB"/>
              <a:t>World Health Organization</a:t>
            </a:r>
          </a:p>
        </p:txBody>
      </p:sp>
      <p:sp>
        <p:nvSpPr>
          <p:cNvPr id="5" name="Rectangle 3"/>
          <p:cNvSpPr>
            <a:spLocks noGrp="1" noChangeArrowheads="1"/>
          </p:cNvSpPr>
          <p:nvPr>
            <p:ph type="dt" idx="1"/>
          </p:nvPr>
        </p:nvSpPr>
        <p:spPr>
          <a:ln/>
        </p:spPr>
        <p:txBody>
          <a:bodyPr/>
          <a:lstStyle/>
          <a:p>
            <a:fld id="{60C8F3AC-73D3-4493-9618-451BD4BF5146}" type="datetime3">
              <a:rPr lang="en-GB"/>
              <a:pPr/>
              <a:t>21 August, 2018</a:t>
            </a:fld>
            <a:endParaRPr lang="en-GB"/>
          </a:p>
        </p:txBody>
      </p:sp>
      <p:sp>
        <p:nvSpPr>
          <p:cNvPr id="7" name="Rectangle 7"/>
          <p:cNvSpPr>
            <a:spLocks noGrp="1" noChangeArrowheads="1"/>
          </p:cNvSpPr>
          <p:nvPr>
            <p:ph type="sldNum" sz="quarter" idx="5"/>
          </p:nvPr>
        </p:nvSpPr>
        <p:spPr>
          <a:ln/>
        </p:spPr>
        <p:txBody>
          <a:bodyPr/>
          <a:lstStyle/>
          <a:p>
            <a:fld id="{E8D49DA8-CF20-4821-9948-776B4A345753}" type="slidenum">
              <a:rPr lang="en-GB"/>
              <a:pPr/>
              <a:t>27</a:t>
            </a:fld>
            <a:endParaRPr lang="en-GB"/>
          </a:p>
        </p:txBody>
      </p:sp>
      <p:sp>
        <p:nvSpPr>
          <p:cNvPr id="296962" name="Rectangle 2"/>
          <p:cNvSpPr>
            <a:spLocks noGrp="1" noRot="1" noChangeAspect="1" noChangeArrowheads="1" noTextEdit="1"/>
          </p:cNvSpPr>
          <p:nvPr>
            <p:ph type="sldImg"/>
          </p:nvPr>
        </p:nvSpPr>
        <p:spPr>
          <a:ln/>
        </p:spPr>
      </p:sp>
      <p:sp>
        <p:nvSpPr>
          <p:cNvPr id="296963" name="Rectangle 3"/>
          <p:cNvSpPr>
            <a:spLocks noGrp="1" noChangeArrowheads="1"/>
          </p:cNvSpPr>
          <p:nvPr>
            <p:ph type="body" idx="1"/>
          </p:nvPr>
        </p:nvSpPr>
        <p:spPr>
          <a:xfrm>
            <a:off x="915054" y="4344655"/>
            <a:ext cx="5027893" cy="4114357"/>
          </a:xfrm>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GB"/>
              <a:t>World Health Organization</a:t>
            </a:r>
          </a:p>
        </p:txBody>
      </p:sp>
      <p:sp>
        <p:nvSpPr>
          <p:cNvPr id="5" name="Rectangle 3"/>
          <p:cNvSpPr>
            <a:spLocks noGrp="1" noChangeArrowheads="1"/>
          </p:cNvSpPr>
          <p:nvPr>
            <p:ph type="dt" idx="1"/>
          </p:nvPr>
        </p:nvSpPr>
        <p:spPr>
          <a:ln/>
        </p:spPr>
        <p:txBody>
          <a:bodyPr/>
          <a:lstStyle/>
          <a:p>
            <a:fld id="{6010B4DE-6091-4AB5-90B7-033E10579F6B}" type="datetime3">
              <a:rPr lang="en-GB"/>
              <a:pPr/>
              <a:t>21 August, 2018</a:t>
            </a:fld>
            <a:endParaRPr lang="en-GB"/>
          </a:p>
        </p:txBody>
      </p:sp>
      <p:sp>
        <p:nvSpPr>
          <p:cNvPr id="7" name="Rectangle 7"/>
          <p:cNvSpPr>
            <a:spLocks noGrp="1" noChangeArrowheads="1"/>
          </p:cNvSpPr>
          <p:nvPr>
            <p:ph type="sldNum" sz="quarter" idx="5"/>
          </p:nvPr>
        </p:nvSpPr>
        <p:spPr>
          <a:ln/>
        </p:spPr>
        <p:txBody>
          <a:bodyPr/>
          <a:lstStyle/>
          <a:p>
            <a:fld id="{6953B85C-4E1E-4CEA-AB8A-F739174FB1B5}" type="slidenum">
              <a:rPr lang="en-GB"/>
              <a:pPr/>
              <a:t>28</a:t>
            </a:fld>
            <a:endParaRPr lang="en-GB"/>
          </a:p>
        </p:txBody>
      </p:sp>
      <p:sp>
        <p:nvSpPr>
          <p:cNvPr id="303106" name="Rectangle 2"/>
          <p:cNvSpPr>
            <a:spLocks noGrp="1" noRot="1" noChangeAspect="1" noChangeArrowheads="1" noTextEdit="1"/>
          </p:cNvSpPr>
          <p:nvPr>
            <p:ph type="sldImg"/>
          </p:nvPr>
        </p:nvSpPr>
        <p:spPr>
          <a:ln/>
        </p:spPr>
      </p:sp>
      <p:sp>
        <p:nvSpPr>
          <p:cNvPr id="303107" name="Rectangle 3"/>
          <p:cNvSpPr>
            <a:spLocks noGrp="1" noChangeArrowheads="1"/>
          </p:cNvSpPr>
          <p:nvPr>
            <p:ph type="body" idx="1"/>
          </p:nvPr>
        </p:nvSpPr>
        <p:spPr>
          <a:xfrm>
            <a:off x="915054" y="4344655"/>
            <a:ext cx="5027893" cy="4114357"/>
          </a:xfrm>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GB"/>
              <a:t>World Health Organization</a:t>
            </a:r>
          </a:p>
        </p:txBody>
      </p:sp>
      <p:sp>
        <p:nvSpPr>
          <p:cNvPr id="5" name="Rectangle 3"/>
          <p:cNvSpPr>
            <a:spLocks noGrp="1" noChangeArrowheads="1"/>
          </p:cNvSpPr>
          <p:nvPr>
            <p:ph type="dt" idx="1"/>
          </p:nvPr>
        </p:nvSpPr>
        <p:spPr>
          <a:ln/>
        </p:spPr>
        <p:txBody>
          <a:bodyPr/>
          <a:lstStyle/>
          <a:p>
            <a:fld id="{72F1ADA4-AAB0-4E52-8CEE-4C97FF6DD6C1}" type="datetime3">
              <a:rPr lang="en-GB"/>
              <a:pPr/>
              <a:t>21 August, 2018</a:t>
            </a:fld>
            <a:endParaRPr lang="en-GB"/>
          </a:p>
        </p:txBody>
      </p:sp>
      <p:sp>
        <p:nvSpPr>
          <p:cNvPr id="7" name="Rectangle 7"/>
          <p:cNvSpPr>
            <a:spLocks noGrp="1" noChangeArrowheads="1"/>
          </p:cNvSpPr>
          <p:nvPr>
            <p:ph type="sldNum" sz="quarter" idx="5"/>
          </p:nvPr>
        </p:nvSpPr>
        <p:spPr>
          <a:ln/>
        </p:spPr>
        <p:txBody>
          <a:bodyPr/>
          <a:lstStyle/>
          <a:p>
            <a:fld id="{083FE504-ED44-4556-AF52-1FEC4684416D}" type="slidenum">
              <a:rPr lang="en-GB"/>
              <a:pPr/>
              <a:t>33</a:t>
            </a:fld>
            <a:endParaRPr lang="en-GB"/>
          </a:p>
        </p:txBody>
      </p:sp>
      <p:sp>
        <p:nvSpPr>
          <p:cNvPr id="305154" name="Rectangle 2"/>
          <p:cNvSpPr>
            <a:spLocks noGrp="1" noRot="1" noChangeAspect="1" noChangeArrowheads="1" noTextEdit="1"/>
          </p:cNvSpPr>
          <p:nvPr>
            <p:ph type="sldImg"/>
          </p:nvPr>
        </p:nvSpPr>
        <p:spPr>
          <a:ln/>
        </p:spPr>
      </p:sp>
      <p:sp>
        <p:nvSpPr>
          <p:cNvPr id="3051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GB"/>
              <a:t>World Health Organization</a:t>
            </a:r>
          </a:p>
        </p:txBody>
      </p:sp>
      <p:sp>
        <p:nvSpPr>
          <p:cNvPr id="5" name="Rectangle 3"/>
          <p:cNvSpPr>
            <a:spLocks noGrp="1" noChangeArrowheads="1"/>
          </p:cNvSpPr>
          <p:nvPr>
            <p:ph type="dt" idx="1"/>
          </p:nvPr>
        </p:nvSpPr>
        <p:spPr>
          <a:ln/>
        </p:spPr>
        <p:txBody>
          <a:bodyPr/>
          <a:lstStyle/>
          <a:p>
            <a:fld id="{9A7BFE24-DB9E-42E0-B6DC-8280D7E2E376}" type="datetime3">
              <a:rPr lang="en-GB"/>
              <a:pPr/>
              <a:t>21 August, 2018</a:t>
            </a:fld>
            <a:endParaRPr lang="en-GB"/>
          </a:p>
        </p:txBody>
      </p:sp>
      <p:sp>
        <p:nvSpPr>
          <p:cNvPr id="7" name="Rectangle 7"/>
          <p:cNvSpPr>
            <a:spLocks noGrp="1" noChangeArrowheads="1"/>
          </p:cNvSpPr>
          <p:nvPr>
            <p:ph type="sldNum" sz="quarter" idx="5"/>
          </p:nvPr>
        </p:nvSpPr>
        <p:spPr>
          <a:ln/>
        </p:spPr>
        <p:txBody>
          <a:bodyPr/>
          <a:lstStyle/>
          <a:p>
            <a:fld id="{DFE8D45F-ACE6-44C0-8D71-73D58A522C6E}" type="slidenum">
              <a:rPr lang="en-GB"/>
              <a:pPr/>
              <a:t>5</a:t>
            </a:fld>
            <a:endParaRPr lang="en-GB"/>
          </a:p>
        </p:txBody>
      </p:sp>
      <p:sp>
        <p:nvSpPr>
          <p:cNvPr id="258050" name="Rectangle 2"/>
          <p:cNvSpPr>
            <a:spLocks noGrp="1" noRot="1" noChangeAspect="1" noChangeArrowheads="1" noTextEdit="1"/>
          </p:cNvSpPr>
          <p:nvPr>
            <p:ph type="sldImg"/>
          </p:nvPr>
        </p:nvSpPr>
        <p:spPr>
          <a:ln/>
        </p:spPr>
      </p:sp>
      <p:sp>
        <p:nvSpPr>
          <p:cNvPr id="2580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GB"/>
              <a:t>World Health Organization</a:t>
            </a:r>
          </a:p>
        </p:txBody>
      </p:sp>
      <p:sp>
        <p:nvSpPr>
          <p:cNvPr id="5" name="Rectangle 3"/>
          <p:cNvSpPr>
            <a:spLocks noGrp="1" noChangeArrowheads="1"/>
          </p:cNvSpPr>
          <p:nvPr>
            <p:ph type="dt" idx="1"/>
          </p:nvPr>
        </p:nvSpPr>
        <p:spPr>
          <a:ln/>
        </p:spPr>
        <p:txBody>
          <a:bodyPr/>
          <a:lstStyle/>
          <a:p>
            <a:fld id="{796A3649-0DB9-4FD9-967F-075F88412C27}" type="datetime3">
              <a:rPr lang="en-GB"/>
              <a:pPr/>
              <a:t>21 August, 2018</a:t>
            </a:fld>
            <a:endParaRPr lang="en-GB"/>
          </a:p>
        </p:txBody>
      </p:sp>
      <p:sp>
        <p:nvSpPr>
          <p:cNvPr id="7" name="Rectangle 7"/>
          <p:cNvSpPr>
            <a:spLocks noGrp="1" noChangeArrowheads="1"/>
          </p:cNvSpPr>
          <p:nvPr>
            <p:ph type="sldNum" sz="quarter" idx="5"/>
          </p:nvPr>
        </p:nvSpPr>
        <p:spPr>
          <a:ln/>
        </p:spPr>
        <p:txBody>
          <a:bodyPr/>
          <a:lstStyle/>
          <a:p>
            <a:fld id="{3BC07FC1-FEE2-451E-810F-FCEC40CB5E7B}" type="slidenum">
              <a:rPr lang="en-GB"/>
              <a:pPr/>
              <a:t>6</a:t>
            </a:fld>
            <a:endParaRPr lang="en-GB"/>
          </a:p>
        </p:txBody>
      </p:sp>
      <p:sp>
        <p:nvSpPr>
          <p:cNvPr id="260098" name="Rectangle 2"/>
          <p:cNvSpPr>
            <a:spLocks noGrp="1" noRot="1" noChangeAspect="1" noChangeArrowheads="1" noTextEdit="1"/>
          </p:cNvSpPr>
          <p:nvPr>
            <p:ph type="sldImg"/>
          </p:nvPr>
        </p:nvSpPr>
        <p:spPr>
          <a:ln/>
        </p:spPr>
      </p:sp>
      <p:sp>
        <p:nvSpPr>
          <p:cNvPr id="260099" name="Rectangle 3"/>
          <p:cNvSpPr>
            <a:spLocks noGrp="1" noChangeArrowheads="1"/>
          </p:cNvSpPr>
          <p:nvPr>
            <p:ph type="body" idx="1"/>
          </p:nvPr>
        </p:nvSpPr>
        <p:spPr>
          <a:xfrm>
            <a:off x="915054" y="4344655"/>
            <a:ext cx="5027893" cy="4114357"/>
          </a:xfrm>
        </p:spPr>
        <p:txBody>
          <a:bodyPr/>
          <a:lstStyle/>
          <a:p>
            <a:pPr algn="l"/>
            <a:r>
              <a:rPr lang="en-GB"/>
              <a:t>Not intended to "interfere" with purely national events UNDER CONTROL</a:t>
            </a:r>
          </a:p>
          <a:p>
            <a:pPr algn="l"/>
            <a:r>
              <a:rPr lang="en-GB"/>
              <a:t>The traffic and trade objective comes AFTER the health objective </a:t>
            </a:r>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a:xfrm>
            <a:off x="1146175" y="687388"/>
            <a:ext cx="4568825" cy="3425825"/>
          </a:xfrm>
          <a:ln/>
        </p:spPr>
      </p:sp>
      <p:sp>
        <p:nvSpPr>
          <p:cNvPr id="31747" name="Rectangle 3"/>
          <p:cNvSpPr>
            <a:spLocks noGrp="1" noChangeArrowheads="1"/>
          </p:cNvSpPr>
          <p:nvPr>
            <p:ph type="body" idx="1"/>
          </p:nvPr>
        </p:nvSpPr>
        <p:spPr>
          <a:xfrm>
            <a:off x="686731" y="4344335"/>
            <a:ext cx="5484540" cy="4111994"/>
          </a:xfrm>
          <a:noFill/>
        </p:spPr>
        <p:txBody>
          <a:bodyPr/>
          <a:lstStyle/>
          <a:p>
            <a:endParaRPr lang="en-US" smtClean="0"/>
          </a:p>
          <a:p>
            <a:endParaRPr lang="en-GB" b="1"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GB"/>
              <a:t>World Health Organization</a:t>
            </a:r>
          </a:p>
        </p:txBody>
      </p:sp>
      <p:sp>
        <p:nvSpPr>
          <p:cNvPr id="5" name="Rectangle 3"/>
          <p:cNvSpPr>
            <a:spLocks noGrp="1" noChangeArrowheads="1"/>
          </p:cNvSpPr>
          <p:nvPr>
            <p:ph type="dt" idx="1"/>
          </p:nvPr>
        </p:nvSpPr>
        <p:spPr>
          <a:ln/>
        </p:spPr>
        <p:txBody>
          <a:bodyPr/>
          <a:lstStyle/>
          <a:p>
            <a:fld id="{ADC9F7F9-B5AF-4B37-83AE-4D81C9A57475}" type="datetime3">
              <a:rPr lang="en-GB"/>
              <a:pPr/>
              <a:t>21 August, 2018</a:t>
            </a:fld>
            <a:endParaRPr lang="en-GB"/>
          </a:p>
        </p:txBody>
      </p:sp>
      <p:sp>
        <p:nvSpPr>
          <p:cNvPr id="7" name="Rectangle 7"/>
          <p:cNvSpPr>
            <a:spLocks noGrp="1" noChangeArrowheads="1"/>
          </p:cNvSpPr>
          <p:nvPr>
            <p:ph type="sldNum" sz="quarter" idx="5"/>
          </p:nvPr>
        </p:nvSpPr>
        <p:spPr>
          <a:ln/>
        </p:spPr>
        <p:txBody>
          <a:bodyPr/>
          <a:lstStyle/>
          <a:p>
            <a:fld id="{0FE2D4BE-F7FA-4FC1-BA94-A34B62AF6AD7}" type="slidenum">
              <a:rPr lang="en-GB"/>
              <a:pPr/>
              <a:t>8</a:t>
            </a:fld>
            <a:endParaRPr lang="en-GB"/>
          </a:p>
        </p:txBody>
      </p:sp>
      <p:sp>
        <p:nvSpPr>
          <p:cNvPr id="268290" name="Rectangle 2"/>
          <p:cNvSpPr>
            <a:spLocks noGrp="1" noRot="1" noChangeAspect="1" noChangeArrowheads="1" noTextEdit="1"/>
          </p:cNvSpPr>
          <p:nvPr>
            <p:ph type="sldImg"/>
          </p:nvPr>
        </p:nvSpPr>
        <p:spPr>
          <a:ln/>
        </p:spPr>
      </p:sp>
      <p:sp>
        <p:nvSpPr>
          <p:cNvPr id="268291" name="Rectangle 3"/>
          <p:cNvSpPr>
            <a:spLocks noGrp="1" noChangeArrowheads="1"/>
          </p:cNvSpPr>
          <p:nvPr>
            <p:ph type="body" idx="1"/>
          </p:nvPr>
        </p:nvSpPr>
        <p:spPr>
          <a:xfrm>
            <a:off x="915054" y="4344655"/>
            <a:ext cx="5027893" cy="4114357"/>
          </a:xfrm>
        </p:spPr>
        <p:txBody>
          <a:bodyPr/>
          <a:lstStyle/>
          <a:p>
            <a:pPr algn="l" rtl="0"/>
            <a:r>
              <a:rPr lang="en-GB"/>
              <a:t>The old IHR only covered three diseases: Plague, yellow fever and cholera. However, the new IHR address much broader issues. </a:t>
            </a:r>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ChangeArrowheads="1" noTextEdit="1"/>
          </p:cNvSpPr>
          <p:nvPr>
            <p:ph type="sldImg"/>
          </p:nvPr>
        </p:nvSpPr>
        <p:spPr>
          <a:xfrm>
            <a:off x="1144588" y="685800"/>
            <a:ext cx="4570412" cy="3427413"/>
          </a:xfrm>
          <a:ln/>
        </p:spPr>
      </p:sp>
      <p:sp>
        <p:nvSpPr>
          <p:cNvPr id="30723" name="Rectangle 3"/>
          <p:cNvSpPr>
            <a:spLocks noGrp="1" noChangeArrowheads="1"/>
          </p:cNvSpPr>
          <p:nvPr>
            <p:ph type="body" idx="1"/>
          </p:nvPr>
        </p:nvSpPr>
        <p:spPr>
          <a:xfrm>
            <a:off x="688281" y="4342777"/>
            <a:ext cx="5481439" cy="4115111"/>
          </a:xfrm>
          <a:noFill/>
        </p:spPr>
        <p:txBody>
          <a:bodyPr lIns="89685" tIns="44844" rIns="89685" bIns="44844"/>
          <a:lstStyle/>
          <a:p>
            <a:pPr eaLnBrk="1" hangingPunct="1"/>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ChangeArrowheads="1" noTextEdit="1"/>
          </p:cNvSpPr>
          <p:nvPr>
            <p:ph type="sldImg"/>
          </p:nvPr>
        </p:nvSpPr>
        <p:spPr>
          <a:xfrm>
            <a:off x="1144588" y="685800"/>
            <a:ext cx="4570412" cy="3427413"/>
          </a:xfrm>
          <a:ln/>
        </p:spPr>
      </p:sp>
      <p:sp>
        <p:nvSpPr>
          <p:cNvPr id="30723" name="Rectangle 3"/>
          <p:cNvSpPr>
            <a:spLocks noGrp="1" noChangeArrowheads="1"/>
          </p:cNvSpPr>
          <p:nvPr>
            <p:ph type="body" idx="1"/>
          </p:nvPr>
        </p:nvSpPr>
        <p:spPr>
          <a:xfrm>
            <a:off x="688281" y="4342777"/>
            <a:ext cx="5481439" cy="4115111"/>
          </a:xfrm>
          <a:noFill/>
        </p:spPr>
        <p:txBody>
          <a:bodyPr lIns="89685" tIns="44844" rIns="89685" bIns="44844"/>
          <a:lstStyle/>
          <a:p>
            <a:pPr eaLnBrk="1" hangingPunct="1"/>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GB"/>
              <a:t>World Health Organization</a:t>
            </a:r>
          </a:p>
        </p:txBody>
      </p:sp>
      <p:sp>
        <p:nvSpPr>
          <p:cNvPr id="5" name="Rectangle 3"/>
          <p:cNvSpPr>
            <a:spLocks noGrp="1" noChangeArrowheads="1"/>
          </p:cNvSpPr>
          <p:nvPr>
            <p:ph type="dt" idx="1"/>
          </p:nvPr>
        </p:nvSpPr>
        <p:spPr>
          <a:ln/>
        </p:spPr>
        <p:txBody>
          <a:bodyPr/>
          <a:lstStyle/>
          <a:p>
            <a:fld id="{6B889665-9B9F-4A24-9958-FC923C0B0023}" type="datetime3">
              <a:rPr lang="en-GB"/>
              <a:pPr/>
              <a:t>21 August, 2018</a:t>
            </a:fld>
            <a:endParaRPr lang="en-GB"/>
          </a:p>
        </p:txBody>
      </p:sp>
      <p:sp>
        <p:nvSpPr>
          <p:cNvPr id="7" name="Rectangle 7"/>
          <p:cNvSpPr>
            <a:spLocks noGrp="1" noChangeArrowheads="1"/>
          </p:cNvSpPr>
          <p:nvPr>
            <p:ph type="sldNum" sz="quarter" idx="5"/>
          </p:nvPr>
        </p:nvSpPr>
        <p:spPr>
          <a:ln/>
        </p:spPr>
        <p:txBody>
          <a:bodyPr/>
          <a:lstStyle/>
          <a:p>
            <a:fld id="{5C5B5689-04A7-4FA4-AFB4-4EA2A46A4FE1}" type="slidenum">
              <a:rPr lang="en-GB"/>
              <a:pPr/>
              <a:t>11</a:t>
            </a:fld>
            <a:endParaRPr lang="en-GB"/>
          </a:p>
        </p:txBody>
      </p:sp>
      <p:sp>
        <p:nvSpPr>
          <p:cNvPr id="266242" name="Rectangle 2"/>
          <p:cNvSpPr>
            <a:spLocks noGrp="1" noRot="1" noChangeAspect="1" noChangeArrowheads="1" noTextEdit="1"/>
          </p:cNvSpPr>
          <p:nvPr>
            <p:ph type="sldImg"/>
          </p:nvPr>
        </p:nvSpPr>
        <p:spPr>
          <a:ln/>
        </p:spPr>
      </p:sp>
      <p:sp>
        <p:nvSpPr>
          <p:cNvPr id="266243"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38AA4C5-0A1A-4032-8A12-22345554EEF7}" type="datetimeFigureOut">
              <a:rPr lang="en-US" smtClean="0"/>
              <a:pPr/>
              <a:t>8/21/2018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886774-BAF6-483E-A164-32ABD9CC3E4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38AA4C5-0A1A-4032-8A12-22345554EEF7}" type="datetimeFigureOut">
              <a:rPr lang="en-US" smtClean="0"/>
              <a:pPr/>
              <a:t>8/21/2018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886774-BAF6-483E-A164-32ABD9CC3E4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38AA4C5-0A1A-4032-8A12-22345554EEF7}" type="datetimeFigureOut">
              <a:rPr lang="en-US" smtClean="0"/>
              <a:pPr/>
              <a:t>8/21/2018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886774-BAF6-483E-A164-32ABD9CC3E4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3827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42540" y="1542079"/>
            <a:ext cx="4080591" cy="430946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53450" y="1542079"/>
            <a:ext cx="4080591" cy="430946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3827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42540" y="1542079"/>
            <a:ext cx="4080591" cy="430946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53450" y="1542078"/>
            <a:ext cx="4080591" cy="20849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53450" y="3765206"/>
            <a:ext cx="4080591" cy="20863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38AA4C5-0A1A-4032-8A12-22345554EEF7}" type="datetimeFigureOut">
              <a:rPr lang="en-US" smtClean="0"/>
              <a:pPr/>
              <a:t>8/21/2018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886774-BAF6-483E-A164-32ABD9CC3E4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38AA4C5-0A1A-4032-8A12-22345554EEF7}" type="datetimeFigureOut">
              <a:rPr lang="en-US" smtClean="0"/>
              <a:pPr/>
              <a:t>8/21/2018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886774-BAF6-483E-A164-32ABD9CC3E4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38AA4C5-0A1A-4032-8A12-22345554EEF7}" type="datetimeFigureOut">
              <a:rPr lang="en-US" smtClean="0"/>
              <a:pPr/>
              <a:t>8/21/2018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886774-BAF6-483E-A164-32ABD9CC3E4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38AA4C5-0A1A-4032-8A12-22345554EEF7}" type="datetimeFigureOut">
              <a:rPr lang="en-US" smtClean="0"/>
              <a:pPr/>
              <a:t>8/21/2018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886774-BAF6-483E-A164-32ABD9CC3E4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38AA4C5-0A1A-4032-8A12-22345554EEF7}" type="datetimeFigureOut">
              <a:rPr lang="en-US" smtClean="0"/>
              <a:pPr/>
              <a:t>8/21/2018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886774-BAF6-483E-A164-32ABD9CC3E4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8AA4C5-0A1A-4032-8A12-22345554EEF7}" type="datetimeFigureOut">
              <a:rPr lang="en-US" smtClean="0"/>
              <a:pPr/>
              <a:t>8/21/2018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8886774-BAF6-483E-A164-32ABD9CC3E4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38AA4C5-0A1A-4032-8A12-22345554EEF7}" type="datetimeFigureOut">
              <a:rPr lang="en-US" smtClean="0"/>
              <a:pPr/>
              <a:t>8/21/2018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886774-BAF6-483E-A164-32ABD9CC3E4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38AA4C5-0A1A-4032-8A12-22345554EEF7}" type="datetimeFigureOut">
              <a:rPr lang="en-US" smtClean="0"/>
              <a:pPr/>
              <a:t>8/21/2018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886774-BAF6-483E-A164-32ABD9CC3E4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8AA4C5-0A1A-4032-8A12-22345554EEF7}" type="datetimeFigureOut">
              <a:rPr lang="en-US" smtClean="0"/>
              <a:pPr/>
              <a:t>8/21/2018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886774-BAF6-483E-A164-32ABD9CC3E4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jpeg"/><Relationship Id="rId3" Type="http://schemas.openxmlformats.org/officeDocument/2006/relationships/image" Target="../media/image2.jpeg"/><Relationship Id="rId7" Type="http://schemas.openxmlformats.org/officeDocument/2006/relationships/image" Target="../media/image6.jpeg"/><Relationship Id="rId12" Type="http://schemas.openxmlformats.org/officeDocument/2006/relationships/image" Target="../media/image11.jpe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jpeg"/><Relationship Id="rId11" Type="http://schemas.openxmlformats.org/officeDocument/2006/relationships/image" Target="../media/image10.jpe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jpeg"/><Relationship Id="rId9" Type="http://schemas.openxmlformats.org/officeDocument/2006/relationships/image" Target="../media/image8.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22.wmf"/><Relationship Id="rId3" Type="http://schemas.openxmlformats.org/officeDocument/2006/relationships/image" Target="../media/image17.png"/><Relationship Id="rId7" Type="http://schemas.openxmlformats.org/officeDocument/2006/relationships/image" Target="../media/image21.wmf"/><Relationship Id="rId12" Type="http://schemas.openxmlformats.org/officeDocument/2006/relationships/image" Target="../media/image26.wmf"/><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image" Target="../media/image20.wmf"/><Relationship Id="rId11" Type="http://schemas.openxmlformats.org/officeDocument/2006/relationships/image" Target="../media/image25.wmf"/><Relationship Id="rId5" Type="http://schemas.openxmlformats.org/officeDocument/2006/relationships/image" Target="../media/image19.wmf"/><Relationship Id="rId10" Type="http://schemas.openxmlformats.org/officeDocument/2006/relationships/image" Target="../media/image24.wmf"/><Relationship Id="rId4" Type="http://schemas.openxmlformats.org/officeDocument/2006/relationships/image" Target="../media/image18.wmf"/><Relationship Id="rId9" Type="http://schemas.openxmlformats.org/officeDocument/2006/relationships/image" Target="../media/image23.png"/></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27.jpe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vmlDrawing" Target="../drawings/vmlDrawing1.vml"/><Relationship Id="rId5" Type="http://schemas.openxmlformats.org/officeDocument/2006/relationships/image" Target="../media/image14.emf"/><Relationship Id="rId4"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b="1" dirty="0" smtClean="0">
                <a:solidFill>
                  <a:schemeClr val="tx2">
                    <a:lumMod val="50000"/>
                  </a:schemeClr>
                </a:solidFill>
              </a:rPr>
              <a:t>International Health Regulations </a:t>
            </a:r>
            <a:br>
              <a:rPr lang="en-GB" b="1" dirty="0" smtClean="0">
                <a:solidFill>
                  <a:schemeClr val="tx2">
                    <a:lumMod val="50000"/>
                  </a:schemeClr>
                </a:solidFill>
              </a:rPr>
            </a:br>
            <a:endParaRPr lang="en-US" b="1" dirty="0">
              <a:solidFill>
                <a:schemeClr val="tx2">
                  <a:lumMod val="50000"/>
                </a:schemeClr>
              </a:solidFill>
            </a:endParaRPr>
          </a:p>
        </p:txBody>
      </p:sp>
      <p:sp>
        <p:nvSpPr>
          <p:cNvPr id="3" name="Subtitle 2"/>
          <p:cNvSpPr>
            <a:spLocks noGrp="1"/>
          </p:cNvSpPr>
          <p:nvPr>
            <p:ph type="subTitle" idx="1"/>
          </p:nvPr>
        </p:nvSpPr>
        <p:spPr/>
        <p:txBody>
          <a:bodyPr/>
          <a:lstStyle/>
          <a:p>
            <a:r>
              <a:rPr lang="en-US" b="1" i="1" dirty="0" smtClean="0">
                <a:solidFill>
                  <a:srgbClr val="FF0000"/>
                </a:solidFill>
              </a:rPr>
              <a:t>Prof </a:t>
            </a:r>
            <a:r>
              <a:rPr lang="en-US" b="1" i="1" dirty="0" err="1" smtClean="0">
                <a:solidFill>
                  <a:srgbClr val="FF0000"/>
                </a:solidFill>
              </a:rPr>
              <a:t>Chrishantha</a:t>
            </a:r>
            <a:r>
              <a:rPr lang="en-US" b="1" i="1" dirty="0" smtClean="0">
                <a:solidFill>
                  <a:srgbClr val="FF0000"/>
                </a:solidFill>
              </a:rPr>
              <a:t> </a:t>
            </a:r>
            <a:r>
              <a:rPr lang="en-US" b="1" i="1" dirty="0" err="1" smtClean="0">
                <a:solidFill>
                  <a:srgbClr val="FF0000"/>
                </a:solidFill>
              </a:rPr>
              <a:t>Abeysena</a:t>
            </a:r>
            <a:endParaRPr lang="en-US" b="1" i="1" dirty="0">
              <a:solidFill>
                <a:srgbClr val="FF000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idx="4294967295"/>
          </p:nvPr>
        </p:nvSpPr>
        <p:spPr/>
        <p:txBody>
          <a:bodyPr>
            <a:normAutofit fontScale="90000"/>
          </a:bodyPr>
          <a:lstStyle/>
          <a:p>
            <a:pPr eaLnBrk="1" hangingPunct="1"/>
            <a:r>
              <a:rPr lang="en-GB" dirty="0" smtClean="0">
                <a:solidFill>
                  <a:srgbClr val="FF0000"/>
                </a:solidFill>
                <a:latin typeface="Arial Unicode MS" pitchFamily="34" charset="-128"/>
                <a:ea typeface="Arial Unicode MS" pitchFamily="34" charset="-128"/>
                <a:cs typeface="Arial Unicode MS" pitchFamily="34" charset="-128"/>
              </a:rPr>
              <a:t>International Health Regulations (2005)</a:t>
            </a:r>
            <a:endParaRPr lang="en-US" sz="3200" dirty="0" smtClean="0">
              <a:solidFill>
                <a:srgbClr val="FF0000"/>
              </a:solidFill>
              <a:latin typeface="Arial Unicode MS" pitchFamily="34" charset="-128"/>
              <a:ea typeface="Arial Unicode MS" pitchFamily="34" charset="-128"/>
              <a:cs typeface="Arial Unicode MS" pitchFamily="34" charset="-128"/>
            </a:endParaRPr>
          </a:p>
        </p:txBody>
      </p:sp>
      <p:sp>
        <p:nvSpPr>
          <p:cNvPr id="10243" name="Rectangle 3"/>
          <p:cNvSpPr>
            <a:spLocks noGrp="1" noChangeArrowheads="1"/>
          </p:cNvSpPr>
          <p:nvPr>
            <p:ph type="body" idx="4294967295"/>
          </p:nvPr>
        </p:nvSpPr>
        <p:spPr>
          <a:xfrm>
            <a:off x="203200" y="1766888"/>
            <a:ext cx="8398933" cy="4862512"/>
          </a:xfrm>
        </p:spPr>
        <p:txBody>
          <a:bodyPr>
            <a:noAutofit/>
          </a:bodyPr>
          <a:lstStyle/>
          <a:p>
            <a:pPr eaLnBrk="1" hangingPunct="1">
              <a:lnSpc>
                <a:spcPct val="80000"/>
              </a:lnSpc>
            </a:pPr>
            <a:r>
              <a:rPr lang="en-GB" sz="2800" dirty="0" smtClean="0">
                <a:ea typeface="Arial Unicode MS" pitchFamily="34" charset="-128"/>
                <a:cs typeface="Arial Unicode MS" pitchFamily="34" charset="-128"/>
              </a:rPr>
              <a:t>Apply to government as a whole, not just  particular ministry, department or agencies</a:t>
            </a:r>
          </a:p>
          <a:p>
            <a:pPr eaLnBrk="1" hangingPunct="1">
              <a:lnSpc>
                <a:spcPct val="80000"/>
              </a:lnSpc>
            </a:pPr>
            <a:endParaRPr lang="en-GB" sz="2800" dirty="0" smtClean="0">
              <a:ea typeface="Arial Unicode MS" pitchFamily="34" charset="-128"/>
              <a:cs typeface="Arial Unicode MS" pitchFamily="34" charset="-128"/>
            </a:endParaRPr>
          </a:p>
          <a:p>
            <a:pPr eaLnBrk="1" hangingPunct="1">
              <a:lnSpc>
                <a:spcPct val="80000"/>
              </a:lnSpc>
            </a:pPr>
            <a:r>
              <a:rPr lang="en-GB" sz="2800" dirty="0" smtClean="0">
                <a:ea typeface="Arial Unicode MS" pitchFamily="34" charset="-128"/>
                <a:cs typeface="Arial Unicode MS" pitchFamily="34" charset="-128"/>
              </a:rPr>
              <a:t>Broad / open disease scope for early warning/response  &amp; to catch emerging risks</a:t>
            </a:r>
          </a:p>
          <a:p>
            <a:pPr eaLnBrk="1" hangingPunct="1">
              <a:lnSpc>
                <a:spcPct val="80000"/>
              </a:lnSpc>
            </a:pPr>
            <a:endParaRPr lang="en-GB" sz="2800" dirty="0" smtClean="0">
              <a:ea typeface="Arial Unicode MS" pitchFamily="34" charset="-128"/>
              <a:cs typeface="Arial Unicode MS" pitchFamily="34" charset="-128"/>
            </a:endParaRPr>
          </a:p>
          <a:p>
            <a:pPr eaLnBrk="1" hangingPunct="1">
              <a:lnSpc>
                <a:spcPct val="80000"/>
              </a:lnSpc>
            </a:pPr>
            <a:r>
              <a:rPr lang="en-GB" sz="2800" dirty="0" smtClean="0">
                <a:ea typeface="Arial Unicode MS" pitchFamily="34" charset="-128"/>
                <a:cs typeface="Arial Unicode MS" pitchFamily="34" charset="-128"/>
              </a:rPr>
              <a:t>Overall framework: </a:t>
            </a:r>
            <a:r>
              <a:rPr lang="en-GB" sz="2800" u="sng" dirty="0" smtClean="0">
                <a:ea typeface="Arial Unicode MS" pitchFamily="34" charset="-128"/>
                <a:cs typeface="Arial Unicode MS" pitchFamily="34" charset="-128"/>
              </a:rPr>
              <a:t>surveillance</a:t>
            </a:r>
            <a:r>
              <a:rPr lang="en-GB" sz="2800" dirty="0" smtClean="0">
                <a:ea typeface="Arial Unicode MS" pitchFamily="34" charset="-128"/>
                <a:cs typeface="Arial Unicode MS" pitchFamily="34" charset="-128"/>
              </a:rPr>
              <a:t>, </a:t>
            </a:r>
            <a:r>
              <a:rPr lang="en-GB" sz="2800" u="sng" dirty="0" smtClean="0">
                <a:ea typeface="Arial Unicode MS" pitchFamily="34" charset="-128"/>
                <a:cs typeface="Arial Unicode MS" pitchFamily="34" charset="-128"/>
              </a:rPr>
              <a:t>response</a:t>
            </a:r>
            <a:r>
              <a:rPr lang="en-GB" sz="2800" dirty="0" smtClean="0">
                <a:ea typeface="Arial Unicode MS" pitchFamily="34" charset="-128"/>
                <a:cs typeface="Arial Unicode MS" pitchFamily="34" charset="-128"/>
              </a:rPr>
              <a:t>, </a:t>
            </a:r>
            <a:r>
              <a:rPr lang="en-GB" sz="2800" u="sng" dirty="0" smtClean="0">
                <a:ea typeface="Arial Unicode MS" pitchFamily="34" charset="-128"/>
                <a:cs typeface="Arial Unicode MS" pitchFamily="34" charset="-128"/>
              </a:rPr>
              <a:t>support</a:t>
            </a:r>
            <a:r>
              <a:rPr lang="en-GB" sz="2800" dirty="0" smtClean="0">
                <a:ea typeface="Arial Unicode MS" pitchFamily="34" charset="-128"/>
                <a:cs typeface="Arial Unicode MS" pitchFamily="34" charset="-128"/>
              </a:rPr>
              <a:t>, </a:t>
            </a:r>
            <a:r>
              <a:rPr lang="en-GB" sz="2800" u="sng" dirty="0" smtClean="0">
                <a:ea typeface="Arial Unicode MS" pitchFamily="34" charset="-128"/>
                <a:cs typeface="Arial Unicode MS" pitchFamily="34" charset="-128"/>
              </a:rPr>
              <a:t>information sharing</a:t>
            </a:r>
            <a:r>
              <a:rPr lang="en-GB" sz="2800" dirty="0" smtClean="0">
                <a:ea typeface="Arial Unicode MS" pitchFamily="34" charset="-128"/>
                <a:cs typeface="Arial Unicode MS" pitchFamily="34" charset="-128"/>
              </a:rPr>
              <a:t>, </a:t>
            </a:r>
            <a:r>
              <a:rPr lang="en-GB" sz="2800" u="sng" dirty="0" smtClean="0">
                <a:ea typeface="Arial Unicode MS" pitchFamily="34" charset="-128"/>
                <a:cs typeface="Arial Unicode MS" pitchFamily="34" charset="-128"/>
              </a:rPr>
              <a:t>capacities</a:t>
            </a:r>
          </a:p>
          <a:p>
            <a:pPr eaLnBrk="1" hangingPunct="1">
              <a:lnSpc>
                <a:spcPct val="80000"/>
              </a:lnSpc>
            </a:pPr>
            <a:endParaRPr lang="en-GB" sz="2800" dirty="0" smtClean="0">
              <a:ea typeface="Arial Unicode MS" pitchFamily="34" charset="-128"/>
              <a:cs typeface="Arial Unicode MS" pitchFamily="34" charset="-128"/>
            </a:endParaRPr>
          </a:p>
          <a:p>
            <a:pPr eaLnBrk="1" hangingPunct="1">
              <a:lnSpc>
                <a:spcPct val="80000"/>
              </a:lnSpc>
            </a:pPr>
            <a:r>
              <a:rPr lang="en-GB" sz="2800" dirty="0" smtClean="0">
                <a:ea typeface="Arial Unicode MS" pitchFamily="34" charset="-128"/>
                <a:cs typeface="Arial Unicode MS" pitchFamily="34" charset="-128"/>
              </a:rPr>
              <a:t>Does not replace existing regulatory regimes  </a:t>
            </a:r>
          </a:p>
          <a:p>
            <a:pPr eaLnBrk="1" hangingPunct="1">
              <a:lnSpc>
                <a:spcPct val="80000"/>
              </a:lnSpc>
            </a:pPr>
            <a:endParaRPr lang="en-GB" sz="2800" dirty="0" smtClean="0">
              <a:ea typeface="Arial Unicode MS" pitchFamily="34" charset="-128"/>
              <a:cs typeface="Arial Unicode MS" pitchFamily="34" charset="-128"/>
            </a:endParaRPr>
          </a:p>
          <a:p>
            <a:pPr eaLnBrk="1" hangingPunct="1">
              <a:lnSpc>
                <a:spcPct val="80000"/>
              </a:lnSpc>
            </a:pPr>
            <a:r>
              <a:rPr lang="en-GB" sz="2800" dirty="0" smtClean="0">
                <a:ea typeface="Arial Unicode MS" pitchFamily="34" charset="-128"/>
                <a:cs typeface="Arial Unicode MS" pitchFamily="34" charset="-128"/>
              </a:rPr>
              <a:t>Does mandate collaboration </a:t>
            </a:r>
          </a:p>
          <a:p>
            <a:pPr marL="742950" lvl="1" indent="-285750" eaLnBrk="1" hangingPunct="1">
              <a:lnSpc>
                <a:spcPct val="90000"/>
              </a:lnSpc>
            </a:pPr>
            <a:endParaRPr lang="en-GB" dirty="0" smtClean="0">
              <a:ea typeface="Arial Unicode MS" pitchFamily="34" charset="-128"/>
              <a:cs typeface="Arial Unicode MS" pitchFamily="34" charset="-128"/>
            </a:endParaRP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5218" name="Picture 2" descr="IHR-1969-cover"/>
          <p:cNvPicPr>
            <a:picLocks noChangeAspect="1" noChangeArrowheads="1"/>
          </p:cNvPicPr>
          <p:nvPr/>
        </p:nvPicPr>
        <p:blipFill>
          <a:blip r:embed="rId3"/>
          <a:srcRect/>
          <a:stretch>
            <a:fillRect/>
          </a:stretch>
        </p:blipFill>
        <p:spPr bwMode="auto">
          <a:xfrm>
            <a:off x="507699" y="1413932"/>
            <a:ext cx="1270603" cy="1828608"/>
          </a:xfrm>
          <a:prstGeom prst="rect">
            <a:avLst/>
          </a:prstGeom>
          <a:noFill/>
          <a:effectLst>
            <a:outerShdw dist="152928" dir="2498012" algn="ctr" rotWithShape="0">
              <a:schemeClr val="tx1">
                <a:alpha val="50000"/>
              </a:schemeClr>
            </a:outerShdw>
          </a:effectLst>
        </p:spPr>
      </p:pic>
      <p:sp>
        <p:nvSpPr>
          <p:cNvPr id="265219" name="Text Box 3"/>
          <p:cNvSpPr txBox="1">
            <a:spLocks noChangeArrowheads="1"/>
          </p:cNvSpPr>
          <p:nvPr/>
        </p:nvSpPr>
        <p:spPr bwMode="auto">
          <a:xfrm>
            <a:off x="819920" y="375801"/>
            <a:ext cx="7246240" cy="642173"/>
          </a:xfrm>
          <a:prstGeom prst="rect">
            <a:avLst/>
          </a:prstGeom>
          <a:noFill/>
          <a:ln w="9525">
            <a:noFill/>
            <a:miter lim="800000"/>
            <a:headEnd/>
            <a:tailEnd/>
          </a:ln>
          <a:effectLst/>
        </p:spPr>
        <p:txBody>
          <a:bodyPr lIns="85333" tIns="42666" rIns="85333" bIns="42666">
            <a:spAutoFit/>
          </a:bodyPr>
          <a:lstStyle/>
          <a:p>
            <a:pPr algn="ctr" defTabSz="852955">
              <a:spcBef>
                <a:spcPct val="50000"/>
              </a:spcBef>
            </a:pPr>
            <a:r>
              <a:rPr lang="en-US" sz="3500" dirty="0">
                <a:solidFill>
                  <a:srgbClr val="FF0000"/>
                </a:solidFill>
              </a:rPr>
              <a:t>IHR(2005): a paradigm shift</a:t>
            </a:r>
            <a:r>
              <a:rPr lang="en-US" sz="3200" dirty="0">
                <a:solidFill>
                  <a:srgbClr val="FF0000"/>
                </a:solidFill>
                <a:latin typeface="Verdana" pitchFamily="34" charset="0"/>
              </a:rPr>
              <a:t> </a:t>
            </a:r>
            <a:r>
              <a:rPr lang="en-US" sz="3000" dirty="0">
                <a:solidFill>
                  <a:srgbClr val="FF0000"/>
                </a:solidFill>
                <a:latin typeface="Verdana" pitchFamily="34" charset="0"/>
              </a:rPr>
              <a:t> </a:t>
            </a:r>
          </a:p>
        </p:txBody>
      </p:sp>
      <p:sp>
        <p:nvSpPr>
          <p:cNvPr id="265220" name="Text Box 4"/>
          <p:cNvSpPr txBox="1">
            <a:spLocks noChangeArrowheads="1"/>
          </p:cNvSpPr>
          <p:nvPr/>
        </p:nvSpPr>
        <p:spPr bwMode="auto">
          <a:xfrm>
            <a:off x="237560" y="3485875"/>
            <a:ext cx="8906440" cy="2606855"/>
          </a:xfrm>
          <a:prstGeom prst="rect">
            <a:avLst/>
          </a:prstGeom>
          <a:noFill/>
          <a:ln w="9525">
            <a:noFill/>
            <a:miter lim="800000"/>
            <a:headEnd/>
            <a:tailEnd/>
          </a:ln>
          <a:effectLst/>
        </p:spPr>
        <p:txBody>
          <a:bodyPr lIns="85333" tIns="42666" rIns="85333" bIns="42666">
            <a:spAutoFit/>
          </a:bodyPr>
          <a:lstStyle/>
          <a:p>
            <a:pPr marL="320032" indent="-320032" defTabSz="852955">
              <a:lnSpc>
                <a:spcPct val="210000"/>
              </a:lnSpc>
            </a:pPr>
            <a:r>
              <a:rPr lang="en-US" sz="2500" dirty="0"/>
              <a:t>From control of borders to </a:t>
            </a:r>
            <a:r>
              <a:rPr lang="en-US" sz="2500" dirty="0">
                <a:solidFill>
                  <a:schemeClr val="hlink"/>
                </a:solidFill>
              </a:rPr>
              <a:t>(also)</a:t>
            </a:r>
            <a:r>
              <a:rPr lang="en-US" sz="2500" dirty="0"/>
              <a:t> </a:t>
            </a:r>
            <a:r>
              <a:rPr lang="en-US" sz="2500" u="sng" dirty="0"/>
              <a:t>containment at source</a:t>
            </a:r>
          </a:p>
          <a:p>
            <a:pPr marL="320032" indent="-320032" defTabSz="852955">
              <a:lnSpc>
                <a:spcPct val="210000"/>
              </a:lnSpc>
              <a:buClr>
                <a:srgbClr val="FF0000"/>
              </a:buClr>
            </a:pPr>
            <a:r>
              <a:rPr lang="en-US" sz="2500" dirty="0"/>
              <a:t>From diseases list to </a:t>
            </a:r>
            <a:r>
              <a:rPr lang="en-US" sz="2500" u="sng" dirty="0"/>
              <a:t>all threats</a:t>
            </a:r>
          </a:p>
          <a:p>
            <a:pPr marL="320032" indent="-320032" defTabSz="852955">
              <a:lnSpc>
                <a:spcPct val="210000"/>
              </a:lnSpc>
              <a:buClr>
                <a:srgbClr val="FF0000"/>
              </a:buClr>
            </a:pPr>
            <a:r>
              <a:rPr lang="en-US" sz="2500" dirty="0"/>
              <a:t>From preset measures to </a:t>
            </a:r>
            <a:r>
              <a:rPr lang="en-US" sz="2500" u="sng" dirty="0"/>
              <a:t>adapted and real time response</a:t>
            </a:r>
          </a:p>
        </p:txBody>
      </p:sp>
      <p:sp>
        <p:nvSpPr>
          <p:cNvPr id="265221" name="AutoShape 5"/>
          <p:cNvSpPr>
            <a:spLocks noChangeArrowheads="1"/>
          </p:cNvSpPr>
          <p:nvPr/>
        </p:nvSpPr>
        <p:spPr bwMode="auto">
          <a:xfrm>
            <a:off x="1998214" y="1763815"/>
            <a:ext cx="5557532" cy="761680"/>
          </a:xfrm>
          <a:prstGeom prst="curvedDownArrow">
            <a:avLst>
              <a:gd name="adj1" fmla="val 154783"/>
              <a:gd name="adj2" fmla="val 309565"/>
              <a:gd name="adj3" fmla="val 33333"/>
            </a:avLst>
          </a:prstGeom>
          <a:solidFill>
            <a:srgbClr val="FF9900"/>
          </a:solidFill>
          <a:ln w="9525">
            <a:solidFill>
              <a:schemeClr val="tx1"/>
            </a:solidFill>
            <a:miter lim="800000"/>
            <a:headEnd/>
            <a:tailEnd/>
          </a:ln>
          <a:effectLst/>
        </p:spPr>
        <p:txBody>
          <a:bodyPr wrap="none" lIns="80147" tIns="40074" rIns="80147" bIns="40074" anchor="ctr"/>
          <a:lstStyle/>
          <a:p>
            <a:endParaRPr lang="en-US"/>
          </a:p>
        </p:txBody>
      </p:sp>
      <p:pic>
        <p:nvPicPr>
          <p:cNvPr id="265222" name="Picture 6" descr="11504207"/>
          <p:cNvPicPr>
            <a:picLocks noChangeAspect="1" noChangeArrowheads="1"/>
          </p:cNvPicPr>
          <p:nvPr/>
        </p:nvPicPr>
        <p:blipFill>
          <a:blip r:embed="rId4">
            <a:lum bright="6000" contrast="22000"/>
          </a:blip>
          <a:srcRect/>
          <a:stretch>
            <a:fillRect/>
          </a:stretch>
        </p:blipFill>
        <p:spPr bwMode="auto">
          <a:xfrm>
            <a:off x="7543529" y="1451368"/>
            <a:ext cx="1270603" cy="1904920"/>
          </a:xfrm>
          <a:prstGeom prst="rect">
            <a:avLst/>
          </a:prstGeom>
          <a:noFill/>
          <a:ln w="9525">
            <a:noFill/>
            <a:miter lim="800000"/>
            <a:headEnd/>
            <a:tailEnd/>
          </a:ln>
          <a:effectLst>
            <a:outerShdw dist="143684" dir="2700000" algn="ctr" rotWithShape="0">
              <a:schemeClr val="tx1">
                <a:alpha val="50000"/>
              </a:scheme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xit" presetSubtype="16" fill="hold" nodeType="afterEffect">
                                  <p:stCondLst>
                                    <p:cond delay="0"/>
                                  </p:stCondLst>
                                  <p:childTnLst>
                                    <p:animEffect transition="out" filter="diamond(in)">
                                      <p:cBhvr>
                                        <p:cTn id="6" dur="5000"/>
                                        <p:tgtEl>
                                          <p:spTgt spid="265218"/>
                                        </p:tgtEl>
                                      </p:cBhvr>
                                    </p:animEffect>
                                    <p:set>
                                      <p:cBhvr>
                                        <p:cTn id="7" dur="1" fill="hold">
                                          <p:stCondLst>
                                            <p:cond delay="4999"/>
                                          </p:stCondLst>
                                        </p:cTn>
                                        <p:tgtEl>
                                          <p:spTgt spid="265218"/>
                                        </p:tgtEl>
                                        <p:attrNameLst>
                                          <p:attrName>style.visibility</p:attrName>
                                        </p:attrNameLst>
                                      </p:cBhvr>
                                      <p:to>
                                        <p:strVal val="hidden"/>
                                      </p:to>
                                    </p:set>
                                  </p:childTnLst>
                                </p:cTn>
                              </p:par>
                            </p:childTnLst>
                          </p:cTn>
                        </p:par>
                        <p:par>
                          <p:cTn id="8" fill="hold">
                            <p:stCondLst>
                              <p:cond delay="5000"/>
                            </p:stCondLst>
                            <p:childTnLst>
                              <p:par>
                                <p:cTn id="9" presetID="6" presetClass="emph" presetSubtype="0" fill="hold" nodeType="afterEffect">
                                  <p:stCondLst>
                                    <p:cond delay="0"/>
                                  </p:stCondLst>
                                  <p:childTnLst>
                                    <p:animScale>
                                      <p:cBhvr>
                                        <p:cTn id="10" dur="3000" fill="hold"/>
                                        <p:tgtEl>
                                          <p:spTgt spid="265222"/>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0514" name="Rectangle 2"/>
          <p:cNvSpPr>
            <a:spLocks noGrp="1" noChangeArrowheads="1"/>
          </p:cNvSpPr>
          <p:nvPr>
            <p:ph type="title"/>
          </p:nvPr>
        </p:nvSpPr>
        <p:spPr>
          <a:xfrm>
            <a:off x="457200" y="228600"/>
            <a:ext cx="8155753" cy="922943"/>
          </a:xfrm>
        </p:spPr>
        <p:txBody>
          <a:bodyPr/>
          <a:lstStyle/>
          <a:p>
            <a:r>
              <a:rPr lang="en-GB" dirty="0">
                <a:solidFill>
                  <a:srgbClr val="FF0000"/>
                </a:solidFill>
              </a:rPr>
              <a:t>Highlights of IHR (2005)</a:t>
            </a:r>
            <a:endParaRPr lang="en-US" dirty="0">
              <a:solidFill>
                <a:srgbClr val="FF0000"/>
              </a:solidFill>
            </a:endParaRPr>
          </a:p>
        </p:txBody>
      </p:sp>
      <p:sp>
        <p:nvSpPr>
          <p:cNvPr id="320515" name="Rectangle 3"/>
          <p:cNvSpPr>
            <a:spLocks noGrp="1" noChangeArrowheads="1"/>
          </p:cNvSpPr>
          <p:nvPr>
            <p:ph type="body" sz="half" idx="1"/>
          </p:nvPr>
        </p:nvSpPr>
        <p:spPr>
          <a:xfrm>
            <a:off x="371950" y="1524000"/>
            <a:ext cx="8772050" cy="4800600"/>
          </a:xfrm>
        </p:spPr>
        <p:txBody>
          <a:bodyPr>
            <a:normAutofit fontScale="85000" lnSpcReduction="20000"/>
          </a:bodyPr>
          <a:lstStyle/>
          <a:p>
            <a:pPr>
              <a:spcBef>
                <a:spcPct val="40000"/>
              </a:spcBef>
            </a:pPr>
            <a:r>
              <a:rPr lang="en-GB" dirty="0"/>
              <a:t>Much broader scope</a:t>
            </a:r>
          </a:p>
          <a:p>
            <a:pPr>
              <a:spcBef>
                <a:spcPct val="40000"/>
              </a:spcBef>
            </a:pPr>
            <a:endParaRPr lang="en-GB" dirty="0" smtClean="0"/>
          </a:p>
          <a:p>
            <a:pPr>
              <a:spcBef>
                <a:spcPct val="40000"/>
              </a:spcBef>
            </a:pPr>
            <a:r>
              <a:rPr lang="en-GB" dirty="0" smtClean="0"/>
              <a:t>National </a:t>
            </a:r>
            <a:r>
              <a:rPr lang="en-GB" dirty="0"/>
              <a:t>IHR Focal Point &amp; competent authorities</a:t>
            </a:r>
          </a:p>
          <a:p>
            <a:pPr>
              <a:spcBef>
                <a:spcPct val="40000"/>
              </a:spcBef>
            </a:pPr>
            <a:endParaRPr lang="en-GB" dirty="0" smtClean="0"/>
          </a:p>
          <a:p>
            <a:pPr>
              <a:spcBef>
                <a:spcPct val="40000"/>
              </a:spcBef>
            </a:pPr>
            <a:r>
              <a:rPr lang="en-GB" dirty="0" smtClean="0"/>
              <a:t>Consultation</a:t>
            </a:r>
            <a:r>
              <a:rPr lang="en-GB" dirty="0"/>
              <a:t>, notification, verification &amp; assessment</a:t>
            </a:r>
          </a:p>
          <a:p>
            <a:pPr>
              <a:spcBef>
                <a:spcPct val="40000"/>
              </a:spcBef>
            </a:pPr>
            <a:endParaRPr lang="en-GB" dirty="0" smtClean="0"/>
          </a:p>
          <a:p>
            <a:pPr>
              <a:spcBef>
                <a:spcPct val="40000"/>
              </a:spcBef>
            </a:pPr>
            <a:r>
              <a:rPr lang="en-GB" dirty="0" smtClean="0"/>
              <a:t>Recommended </a:t>
            </a:r>
            <a:r>
              <a:rPr lang="en-GB" dirty="0"/>
              <a:t>measures from WHO in public health emergencies of international concern </a:t>
            </a:r>
          </a:p>
          <a:p>
            <a:pPr>
              <a:spcBef>
                <a:spcPct val="40000"/>
              </a:spcBef>
            </a:pPr>
            <a:endParaRPr lang="en-GB" dirty="0" smtClean="0"/>
          </a:p>
          <a:p>
            <a:pPr>
              <a:spcBef>
                <a:spcPct val="40000"/>
              </a:spcBef>
            </a:pPr>
            <a:r>
              <a:rPr lang="en-GB" dirty="0" smtClean="0"/>
              <a:t>National </a:t>
            </a:r>
            <a:r>
              <a:rPr lang="en-GB" dirty="0"/>
              <a:t>core capacity requirements</a:t>
            </a:r>
          </a:p>
          <a:p>
            <a:pPr lvl="1">
              <a:buClr>
                <a:srgbClr val="000099"/>
              </a:buClr>
              <a:buFont typeface="Wingdings" pitchFamily="2" charset="2"/>
              <a:buChar char="§"/>
            </a:pPr>
            <a:endParaRPr lang="en-GB" sz="22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2"/>
          <p:cNvSpPr>
            <a:spLocks noGrp="1" noChangeArrowheads="1"/>
          </p:cNvSpPr>
          <p:nvPr>
            <p:ph type="title"/>
          </p:nvPr>
        </p:nvSpPr>
        <p:spPr>
          <a:xfrm>
            <a:off x="1358" y="228600"/>
            <a:ext cx="9144000" cy="1009670"/>
          </a:xfrm>
        </p:spPr>
        <p:txBody>
          <a:bodyPr/>
          <a:lstStyle/>
          <a:p>
            <a:r>
              <a:rPr lang="en-GB" dirty="0">
                <a:solidFill>
                  <a:srgbClr val="FF0000"/>
                </a:solidFill>
              </a:rPr>
              <a:t>National IHR Focal Point</a:t>
            </a:r>
            <a:r>
              <a:rPr lang="en-GB" sz="3000" dirty="0">
                <a:solidFill>
                  <a:srgbClr val="FF0000"/>
                </a:solidFill>
              </a:rPr>
              <a:t>  </a:t>
            </a:r>
            <a:endParaRPr lang="en-US" sz="3000" dirty="0">
              <a:solidFill>
                <a:srgbClr val="FF0000"/>
              </a:solidFill>
            </a:endParaRPr>
          </a:p>
        </p:txBody>
      </p:sp>
      <p:sp>
        <p:nvSpPr>
          <p:cNvPr id="271363" name="Rectangle 3"/>
          <p:cNvSpPr>
            <a:spLocks noGrp="1" noChangeArrowheads="1"/>
          </p:cNvSpPr>
          <p:nvPr>
            <p:ph type="body" sz="half" idx="1"/>
          </p:nvPr>
        </p:nvSpPr>
        <p:spPr>
          <a:xfrm>
            <a:off x="639375" y="1533440"/>
            <a:ext cx="8196477" cy="4791160"/>
          </a:xfrm>
        </p:spPr>
        <p:txBody>
          <a:bodyPr>
            <a:normAutofit fontScale="92500" lnSpcReduction="20000"/>
          </a:bodyPr>
          <a:lstStyle/>
          <a:p>
            <a:r>
              <a:rPr lang="en-GB" dirty="0"/>
              <a:t>The national centre for communications with WHO </a:t>
            </a:r>
          </a:p>
          <a:p>
            <a:pPr lvl="1"/>
            <a:r>
              <a:rPr lang="en-GB" sz="2500" dirty="0"/>
              <a:t>On a 24/7 basis</a:t>
            </a:r>
          </a:p>
          <a:p>
            <a:pPr lvl="1"/>
            <a:r>
              <a:rPr lang="en-GB" sz="2500" dirty="0"/>
              <a:t>NOT an individual person</a:t>
            </a:r>
          </a:p>
          <a:p>
            <a:endParaRPr lang="en-GB" dirty="0" smtClean="0"/>
          </a:p>
          <a:p>
            <a:r>
              <a:rPr lang="en-GB" dirty="0" smtClean="0"/>
              <a:t>Legally </a:t>
            </a:r>
            <a:r>
              <a:rPr lang="en-GB" dirty="0"/>
              <a:t>required functions</a:t>
            </a:r>
          </a:p>
          <a:p>
            <a:pPr lvl="1">
              <a:buFontTx/>
              <a:buChar char="–"/>
            </a:pPr>
            <a:r>
              <a:rPr lang="en-GB" sz="2500" dirty="0"/>
              <a:t>Sending urgent communications to WHO</a:t>
            </a:r>
          </a:p>
          <a:p>
            <a:pPr lvl="1">
              <a:buFontTx/>
              <a:buChar char="–"/>
            </a:pPr>
            <a:r>
              <a:rPr lang="en-GB" sz="2500" dirty="0"/>
              <a:t>Disseminating information to and consolidating inputs from relevant governmental sectors/institutes/agencies </a:t>
            </a:r>
          </a:p>
          <a:p>
            <a:endParaRPr lang="en-GB" dirty="0" smtClean="0"/>
          </a:p>
          <a:p>
            <a:r>
              <a:rPr lang="en-GB" dirty="0" smtClean="0"/>
              <a:t>Potential </a:t>
            </a:r>
            <a:r>
              <a:rPr lang="en-GB" dirty="0"/>
              <a:t>additional tasks as determined by State: </a:t>
            </a:r>
          </a:p>
          <a:p>
            <a:pPr lvl="1"/>
            <a:r>
              <a:rPr lang="en-GB" sz="2500" dirty="0"/>
              <a:t>Risk assessment, coordinated response etc.</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5394" name="Rectangle 2"/>
          <p:cNvSpPr>
            <a:spLocks noGrp="1" noChangeArrowheads="1"/>
          </p:cNvSpPr>
          <p:nvPr>
            <p:ph type="title"/>
          </p:nvPr>
        </p:nvSpPr>
        <p:spPr>
          <a:xfrm>
            <a:off x="1024900" y="430515"/>
            <a:ext cx="7094202" cy="637853"/>
          </a:xfrm>
        </p:spPr>
        <p:txBody>
          <a:bodyPr>
            <a:normAutofit fontScale="90000"/>
          </a:bodyPr>
          <a:lstStyle/>
          <a:p>
            <a:r>
              <a:rPr lang="en-GB" dirty="0">
                <a:solidFill>
                  <a:srgbClr val="FF0000"/>
                </a:solidFill>
              </a:rPr>
              <a:t>Importance of national capacity</a:t>
            </a:r>
          </a:p>
        </p:txBody>
      </p:sp>
      <p:sp>
        <p:nvSpPr>
          <p:cNvPr id="315395" name="Rectangle 3"/>
          <p:cNvSpPr>
            <a:spLocks noGrp="1" noChangeArrowheads="1"/>
          </p:cNvSpPr>
          <p:nvPr>
            <p:ph type="body" idx="1"/>
          </p:nvPr>
        </p:nvSpPr>
        <p:spPr>
          <a:xfrm>
            <a:off x="572858" y="1886202"/>
            <a:ext cx="7504342" cy="4709746"/>
          </a:xfrm>
        </p:spPr>
        <p:txBody>
          <a:bodyPr/>
          <a:lstStyle/>
          <a:p>
            <a:pPr>
              <a:buFont typeface="Wingdings" pitchFamily="2" charset="2"/>
              <a:buNone/>
            </a:pPr>
            <a:r>
              <a:rPr lang="en-GB" sz="2100" dirty="0"/>
              <a:t>	</a:t>
            </a:r>
            <a:r>
              <a:rPr lang="en-GB" dirty="0"/>
              <a:t>The </a:t>
            </a:r>
            <a:r>
              <a:rPr lang="en-GB" b="1" dirty="0"/>
              <a:t>best way</a:t>
            </a:r>
            <a:r>
              <a:rPr lang="en-GB" dirty="0"/>
              <a:t> to prevent international spread of diseases is to detect public health threats early and implement effective measures </a:t>
            </a:r>
            <a:r>
              <a:rPr lang="en-GB" b="1" dirty="0"/>
              <a:t>when the problem is small and at local level</a:t>
            </a:r>
          </a:p>
        </p:txBody>
      </p:sp>
    </p:spTree>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noAutofit/>
          </a:bodyPr>
          <a:lstStyle/>
          <a:p>
            <a:r>
              <a:rPr lang="en-GB" sz="4000" dirty="0" smtClean="0">
                <a:latin typeface="Arial Unicode MS" pitchFamily="34" charset="-128"/>
                <a:ea typeface="Arial Unicode MS" pitchFamily="34" charset="-128"/>
                <a:cs typeface="Arial Unicode MS" pitchFamily="34" charset="-128"/>
              </a:rPr>
              <a:t>Government </a:t>
            </a:r>
            <a:r>
              <a:rPr lang="en-GB" sz="4000" dirty="0" smtClean="0">
                <a:solidFill>
                  <a:srgbClr val="FF0000"/>
                </a:solidFill>
                <a:latin typeface="Arial Unicode MS" pitchFamily="34" charset="-128"/>
                <a:ea typeface="Arial Unicode MS" pitchFamily="34" charset="-128"/>
                <a:cs typeface="Arial Unicode MS" pitchFamily="34" charset="-128"/>
              </a:rPr>
              <a:t>areas</a:t>
            </a:r>
            <a:r>
              <a:rPr lang="en-GB" sz="4000" dirty="0" smtClean="0">
                <a:solidFill>
                  <a:srgbClr val="FF6600"/>
                </a:solidFill>
                <a:latin typeface="Arial Unicode MS" pitchFamily="34" charset="-128"/>
                <a:ea typeface="Arial Unicode MS" pitchFamily="34" charset="-128"/>
                <a:cs typeface="Arial Unicode MS" pitchFamily="34" charset="-128"/>
              </a:rPr>
              <a:t> </a:t>
            </a:r>
            <a:r>
              <a:rPr lang="en-GB" sz="4000" dirty="0" smtClean="0">
                <a:latin typeface="Arial Unicode MS" pitchFamily="34" charset="-128"/>
                <a:ea typeface="Arial Unicode MS" pitchFamily="34" charset="-128"/>
                <a:cs typeface="Arial Unicode MS" pitchFamily="34" charset="-128"/>
              </a:rPr>
              <a:t>and</a:t>
            </a:r>
            <a:r>
              <a:rPr lang="en-GB" sz="4000" dirty="0" smtClean="0">
                <a:solidFill>
                  <a:srgbClr val="FF6600"/>
                </a:solidFill>
                <a:latin typeface="Arial Unicode MS" pitchFamily="34" charset="-128"/>
                <a:ea typeface="Arial Unicode MS" pitchFamily="34" charset="-128"/>
                <a:cs typeface="Arial Unicode MS" pitchFamily="34" charset="-128"/>
              </a:rPr>
              <a:t> </a:t>
            </a:r>
            <a:r>
              <a:rPr lang="en-GB" sz="4000" dirty="0" smtClean="0">
                <a:solidFill>
                  <a:srgbClr val="FF0000"/>
                </a:solidFill>
                <a:latin typeface="Arial Unicode MS" pitchFamily="34" charset="-128"/>
                <a:ea typeface="Arial Unicode MS" pitchFamily="34" charset="-128"/>
                <a:cs typeface="Arial Unicode MS" pitchFamily="34" charset="-128"/>
              </a:rPr>
              <a:t>functions</a:t>
            </a:r>
            <a:r>
              <a:rPr lang="en-GB" sz="4000" dirty="0" smtClean="0">
                <a:solidFill>
                  <a:srgbClr val="CC3300"/>
                </a:solidFill>
                <a:latin typeface="Arial Unicode MS" pitchFamily="34" charset="-128"/>
                <a:ea typeface="Arial Unicode MS" pitchFamily="34" charset="-128"/>
                <a:cs typeface="Arial Unicode MS" pitchFamily="34" charset="-128"/>
              </a:rPr>
              <a:t> </a:t>
            </a:r>
            <a:r>
              <a:rPr lang="en-GB" sz="4000" dirty="0" smtClean="0">
                <a:latin typeface="Arial Unicode MS" pitchFamily="34" charset="-128"/>
                <a:ea typeface="Arial Unicode MS" pitchFamily="34" charset="-128"/>
                <a:cs typeface="Arial Unicode MS" pitchFamily="34" charset="-128"/>
              </a:rPr>
              <a:t/>
            </a:r>
            <a:br>
              <a:rPr lang="en-GB" sz="4000" dirty="0" smtClean="0">
                <a:latin typeface="Arial Unicode MS" pitchFamily="34" charset="-128"/>
                <a:ea typeface="Arial Unicode MS" pitchFamily="34" charset="-128"/>
                <a:cs typeface="Arial Unicode MS" pitchFamily="34" charset="-128"/>
              </a:rPr>
            </a:br>
            <a:r>
              <a:rPr lang="en-GB" sz="4000" dirty="0" smtClean="0">
                <a:latin typeface="Arial Unicode MS" pitchFamily="34" charset="-128"/>
                <a:ea typeface="Arial Unicode MS" pitchFamily="34" charset="-128"/>
                <a:cs typeface="Arial Unicode MS" pitchFamily="34" charset="-128"/>
              </a:rPr>
              <a:t>affected by International Health Regulations</a:t>
            </a:r>
            <a:endParaRPr lang="en-US" sz="4000" dirty="0" smtClean="0">
              <a:latin typeface="Arial Unicode MS" pitchFamily="34" charset="-128"/>
              <a:ea typeface="Arial Unicode MS" pitchFamily="34" charset="-128"/>
              <a:cs typeface="Arial Unicode MS" pitchFamily="34" charset="-128"/>
            </a:endParaRPr>
          </a:p>
        </p:txBody>
      </p:sp>
      <p:sp>
        <p:nvSpPr>
          <p:cNvPr id="14339" name="Rectangle 3"/>
          <p:cNvSpPr>
            <a:spLocks noGrp="1" noChangeArrowheads="1"/>
          </p:cNvSpPr>
          <p:nvPr>
            <p:ph type="body" sz="half" idx="1"/>
          </p:nvPr>
        </p:nvSpPr>
        <p:spPr>
          <a:xfrm>
            <a:off x="457200" y="1828800"/>
            <a:ext cx="4079523" cy="4584700"/>
          </a:xfrm>
        </p:spPr>
        <p:txBody>
          <a:bodyPr>
            <a:normAutofit/>
          </a:bodyPr>
          <a:lstStyle/>
          <a:p>
            <a:r>
              <a:rPr lang="en-GB" sz="2400" dirty="0" smtClean="0">
                <a:ea typeface="Arial Unicode MS" pitchFamily="34" charset="-128"/>
                <a:cs typeface="Arial Unicode MS" pitchFamily="34" charset="-128"/>
              </a:rPr>
              <a:t>Public health</a:t>
            </a:r>
          </a:p>
          <a:p>
            <a:r>
              <a:rPr lang="en-GB" sz="2400" dirty="0" smtClean="0">
                <a:ea typeface="Arial Unicode MS" pitchFamily="34" charset="-128"/>
                <a:cs typeface="Arial Unicode MS" pitchFamily="34" charset="-128"/>
              </a:rPr>
              <a:t>Environment</a:t>
            </a:r>
          </a:p>
          <a:p>
            <a:r>
              <a:rPr lang="en-GB" sz="2400" dirty="0" smtClean="0">
                <a:ea typeface="Arial Unicode MS" pitchFamily="34" charset="-128"/>
                <a:cs typeface="Arial Unicode MS" pitchFamily="34" charset="-128"/>
              </a:rPr>
              <a:t>Radio-nuclear and chemical activities / safety</a:t>
            </a:r>
          </a:p>
          <a:p>
            <a:r>
              <a:rPr lang="en-GB" sz="2400" dirty="0" smtClean="0">
                <a:ea typeface="Arial Unicode MS" pitchFamily="34" charset="-128"/>
                <a:cs typeface="Arial Unicode MS" pitchFamily="34" charset="-128"/>
              </a:rPr>
              <a:t>Customs</a:t>
            </a:r>
          </a:p>
          <a:p>
            <a:r>
              <a:rPr lang="en-GB" sz="2400" dirty="0" smtClean="0">
                <a:ea typeface="Arial Unicode MS" pitchFamily="34" charset="-128"/>
                <a:cs typeface="Arial Unicode MS" pitchFamily="34" charset="-128"/>
              </a:rPr>
              <a:t>Food safety</a:t>
            </a:r>
          </a:p>
        </p:txBody>
      </p:sp>
      <p:sp>
        <p:nvSpPr>
          <p:cNvPr id="14340" name="Rectangle 4"/>
          <p:cNvSpPr>
            <a:spLocks noGrp="1" noChangeArrowheads="1"/>
          </p:cNvSpPr>
          <p:nvPr>
            <p:ph type="body" sz="half" idx="2"/>
          </p:nvPr>
        </p:nvSpPr>
        <p:spPr>
          <a:xfrm>
            <a:off x="4648200" y="1752600"/>
            <a:ext cx="4230511" cy="4151312"/>
          </a:xfrm>
        </p:spPr>
        <p:txBody>
          <a:bodyPr>
            <a:noAutofit/>
          </a:bodyPr>
          <a:lstStyle/>
          <a:p>
            <a:r>
              <a:rPr lang="en-GB" sz="2400" dirty="0" smtClean="0">
                <a:ea typeface="Arial Unicode MS" pitchFamily="34" charset="-128"/>
                <a:cs typeface="Arial Unicode MS" pitchFamily="34" charset="-128"/>
              </a:rPr>
              <a:t>Agriculture (and animal health)</a:t>
            </a:r>
          </a:p>
          <a:p>
            <a:r>
              <a:rPr lang="en-GB" sz="2400" dirty="0" smtClean="0">
                <a:ea typeface="Arial Unicode MS" pitchFamily="34" charset="-128"/>
                <a:cs typeface="Arial Unicode MS" pitchFamily="34" charset="-128"/>
              </a:rPr>
              <a:t>International ports, airports, ground crossings</a:t>
            </a:r>
          </a:p>
          <a:p>
            <a:r>
              <a:rPr lang="en-GB" sz="2400" dirty="0" smtClean="0">
                <a:ea typeface="Arial Unicode MS" pitchFamily="34" charset="-128"/>
                <a:cs typeface="Arial Unicode MS" pitchFamily="34" charset="-128"/>
              </a:rPr>
              <a:t>Transportation (including dangerous goods)</a:t>
            </a:r>
          </a:p>
          <a:p>
            <a:r>
              <a:rPr lang="en-GB" sz="2400" dirty="0" smtClean="0">
                <a:ea typeface="Arial Unicode MS" pitchFamily="34" charset="-128"/>
                <a:cs typeface="Arial Unicode MS" pitchFamily="34" charset="-128"/>
              </a:rPr>
              <a:t>Collection, use and disclosure of public health information</a:t>
            </a:r>
            <a:endParaRPr lang="en-US" sz="2400" dirty="0" smtClean="0">
              <a:ea typeface="Arial Unicode MS" pitchFamily="34" charset="-128"/>
              <a:cs typeface="Arial Unicode MS" pitchFamily="34" charset="-128"/>
            </a:endParaRPr>
          </a:p>
          <a:p>
            <a:r>
              <a:rPr lang="en-GB" sz="2400" dirty="0" smtClean="0">
                <a:ea typeface="Arial Unicode MS" pitchFamily="34" charset="-128"/>
                <a:cs typeface="Arial Unicode MS" pitchFamily="34" charset="-128"/>
              </a:rPr>
              <a:t>Activities of authorities at national, provincial/district, local levels.</a:t>
            </a:r>
            <a:endParaRPr lang="en-US" sz="2400" dirty="0" smtClean="0">
              <a:ea typeface="Arial Unicode MS" pitchFamily="34" charset="-128"/>
              <a:cs typeface="Arial Unicode MS" pitchFamily="34" charset="-128"/>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idx="4294967295"/>
          </p:nvPr>
        </p:nvSpPr>
        <p:spPr/>
        <p:txBody>
          <a:bodyPr lIns="144000" tIns="144000" rIns="144000">
            <a:normAutofit fontScale="90000"/>
          </a:bodyPr>
          <a:lstStyle/>
          <a:p>
            <a:pPr eaLnBrk="1" hangingPunct="1"/>
            <a:r>
              <a:rPr lang="en-GB" sz="3600" dirty="0" smtClean="0">
                <a:solidFill>
                  <a:srgbClr val="FF0000"/>
                </a:solidFill>
                <a:latin typeface="Arial Unicode MS" pitchFamily="34" charset="-128"/>
                <a:ea typeface="Arial Unicode MS" pitchFamily="34" charset="-128"/>
                <a:cs typeface="Arial Unicode MS" pitchFamily="34" charset="-128"/>
              </a:rPr>
              <a:t>Development of core public health capacities for surveillance and response </a:t>
            </a:r>
            <a:endParaRPr lang="en-US" sz="3600" dirty="0" smtClean="0">
              <a:solidFill>
                <a:srgbClr val="FF0000"/>
              </a:solidFill>
              <a:latin typeface="Arial Unicode MS" pitchFamily="34" charset="-128"/>
              <a:ea typeface="Arial Unicode MS" pitchFamily="34" charset="-128"/>
              <a:cs typeface="Arial Unicode MS" pitchFamily="34" charset="-128"/>
            </a:endParaRPr>
          </a:p>
        </p:txBody>
      </p:sp>
      <p:sp>
        <p:nvSpPr>
          <p:cNvPr id="18435" name="Rectangle 3"/>
          <p:cNvSpPr>
            <a:spLocks noGrp="1" noChangeArrowheads="1"/>
          </p:cNvSpPr>
          <p:nvPr>
            <p:ph type="body" idx="4294967295"/>
          </p:nvPr>
        </p:nvSpPr>
        <p:spPr>
          <a:xfrm>
            <a:off x="457200" y="1981200"/>
            <a:ext cx="8001000" cy="4468916"/>
          </a:xfrm>
        </p:spPr>
        <p:txBody>
          <a:bodyPr wrap="square" lIns="91440" tIns="45720" rIns="91440" bIns="45720">
            <a:spAutoFit/>
          </a:bodyPr>
          <a:lstStyle/>
          <a:p>
            <a:pPr marL="495300" indent="-495300" eaLnBrk="1" hangingPunct="1">
              <a:lnSpc>
                <a:spcPct val="90000"/>
              </a:lnSpc>
              <a:buFont typeface="Monotype Sorts" pitchFamily="2" charset="2"/>
              <a:buChar char="l"/>
            </a:pPr>
            <a:r>
              <a:rPr lang="en-GB" sz="2800" dirty="0" smtClean="0">
                <a:ea typeface="Arial Unicode MS" pitchFamily="34" charset="-128"/>
                <a:cs typeface="Arial Unicode MS" pitchFamily="34" charset="-128"/>
              </a:rPr>
              <a:t>All States Parties must develop/maintain national minimum public health capacities, including surveillance, assessment &amp; response </a:t>
            </a:r>
          </a:p>
          <a:p>
            <a:pPr marL="495300" indent="-495300" eaLnBrk="1" hangingPunct="1">
              <a:lnSpc>
                <a:spcPct val="90000"/>
              </a:lnSpc>
              <a:buFont typeface="Monotype Sorts" pitchFamily="2" charset="2"/>
              <a:buChar char="l"/>
            </a:pPr>
            <a:endParaRPr lang="en-GB" sz="2800" dirty="0" smtClean="0">
              <a:ea typeface="Arial Unicode MS" pitchFamily="34" charset="-128"/>
              <a:cs typeface="Arial Unicode MS" pitchFamily="34" charset="-128"/>
            </a:endParaRPr>
          </a:p>
          <a:p>
            <a:pPr marL="495300" indent="-495300" eaLnBrk="1" hangingPunct="1">
              <a:lnSpc>
                <a:spcPct val="90000"/>
              </a:lnSpc>
              <a:buFont typeface="Monotype Sorts" pitchFamily="2" charset="2"/>
              <a:buChar char="l"/>
            </a:pPr>
            <a:r>
              <a:rPr lang="en-GB" sz="2800" dirty="0" smtClean="0">
                <a:ea typeface="Arial Unicode MS" pitchFamily="34" charset="-128"/>
                <a:cs typeface="Arial Unicode MS" pitchFamily="34" charset="-128"/>
              </a:rPr>
              <a:t>Required capacities: Detect, assess, control and report internally on public health events – according to specified criteria</a:t>
            </a:r>
          </a:p>
          <a:p>
            <a:pPr marL="876300" lvl="1" indent="-315913" eaLnBrk="1" hangingPunct="1">
              <a:lnSpc>
                <a:spcPct val="90000"/>
              </a:lnSpc>
            </a:pPr>
            <a:r>
              <a:rPr lang="en-GB" dirty="0" smtClean="0">
                <a:ea typeface="Arial Unicode MS" pitchFamily="34" charset="-128"/>
                <a:cs typeface="Arial Unicode MS" pitchFamily="34" charset="-128"/>
              </a:rPr>
              <a:t>At all levels and throughout national territory</a:t>
            </a:r>
          </a:p>
          <a:p>
            <a:pPr marL="495300" indent="-495300" eaLnBrk="1" hangingPunct="1">
              <a:lnSpc>
                <a:spcPct val="90000"/>
              </a:lnSpc>
            </a:pPr>
            <a:endParaRPr lang="en-GB" sz="2800" dirty="0" smtClean="0">
              <a:ea typeface="Arial Unicode MS" pitchFamily="34" charset="-128"/>
              <a:cs typeface="Arial Unicode MS" pitchFamily="34" charset="-128"/>
            </a:endParaRPr>
          </a:p>
          <a:p>
            <a:pPr marL="495300" indent="-495300" eaLnBrk="1" hangingPunct="1">
              <a:lnSpc>
                <a:spcPct val="90000"/>
              </a:lnSpc>
            </a:pPr>
            <a:endParaRPr lang="en-GB" dirty="0" smtClean="0">
              <a:ea typeface="Arial Unicode MS" pitchFamily="34" charset="-128"/>
              <a:cs typeface="Arial Unicode MS" pitchFamily="34" charset="-128"/>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idx="4294967295"/>
          </p:nvPr>
        </p:nvSpPr>
        <p:spPr/>
        <p:txBody>
          <a:bodyPr>
            <a:normAutofit fontScale="90000"/>
          </a:bodyPr>
          <a:lstStyle/>
          <a:p>
            <a:pPr eaLnBrk="1" hangingPunct="1"/>
            <a:r>
              <a:rPr lang="en-GB" dirty="0" smtClean="0">
                <a:solidFill>
                  <a:srgbClr val="FF0000"/>
                </a:solidFill>
              </a:rPr>
              <a:t>National IHR Core Public Health Capacities: Monitoring and reporting</a:t>
            </a:r>
            <a:endParaRPr lang="en-US" dirty="0" smtClean="0">
              <a:solidFill>
                <a:srgbClr val="FF0000"/>
              </a:solidFill>
            </a:endParaRPr>
          </a:p>
        </p:txBody>
      </p:sp>
      <p:sp>
        <p:nvSpPr>
          <p:cNvPr id="19459" name="Rectangle 3"/>
          <p:cNvSpPr>
            <a:spLocks noGrp="1" noChangeArrowheads="1"/>
          </p:cNvSpPr>
          <p:nvPr>
            <p:ph type="body" idx="4294967295"/>
          </p:nvPr>
        </p:nvSpPr>
        <p:spPr>
          <a:xfrm>
            <a:off x="457200" y="1752600"/>
            <a:ext cx="3810000" cy="4481512"/>
          </a:xfrm>
        </p:spPr>
        <p:txBody>
          <a:bodyPr>
            <a:noAutofit/>
          </a:bodyPr>
          <a:lstStyle/>
          <a:p>
            <a:pPr eaLnBrk="1" hangingPunct="1">
              <a:lnSpc>
                <a:spcPct val="90000"/>
              </a:lnSpc>
            </a:pPr>
            <a:r>
              <a:rPr lang="en-GB" sz="2400" b="1" dirty="0" smtClean="0"/>
              <a:t>8   </a:t>
            </a:r>
            <a:r>
              <a:rPr lang="en-GB" sz="2400" b="1" dirty="0" smtClean="0">
                <a:solidFill>
                  <a:srgbClr val="CC3300"/>
                </a:solidFill>
              </a:rPr>
              <a:t>Core capacities</a:t>
            </a:r>
            <a:r>
              <a:rPr lang="en-GB" sz="2400" dirty="0" smtClean="0">
                <a:solidFill>
                  <a:srgbClr val="CC3300"/>
                </a:solidFill>
              </a:rPr>
              <a:t> </a:t>
            </a:r>
          </a:p>
          <a:p>
            <a:pPr lvl="1" eaLnBrk="1" hangingPunct="1">
              <a:lnSpc>
                <a:spcPct val="90000"/>
              </a:lnSpc>
            </a:pPr>
            <a:r>
              <a:rPr lang="en-GB" sz="2400" dirty="0" smtClean="0"/>
              <a:t>Legislation and Policy </a:t>
            </a:r>
          </a:p>
          <a:p>
            <a:pPr lvl="1" eaLnBrk="1" hangingPunct="1">
              <a:lnSpc>
                <a:spcPct val="90000"/>
              </a:lnSpc>
            </a:pPr>
            <a:r>
              <a:rPr lang="en-GB" sz="2400" dirty="0" smtClean="0"/>
              <a:t>Coordination</a:t>
            </a:r>
          </a:p>
          <a:p>
            <a:pPr lvl="1" eaLnBrk="1" hangingPunct="1">
              <a:lnSpc>
                <a:spcPct val="90000"/>
              </a:lnSpc>
            </a:pPr>
            <a:r>
              <a:rPr lang="en-GB" sz="2400" dirty="0" smtClean="0"/>
              <a:t>Surveillance</a:t>
            </a:r>
          </a:p>
          <a:p>
            <a:pPr lvl="1" eaLnBrk="1" hangingPunct="1">
              <a:lnSpc>
                <a:spcPct val="90000"/>
              </a:lnSpc>
            </a:pPr>
            <a:r>
              <a:rPr lang="en-GB" sz="2400" dirty="0" smtClean="0"/>
              <a:t>Response</a:t>
            </a:r>
          </a:p>
          <a:p>
            <a:pPr lvl="1" eaLnBrk="1" hangingPunct="1">
              <a:lnSpc>
                <a:spcPct val="90000"/>
              </a:lnSpc>
            </a:pPr>
            <a:r>
              <a:rPr lang="en-GB" sz="2400" dirty="0" smtClean="0"/>
              <a:t>Preparedness</a:t>
            </a:r>
          </a:p>
          <a:p>
            <a:pPr lvl="1" eaLnBrk="1" hangingPunct="1">
              <a:lnSpc>
                <a:spcPct val="90000"/>
              </a:lnSpc>
            </a:pPr>
            <a:r>
              <a:rPr lang="en-GB" sz="2400" dirty="0" smtClean="0"/>
              <a:t>Risk Communications</a:t>
            </a:r>
          </a:p>
          <a:p>
            <a:pPr lvl="1" eaLnBrk="1" hangingPunct="1">
              <a:lnSpc>
                <a:spcPct val="90000"/>
              </a:lnSpc>
            </a:pPr>
            <a:r>
              <a:rPr lang="en-GB" sz="2400" dirty="0" smtClean="0"/>
              <a:t>Human Resources</a:t>
            </a:r>
          </a:p>
          <a:p>
            <a:pPr lvl="1" eaLnBrk="1" hangingPunct="1">
              <a:lnSpc>
                <a:spcPct val="90000"/>
              </a:lnSpc>
            </a:pPr>
            <a:r>
              <a:rPr lang="en-GB" sz="2400" dirty="0" smtClean="0"/>
              <a:t>Laboratory</a:t>
            </a:r>
          </a:p>
          <a:p>
            <a:pPr eaLnBrk="1" hangingPunct="1">
              <a:lnSpc>
                <a:spcPct val="90000"/>
              </a:lnSpc>
            </a:pPr>
            <a:r>
              <a:rPr lang="en-GB" sz="2400" b="1" dirty="0" smtClean="0">
                <a:solidFill>
                  <a:srgbClr val="CC3300"/>
                </a:solidFill>
              </a:rPr>
              <a:t>3 levels </a:t>
            </a:r>
          </a:p>
          <a:p>
            <a:pPr lvl="1" eaLnBrk="1" hangingPunct="1">
              <a:lnSpc>
                <a:spcPct val="90000"/>
              </a:lnSpc>
            </a:pPr>
            <a:r>
              <a:rPr lang="en-GB" sz="2400" dirty="0" smtClean="0"/>
              <a:t>National </a:t>
            </a:r>
          </a:p>
          <a:p>
            <a:pPr lvl="1" eaLnBrk="1" hangingPunct="1">
              <a:lnSpc>
                <a:spcPct val="90000"/>
              </a:lnSpc>
            </a:pPr>
            <a:r>
              <a:rPr lang="en-GB" sz="2400" dirty="0" smtClean="0"/>
              <a:t>Intermediate</a:t>
            </a:r>
          </a:p>
          <a:p>
            <a:pPr lvl="1" eaLnBrk="1" hangingPunct="1">
              <a:lnSpc>
                <a:spcPct val="90000"/>
              </a:lnSpc>
            </a:pPr>
            <a:r>
              <a:rPr lang="en-GB" sz="2400" dirty="0" smtClean="0"/>
              <a:t>Peripheral/Community</a:t>
            </a:r>
          </a:p>
        </p:txBody>
      </p:sp>
      <p:sp>
        <p:nvSpPr>
          <p:cNvPr id="19461" name="Rectangle 8"/>
          <p:cNvSpPr>
            <a:spLocks noChangeArrowheads="1"/>
          </p:cNvSpPr>
          <p:nvPr/>
        </p:nvSpPr>
        <p:spPr bwMode="auto">
          <a:xfrm>
            <a:off x="4800600" y="1752600"/>
            <a:ext cx="3733800" cy="3783012"/>
          </a:xfrm>
          <a:prstGeom prst="rect">
            <a:avLst/>
          </a:prstGeom>
          <a:noFill/>
          <a:ln w="9525">
            <a:noFill/>
            <a:miter lim="800000"/>
            <a:headEnd/>
            <a:tailEnd/>
          </a:ln>
          <a:effectLst/>
        </p:spPr>
        <p:txBody>
          <a:bodyPr lIns="0" tIns="0" rIns="0" bIns="0"/>
          <a:lstStyle/>
          <a:p>
            <a:pPr marL="366713" indent="-366713" defTabSz="979488" eaLnBrk="1" hangingPunct="1">
              <a:spcBef>
                <a:spcPct val="80000"/>
              </a:spcBef>
              <a:buClr>
                <a:srgbClr val="1E7FB8"/>
              </a:buClr>
              <a:buFont typeface="Wingdings" pitchFamily="2" charset="2"/>
              <a:buChar char="l"/>
            </a:pPr>
            <a:r>
              <a:rPr lang="en-GB" sz="2200" b="1" dirty="0">
                <a:solidFill>
                  <a:srgbClr val="000066"/>
                </a:solidFill>
                <a:latin typeface="Arial Unicode MS" pitchFamily="34" charset="-128"/>
                <a:ea typeface="Arial Unicode MS" pitchFamily="34" charset="-128"/>
                <a:cs typeface="Arial Unicode MS" pitchFamily="34" charset="-128"/>
              </a:rPr>
              <a:t> </a:t>
            </a:r>
            <a:r>
              <a:rPr lang="en-GB" sz="2200" b="1" dirty="0">
                <a:solidFill>
                  <a:srgbClr val="CC3300"/>
                </a:solidFill>
                <a:latin typeface="Arial Unicode MS" pitchFamily="34" charset="-128"/>
                <a:ea typeface="Arial Unicode MS" pitchFamily="34" charset="-128"/>
                <a:cs typeface="Arial Unicode MS" pitchFamily="34" charset="-128"/>
              </a:rPr>
              <a:t>Potential Hazards</a:t>
            </a:r>
          </a:p>
          <a:p>
            <a:pPr marL="863600" lvl="1" indent="-303213" defTabSz="979488" eaLnBrk="1" hangingPunct="1">
              <a:spcBef>
                <a:spcPct val="20000"/>
              </a:spcBef>
              <a:buClr>
                <a:srgbClr val="1E7FB8"/>
              </a:buClr>
              <a:buFont typeface="Arial Unicode MS" pitchFamily="34" charset="-128"/>
              <a:buChar char="–"/>
            </a:pPr>
            <a:r>
              <a:rPr lang="en-GB" sz="2000" dirty="0">
                <a:latin typeface="Arial Unicode MS" pitchFamily="34" charset="-128"/>
                <a:ea typeface="Arial Unicode MS" pitchFamily="34" charset="-128"/>
                <a:cs typeface="Arial Unicode MS" pitchFamily="34" charset="-128"/>
              </a:rPr>
              <a:t>Biological</a:t>
            </a:r>
          </a:p>
          <a:p>
            <a:pPr marL="1346200" lvl="2" indent="-288925" defTabSz="979488" eaLnBrk="1" hangingPunct="1">
              <a:spcBef>
                <a:spcPct val="20000"/>
              </a:spcBef>
              <a:buClr>
                <a:srgbClr val="1E7FB8"/>
              </a:buClr>
              <a:buFontTx/>
              <a:buChar char="•"/>
            </a:pPr>
            <a:r>
              <a:rPr lang="en-GB" sz="2000" dirty="0">
                <a:latin typeface="Arial Narrow" pitchFamily="34" charset="0"/>
                <a:ea typeface="Arial Unicode MS" pitchFamily="34" charset="-128"/>
                <a:cs typeface="Arial Unicode MS" pitchFamily="34" charset="-128"/>
              </a:rPr>
              <a:t>Infectious</a:t>
            </a:r>
          </a:p>
          <a:p>
            <a:pPr marL="1346200" lvl="2" indent="-288925" defTabSz="979488" eaLnBrk="1" hangingPunct="1">
              <a:spcBef>
                <a:spcPct val="20000"/>
              </a:spcBef>
              <a:buClr>
                <a:srgbClr val="1E7FB8"/>
              </a:buClr>
              <a:buFontTx/>
              <a:buChar char="•"/>
            </a:pPr>
            <a:r>
              <a:rPr lang="en-GB" sz="2000" dirty="0" err="1">
                <a:latin typeface="Arial Narrow" pitchFamily="34" charset="0"/>
                <a:ea typeface="Arial Unicode MS" pitchFamily="34" charset="-128"/>
                <a:cs typeface="Arial Unicode MS" pitchFamily="34" charset="-128"/>
              </a:rPr>
              <a:t>Zoonosis</a:t>
            </a:r>
            <a:endParaRPr lang="en-GB" sz="2000" dirty="0">
              <a:latin typeface="Arial Narrow" pitchFamily="34" charset="0"/>
              <a:ea typeface="Arial Unicode MS" pitchFamily="34" charset="-128"/>
              <a:cs typeface="Arial Unicode MS" pitchFamily="34" charset="-128"/>
            </a:endParaRPr>
          </a:p>
          <a:p>
            <a:pPr marL="1346200" lvl="2" indent="-288925" defTabSz="979488" eaLnBrk="1" hangingPunct="1">
              <a:spcBef>
                <a:spcPct val="20000"/>
              </a:spcBef>
              <a:buClr>
                <a:srgbClr val="1E7FB8"/>
              </a:buClr>
              <a:buFontTx/>
              <a:buChar char="•"/>
            </a:pPr>
            <a:r>
              <a:rPr lang="en-GB" sz="2000" dirty="0">
                <a:latin typeface="Arial Narrow" pitchFamily="34" charset="0"/>
                <a:ea typeface="Arial Unicode MS" pitchFamily="34" charset="-128"/>
                <a:cs typeface="Arial Unicode MS" pitchFamily="34" charset="-128"/>
              </a:rPr>
              <a:t>Food safety</a:t>
            </a:r>
          </a:p>
          <a:p>
            <a:pPr marL="863600" lvl="1" indent="-303213" defTabSz="979488" eaLnBrk="1" hangingPunct="1">
              <a:spcBef>
                <a:spcPct val="20000"/>
              </a:spcBef>
              <a:buClr>
                <a:srgbClr val="1E7FB8"/>
              </a:buClr>
              <a:buFont typeface="Arial Unicode MS" pitchFamily="34" charset="-128"/>
              <a:buChar char="–"/>
            </a:pPr>
            <a:r>
              <a:rPr lang="en-GB" sz="2000" dirty="0">
                <a:latin typeface="Arial Unicode MS" pitchFamily="34" charset="-128"/>
                <a:ea typeface="Arial Unicode MS" pitchFamily="34" charset="-128"/>
                <a:cs typeface="Arial Unicode MS" pitchFamily="34" charset="-128"/>
              </a:rPr>
              <a:t>Chemical</a:t>
            </a:r>
          </a:p>
          <a:p>
            <a:pPr marL="863600" lvl="1" indent="-303213" defTabSz="979488" eaLnBrk="1" hangingPunct="1">
              <a:spcBef>
                <a:spcPct val="20000"/>
              </a:spcBef>
              <a:buClr>
                <a:srgbClr val="1E7FB8"/>
              </a:buClr>
              <a:buFont typeface="Arial Unicode MS" pitchFamily="34" charset="-128"/>
              <a:buChar char="–"/>
            </a:pPr>
            <a:r>
              <a:rPr lang="en-GB" sz="2000" dirty="0">
                <a:latin typeface="Arial Unicode MS" pitchFamily="34" charset="-128"/>
                <a:ea typeface="Arial Unicode MS" pitchFamily="34" charset="-128"/>
                <a:cs typeface="Arial Unicode MS" pitchFamily="34" charset="-128"/>
              </a:rPr>
              <a:t>Radio nuclear </a:t>
            </a:r>
          </a:p>
          <a:p>
            <a:pPr marL="863600" lvl="1" indent="-303213" defTabSz="979488" eaLnBrk="1" hangingPunct="1">
              <a:spcBef>
                <a:spcPct val="20000"/>
              </a:spcBef>
              <a:buClr>
                <a:srgbClr val="1E7FB8"/>
              </a:buClr>
              <a:buFont typeface="Arial Unicode MS" pitchFamily="34" charset="-128"/>
              <a:buChar char="–"/>
            </a:pPr>
            <a:endParaRPr lang="en-GB" sz="2300" dirty="0">
              <a:solidFill>
                <a:srgbClr val="000066"/>
              </a:solidFill>
              <a:latin typeface="Arial Unicode MS" pitchFamily="34" charset="-128"/>
              <a:ea typeface="Arial Unicode MS" pitchFamily="34" charset="-128"/>
              <a:cs typeface="Arial Unicode MS" pitchFamily="34" charset="-128"/>
            </a:endParaRPr>
          </a:p>
          <a:p>
            <a:pPr marL="366713" indent="-366713" defTabSz="979488" eaLnBrk="1" hangingPunct="1">
              <a:spcBef>
                <a:spcPct val="80000"/>
              </a:spcBef>
              <a:buClr>
                <a:srgbClr val="1E7FB8"/>
              </a:buClr>
              <a:buFont typeface="Wingdings" pitchFamily="2" charset="2"/>
              <a:buChar char="l"/>
            </a:pPr>
            <a:r>
              <a:rPr lang="en-GB" sz="2200" b="1" dirty="0">
                <a:solidFill>
                  <a:srgbClr val="000066"/>
                </a:solidFill>
                <a:latin typeface="Arial Unicode MS" pitchFamily="34" charset="-128"/>
                <a:ea typeface="Arial Unicode MS" pitchFamily="34" charset="-128"/>
                <a:cs typeface="Arial Unicode MS" pitchFamily="34" charset="-128"/>
              </a:rPr>
              <a:t> </a:t>
            </a:r>
            <a:r>
              <a:rPr lang="en-GB" sz="2200" b="1" dirty="0">
                <a:solidFill>
                  <a:srgbClr val="CC3300"/>
                </a:solidFill>
                <a:latin typeface="Arial Unicode MS" pitchFamily="34" charset="-128"/>
                <a:ea typeface="Arial Unicode MS" pitchFamily="34" charset="-128"/>
                <a:cs typeface="Arial Unicode MS" pitchFamily="34" charset="-128"/>
              </a:rPr>
              <a:t>Events at </a:t>
            </a:r>
            <a:r>
              <a:rPr lang="en-GB" sz="2200" b="1" dirty="0" smtClean="0">
                <a:solidFill>
                  <a:srgbClr val="CC3300"/>
                </a:solidFill>
                <a:latin typeface="Arial Unicode MS" pitchFamily="34" charset="-128"/>
                <a:ea typeface="Arial Unicode MS" pitchFamily="34" charset="-128"/>
                <a:cs typeface="Arial Unicode MS" pitchFamily="34" charset="-128"/>
              </a:rPr>
              <a:t>Points </a:t>
            </a:r>
            <a:r>
              <a:rPr lang="en-GB" sz="2200" b="1" dirty="0">
                <a:solidFill>
                  <a:srgbClr val="CC3300"/>
                </a:solidFill>
                <a:latin typeface="Arial Unicode MS" pitchFamily="34" charset="-128"/>
                <a:ea typeface="Arial Unicode MS" pitchFamily="34" charset="-128"/>
                <a:cs typeface="Arial Unicode MS" pitchFamily="34" charset="-128"/>
              </a:rPr>
              <a:t>of Entry</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9794" name="Rectangle 2"/>
          <p:cNvSpPr>
            <a:spLocks noGrp="1" noChangeArrowheads="1"/>
          </p:cNvSpPr>
          <p:nvPr>
            <p:ph type="title"/>
          </p:nvPr>
        </p:nvSpPr>
        <p:spPr/>
        <p:txBody>
          <a:bodyPr/>
          <a:lstStyle/>
          <a:p>
            <a:r>
              <a:rPr lang="en-GB" dirty="0">
                <a:solidFill>
                  <a:srgbClr val="FF0000"/>
                </a:solidFill>
              </a:rPr>
              <a:t>Surveillance and response capacity</a:t>
            </a:r>
            <a:endParaRPr lang="en-US" dirty="0">
              <a:solidFill>
                <a:srgbClr val="FF0000"/>
              </a:solidFill>
            </a:endParaRPr>
          </a:p>
        </p:txBody>
      </p:sp>
      <p:sp>
        <p:nvSpPr>
          <p:cNvPr id="289795" name="Rectangle 3"/>
          <p:cNvSpPr>
            <a:spLocks noGrp="1" noChangeArrowheads="1"/>
          </p:cNvSpPr>
          <p:nvPr>
            <p:ph type="body" sz="half" idx="1"/>
          </p:nvPr>
        </p:nvSpPr>
        <p:spPr>
          <a:xfrm>
            <a:off x="581003" y="1526240"/>
            <a:ext cx="3946201" cy="5026960"/>
          </a:xfrm>
          <a:solidFill>
            <a:srgbClr val="CCFFFF"/>
          </a:solidFill>
        </p:spPr>
        <p:txBody>
          <a:bodyPr/>
          <a:lstStyle/>
          <a:p>
            <a:pPr>
              <a:lnSpc>
                <a:spcPct val="90000"/>
              </a:lnSpc>
            </a:pPr>
            <a:r>
              <a:rPr lang="en-GB" b="1" dirty="0"/>
              <a:t>At local level </a:t>
            </a:r>
          </a:p>
          <a:p>
            <a:pPr lvl="1">
              <a:lnSpc>
                <a:spcPct val="90000"/>
              </a:lnSpc>
            </a:pPr>
            <a:r>
              <a:rPr lang="en-GB" b="1" dirty="0"/>
              <a:t>Detection of events</a:t>
            </a:r>
          </a:p>
          <a:p>
            <a:pPr lvl="1">
              <a:lnSpc>
                <a:spcPct val="90000"/>
              </a:lnSpc>
            </a:pPr>
            <a:r>
              <a:rPr lang="en-GB" b="1" dirty="0"/>
              <a:t>Reporting </a:t>
            </a:r>
          </a:p>
          <a:p>
            <a:pPr lvl="1">
              <a:lnSpc>
                <a:spcPct val="90000"/>
              </a:lnSpc>
            </a:pPr>
            <a:r>
              <a:rPr lang="en-GB" b="1" dirty="0"/>
              <a:t>Control measures</a:t>
            </a:r>
            <a:r>
              <a:rPr lang="en-GB" sz="1600" dirty="0"/>
              <a:t> </a:t>
            </a:r>
          </a:p>
          <a:p>
            <a:pPr>
              <a:lnSpc>
                <a:spcPct val="90000"/>
              </a:lnSpc>
            </a:pPr>
            <a:endParaRPr lang="en-GB" b="1" dirty="0" smtClean="0"/>
          </a:p>
          <a:p>
            <a:pPr>
              <a:lnSpc>
                <a:spcPct val="90000"/>
              </a:lnSpc>
            </a:pPr>
            <a:r>
              <a:rPr lang="en-GB" b="1" dirty="0" smtClean="0"/>
              <a:t>At </a:t>
            </a:r>
            <a:r>
              <a:rPr lang="en-GB" b="1" dirty="0"/>
              <a:t>intermediate levels</a:t>
            </a:r>
            <a:r>
              <a:rPr lang="en-GB" sz="1600" dirty="0"/>
              <a:t> </a:t>
            </a:r>
          </a:p>
          <a:p>
            <a:pPr lvl="1">
              <a:lnSpc>
                <a:spcPct val="90000"/>
              </a:lnSpc>
            </a:pPr>
            <a:r>
              <a:rPr lang="en-GB" b="1" dirty="0"/>
              <a:t>Confirmation </a:t>
            </a:r>
          </a:p>
          <a:p>
            <a:pPr lvl="1">
              <a:lnSpc>
                <a:spcPct val="90000"/>
              </a:lnSpc>
            </a:pPr>
            <a:r>
              <a:rPr lang="en-GB" b="1" dirty="0"/>
              <a:t>Assessment </a:t>
            </a:r>
          </a:p>
          <a:p>
            <a:pPr lvl="1">
              <a:lnSpc>
                <a:spcPct val="90000"/>
              </a:lnSpc>
            </a:pPr>
            <a:r>
              <a:rPr lang="en-GB" b="1" dirty="0"/>
              <a:t>Reporting</a:t>
            </a:r>
            <a:r>
              <a:rPr lang="en-GB" sz="1800" b="1" dirty="0"/>
              <a:t> </a:t>
            </a:r>
          </a:p>
        </p:txBody>
      </p:sp>
      <p:sp>
        <p:nvSpPr>
          <p:cNvPr id="289796" name="Rectangle 4"/>
          <p:cNvSpPr>
            <a:spLocks noGrp="1" noChangeArrowheads="1"/>
          </p:cNvSpPr>
          <p:nvPr>
            <p:ph type="body" sz="half" idx="2"/>
          </p:nvPr>
        </p:nvSpPr>
        <p:spPr>
          <a:xfrm>
            <a:off x="4851641" y="1542078"/>
            <a:ext cx="3882399" cy="5011122"/>
          </a:xfrm>
          <a:solidFill>
            <a:srgbClr val="FFFF99"/>
          </a:solidFill>
        </p:spPr>
        <p:txBody>
          <a:bodyPr>
            <a:normAutofit/>
          </a:bodyPr>
          <a:lstStyle/>
          <a:p>
            <a:pPr>
              <a:lnSpc>
                <a:spcPct val="90000"/>
              </a:lnSpc>
              <a:buClr>
                <a:schemeClr val="accent1"/>
              </a:buClr>
            </a:pPr>
            <a:r>
              <a:rPr lang="en-GB" b="1" dirty="0"/>
              <a:t>At national level</a:t>
            </a:r>
            <a:r>
              <a:rPr lang="en-GB" sz="2200" b="1" dirty="0"/>
              <a:t> </a:t>
            </a:r>
          </a:p>
          <a:p>
            <a:pPr lvl="1">
              <a:lnSpc>
                <a:spcPct val="90000"/>
              </a:lnSpc>
              <a:buClr>
                <a:schemeClr val="accent1"/>
              </a:buClr>
            </a:pPr>
            <a:r>
              <a:rPr lang="en-GB" b="1" dirty="0"/>
              <a:t>Assessment </a:t>
            </a:r>
          </a:p>
          <a:p>
            <a:pPr lvl="1">
              <a:lnSpc>
                <a:spcPct val="90000"/>
              </a:lnSpc>
              <a:buClr>
                <a:schemeClr val="accent1"/>
              </a:buClr>
            </a:pPr>
            <a:r>
              <a:rPr lang="en-GB" b="1" dirty="0"/>
              <a:t>Notification </a:t>
            </a:r>
            <a:r>
              <a:rPr lang="en-GB" b="1" dirty="0">
                <a:solidFill>
                  <a:schemeClr val="hlink"/>
                </a:solidFill>
              </a:rPr>
              <a:t>(to WHO)</a:t>
            </a:r>
          </a:p>
          <a:p>
            <a:pPr lvl="1">
              <a:lnSpc>
                <a:spcPct val="90000"/>
              </a:lnSpc>
              <a:buClr>
                <a:schemeClr val="accent1"/>
              </a:buClr>
            </a:pPr>
            <a:r>
              <a:rPr lang="en-GB" b="1" dirty="0">
                <a:solidFill>
                  <a:schemeClr val="hlink"/>
                </a:solidFill>
              </a:rPr>
              <a:t>Public</a:t>
            </a:r>
            <a:r>
              <a:rPr lang="en-GB" b="1" dirty="0"/>
              <a:t> health response</a:t>
            </a:r>
          </a:p>
          <a:p>
            <a:pPr lvl="2">
              <a:lnSpc>
                <a:spcPct val="90000"/>
              </a:lnSpc>
              <a:buClr>
                <a:schemeClr val="accent1"/>
              </a:buClr>
            </a:pPr>
            <a:r>
              <a:rPr lang="en-GB" sz="2100" b="1" dirty="0"/>
              <a:t>Control measures</a:t>
            </a:r>
          </a:p>
          <a:p>
            <a:pPr lvl="2">
              <a:lnSpc>
                <a:spcPct val="90000"/>
              </a:lnSpc>
              <a:buClr>
                <a:schemeClr val="accent1"/>
              </a:buClr>
            </a:pPr>
            <a:r>
              <a:rPr lang="en-GB" sz="2100" b="1" dirty="0">
                <a:solidFill>
                  <a:schemeClr val="hlink"/>
                </a:solidFill>
              </a:rPr>
              <a:t>Support (staff, lab)</a:t>
            </a:r>
          </a:p>
          <a:p>
            <a:pPr lvl="2">
              <a:lnSpc>
                <a:spcPct val="90000"/>
              </a:lnSpc>
              <a:buClr>
                <a:schemeClr val="accent1"/>
              </a:buClr>
            </a:pPr>
            <a:r>
              <a:rPr lang="en-GB" sz="2100" b="1" dirty="0"/>
              <a:t>On-site assistance </a:t>
            </a:r>
          </a:p>
          <a:p>
            <a:pPr lvl="2">
              <a:lnSpc>
                <a:spcPct val="90000"/>
              </a:lnSpc>
              <a:buClr>
                <a:schemeClr val="accent1"/>
              </a:buClr>
            </a:pPr>
            <a:r>
              <a:rPr lang="en-GB" sz="2100" b="1" dirty="0"/>
              <a:t>Operational links</a:t>
            </a:r>
            <a:r>
              <a:rPr lang="en-GB" sz="2100" b="1" dirty="0">
                <a:solidFill>
                  <a:schemeClr val="hlink"/>
                </a:solidFill>
              </a:rPr>
              <a:t>/liaison</a:t>
            </a:r>
            <a:endParaRPr lang="en-GB" sz="2100" b="1" dirty="0"/>
          </a:p>
          <a:p>
            <a:pPr lvl="2">
              <a:lnSpc>
                <a:spcPct val="90000"/>
              </a:lnSpc>
              <a:buClr>
                <a:schemeClr val="accent1"/>
              </a:buClr>
            </a:pPr>
            <a:r>
              <a:rPr lang="en-GB" sz="2100" b="1" dirty="0"/>
              <a:t>Public health emergency response </a:t>
            </a:r>
            <a:r>
              <a:rPr lang="en-GB" sz="2100" b="1" dirty="0">
                <a:solidFill>
                  <a:schemeClr val="hlink"/>
                </a:solidFill>
              </a:rPr>
              <a:t>plan</a:t>
            </a:r>
          </a:p>
          <a:p>
            <a:pPr lvl="2">
              <a:lnSpc>
                <a:spcPct val="90000"/>
              </a:lnSpc>
              <a:buClr>
                <a:schemeClr val="accent1"/>
              </a:buClr>
            </a:pPr>
            <a:r>
              <a:rPr lang="en-GB" sz="2100" b="1" dirty="0">
                <a:solidFill>
                  <a:schemeClr val="hlink"/>
                </a:solidFill>
              </a:rPr>
              <a:t>On 24 hour basis</a:t>
            </a:r>
            <a:endParaRPr lang="en-US" sz="2100" b="1" dirty="0">
              <a:solidFill>
                <a:schemeClr val="hlink"/>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9795">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9795">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9795">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89795">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89795">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89795">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89795">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89795">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89795">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89796">
                                            <p:bg/>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89796">
                                            <p:txEl>
                                              <p:pRg st="0" end="0"/>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89796">
                                            <p:txEl>
                                              <p:pRg st="1" end="1"/>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89796">
                                            <p:txEl>
                                              <p:pRg st="2" end="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89796">
                                            <p:txEl>
                                              <p:pRg st="3" end="3"/>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89796">
                                            <p:txEl>
                                              <p:pRg st="4" end="4"/>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89796">
                                            <p:txEl>
                                              <p:pRg st="5" end="5"/>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89796">
                                            <p:txEl>
                                              <p:pRg st="6" end="6"/>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89796">
                                            <p:txEl>
                                              <p:pRg st="7" end="7"/>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89796">
                                            <p:txEl>
                                              <p:pRg st="8" end="8"/>
                                            </p:txEl>
                                          </p:spTgt>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8979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9795" grpId="0" build="p" animBg="1"/>
      <p:bldP spid="289796" grpId="0" build="p"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2"/>
          <p:cNvSpPr>
            <a:spLocks noGrp="1" noChangeArrowheads="1"/>
          </p:cNvSpPr>
          <p:nvPr>
            <p:ph type="title"/>
          </p:nvPr>
        </p:nvSpPr>
        <p:spPr>
          <a:xfrm>
            <a:off x="0" y="228600"/>
            <a:ext cx="9144000" cy="1238270"/>
          </a:xfrm>
        </p:spPr>
        <p:txBody>
          <a:bodyPr/>
          <a:lstStyle/>
          <a:p>
            <a:r>
              <a:rPr lang="en-GB" dirty="0">
                <a:solidFill>
                  <a:srgbClr val="FF0000"/>
                </a:solidFill>
              </a:rPr>
              <a:t>Verification of events</a:t>
            </a:r>
            <a:r>
              <a:rPr lang="en-GB" sz="3000" dirty="0">
                <a:solidFill>
                  <a:srgbClr val="FF0000"/>
                </a:solidFill>
              </a:rPr>
              <a:t>  </a:t>
            </a:r>
            <a:endParaRPr lang="en-US" sz="3000" dirty="0">
              <a:solidFill>
                <a:srgbClr val="FF0000"/>
              </a:solidFill>
            </a:endParaRPr>
          </a:p>
        </p:txBody>
      </p:sp>
      <p:sp>
        <p:nvSpPr>
          <p:cNvPr id="273411" name="Rectangle 3"/>
          <p:cNvSpPr>
            <a:spLocks noGrp="1" noChangeArrowheads="1"/>
          </p:cNvSpPr>
          <p:nvPr>
            <p:ph type="body" sz="half" idx="1"/>
          </p:nvPr>
        </p:nvSpPr>
        <p:spPr>
          <a:xfrm>
            <a:off x="381000" y="1600200"/>
            <a:ext cx="8077200" cy="4001340"/>
          </a:xfrm>
        </p:spPr>
        <p:txBody>
          <a:bodyPr>
            <a:noAutofit/>
          </a:bodyPr>
          <a:lstStyle/>
          <a:p>
            <a:pPr>
              <a:spcBef>
                <a:spcPts val="0"/>
              </a:spcBef>
            </a:pPr>
            <a:r>
              <a:rPr lang="en-US" sz="2800" dirty="0"/>
              <a:t>Value of unofficial sources of information for early alert (to be assessed and verification requested)</a:t>
            </a:r>
          </a:p>
          <a:p>
            <a:pPr>
              <a:spcBef>
                <a:spcPts val="0"/>
              </a:spcBef>
            </a:pPr>
            <a:endParaRPr lang="en-GB" sz="2800" dirty="0" smtClean="0"/>
          </a:p>
          <a:p>
            <a:pPr>
              <a:spcBef>
                <a:spcPts val="0"/>
              </a:spcBef>
            </a:pPr>
            <a:r>
              <a:rPr lang="en-GB" sz="2800" dirty="0" smtClean="0"/>
              <a:t>WHO </a:t>
            </a:r>
            <a:r>
              <a:rPr lang="en-GB" sz="2800" dirty="0"/>
              <a:t>mandated to seek verification (from State Party in which event arising) of events which may be emergencies of international concern</a:t>
            </a:r>
            <a:r>
              <a:rPr lang="en-GB" sz="2800" dirty="0">
                <a:solidFill>
                  <a:schemeClr val="hlink"/>
                </a:solidFill>
              </a:rPr>
              <a:t> </a:t>
            </a:r>
          </a:p>
          <a:p>
            <a:pPr>
              <a:spcBef>
                <a:spcPts val="0"/>
              </a:spcBef>
            </a:pPr>
            <a:endParaRPr lang="en-GB" sz="2800" dirty="0" smtClean="0"/>
          </a:p>
          <a:p>
            <a:pPr>
              <a:spcBef>
                <a:spcPts val="0"/>
              </a:spcBef>
            </a:pPr>
            <a:r>
              <a:rPr lang="en-GB" sz="2800" dirty="0" smtClean="0"/>
              <a:t>States </a:t>
            </a:r>
            <a:r>
              <a:rPr lang="en-GB" sz="2800" dirty="0"/>
              <a:t>Parties must give initial reply within 24 hours and provide of information</a:t>
            </a:r>
          </a:p>
          <a:p>
            <a:pPr>
              <a:spcBef>
                <a:spcPts val="0"/>
              </a:spcBef>
            </a:pPr>
            <a:endParaRPr lang="en-GB" sz="2800" dirty="0" smtClean="0"/>
          </a:p>
          <a:p>
            <a:pPr>
              <a:spcBef>
                <a:spcPts val="0"/>
              </a:spcBef>
            </a:pPr>
            <a:r>
              <a:rPr lang="en-GB" sz="2800" dirty="0" smtClean="0"/>
              <a:t>Offer </a:t>
            </a:r>
            <a:r>
              <a:rPr lang="en-GB" sz="2800" dirty="0"/>
              <a:t>On-site assessment, when necessary</a:t>
            </a:r>
            <a:r>
              <a:rPr lang="en-GB" sz="2800" dirty="0">
                <a:solidFill>
                  <a:schemeClr val="hlink"/>
                </a:solidFill>
              </a:rPr>
              <a:t>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80546" y="4724144"/>
            <a:ext cx="8710963" cy="1827168"/>
            <a:chOff x="114" y="2976"/>
            <a:chExt cx="5488" cy="1151"/>
          </a:xfrm>
        </p:grpSpPr>
        <p:pic>
          <p:nvPicPr>
            <p:cNvPr id="322563" name="Picture 3" descr="2006 meningitis burkina01"/>
            <p:cNvPicPr>
              <a:picLocks noChangeAspect="1" noChangeArrowheads="1"/>
            </p:cNvPicPr>
            <p:nvPr/>
          </p:nvPicPr>
          <p:blipFill>
            <a:blip r:embed="rId2"/>
            <a:srcRect/>
            <a:stretch>
              <a:fillRect/>
            </a:stretch>
          </p:blipFill>
          <p:spPr bwMode="auto">
            <a:xfrm>
              <a:off x="114" y="2993"/>
              <a:ext cx="1633" cy="1000"/>
            </a:xfrm>
            <a:prstGeom prst="rect">
              <a:avLst/>
            </a:prstGeom>
            <a:noFill/>
          </p:spPr>
        </p:pic>
        <p:sp>
          <p:nvSpPr>
            <p:cNvPr id="322564" name="Text Box 4"/>
            <p:cNvSpPr txBox="1">
              <a:spLocks noChangeArrowheads="1"/>
            </p:cNvSpPr>
            <p:nvPr/>
          </p:nvSpPr>
          <p:spPr bwMode="auto">
            <a:xfrm rot="-1735217">
              <a:off x="250" y="3884"/>
              <a:ext cx="725" cy="222"/>
            </a:xfrm>
            <a:prstGeom prst="rect">
              <a:avLst/>
            </a:prstGeom>
            <a:solidFill>
              <a:srgbClr val="F8F8F8"/>
            </a:solidFill>
            <a:ln w="9525">
              <a:solidFill>
                <a:schemeClr val="tx1"/>
              </a:solidFill>
              <a:miter lim="800000"/>
              <a:headEnd/>
              <a:tailEnd/>
            </a:ln>
            <a:effectLst/>
          </p:spPr>
          <p:txBody>
            <a:bodyPr lIns="104277" tIns="52139" rIns="104277" bIns="52139">
              <a:spAutoFit/>
            </a:bodyPr>
            <a:lstStyle/>
            <a:p>
              <a:pPr algn="ctr" defTabSz="914179">
                <a:spcBef>
                  <a:spcPct val="50000"/>
                </a:spcBef>
              </a:pPr>
              <a:r>
                <a:rPr lang="en-GB" sz="1600" dirty="0"/>
                <a:t>meningitis</a:t>
              </a:r>
            </a:p>
          </p:txBody>
        </p:sp>
        <p:pic>
          <p:nvPicPr>
            <p:cNvPr id="322565" name="Picture 5" descr="choelra Liberia MSF"/>
            <p:cNvPicPr>
              <a:picLocks noChangeAspect="1" noChangeArrowheads="1"/>
            </p:cNvPicPr>
            <p:nvPr/>
          </p:nvPicPr>
          <p:blipFill>
            <a:blip r:embed="rId3"/>
            <a:srcRect/>
            <a:stretch>
              <a:fillRect/>
            </a:stretch>
          </p:blipFill>
          <p:spPr bwMode="auto">
            <a:xfrm>
              <a:off x="1338" y="2976"/>
              <a:ext cx="1317" cy="988"/>
            </a:xfrm>
            <a:prstGeom prst="rect">
              <a:avLst/>
            </a:prstGeom>
            <a:noFill/>
          </p:spPr>
        </p:pic>
        <p:pic>
          <p:nvPicPr>
            <p:cNvPr id="322566" name="Picture 6" descr="ap_ivory_coast_toxic_waste_21sep06_210"/>
            <p:cNvPicPr>
              <a:picLocks noChangeAspect="1" noChangeArrowheads="1"/>
            </p:cNvPicPr>
            <p:nvPr/>
          </p:nvPicPr>
          <p:blipFill>
            <a:blip r:embed="rId4"/>
            <a:srcRect/>
            <a:stretch>
              <a:fillRect/>
            </a:stretch>
          </p:blipFill>
          <p:spPr bwMode="auto">
            <a:xfrm>
              <a:off x="2472" y="2976"/>
              <a:ext cx="1157" cy="1041"/>
            </a:xfrm>
            <a:prstGeom prst="rect">
              <a:avLst/>
            </a:prstGeom>
            <a:noFill/>
          </p:spPr>
        </p:pic>
        <p:pic>
          <p:nvPicPr>
            <p:cNvPr id="322567" name="Picture 7" descr="Global_SubNat_H5N1inAnimalConfirmedCUMULATIVE_20070506"/>
            <p:cNvPicPr>
              <a:picLocks noChangeAspect="1" noChangeArrowheads="1"/>
            </p:cNvPicPr>
            <p:nvPr/>
          </p:nvPicPr>
          <p:blipFill>
            <a:blip r:embed="rId5"/>
            <a:srcRect/>
            <a:stretch>
              <a:fillRect/>
            </a:stretch>
          </p:blipFill>
          <p:spPr bwMode="auto">
            <a:xfrm>
              <a:off x="3470" y="2981"/>
              <a:ext cx="1588" cy="1063"/>
            </a:xfrm>
            <a:prstGeom prst="rect">
              <a:avLst/>
            </a:prstGeom>
            <a:noFill/>
          </p:spPr>
        </p:pic>
        <p:sp>
          <p:nvSpPr>
            <p:cNvPr id="322568" name="Text Box 8"/>
            <p:cNvSpPr txBox="1">
              <a:spLocks noChangeArrowheads="1"/>
            </p:cNvSpPr>
            <p:nvPr/>
          </p:nvSpPr>
          <p:spPr bwMode="auto">
            <a:xfrm rot="19864783">
              <a:off x="3683" y="3650"/>
              <a:ext cx="724" cy="222"/>
            </a:xfrm>
            <a:prstGeom prst="rect">
              <a:avLst/>
            </a:prstGeom>
            <a:solidFill>
              <a:srgbClr val="F8F8F8"/>
            </a:solidFill>
            <a:ln w="9525">
              <a:solidFill>
                <a:schemeClr val="tx1"/>
              </a:solidFill>
              <a:miter lim="800000"/>
              <a:headEnd/>
              <a:tailEnd/>
            </a:ln>
            <a:effectLst/>
          </p:spPr>
          <p:txBody>
            <a:bodyPr lIns="104277" tIns="52139" rIns="104277" bIns="52139">
              <a:spAutoFit/>
            </a:bodyPr>
            <a:lstStyle/>
            <a:p>
              <a:pPr algn="ctr" defTabSz="914179">
                <a:spcBef>
                  <a:spcPct val="50000"/>
                </a:spcBef>
              </a:pPr>
              <a:r>
                <a:rPr lang="en-GB" sz="1600" dirty="0"/>
                <a:t>Avian Flu</a:t>
              </a:r>
            </a:p>
          </p:txBody>
        </p:sp>
        <p:sp>
          <p:nvSpPr>
            <p:cNvPr id="322569" name="Text Box 9"/>
            <p:cNvSpPr txBox="1">
              <a:spLocks noChangeArrowheads="1"/>
            </p:cNvSpPr>
            <p:nvPr/>
          </p:nvSpPr>
          <p:spPr bwMode="auto">
            <a:xfrm rot="-1735217">
              <a:off x="2564" y="3748"/>
              <a:ext cx="725" cy="379"/>
            </a:xfrm>
            <a:prstGeom prst="rect">
              <a:avLst/>
            </a:prstGeom>
            <a:solidFill>
              <a:srgbClr val="F8F8F8"/>
            </a:solidFill>
            <a:ln w="9525">
              <a:solidFill>
                <a:schemeClr val="tx1"/>
              </a:solidFill>
              <a:miter lim="800000"/>
              <a:headEnd/>
              <a:tailEnd/>
            </a:ln>
            <a:effectLst/>
          </p:spPr>
          <p:txBody>
            <a:bodyPr lIns="104277" tIns="52139" rIns="104277" bIns="52139">
              <a:spAutoFit/>
            </a:bodyPr>
            <a:lstStyle/>
            <a:p>
              <a:pPr algn="ctr" defTabSz="914179">
                <a:spcBef>
                  <a:spcPct val="50000"/>
                </a:spcBef>
              </a:pPr>
              <a:r>
                <a:rPr lang="en-US" sz="1600" dirty="0"/>
                <a:t>Chemical pollution</a:t>
              </a:r>
            </a:p>
          </p:txBody>
        </p:sp>
        <p:sp>
          <p:nvSpPr>
            <p:cNvPr id="322570" name="Text Box 10"/>
            <p:cNvSpPr txBox="1">
              <a:spLocks noChangeArrowheads="1"/>
            </p:cNvSpPr>
            <p:nvPr/>
          </p:nvSpPr>
          <p:spPr bwMode="auto">
            <a:xfrm rot="-1735217">
              <a:off x="1474" y="3884"/>
              <a:ext cx="725" cy="222"/>
            </a:xfrm>
            <a:prstGeom prst="rect">
              <a:avLst/>
            </a:prstGeom>
            <a:solidFill>
              <a:srgbClr val="F8F8F8"/>
            </a:solidFill>
            <a:ln w="9525">
              <a:solidFill>
                <a:schemeClr val="tx1"/>
              </a:solidFill>
              <a:miter lim="800000"/>
              <a:headEnd/>
              <a:tailEnd/>
            </a:ln>
            <a:effectLst/>
          </p:spPr>
          <p:txBody>
            <a:bodyPr lIns="104277" tIns="52139" rIns="104277" bIns="52139">
              <a:spAutoFit/>
            </a:bodyPr>
            <a:lstStyle/>
            <a:p>
              <a:pPr algn="ctr" defTabSz="914179">
                <a:spcBef>
                  <a:spcPct val="50000"/>
                </a:spcBef>
              </a:pPr>
              <a:r>
                <a:rPr lang="en-GB" sz="1600" dirty="0"/>
                <a:t>cholera</a:t>
              </a:r>
            </a:p>
          </p:txBody>
        </p:sp>
        <p:sp>
          <p:nvSpPr>
            <p:cNvPr id="322571" name="AutoShape 11"/>
            <p:cNvSpPr>
              <a:spLocks noChangeArrowheads="1"/>
            </p:cNvSpPr>
            <p:nvPr/>
          </p:nvSpPr>
          <p:spPr bwMode="auto">
            <a:xfrm>
              <a:off x="5058" y="3339"/>
              <a:ext cx="544" cy="363"/>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000066"/>
            </a:solidFill>
            <a:ln w="9525">
              <a:solidFill>
                <a:schemeClr val="tx1"/>
              </a:solidFill>
              <a:miter lim="800000"/>
              <a:headEnd/>
              <a:tailEnd/>
            </a:ln>
            <a:effectLst/>
          </p:spPr>
          <p:txBody>
            <a:bodyPr wrap="none" anchor="ctr"/>
            <a:lstStyle/>
            <a:p>
              <a:endParaRPr lang="en-US"/>
            </a:p>
          </p:txBody>
        </p:sp>
      </p:grpSp>
      <p:sp>
        <p:nvSpPr>
          <p:cNvPr id="322572" name="Text Box 12"/>
          <p:cNvSpPr txBox="1">
            <a:spLocks noChangeArrowheads="1"/>
          </p:cNvSpPr>
          <p:nvPr/>
        </p:nvSpPr>
        <p:spPr bwMode="auto">
          <a:xfrm>
            <a:off x="0" y="0"/>
            <a:ext cx="9144000" cy="477013"/>
          </a:xfrm>
          <a:prstGeom prst="rect">
            <a:avLst/>
          </a:prstGeom>
          <a:noFill/>
          <a:ln w="9525">
            <a:noFill/>
            <a:miter lim="800000"/>
            <a:headEnd/>
            <a:tailEnd/>
          </a:ln>
          <a:effectLst/>
        </p:spPr>
        <p:txBody>
          <a:bodyPr lIns="91399" tIns="45700" rIns="91399" bIns="45700">
            <a:spAutoFit/>
          </a:bodyPr>
          <a:lstStyle/>
          <a:p>
            <a:pPr algn="ctr" defTabSz="914179">
              <a:spcBef>
                <a:spcPct val="50000"/>
              </a:spcBef>
            </a:pPr>
            <a:r>
              <a:rPr lang="en-US" sz="2500" dirty="0">
                <a:solidFill>
                  <a:srgbClr val="FF0000"/>
                </a:solidFill>
              </a:rPr>
              <a:t>Global threats :</a:t>
            </a:r>
            <a:r>
              <a:rPr lang="en-US" dirty="0">
                <a:solidFill>
                  <a:srgbClr val="FF0000"/>
                </a:solidFill>
              </a:rPr>
              <a:t> </a:t>
            </a:r>
            <a:r>
              <a:rPr lang="en-US" sz="2500" dirty="0">
                <a:solidFill>
                  <a:srgbClr val="FF0000"/>
                </a:solidFill>
              </a:rPr>
              <a:t>International Health Security</a:t>
            </a:r>
            <a:r>
              <a:rPr lang="en-US" dirty="0">
                <a:solidFill>
                  <a:srgbClr val="FF0000"/>
                </a:solidFill>
              </a:rPr>
              <a:t> </a:t>
            </a:r>
            <a:r>
              <a:rPr lang="en-US" sz="2500" dirty="0">
                <a:solidFill>
                  <a:srgbClr val="FF0000"/>
                </a:solidFill>
              </a:rPr>
              <a:t>1980 - </a:t>
            </a:r>
            <a:r>
              <a:rPr lang="en-US" sz="2500" dirty="0" smtClean="0">
                <a:solidFill>
                  <a:srgbClr val="FF0000"/>
                </a:solidFill>
              </a:rPr>
              <a:t>2016</a:t>
            </a:r>
            <a:endParaRPr lang="en-US" sz="2500" dirty="0">
              <a:solidFill>
                <a:srgbClr val="FF0000"/>
              </a:solidFill>
            </a:endParaRPr>
          </a:p>
        </p:txBody>
      </p:sp>
      <p:grpSp>
        <p:nvGrpSpPr>
          <p:cNvPr id="3" name="Group 13"/>
          <p:cNvGrpSpPr>
            <a:grpSpLocks/>
          </p:cNvGrpSpPr>
          <p:nvPr/>
        </p:nvGrpSpPr>
        <p:grpSpPr bwMode="auto">
          <a:xfrm>
            <a:off x="252492" y="2634924"/>
            <a:ext cx="8060729" cy="1855533"/>
            <a:chOff x="160" y="2150"/>
            <a:chExt cx="5392" cy="1461"/>
          </a:xfrm>
        </p:grpSpPr>
        <p:pic>
          <p:nvPicPr>
            <p:cNvPr id="322574" name="Picture 14" descr="Pakistan alert photo"/>
            <p:cNvPicPr>
              <a:picLocks noChangeAspect="1" noChangeArrowheads="1"/>
            </p:cNvPicPr>
            <p:nvPr/>
          </p:nvPicPr>
          <p:blipFill>
            <a:blip r:embed="rId6"/>
            <a:srcRect/>
            <a:stretch>
              <a:fillRect/>
            </a:stretch>
          </p:blipFill>
          <p:spPr bwMode="auto">
            <a:xfrm>
              <a:off x="1669" y="2150"/>
              <a:ext cx="2363" cy="1317"/>
            </a:xfrm>
            <a:prstGeom prst="rect">
              <a:avLst/>
            </a:prstGeom>
            <a:noFill/>
            <a:ln w="9525">
              <a:solidFill>
                <a:schemeClr val="tx1"/>
              </a:solidFill>
              <a:miter lim="800000"/>
              <a:headEnd/>
              <a:tailEnd/>
            </a:ln>
          </p:spPr>
        </p:pic>
        <p:pic>
          <p:nvPicPr>
            <p:cNvPr id="322575" name="Picture 15" descr="pigs Nipah"/>
            <p:cNvPicPr>
              <a:picLocks noChangeAspect="1" noChangeArrowheads="1"/>
            </p:cNvPicPr>
            <p:nvPr/>
          </p:nvPicPr>
          <p:blipFill>
            <a:blip r:embed="rId7"/>
            <a:srcRect/>
            <a:stretch>
              <a:fillRect/>
            </a:stretch>
          </p:blipFill>
          <p:spPr bwMode="auto">
            <a:xfrm>
              <a:off x="749" y="2159"/>
              <a:ext cx="1905" cy="1311"/>
            </a:xfrm>
            <a:prstGeom prst="rect">
              <a:avLst/>
            </a:prstGeom>
            <a:noFill/>
            <a:ln w="9525">
              <a:solidFill>
                <a:schemeClr val="tx1"/>
              </a:solidFill>
              <a:miter lim="800000"/>
              <a:headEnd/>
              <a:tailEnd/>
            </a:ln>
          </p:spPr>
        </p:pic>
        <p:pic>
          <p:nvPicPr>
            <p:cNvPr id="322576" name="Picture 16"/>
            <p:cNvPicPr>
              <a:picLocks noChangeAspect="1" noChangeArrowheads="1"/>
            </p:cNvPicPr>
            <p:nvPr/>
          </p:nvPicPr>
          <p:blipFill>
            <a:blip r:embed="rId8"/>
            <a:srcRect/>
            <a:stretch>
              <a:fillRect/>
            </a:stretch>
          </p:blipFill>
          <p:spPr bwMode="auto">
            <a:xfrm>
              <a:off x="3924" y="2150"/>
              <a:ext cx="1628" cy="1325"/>
            </a:xfrm>
            <a:prstGeom prst="rect">
              <a:avLst/>
            </a:prstGeom>
            <a:noFill/>
            <a:ln w="9525">
              <a:noFill/>
              <a:miter lim="800000"/>
              <a:headEnd/>
              <a:tailEnd/>
            </a:ln>
            <a:effectLst/>
          </p:spPr>
        </p:pic>
        <p:pic>
          <p:nvPicPr>
            <p:cNvPr id="322577" name="Picture 17" descr="Mad cow disease"/>
            <p:cNvPicPr>
              <a:picLocks noChangeAspect="1" noChangeArrowheads="1"/>
            </p:cNvPicPr>
            <p:nvPr/>
          </p:nvPicPr>
          <p:blipFill>
            <a:blip r:embed="rId9"/>
            <a:srcRect/>
            <a:stretch>
              <a:fillRect/>
            </a:stretch>
          </p:blipFill>
          <p:spPr bwMode="auto">
            <a:xfrm>
              <a:off x="160" y="2159"/>
              <a:ext cx="1104" cy="1316"/>
            </a:xfrm>
            <a:prstGeom prst="rect">
              <a:avLst/>
            </a:prstGeom>
            <a:noFill/>
            <a:ln w="9525">
              <a:solidFill>
                <a:schemeClr val="tx1"/>
              </a:solidFill>
              <a:miter lim="800000"/>
              <a:headEnd/>
              <a:tailEnd/>
            </a:ln>
          </p:spPr>
        </p:pic>
        <p:sp>
          <p:nvSpPr>
            <p:cNvPr id="322580" name="Text Box 20"/>
            <p:cNvSpPr txBox="1">
              <a:spLocks noChangeArrowheads="1"/>
            </p:cNvSpPr>
            <p:nvPr/>
          </p:nvSpPr>
          <p:spPr bwMode="auto">
            <a:xfrm rot="-1735217">
              <a:off x="2935" y="3333"/>
              <a:ext cx="794" cy="278"/>
            </a:xfrm>
            <a:prstGeom prst="rect">
              <a:avLst/>
            </a:prstGeom>
            <a:solidFill>
              <a:srgbClr val="F8F8F8"/>
            </a:solidFill>
            <a:ln w="9525">
              <a:solidFill>
                <a:schemeClr val="tx1"/>
              </a:solidFill>
              <a:miter lim="800000"/>
              <a:headEnd/>
              <a:tailEnd/>
            </a:ln>
            <a:effectLst/>
          </p:spPr>
          <p:txBody>
            <a:bodyPr lIns="104277" tIns="52139" rIns="104277" bIns="52139">
              <a:spAutoFit/>
            </a:bodyPr>
            <a:lstStyle/>
            <a:p>
              <a:pPr algn="ctr" defTabSz="914179">
                <a:spcBef>
                  <a:spcPct val="50000"/>
                </a:spcBef>
              </a:pPr>
              <a:r>
                <a:rPr lang="en-GB" sz="1600" dirty="0"/>
                <a:t>Anthrax</a:t>
              </a:r>
            </a:p>
          </p:txBody>
        </p:sp>
        <p:sp>
          <p:nvSpPr>
            <p:cNvPr id="322581" name="Text Box 21"/>
            <p:cNvSpPr txBox="1">
              <a:spLocks noChangeArrowheads="1"/>
            </p:cNvSpPr>
            <p:nvPr/>
          </p:nvSpPr>
          <p:spPr bwMode="auto">
            <a:xfrm rot="-1735217">
              <a:off x="4386" y="3243"/>
              <a:ext cx="794" cy="277"/>
            </a:xfrm>
            <a:prstGeom prst="rect">
              <a:avLst/>
            </a:prstGeom>
            <a:solidFill>
              <a:srgbClr val="F8F8F8"/>
            </a:solidFill>
            <a:ln w="9525">
              <a:solidFill>
                <a:schemeClr val="tx1"/>
              </a:solidFill>
              <a:miter lim="800000"/>
              <a:headEnd/>
              <a:tailEnd/>
            </a:ln>
            <a:effectLst/>
          </p:spPr>
          <p:txBody>
            <a:bodyPr lIns="104277" tIns="52139" rIns="104277" bIns="52139">
              <a:spAutoFit/>
            </a:bodyPr>
            <a:lstStyle/>
            <a:p>
              <a:pPr algn="ctr" defTabSz="914179">
                <a:spcBef>
                  <a:spcPct val="50000"/>
                </a:spcBef>
              </a:pPr>
              <a:r>
                <a:rPr lang="en-GB" sz="1600" dirty="0"/>
                <a:t>SARS</a:t>
              </a:r>
            </a:p>
          </p:txBody>
        </p:sp>
      </p:grpSp>
      <p:grpSp>
        <p:nvGrpSpPr>
          <p:cNvPr id="4" name="Group 22"/>
          <p:cNvGrpSpPr>
            <a:grpSpLocks/>
          </p:cNvGrpSpPr>
          <p:nvPr/>
        </p:nvGrpSpPr>
        <p:grpSpPr bwMode="auto">
          <a:xfrm>
            <a:off x="283714" y="705526"/>
            <a:ext cx="8258922" cy="2114103"/>
            <a:chOff x="172" y="572"/>
            <a:chExt cx="5385" cy="1620"/>
          </a:xfrm>
        </p:grpSpPr>
        <p:pic>
          <p:nvPicPr>
            <p:cNvPr id="322583" name="Picture 23" descr="AidsPatient2"/>
            <p:cNvPicPr>
              <a:picLocks noChangeAspect="1" noChangeArrowheads="1"/>
            </p:cNvPicPr>
            <p:nvPr/>
          </p:nvPicPr>
          <p:blipFill>
            <a:blip r:embed="rId10"/>
            <a:srcRect/>
            <a:stretch>
              <a:fillRect/>
            </a:stretch>
          </p:blipFill>
          <p:spPr bwMode="auto">
            <a:xfrm>
              <a:off x="172" y="572"/>
              <a:ext cx="1073" cy="1289"/>
            </a:xfrm>
            <a:prstGeom prst="rect">
              <a:avLst/>
            </a:prstGeom>
            <a:noFill/>
            <a:ln w="9525">
              <a:solidFill>
                <a:schemeClr val="tx1"/>
              </a:solidFill>
              <a:miter lim="800000"/>
              <a:headEnd/>
              <a:tailEnd/>
            </a:ln>
          </p:spPr>
        </p:pic>
        <p:pic>
          <p:nvPicPr>
            <p:cNvPr id="322584" name="Picture 24" descr="_40182467_plague203"/>
            <p:cNvPicPr>
              <a:picLocks noChangeAspect="1" noChangeArrowheads="1"/>
            </p:cNvPicPr>
            <p:nvPr/>
          </p:nvPicPr>
          <p:blipFill>
            <a:blip r:embed="rId11"/>
            <a:srcRect/>
            <a:stretch>
              <a:fillRect/>
            </a:stretch>
          </p:blipFill>
          <p:spPr bwMode="auto">
            <a:xfrm>
              <a:off x="2246" y="572"/>
              <a:ext cx="1723" cy="1290"/>
            </a:xfrm>
            <a:prstGeom prst="rect">
              <a:avLst/>
            </a:prstGeom>
            <a:noFill/>
            <a:ln w="9525">
              <a:solidFill>
                <a:schemeClr val="tx1"/>
              </a:solidFill>
              <a:miter lim="800000"/>
              <a:headEnd/>
              <a:tailEnd/>
            </a:ln>
          </p:spPr>
        </p:pic>
        <p:pic>
          <p:nvPicPr>
            <p:cNvPr id="322585" name="Picture 25" descr="Marburg Angloa exposed patient"/>
            <p:cNvPicPr>
              <a:picLocks noChangeAspect="1" noChangeArrowheads="1"/>
            </p:cNvPicPr>
            <p:nvPr/>
          </p:nvPicPr>
          <p:blipFill>
            <a:blip r:embed="rId12">
              <a:lum bright="6000"/>
            </a:blip>
            <a:srcRect/>
            <a:stretch>
              <a:fillRect/>
            </a:stretch>
          </p:blipFill>
          <p:spPr bwMode="auto">
            <a:xfrm>
              <a:off x="3652" y="572"/>
              <a:ext cx="1905" cy="1286"/>
            </a:xfrm>
            <a:prstGeom prst="rect">
              <a:avLst/>
            </a:prstGeom>
            <a:noFill/>
            <a:ln w="9525">
              <a:solidFill>
                <a:schemeClr val="tx1"/>
              </a:solidFill>
              <a:miter lim="800000"/>
              <a:headEnd/>
              <a:tailEnd/>
            </a:ln>
          </p:spPr>
        </p:pic>
        <p:pic>
          <p:nvPicPr>
            <p:cNvPr id="322586" name="Picture 26" descr="Chernobyl02"/>
            <p:cNvPicPr>
              <a:picLocks noChangeAspect="1" noChangeArrowheads="1"/>
            </p:cNvPicPr>
            <p:nvPr/>
          </p:nvPicPr>
          <p:blipFill>
            <a:blip r:embed="rId13"/>
            <a:srcRect/>
            <a:stretch>
              <a:fillRect/>
            </a:stretch>
          </p:blipFill>
          <p:spPr bwMode="auto">
            <a:xfrm>
              <a:off x="1248" y="572"/>
              <a:ext cx="1026" cy="1291"/>
            </a:xfrm>
            <a:prstGeom prst="rect">
              <a:avLst/>
            </a:prstGeom>
            <a:noFill/>
            <a:ln w="9525">
              <a:solidFill>
                <a:schemeClr val="tx1"/>
              </a:solidFill>
              <a:miter lim="800000"/>
              <a:headEnd/>
              <a:tailEnd/>
            </a:ln>
          </p:spPr>
        </p:pic>
        <p:sp>
          <p:nvSpPr>
            <p:cNvPr id="322587" name="Text Box 27"/>
            <p:cNvSpPr txBox="1">
              <a:spLocks noChangeArrowheads="1"/>
            </p:cNvSpPr>
            <p:nvPr/>
          </p:nvSpPr>
          <p:spPr bwMode="auto">
            <a:xfrm rot="19864783">
              <a:off x="472" y="1640"/>
              <a:ext cx="794" cy="552"/>
            </a:xfrm>
            <a:prstGeom prst="rect">
              <a:avLst/>
            </a:prstGeom>
            <a:solidFill>
              <a:srgbClr val="F8F8F8"/>
            </a:solidFill>
            <a:ln w="9525">
              <a:solidFill>
                <a:schemeClr val="tx1"/>
              </a:solidFill>
              <a:miter lim="800000"/>
              <a:headEnd/>
              <a:tailEnd/>
            </a:ln>
            <a:effectLst/>
          </p:spPr>
          <p:txBody>
            <a:bodyPr lIns="104277" tIns="52139" rIns="104277" bIns="52139">
              <a:spAutoFit/>
            </a:bodyPr>
            <a:lstStyle/>
            <a:p>
              <a:pPr algn="ctr" defTabSz="914179">
                <a:spcBef>
                  <a:spcPct val="50000"/>
                </a:spcBef>
              </a:pPr>
              <a:r>
                <a:rPr lang="en-GB" sz="1600" dirty="0"/>
                <a:t>HIV/AIDS</a:t>
              </a:r>
            </a:p>
            <a:p>
              <a:pPr algn="ctr" defTabSz="914179">
                <a:spcBef>
                  <a:spcPct val="50000"/>
                </a:spcBef>
              </a:pPr>
              <a:r>
                <a:rPr lang="en-GB" sz="1600" dirty="0"/>
                <a:t>XDR-TB</a:t>
              </a:r>
            </a:p>
          </p:txBody>
        </p:sp>
      </p:grpSp>
      <p:sp>
        <p:nvSpPr>
          <p:cNvPr id="26" name="Text Box 8"/>
          <p:cNvSpPr txBox="1">
            <a:spLocks noChangeArrowheads="1"/>
          </p:cNvSpPr>
          <p:nvPr/>
        </p:nvSpPr>
        <p:spPr bwMode="auto">
          <a:xfrm rot="19864783">
            <a:off x="6642929" y="6074280"/>
            <a:ext cx="1149187" cy="352416"/>
          </a:xfrm>
          <a:prstGeom prst="rect">
            <a:avLst/>
          </a:prstGeom>
          <a:solidFill>
            <a:srgbClr val="F8F8F8"/>
          </a:solidFill>
          <a:ln w="9525">
            <a:solidFill>
              <a:schemeClr val="tx1"/>
            </a:solidFill>
            <a:miter lim="800000"/>
            <a:headEnd/>
            <a:tailEnd/>
          </a:ln>
          <a:effectLst/>
        </p:spPr>
        <p:txBody>
          <a:bodyPr lIns="104277" tIns="52139" rIns="104277" bIns="52139">
            <a:spAutoFit/>
          </a:bodyPr>
          <a:lstStyle/>
          <a:p>
            <a:pPr algn="ctr" defTabSz="914179">
              <a:spcBef>
                <a:spcPct val="50000"/>
              </a:spcBef>
            </a:pPr>
            <a:r>
              <a:rPr lang="en-GB" sz="1600" dirty="0" err="1" smtClean="0"/>
              <a:t>Zika</a:t>
            </a:r>
            <a:endParaRPr lang="en-GB" sz="1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3000"/>
                                        <p:tgtEl>
                                          <p:spTgt spid="4"/>
                                        </p:tgtEl>
                                      </p:cBhvr>
                                    </p:animEffect>
                                  </p:childTnLst>
                                </p:cTn>
                              </p:par>
                            </p:childTnLst>
                          </p:cTn>
                        </p:par>
                        <p:par>
                          <p:cTn id="8" fill="hold">
                            <p:stCondLst>
                              <p:cond delay="3000"/>
                            </p:stCondLst>
                            <p:childTnLst>
                              <p:par>
                                <p:cTn id="9" presetID="22" presetClass="entr" presetSubtype="8"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3000"/>
                                        <p:tgtEl>
                                          <p:spTgt spid="3"/>
                                        </p:tgtEl>
                                      </p:cBhvr>
                                    </p:animEffect>
                                  </p:childTnLst>
                                </p:cTn>
                              </p:par>
                            </p:childTnLst>
                          </p:cTn>
                        </p:par>
                        <p:par>
                          <p:cTn id="12" fill="hold">
                            <p:stCondLst>
                              <p:cond delay="6000"/>
                            </p:stCondLst>
                            <p:childTnLst>
                              <p:par>
                                <p:cTn id="13" presetID="22" presetClass="entr" presetSubtype="8"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left)">
                                      <p:cBhvr>
                                        <p:cTn id="15" dur="3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2"/>
          <p:cNvSpPr>
            <a:spLocks noGrp="1" noChangeArrowheads="1"/>
          </p:cNvSpPr>
          <p:nvPr>
            <p:ph type="title"/>
          </p:nvPr>
        </p:nvSpPr>
        <p:spPr/>
        <p:txBody>
          <a:bodyPr/>
          <a:lstStyle/>
          <a:p>
            <a:r>
              <a:rPr lang="en-GB" sz="3900" dirty="0">
                <a:solidFill>
                  <a:srgbClr val="FF0000"/>
                </a:solidFill>
              </a:rPr>
              <a:t>Event notification</a:t>
            </a:r>
            <a:endParaRPr lang="en-US" sz="3900" dirty="0">
              <a:solidFill>
                <a:srgbClr val="FF0000"/>
              </a:solidFill>
            </a:endParaRPr>
          </a:p>
        </p:txBody>
      </p:sp>
      <p:sp>
        <p:nvSpPr>
          <p:cNvPr id="275459" name="Rectangle 3"/>
          <p:cNvSpPr>
            <a:spLocks noGrp="1" noChangeArrowheads="1"/>
          </p:cNvSpPr>
          <p:nvPr>
            <p:ph type="body" idx="1"/>
          </p:nvPr>
        </p:nvSpPr>
        <p:spPr>
          <a:xfrm>
            <a:off x="548423" y="1619830"/>
            <a:ext cx="8406888" cy="4116527"/>
          </a:xfrm>
        </p:spPr>
        <p:txBody>
          <a:bodyPr>
            <a:noAutofit/>
          </a:bodyPr>
          <a:lstStyle/>
          <a:p>
            <a:r>
              <a:rPr lang="en-US" sz="2800" dirty="0">
                <a:solidFill>
                  <a:srgbClr val="990000"/>
                </a:solidFill>
              </a:rPr>
              <a:t>Any event</a:t>
            </a:r>
            <a:r>
              <a:rPr lang="en-US" sz="2800" dirty="0"/>
              <a:t> that may constitute a public health emergency of international concern (</a:t>
            </a:r>
            <a:r>
              <a:rPr lang="en-US" sz="2800" dirty="0">
                <a:solidFill>
                  <a:srgbClr val="990000"/>
                </a:solidFill>
              </a:rPr>
              <a:t>PHEIC</a:t>
            </a:r>
            <a:r>
              <a:rPr lang="en-US" sz="2800" dirty="0"/>
              <a:t>)</a:t>
            </a:r>
          </a:p>
          <a:p>
            <a:endParaRPr lang="en-GB" sz="2800" dirty="0" smtClean="0">
              <a:solidFill>
                <a:srgbClr val="990000"/>
              </a:solidFill>
            </a:endParaRPr>
          </a:p>
          <a:p>
            <a:r>
              <a:rPr lang="en-GB" sz="2800" dirty="0" smtClean="0">
                <a:solidFill>
                  <a:srgbClr val="990000"/>
                </a:solidFill>
              </a:rPr>
              <a:t>To </a:t>
            </a:r>
            <a:r>
              <a:rPr lang="en-GB" sz="2800" dirty="0">
                <a:solidFill>
                  <a:srgbClr val="990000"/>
                </a:solidFill>
              </a:rPr>
              <a:t>WHO</a:t>
            </a:r>
            <a:r>
              <a:rPr lang="en-GB" sz="2800" dirty="0">
                <a:solidFill>
                  <a:schemeClr val="hlink"/>
                </a:solidFill>
              </a:rPr>
              <a:t> </a:t>
            </a:r>
            <a:r>
              <a:rPr lang="en-GB" sz="2800" dirty="0"/>
              <a:t>within </a:t>
            </a:r>
            <a:r>
              <a:rPr lang="en-GB" sz="2800" dirty="0">
                <a:solidFill>
                  <a:schemeClr val="tx2"/>
                </a:solidFill>
              </a:rPr>
              <a:t>24 hours</a:t>
            </a:r>
            <a:r>
              <a:rPr lang="en-GB" sz="2800" dirty="0"/>
              <a:t> of </a:t>
            </a:r>
            <a:r>
              <a:rPr lang="en-GB" sz="2800" dirty="0">
                <a:solidFill>
                  <a:srgbClr val="990000"/>
                </a:solidFill>
              </a:rPr>
              <a:t>national</a:t>
            </a:r>
            <a:r>
              <a:rPr lang="en-GB" sz="2800" dirty="0">
                <a:solidFill>
                  <a:schemeClr val="hlink"/>
                </a:solidFill>
              </a:rPr>
              <a:t> </a:t>
            </a:r>
            <a:r>
              <a:rPr lang="en-GB" sz="2800" dirty="0"/>
              <a:t>assessment </a:t>
            </a:r>
          </a:p>
          <a:p>
            <a:endParaRPr lang="en-GB" sz="2800" dirty="0" smtClean="0"/>
          </a:p>
          <a:p>
            <a:r>
              <a:rPr lang="en-GB" sz="2800" dirty="0" smtClean="0"/>
              <a:t>Continue </a:t>
            </a:r>
            <a:r>
              <a:rPr lang="en-GB" sz="2800" dirty="0"/>
              <a:t>to provide WHO with detailed public health information including: case definition, cases/deaths, conditions affecting spread, measures</a:t>
            </a:r>
          </a:p>
          <a:p>
            <a:endParaRPr lang="en-GB" sz="2800" dirty="0" smtClean="0"/>
          </a:p>
          <a:p>
            <a:r>
              <a:rPr lang="en-GB" sz="2800" dirty="0" smtClean="0"/>
              <a:t>Does </a:t>
            </a:r>
            <a:r>
              <a:rPr lang="en-GB" sz="2800" dirty="0"/>
              <a:t>NOT mean an actual “PHEIC” is necessarily occurring</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Rectangle 2"/>
          <p:cNvSpPr>
            <a:spLocks noGrp="1" noChangeArrowheads="1"/>
          </p:cNvSpPr>
          <p:nvPr>
            <p:ph type="title"/>
          </p:nvPr>
        </p:nvSpPr>
        <p:spPr/>
        <p:txBody>
          <a:bodyPr>
            <a:normAutofit fontScale="90000"/>
          </a:bodyPr>
          <a:lstStyle/>
          <a:p>
            <a:r>
              <a:rPr lang="es-ES" sz="3900" dirty="0" err="1">
                <a:solidFill>
                  <a:srgbClr val="FF0000"/>
                </a:solidFill>
              </a:rPr>
              <a:t>What</a:t>
            </a:r>
            <a:r>
              <a:rPr lang="es-ES" sz="3900" dirty="0">
                <a:solidFill>
                  <a:srgbClr val="FF0000"/>
                </a:solidFill>
              </a:rPr>
              <a:t> </a:t>
            </a:r>
            <a:r>
              <a:rPr lang="es-ES" sz="3900" dirty="0" err="1">
                <a:solidFill>
                  <a:srgbClr val="FF0000"/>
                </a:solidFill>
              </a:rPr>
              <a:t>is</a:t>
            </a:r>
            <a:r>
              <a:rPr lang="es-ES" sz="3900" dirty="0">
                <a:solidFill>
                  <a:srgbClr val="FF0000"/>
                </a:solidFill>
              </a:rPr>
              <a:t> a </a:t>
            </a:r>
            <a:r>
              <a:rPr lang="es-ES" sz="3900" dirty="0" err="1">
                <a:solidFill>
                  <a:srgbClr val="FF0000"/>
                </a:solidFill>
              </a:rPr>
              <a:t>Public</a:t>
            </a:r>
            <a:r>
              <a:rPr lang="es-ES" sz="3900" dirty="0">
                <a:solidFill>
                  <a:srgbClr val="FF0000"/>
                </a:solidFill>
              </a:rPr>
              <a:t> </a:t>
            </a:r>
            <a:r>
              <a:rPr lang="es-ES" sz="3900" dirty="0" err="1">
                <a:solidFill>
                  <a:srgbClr val="FF0000"/>
                </a:solidFill>
              </a:rPr>
              <a:t>Health</a:t>
            </a:r>
            <a:r>
              <a:rPr lang="es-ES" sz="3900" dirty="0">
                <a:solidFill>
                  <a:srgbClr val="FF0000"/>
                </a:solidFill>
              </a:rPr>
              <a:t> </a:t>
            </a:r>
            <a:r>
              <a:rPr lang="es-ES" sz="3900" dirty="0" err="1">
                <a:solidFill>
                  <a:srgbClr val="FF0000"/>
                </a:solidFill>
              </a:rPr>
              <a:t>Emergency</a:t>
            </a:r>
            <a:r>
              <a:rPr lang="es-ES" sz="3900" dirty="0">
                <a:solidFill>
                  <a:srgbClr val="FF0000"/>
                </a:solidFill>
              </a:rPr>
              <a:t> of International </a:t>
            </a:r>
            <a:r>
              <a:rPr lang="es-ES" sz="3900" dirty="0" err="1">
                <a:solidFill>
                  <a:srgbClr val="FF0000"/>
                </a:solidFill>
              </a:rPr>
              <a:t>Concern</a:t>
            </a:r>
            <a:r>
              <a:rPr lang="es-ES" sz="3900" dirty="0">
                <a:solidFill>
                  <a:srgbClr val="FF0000"/>
                </a:solidFill>
              </a:rPr>
              <a:t> (PHEIC)?</a:t>
            </a:r>
          </a:p>
        </p:txBody>
      </p:sp>
      <p:sp>
        <p:nvSpPr>
          <p:cNvPr id="327683" name="Rectangle 3"/>
          <p:cNvSpPr>
            <a:spLocks noGrp="1" noChangeArrowheads="1"/>
          </p:cNvSpPr>
          <p:nvPr>
            <p:ph type="body" idx="1"/>
          </p:nvPr>
        </p:nvSpPr>
        <p:spPr>
          <a:xfrm>
            <a:off x="457200" y="1654387"/>
            <a:ext cx="8229599" cy="3955264"/>
          </a:xfrm>
          <a:noFill/>
          <a:ln/>
        </p:spPr>
        <p:txBody>
          <a:bodyPr/>
          <a:lstStyle/>
          <a:p>
            <a:pPr marL="506486" indent="-506486"/>
            <a:r>
              <a:rPr lang="en-GB" sz="2800" b="1" dirty="0"/>
              <a:t>PHEIC is </a:t>
            </a:r>
            <a:r>
              <a:rPr lang="en-GB" sz="2800" b="1" dirty="0">
                <a:solidFill>
                  <a:schemeClr val="hlink"/>
                </a:solidFill>
              </a:rPr>
              <a:t>an extraordinary event</a:t>
            </a:r>
            <a:r>
              <a:rPr lang="en-GB" sz="2800" b="1" dirty="0"/>
              <a:t> which is determined, as provided in these Regulations</a:t>
            </a:r>
            <a:r>
              <a:rPr lang="en-GB" sz="2800" b="1" dirty="0" smtClean="0"/>
              <a:t>:</a:t>
            </a:r>
          </a:p>
          <a:p>
            <a:pPr marL="506486" indent="-506486"/>
            <a:endParaRPr lang="en-GB" dirty="0"/>
          </a:p>
          <a:p>
            <a:pPr marL="957313" lvl="1" indent="-434130">
              <a:buFont typeface="Arial" charset="0"/>
              <a:buAutoNum type="romanLcPeriod"/>
            </a:pPr>
            <a:r>
              <a:rPr lang="en-GB" dirty="0"/>
              <a:t>to constitute a public health risk to other States through the </a:t>
            </a:r>
            <a:r>
              <a:rPr lang="en-GB" b="1" dirty="0"/>
              <a:t>international spread of disease</a:t>
            </a:r>
            <a:r>
              <a:rPr lang="en-GB" dirty="0"/>
              <a:t> </a:t>
            </a:r>
            <a:r>
              <a:rPr lang="en-GB" dirty="0" smtClean="0"/>
              <a:t>and</a:t>
            </a:r>
          </a:p>
          <a:p>
            <a:pPr marL="957313" lvl="1" indent="-434130">
              <a:buFont typeface="Arial" charset="0"/>
              <a:buAutoNum type="romanLcPeriod"/>
            </a:pPr>
            <a:endParaRPr lang="en-GB" dirty="0"/>
          </a:p>
          <a:p>
            <a:pPr marL="957313" lvl="1" indent="-434130">
              <a:buFont typeface="Arial" charset="0"/>
              <a:buAutoNum type="romanLcPeriod" startAt="2"/>
            </a:pPr>
            <a:r>
              <a:rPr lang="en-GB" dirty="0"/>
              <a:t>to potentially require a </a:t>
            </a:r>
            <a:r>
              <a:rPr lang="en-GB" b="1" dirty="0"/>
              <a:t>coordinated international response</a:t>
            </a:r>
            <a:r>
              <a:rPr lang="en-GB" sz="2500" b="1" dirty="0"/>
              <a:t>.</a:t>
            </a:r>
          </a:p>
          <a:p>
            <a:pPr marL="957313" lvl="1" indent="-434130">
              <a:buNone/>
            </a:pPr>
            <a:endParaRPr lang="es-ES" sz="2500" b="1"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smtClean="0">
                <a:solidFill>
                  <a:srgbClr val="FF0000"/>
                </a:solidFill>
              </a:rPr>
              <a:t>PHEIC</a:t>
            </a:r>
            <a:endParaRPr lang="en-US" dirty="0"/>
          </a:p>
        </p:txBody>
      </p:sp>
      <p:sp>
        <p:nvSpPr>
          <p:cNvPr id="3" name="Content Placeholder 2"/>
          <p:cNvSpPr>
            <a:spLocks noGrp="1"/>
          </p:cNvSpPr>
          <p:nvPr>
            <p:ph idx="1"/>
          </p:nvPr>
        </p:nvSpPr>
        <p:spPr/>
        <p:txBody>
          <a:bodyPr>
            <a:normAutofit lnSpcReduction="10000"/>
          </a:bodyPr>
          <a:lstStyle/>
          <a:p>
            <a:r>
              <a:rPr lang="en-US" dirty="0"/>
              <a:t>a situation that is:</a:t>
            </a:r>
          </a:p>
          <a:p>
            <a:endParaRPr lang="en-US" dirty="0" smtClean="0"/>
          </a:p>
          <a:p>
            <a:r>
              <a:rPr lang="en-US" dirty="0" smtClean="0"/>
              <a:t>serious</a:t>
            </a:r>
            <a:r>
              <a:rPr lang="en-US" dirty="0"/>
              <a:t>, sudden, unusual or unexpected;</a:t>
            </a:r>
          </a:p>
          <a:p>
            <a:endParaRPr lang="en-US" dirty="0" smtClean="0"/>
          </a:p>
          <a:p>
            <a:r>
              <a:rPr lang="en-US" dirty="0" smtClean="0"/>
              <a:t>carries </a:t>
            </a:r>
            <a:r>
              <a:rPr lang="en-US" dirty="0"/>
              <a:t>implications for public health beyond the affected State’s national border; and</a:t>
            </a:r>
          </a:p>
          <a:p>
            <a:endParaRPr lang="en-US" dirty="0" smtClean="0"/>
          </a:p>
          <a:p>
            <a:r>
              <a:rPr lang="en-US" dirty="0" smtClean="0"/>
              <a:t>may </a:t>
            </a:r>
            <a:r>
              <a:rPr lang="en-US" dirty="0"/>
              <a:t>require immediate international action.</a:t>
            </a:r>
          </a:p>
          <a:p>
            <a:endParaRPr lang="en-US" dirty="0"/>
          </a:p>
        </p:txBody>
      </p:sp>
    </p:spTree>
    <p:extLst>
      <p:ext uri="{BB962C8B-B14F-4D97-AF65-F5344CB8AC3E}">
        <p14:creationId xmlns:p14="http://schemas.microsoft.com/office/powerpoint/2010/main" val="26706521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2"/>
          <p:cNvSpPr>
            <a:spLocks noGrp="1" noChangeArrowheads="1"/>
          </p:cNvSpPr>
          <p:nvPr>
            <p:ph type="title"/>
          </p:nvPr>
        </p:nvSpPr>
        <p:spPr/>
        <p:txBody>
          <a:bodyPr/>
          <a:lstStyle/>
          <a:p>
            <a:r>
              <a:rPr lang="en-GB" dirty="0">
                <a:solidFill>
                  <a:srgbClr val="FF0000"/>
                </a:solidFill>
              </a:rPr>
              <a:t>Determination of a PHEIC</a:t>
            </a:r>
            <a:endParaRPr lang="en-US" dirty="0">
              <a:solidFill>
                <a:srgbClr val="FF0000"/>
              </a:solidFill>
            </a:endParaRPr>
          </a:p>
        </p:txBody>
      </p:sp>
      <p:sp>
        <p:nvSpPr>
          <p:cNvPr id="285699" name="Rectangle 3"/>
          <p:cNvSpPr>
            <a:spLocks noGrp="1" noChangeArrowheads="1"/>
          </p:cNvSpPr>
          <p:nvPr>
            <p:ph type="body" idx="1"/>
          </p:nvPr>
        </p:nvSpPr>
        <p:spPr/>
        <p:txBody>
          <a:bodyPr>
            <a:normAutofit lnSpcReduction="10000"/>
          </a:bodyPr>
          <a:lstStyle/>
          <a:p>
            <a:pPr>
              <a:lnSpc>
                <a:spcPct val="90000"/>
              </a:lnSpc>
            </a:pPr>
            <a:r>
              <a:rPr lang="en-GB" dirty="0"/>
              <a:t>DG of WHO determines whether an event constitutes a PHEIC</a:t>
            </a:r>
          </a:p>
          <a:p>
            <a:pPr>
              <a:lnSpc>
                <a:spcPct val="90000"/>
              </a:lnSpc>
            </a:pPr>
            <a:endParaRPr lang="en-GB" dirty="0" smtClean="0"/>
          </a:p>
          <a:p>
            <a:pPr>
              <a:lnSpc>
                <a:spcPct val="90000"/>
              </a:lnSpc>
            </a:pPr>
            <a:r>
              <a:rPr lang="en-GB" dirty="0" smtClean="0"/>
              <a:t>5 </a:t>
            </a:r>
            <a:r>
              <a:rPr lang="en-GB" dirty="0"/>
              <a:t>key criteria:</a:t>
            </a:r>
          </a:p>
          <a:p>
            <a:pPr lvl="1">
              <a:lnSpc>
                <a:spcPct val="90000"/>
              </a:lnSpc>
            </a:pPr>
            <a:r>
              <a:rPr lang="en-GB" sz="2500" dirty="0"/>
              <a:t>Information from the</a:t>
            </a:r>
            <a:r>
              <a:rPr lang="en-GB" sz="2500" dirty="0">
                <a:solidFill>
                  <a:schemeClr val="hlink"/>
                </a:solidFill>
              </a:rPr>
              <a:t> State / States </a:t>
            </a:r>
          </a:p>
          <a:p>
            <a:pPr lvl="1">
              <a:lnSpc>
                <a:spcPct val="90000"/>
              </a:lnSpc>
            </a:pPr>
            <a:r>
              <a:rPr lang="en-GB" sz="2500" dirty="0"/>
              <a:t>Decision instrument </a:t>
            </a:r>
          </a:p>
          <a:p>
            <a:pPr lvl="1">
              <a:lnSpc>
                <a:spcPct val="90000"/>
              </a:lnSpc>
            </a:pPr>
            <a:r>
              <a:rPr lang="en-GB" sz="2500" dirty="0"/>
              <a:t>Advice of the Emergency Committee</a:t>
            </a:r>
          </a:p>
          <a:p>
            <a:pPr lvl="1">
              <a:lnSpc>
                <a:spcPct val="90000"/>
              </a:lnSpc>
            </a:pPr>
            <a:r>
              <a:rPr lang="en-GB" sz="2500" dirty="0"/>
              <a:t>Scientific principles, </a:t>
            </a:r>
            <a:r>
              <a:rPr lang="en-GB" sz="2500" dirty="0">
                <a:solidFill>
                  <a:schemeClr val="hlink"/>
                </a:solidFill>
              </a:rPr>
              <a:t>scientific information, other relevant information</a:t>
            </a:r>
            <a:endParaRPr lang="en-GB" sz="2500" dirty="0"/>
          </a:p>
          <a:p>
            <a:pPr lvl="1">
              <a:lnSpc>
                <a:spcPct val="90000"/>
              </a:lnSpc>
            </a:pPr>
            <a:r>
              <a:rPr lang="en-GB" sz="2500" dirty="0"/>
              <a:t>Risk assessment</a:t>
            </a:r>
            <a:r>
              <a:rPr lang="en-GB" sz="2500" dirty="0">
                <a:solidFill>
                  <a:srgbClr val="0000CC"/>
                </a:solidFill>
              </a:rPr>
              <a:t>: </a:t>
            </a:r>
            <a:r>
              <a:rPr lang="en-GB" sz="2500" dirty="0">
                <a:solidFill>
                  <a:schemeClr val="hlink"/>
                </a:solidFill>
              </a:rPr>
              <a:t>to human health, of international spread and interference with international traffic</a:t>
            </a:r>
            <a:endParaRPr lang="en-US" sz="2500" dirty="0">
              <a:solidFill>
                <a:srgbClr val="0000CC"/>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Declared PHEIC </a:t>
            </a:r>
            <a:endParaRPr lang="en-US" dirty="0">
              <a:solidFill>
                <a:srgbClr val="FF0000"/>
              </a:solidFill>
            </a:endParaRPr>
          </a:p>
        </p:txBody>
      </p:sp>
      <p:sp>
        <p:nvSpPr>
          <p:cNvPr id="3" name="Content Placeholder 2"/>
          <p:cNvSpPr>
            <a:spLocks noGrp="1"/>
          </p:cNvSpPr>
          <p:nvPr>
            <p:ph idx="1"/>
          </p:nvPr>
        </p:nvSpPr>
        <p:spPr/>
        <p:txBody>
          <a:bodyPr>
            <a:normAutofit lnSpcReduction="10000"/>
          </a:bodyPr>
          <a:lstStyle/>
          <a:p>
            <a:r>
              <a:rPr lang="en-US" dirty="0" smtClean="0"/>
              <a:t>pandemic </a:t>
            </a:r>
            <a:r>
              <a:rPr lang="en-US" dirty="0"/>
              <a:t>influenza H1N1 in 2009, </a:t>
            </a:r>
            <a:endParaRPr lang="en-US" dirty="0" smtClean="0"/>
          </a:p>
          <a:p>
            <a:r>
              <a:rPr lang="en-US" dirty="0" smtClean="0"/>
              <a:t>re-emerging </a:t>
            </a:r>
            <a:r>
              <a:rPr lang="en-US" dirty="0"/>
              <a:t>wild-type poliovirus in April, 2014, </a:t>
            </a:r>
            <a:endParaRPr lang="en-US" dirty="0" smtClean="0"/>
          </a:p>
          <a:p>
            <a:r>
              <a:rPr lang="en-US" dirty="0" smtClean="0"/>
              <a:t>Ebola </a:t>
            </a:r>
            <a:r>
              <a:rPr lang="en-US" dirty="0"/>
              <a:t>virus disease in west Africa in August, 2014, </a:t>
            </a:r>
            <a:endParaRPr lang="en-US" dirty="0" smtClean="0"/>
          </a:p>
          <a:p>
            <a:r>
              <a:rPr lang="en-US" dirty="0" smtClean="0"/>
              <a:t>the </a:t>
            </a:r>
            <a:r>
              <a:rPr lang="en-US" dirty="0"/>
              <a:t>emergence of new diseases such as Middle East respiratory syndrome coronavirus and influenza </a:t>
            </a:r>
            <a:r>
              <a:rPr lang="en-US" dirty="0" smtClean="0"/>
              <a:t>H7N9</a:t>
            </a:r>
          </a:p>
          <a:p>
            <a:r>
              <a:rPr lang="en-GB" dirty="0" smtClean="0"/>
              <a:t>ZIKA in 2016</a:t>
            </a:r>
            <a:endParaRPr lang="en-US" dirty="0"/>
          </a:p>
        </p:txBody>
      </p:sp>
    </p:spTree>
    <p:extLst>
      <p:ext uri="{BB962C8B-B14F-4D97-AF65-F5344CB8AC3E}">
        <p14:creationId xmlns:p14="http://schemas.microsoft.com/office/powerpoint/2010/main" val="23586686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9" name="Picture 3" descr="CG2E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9113" y="2708275"/>
            <a:ext cx="15113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0" name="Picture 4" descr="PE03680_[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87675" y="1123950"/>
            <a:ext cx="1150938"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1" name="Picture 5" descr="j0282438[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59338" y="1125538"/>
            <a:ext cx="1154112"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2" name="Picture 6" descr="j0383434[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84888" y="2708275"/>
            <a:ext cx="1223962"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3" name="Picture 7" descr="j0312078[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507038" y="4581525"/>
            <a:ext cx="79375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4" name="Picture 8" descr="j0229005[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39975" y="4292600"/>
            <a:ext cx="790575"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5" name="Picture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150838" y="4976575"/>
            <a:ext cx="449262"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6" name="Picture 10" descr="j0329528[1]"/>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539750" y="2852738"/>
            <a:ext cx="576263"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7" name="Picture 11" descr="j0250385[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rot="-1436759">
            <a:off x="1044575" y="2349500"/>
            <a:ext cx="1581150" cy="112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8" name="Text Box 12"/>
          <p:cNvSpPr txBox="1">
            <a:spLocks noChangeArrowheads="1"/>
          </p:cNvSpPr>
          <p:nvPr/>
        </p:nvSpPr>
        <p:spPr bwMode="auto">
          <a:xfrm>
            <a:off x="2195514" y="1906588"/>
            <a:ext cx="2663824" cy="1022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7955" tIns="48977" rIns="97955" bIns="48977">
            <a:spAutoFit/>
          </a:bodyPr>
          <a:lstStyle>
            <a:lvl1pPr defTabSz="979488" eaLnBrk="0" hangingPunct="0">
              <a:defRPr>
                <a:solidFill>
                  <a:schemeClr val="tx1"/>
                </a:solidFill>
                <a:latin typeface="Arial" panose="020B0604020202020204" pitchFamily="34" charset="0"/>
                <a:cs typeface="Arial" panose="020B0604020202020204" pitchFamily="34" charset="0"/>
              </a:defRPr>
            </a:lvl1pPr>
            <a:lvl2pPr marL="742950" indent="-285750" defTabSz="979488" eaLnBrk="0" hangingPunct="0">
              <a:defRPr>
                <a:solidFill>
                  <a:schemeClr val="tx1"/>
                </a:solidFill>
                <a:latin typeface="Arial" panose="020B0604020202020204" pitchFamily="34" charset="0"/>
                <a:cs typeface="Arial" panose="020B0604020202020204" pitchFamily="34" charset="0"/>
              </a:defRPr>
            </a:lvl2pPr>
            <a:lvl3pPr marL="1143000" indent="-228600" defTabSz="979488" eaLnBrk="0" hangingPunct="0">
              <a:defRPr>
                <a:solidFill>
                  <a:schemeClr val="tx1"/>
                </a:solidFill>
                <a:latin typeface="Arial" panose="020B0604020202020204" pitchFamily="34" charset="0"/>
                <a:cs typeface="Arial" panose="020B0604020202020204" pitchFamily="34" charset="0"/>
              </a:defRPr>
            </a:lvl3pPr>
            <a:lvl4pPr marL="1600200" indent="-228600" defTabSz="979488" eaLnBrk="0" hangingPunct="0">
              <a:defRPr>
                <a:solidFill>
                  <a:schemeClr val="tx1"/>
                </a:solidFill>
                <a:latin typeface="Arial" panose="020B0604020202020204" pitchFamily="34" charset="0"/>
                <a:cs typeface="Arial" panose="020B0604020202020204" pitchFamily="34" charset="0"/>
              </a:defRPr>
            </a:lvl4pPr>
            <a:lvl5pPr marL="2057400" indent="-228600" defTabSz="979488" eaLnBrk="0" hangingPunct="0">
              <a:defRPr>
                <a:solidFill>
                  <a:schemeClr val="tx1"/>
                </a:solidFill>
                <a:latin typeface="Arial" panose="020B0604020202020204" pitchFamily="34" charset="0"/>
                <a:cs typeface="Arial" panose="020B0604020202020204" pitchFamily="34" charset="0"/>
              </a:defRPr>
            </a:lvl5pPr>
            <a:lvl6pPr marL="2514600" indent="-228600" defTabSz="9794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794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794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794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GB" altLang="en-US" sz="2000" dirty="0"/>
              <a:t>(a) Assessment and Medical care, staff &amp; equipment</a:t>
            </a:r>
          </a:p>
        </p:txBody>
      </p:sp>
      <p:sp>
        <p:nvSpPr>
          <p:cNvPr id="24589" name="Text Box 13"/>
          <p:cNvSpPr txBox="1">
            <a:spLocks noChangeArrowheads="1"/>
          </p:cNvSpPr>
          <p:nvPr/>
        </p:nvSpPr>
        <p:spPr bwMode="auto">
          <a:xfrm>
            <a:off x="5803935" y="1399797"/>
            <a:ext cx="3384550" cy="1206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7955" tIns="48977" rIns="97955" bIns="48977">
            <a:spAutoFit/>
          </a:bodyPr>
          <a:lstStyle>
            <a:lvl1pPr defTabSz="979488" eaLnBrk="0" hangingPunct="0">
              <a:defRPr>
                <a:solidFill>
                  <a:schemeClr val="tx1"/>
                </a:solidFill>
                <a:latin typeface="Arial" panose="020B0604020202020204" pitchFamily="34" charset="0"/>
                <a:cs typeface="Arial" panose="020B0604020202020204" pitchFamily="34" charset="0"/>
              </a:defRPr>
            </a:lvl1pPr>
            <a:lvl2pPr marL="742950" indent="-285750" defTabSz="979488" eaLnBrk="0" hangingPunct="0">
              <a:defRPr>
                <a:solidFill>
                  <a:schemeClr val="tx1"/>
                </a:solidFill>
                <a:latin typeface="Arial" panose="020B0604020202020204" pitchFamily="34" charset="0"/>
                <a:cs typeface="Arial" panose="020B0604020202020204" pitchFamily="34" charset="0"/>
              </a:defRPr>
            </a:lvl2pPr>
            <a:lvl3pPr marL="1143000" indent="-228600" defTabSz="979488" eaLnBrk="0" hangingPunct="0">
              <a:defRPr>
                <a:solidFill>
                  <a:schemeClr val="tx1"/>
                </a:solidFill>
                <a:latin typeface="Arial" panose="020B0604020202020204" pitchFamily="34" charset="0"/>
                <a:cs typeface="Arial" panose="020B0604020202020204" pitchFamily="34" charset="0"/>
              </a:defRPr>
            </a:lvl3pPr>
            <a:lvl4pPr marL="1600200" indent="-228600" defTabSz="979488" eaLnBrk="0" hangingPunct="0">
              <a:defRPr>
                <a:solidFill>
                  <a:schemeClr val="tx1"/>
                </a:solidFill>
                <a:latin typeface="Arial" panose="020B0604020202020204" pitchFamily="34" charset="0"/>
                <a:cs typeface="Arial" panose="020B0604020202020204" pitchFamily="34" charset="0"/>
              </a:defRPr>
            </a:lvl4pPr>
            <a:lvl5pPr marL="2057400" indent="-228600" defTabSz="979488" eaLnBrk="0" hangingPunct="0">
              <a:defRPr>
                <a:solidFill>
                  <a:schemeClr val="tx1"/>
                </a:solidFill>
                <a:latin typeface="Arial" panose="020B0604020202020204" pitchFamily="34" charset="0"/>
                <a:cs typeface="Arial" panose="020B0604020202020204" pitchFamily="34" charset="0"/>
              </a:defRPr>
            </a:lvl5pPr>
            <a:lvl6pPr marL="2514600" indent="-228600" defTabSz="9794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794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794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794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GB" altLang="en-US" sz="2400" dirty="0"/>
              <a:t>(b) Equipment &amp; personnel for transport ill travellers</a:t>
            </a:r>
          </a:p>
        </p:txBody>
      </p:sp>
      <p:sp>
        <p:nvSpPr>
          <p:cNvPr id="24590" name="Text Box 14"/>
          <p:cNvSpPr txBox="1">
            <a:spLocks noChangeArrowheads="1"/>
          </p:cNvSpPr>
          <p:nvPr/>
        </p:nvSpPr>
        <p:spPr bwMode="auto">
          <a:xfrm>
            <a:off x="5741194" y="3899278"/>
            <a:ext cx="3421062" cy="1206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7955" tIns="48977" rIns="97955" bIns="48977">
            <a:spAutoFit/>
          </a:bodyPr>
          <a:lstStyle>
            <a:lvl1pPr defTabSz="979488" eaLnBrk="0" hangingPunct="0">
              <a:defRPr>
                <a:solidFill>
                  <a:schemeClr val="tx1"/>
                </a:solidFill>
                <a:latin typeface="Arial" panose="020B0604020202020204" pitchFamily="34" charset="0"/>
                <a:cs typeface="Arial" panose="020B0604020202020204" pitchFamily="34" charset="0"/>
              </a:defRPr>
            </a:lvl1pPr>
            <a:lvl2pPr marL="742950" indent="-285750" defTabSz="979488" eaLnBrk="0" hangingPunct="0">
              <a:defRPr>
                <a:solidFill>
                  <a:schemeClr val="tx1"/>
                </a:solidFill>
                <a:latin typeface="Arial" panose="020B0604020202020204" pitchFamily="34" charset="0"/>
                <a:cs typeface="Arial" panose="020B0604020202020204" pitchFamily="34" charset="0"/>
              </a:defRPr>
            </a:lvl2pPr>
            <a:lvl3pPr marL="1143000" indent="-228600" defTabSz="979488" eaLnBrk="0" hangingPunct="0">
              <a:defRPr>
                <a:solidFill>
                  <a:schemeClr val="tx1"/>
                </a:solidFill>
                <a:latin typeface="Arial" panose="020B0604020202020204" pitchFamily="34" charset="0"/>
                <a:cs typeface="Arial" panose="020B0604020202020204" pitchFamily="34" charset="0"/>
              </a:defRPr>
            </a:lvl3pPr>
            <a:lvl4pPr marL="1600200" indent="-228600" defTabSz="979488" eaLnBrk="0" hangingPunct="0">
              <a:defRPr>
                <a:solidFill>
                  <a:schemeClr val="tx1"/>
                </a:solidFill>
                <a:latin typeface="Arial" panose="020B0604020202020204" pitchFamily="34" charset="0"/>
                <a:cs typeface="Arial" panose="020B0604020202020204" pitchFamily="34" charset="0"/>
              </a:defRPr>
            </a:lvl4pPr>
            <a:lvl5pPr marL="2057400" indent="-228600" defTabSz="979488" eaLnBrk="0" hangingPunct="0">
              <a:defRPr>
                <a:solidFill>
                  <a:schemeClr val="tx1"/>
                </a:solidFill>
                <a:latin typeface="Arial" panose="020B0604020202020204" pitchFamily="34" charset="0"/>
                <a:cs typeface="Arial" panose="020B0604020202020204" pitchFamily="34" charset="0"/>
              </a:defRPr>
            </a:lvl5pPr>
            <a:lvl6pPr marL="2514600" indent="-228600" defTabSz="9794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794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794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794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GB" altLang="en-US" sz="2400" dirty="0"/>
              <a:t>(c) Trained personnel for inspection of conveyances</a:t>
            </a:r>
          </a:p>
        </p:txBody>
      </p:sp>
      <p:pic>
        <p:nvPicPr>
          <p:cNvPr id="24591" name="Picture 15" descr="PE02423_[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451725" y="2997200"/>
            <a:ext cx="647700"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92" name="Text Box 16"/>
          <p:cNvSpPr txBox="1">
            <a:spLocks noChangeArrowheads="1"/>
          </p:cNvSpPr>
          <p:nvPr/>
        </p:nvSpPr>
        <p:spPr bwMode="auto">
          <a:xfrm>
            <a:off x="2604574" y="5463014"/>
            <a:ext cx="3966601" cy="1330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7955" tIns="48977" rIns="97955" bIns="48977">
            <a:spAutoFit/>
          </a:bodyPr>
          <a:lstStyle>
            <a:lvl1pPr defTabSz="979488" eaLnBrk="0" hangingPunct="0">
              <a:defRPr>
                <a:solidFill>
                  <a:schemeClr val="tx1"/>
                </a:solidFill>
                <a:latin typeface="Arial" panose="020B0604020202020204" pitchFamily="34" charset="0"/>
                <a:cs typeface="Arial" panose="020B0604020202020204" pitchFamily="34" charset="0"/>
              </a:defRPr>
            </a:lvl1pPr>
            <a:lvl2pPr marL="742950" indent="-285750" defTabSz="979488" eaLnBrk="0" hangingPunct="0">
              <a:defRPr>
                <a:solidFill>
                  <a:schemeClr val="tx1"/>
                </a:solidFill>
                <a:latin typeface="Arial" panose="020B0604020202020204" pitchFamily="34" charset="0"/>
                <a:cs typeface="Arial" panose="020B0604020202020204" pitchFamily="34" charset="0"/>
              </a:defRPr>
            </a:lvl2pPr>
            <a:lvl3pPr marL="1143000" indent="-228600" defTabSz="979488" eaLnBrk="0" hangingPunct="0">
              <a:defRPr>
                <a:solidFill>
                  <a:schemeClr val="tx1"/>
                </a:solidFill>
                <a:latin typeface="Arial" panose="020B0604020202020204" pitchFamily="34" charset="0"/>
                <a:cs typeface="Arial" panose="020B0604020202020204" pitchFamily="34" charset="0"/>
              </a:defRPr>
            </a:lvl3pPr>
            <a:lvl4pPr marL="1600200" indent="-228600" defTabSz="979488" eaLnBrk="0" hangingPunct="0">
              <a:defRPr>
                <a:solidFill>
                  <a:schemeClr val="tx1"/>
                </a:solidFill>
                <a:latin typeface="Arial" panose="020B0604020202020204" pitchFamily="34" charset="0"/>
                <a:cs typeface="Arial" panose="020B0604020202020204" pitchFamily="34" charset="0"/>
              </a:defRPr>
            </a:lvl4pPr>
            <a:lvl5pPr marL="2057400" indent="-228600" defTabSz="979488" eaLnBrk="0" hangingPunct="0">
              <a:defRPr>
                <a:solidFill>
                  <a:schemeClr val="tx1"/>
                </a:solidFill>
                <a:latin typeface="Arial" panose="020B0604020202020204" pitchFamily="34" charset="0"/>
                <a:cs typeface="Arial" panose="020B0604020202020204" pitchFamily="34" charset="0"/>
              </a:defRPr>
            </a:lvl5pPr>
            <a:lvl6pPr marL="2514600" indent="-228600" defTabSz="9794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794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794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794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GB" altLang="en-US" sz="2000" dirty="0"/>
              <a:t>(d) ensure save environment: water, food, waste, wash rooms &amp; other potential risk areas - inspection programmes</a:t>
            </a:r>
          </a:p>
        </p:txBody>
      </p:sp>
      <p:sp>
        <p:nvSpPr>
          <p:cNvPr id="24593" name="Text Box 17"/>
          <p:cNvSpPr txBox="1">
            <a:spLocks noChangeArrowheads="1"/>
          </p:cNvSpPr>
          <p:nvPr/>
        </p:nvSpPr>
        <p:spPr bwMode="auto">
          <a:xfrm>
            <a:off x="108744" y="3566779"/>
            <a:ext cx="2014537" cy="1945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955" tIns="48977" rIns="97955" bIns="48977">
            <a:spAutoFit/>
          </a:bodyPr>
          <a:lstStyle>
            <a:lvl1pPr defTabSz="979488" eaLnBrk="0" hangingPunct="0">
              <a:defRPr>
                <a:solidFill>
                  <a:schemeClr val="tx1"/>
                </a:solidFill>
                <a:latin typeface="Arial" panose="020B0604020202020204" pitchFamily="34" charset="0"/>
                <a:cs typeface="Arial" panose="020B0604020202020204" pitchFamily="34" charset="0"/>
              </a:defRPr>
            </a:lvl1pPr>
            <a:lvl2pPr marL="742950" indent="-285750" defTabSz="979488" eaLnBrk="0" hangingPunct="0">
              <a:defRPr>
                <a:solidFill>
                  <a:schemeClr val="tx1"/>
                </a:solidFill>
                <a:latin typeface="Arial" panose="020B0604020202020204" pitchFamily="34" charset="0"/>
                <a:cs typeface="Arial" panose="020B0604020202020204" pitchFamily="34" charset="0"/>
              </a:defRPr>
            </a:lvl2pPr>
            <a:lvl3pPr marL="1143000" indent="-228600" defTabSz="979488" eaLnBrk="0" hangingPunct="0">
              <a:defRPr>
                <a:solidFill>
                  <a:schemeClr val="tx1"/>
                </a:solidFill>
                <a:latin typeface="Arial" panose="020B0604020202020204" pitchFamily="34" charset="0"/>
                <a:cs typeface="Arial" panose="020B0604020202020204" pitchFamily="34" charset="0"/>
              </a:defRPr>
            </a:lvl3pPr>
            <a:lvl4pPr marL="1600200" indent="-228600" defTabSz="979488" eaLnBrk="0" hangingPunct="0">
              <a:defRPr>
                <a:solidFill>
                  <a:schemeClr val="tx1"/>
                </a:solidFill>
                <a:latin typeface="Arial" panose="020B0604020202020204" pitchFamily="34" charset="0"/>
                <a:cs typeface="Arial" panose="020B0604020202020204" pitchFamily="34" charset="0"/>
              </a:defRPr>
            </a:lvl4pPr>
            <a:lvl5pPr marL="2057400" indent="-228600" defTabSz="979488" eaLnBrk="0" hangingPunct="0">
              <a:defRPr>
                <a:solidFill>
                  <a:schemeClr val="tx1"/>
                </a:solidFill>
                <a:latin typeface="Arial" panose="020B0604020202020204" pitchFamily="34" charset="0"/>
                <a:cs typeface="Arial" panose="020B0604020202020204" pitchFamily="34" charset="0"/>
              </a:defRPr>
            </a:lvl5pPr>
            <a:lvl6pPr marL="2514600" indent="-228600" defTabSz="9794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794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794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794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GB" altLang="en-US" sz="2400" dirty="0"/>
              <a:t>(e) Trained staff and programme for vector control</a:t>
            </a:r>
          </a:p>
        </p:txBody>
      </p:sp>
      <p:sp>
        <p:nvSpPr>
          <p:cNvPr id="24594" name="Text Box 19"/>
          <p:cNvSpPr txBox="1">
            <a:spLocks noChangeArrowheads="1"/>
          </p:cNvSpPr>
          <p:nvPr/>
        </p:nvSpPr>
        <p:spPr bwMode="auto">
          <a:xfrm>
            <a:off x="468313" y="228600"/>
            <a:ext cx="8207375" cy="488950"/>
          </a:xfrm>
          <a:prstGeom prst="rect">
            <a:avLst/>
          </a:prstGeom>
          <a:noFill/>
          <a:ln w="9525">
            <a:noFill/>
            <a:miter lim="800000"/>
            <a:headEnd/>
            <a:tailEnd/>
          </a:ln>
        </p:spPr>
        <p:txBody>
          <a:bodyPr lIns="97955" tIns="48977" rIns="97955" bIns="48977">
            <a:spAutoFit/>
          </a:bodyPr>
          <a:lstStyle>
            <a:lvl1pPr defTabSz="979488" eaLnBrk="0" hangingPunct="0">
              <a:defRPr>
                <a:solidFill>
                  <a:schemeClr val="tx1"/>
                </a:solidFill>
                <a:latin typeface="Arial" panose="020B0604020202020204" pitchFamily="34" charset="0"/>
                <a:cs typeface="Arial" panose="020B0604020202020204" pitchFamily="34" charset="0"/>
              </a:defRPr>
            </a:lvl1pPr>
            <a:lvl2pPr marL="742950" indent="-285750" defTabSz="979488" eaLnBrk="0" hangingPunct="0">
              <a:defRPr>
                <a:solidFill>
                  <a:schemeClr val="tx1"/>
                </a:solidFill>
                <a:latin typeface="Arial" panose="020B0604020202020204" pitchFamily="34" charset="0"/>
                <a:cs typeface="Arial" panose="020B0604020202020204" pitchFamily="34" charset="0"/>
              </a:defRPr>
            </a:lvl2pPr>
            <a:lvl3pPr marL="1143000" indent="-228600" defTabSz="979488" eaLnBrk="0" hangingPunct="0">
              <a:defRPr>
                <a:solidFill>
                  <a:schemeClr val="tx1"/>
                </a:solidFill>
                <a:latin typeface="Arial" panose="020B0604020202020204" pitchFamily="34" charset="0"/>
                <a:cs typeface="Arial" panose="020B0604020202020204" pitchFamily="34" charset="0"/>
              </a:defRPr>
            </a:lvl3pPr>
            <a:lvl4pPr marL="1600200" indent="-228600" defTabSz="979488" eaLnBrk="0" hangingPunct="0">
              <a:defRPr>
                <a:solidFill>
                  <a:schemeClr val="tx1"/>
                </a:solidFill>
                <a:latin typeface="Arial" panose="020B0604020202020204" pitchFamily="34" charset="0"/>
                <a:cs typeface="Arial" panose="020B0604020202020204" pitchFamily="34" charset="0"/>
              </a:defRPr>
            </a:lvl4pPr>
            <a:lvl5pPr marL="2057400" indent="-228600" defTabSz="979488" eaLnBrk="0" hangingPunct="0">
              <a:defRPr>
                <a:solidFill>
                  <a:schemeClr val="tx1"/>
                </a:solidFill>
                <a:latin typeface="Arial" panose="020B0604020202020204" pitchFamily="34" charset="0"/>
                <a:cs typeface="Arial" panose="020B0604020202020204" pitchFamily="34" charset="0"/>
              </a:defRPr>
            </a:lvl5pPr>
            <a:lvl6pPr marL="2514600" indent="-228600" defTabSz="9794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794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794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794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GB" altLang="en-US" sz="2500" dirty="0" err="1">
                <a:solidFill>
                  <a:srgbClr val="FF0000"/>
                </a:solidFill>
              </a:rPr>
              <a:t>PoE</a:t>
            </a:r>
            <a:r>
              <a:rPr lang="en-GB" altLang="en-US" sz="2500" dirty="0">
                <a:solidFill>
                  <a:srgbClr val="FF0000"/>
                </a:solidFill>
              </a:rPr>
              <a:t> Core capacity requirements at all times (routine)</a:t>
            </a:r>
          </a:p>
        </p:txBody>
      </p:sp>
    </p:spTree>
    <p:extLst>
      <p:ext uri="{BB962C8B-B14F-4D97-AF65-F5344CB8AC3E}">
        <p14:creationId xmlns:p14="http://schemas.microsoft.com/office/powerpoint/2010/main" val="262426919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3" name="Text Box 3"/>
          <p:cNvSpPr txBox="1">
            <a:spLocks noChangeArrowheads="1"/>
          </p:cNvSpPr>
          <p:nvPr/>
        </p:nvSpPr>
        <p:spPr bwMode="auto">
          <a:xfrm rot="16200000">
            <a:off x="737061" y="2384592"/>
            <a:ext cx="553959" cy="504983"/>
          </a:xfrm>
          <a:prstGeom prst="rect">
            <a:avLst/>
          </a:prstGeom>
          <a:solidFill>
            <a:srgbClr val="5303E3"/>
          </a:solidFill>
          <a:ln w="9525" algn="ctr">
            <a:noFill/>
            <a:miter lim="800000"/>
            <a:headEnd/>
            <a:tailEnd/>
          </a:ln>
          <a:effectLst/>
        </p:spPr>
        <p:txBody>
          <a:bodyPr vert="eaVert" lIns="91421" tIns="45710" rIns="91421" bIns="45710">
            <a:spAutoFit/>
          </a:bodyPr>
          <a:lstStyle/>
          <a:p>
            <a:pPr algn="ctr" defTabSz="914179">
              <a:spcBef>
                <a:spcPct val="50000"/>
              </a:spcBef>
            </a:pPr>
            <a:r>
              <a:rPr lang="en-GB" sz="2400" dirty="0">
                <a:solidFill>
                  <a:schemeClr val="bg1"/>
                </a:solidFill>
                <a:latin typeface="Baskerville Old Face" pitchFamily="18" charset="0"/>
              </a:rPr>
              <a:t>a</a:t>
            </a:r>
          </a:p>
        </p:txBody>
      </p:sp>
      <p:sp>
        <p:nvSpPr>
          <p:cNvPr id="291844" name="Text Box 4"/>
          <p:cNvSpPr txBox="1">
            <a:spLocks noChangeArrowheads="1"/>
          </p:cNvSpPr>
          <p:nvPr/>
        </p:nvSpPr>
        <p:spPr bwMode="auto">
          <a:xfrm>
            <a:off x="1219201" y="2210168"/>
            <a:ext cx="2194684" cy="1938972"/>
          </a:xfrm>
          <a:prstGeom prst="rect">
            <a:avLst/>
          </a:prstGeom>
          <a:noFill/>
          <a:ln w="9525">
            <a:noFill/>
            <a:miter lim="800000"/>
            <a:headEnd/>
            <a:tailEnd/>
          </a:ln>
          <a:effectLst/>
        </p:spPr>
        <p:txBody>
          <a:bodyPr wrap="square" lIns="91421" tIns="45710" rIns="91421" bIns="45710">
            <a:spAutoFit/>
          </a:bodyPr>
          <a:lstStyle/>
          <a:p>
            <a:pPr defTabSz="914179">
              <a:spcBef>
                <a:spcPct val="50000"/>
              </a:spcBef>
            </a:pPr>
            <a:r>
              <a:rPr lang="en-GB" sz="2400" b="1" dirty="0" smtClean="0"/>
              <a:t>PH </a:t>
            </a:r>
            <a:r>
              <a:rPr lang="en-GB" sz="2400" b="1" dirty="0"/>
              <a:t>emergency response, </a:t>
            </a:r>
            <a:r>
              <a:rPr lang="en-GB" sz="2400" b="1" dirty="0" smtClean="0"/>
              <a:t> </a:t>
            </a:r>
            <a:r>
              <a:rPr lang="en-GB" sz="2400" b="1" dirty="0"/>
              <a:t>development of a contingency plan </a:t>
            </a:r>
          </a:p>
        </p:txBody>
      </p:sp>
      <p:sp>
        <p:nvSpPr>
          <p:cNvPr id="291845" name="Text Box 5"/>
          <p:cNvSpPr txBox="1">
            <a:spLocks noChangeArrowheads="1"/>
          </p:cNvSpPr>
          <p:nvPr/>
        </p:nvSpPr>
        <p:spPr bwMode="auto">
          <a:xfrm>
            <a:off x="4495800" y="1219200"/>
            <a:ext cx="2127355" cy="1938972"/>
          </a:xfrm>
          <a:prstGeom prst="rect">
            <a:avLst/>
          </a:prstGeom>
          <a:noFill/>
          <a:ln w="9525">
            <a:noFill/>
            <a:miter lim="800000"/>
            <a:headEnd/>
            <a:tailEnd/>
          </a:ln>
          <a:effectLst/>
        </p:spPr>
        <p:txBody>
          <a:bodyPr wrap="square" lIns="91421" tIns="45710" rIns="91421" bIns="45710">
            <a:spAutoFit/>
          </a:bodyPr>
          <a:lstStyle/>
          <a:p>
            <a:pPr defTabSz="914179">
              <a:spcBef>
                <a:spcPct val="50000"/>
              </a:spcBef>
            </a:pPr>
            <a:r>
              <a:rPr lang="en-GB" sz="2400" b="1" dirty="0"/>
              <a:t>PH assessment &amp; care for affected travellers, or animals</a:t>
            </a:r>
          </a:p>
        </p:txBody>
      </p:sp>
      <p:sp>
        <p:nvSpPr>
          <p:cNvPr id="291846" name="Text Box 6"/>
          <p:cNvSpPr txBox="1">
            <a:spLocks noChangeArrowheads="1"/>
          </p:cNvSpPr>
          <p:nvPr/>
        </p:nvSpPr>
        <p:spPr bwMode="auto">
          <a:xfrm rot="16200000">
            <a:off x="3861985" y="1241352"/>
            <a:ext cx="553959" cy="504983"/>
          </a:xfrm>
          <a:prstGeom prst="rect">
            <a:avLst/>
          </a:prstGeom>
          <a:solidFill>
            <a:srgbClr val="5303E3"/>
          </a:solidFill>
          <a:ln w="9525" algn="ctr">
            <a:noFill/>
            <a:miter lim="800000"/>
            <a:headEnd/>
            <a:tailEnd/>
          </a:ln>
          <a:effectLst/>
        </p:spPr>
        <p:txBody>
          <a:bodyPr vert="eaVert" lIns="91421" tIns="45710" rIns="91421" bIns="45710">
            <a:spAutoFit/>
          </a:bodyPr>
          <a:lstStyle/>
          <a:p>
            <a:pPr algn="ctr" defTabSz="914179">
              <a:spcBef>
                <a:spcPct val="50000"/>
              </a:spcBef>
            </a:pPr>
            <a:r>
              <a:rPr lang="en-GB" sz="2400" dirty="0">
                <a:solidFill>
                  <a:schemeClr val="bg1"/>
                </a:solidFill>
                <a:latin typeface="Baskerville Old Face" pitchFamily="18" charset="0"/>
              </a:rPr>
              <a:t>b</a:t>
            </a:r>
          </a:p>
        </p:txBody>
      </p:sp>
      <p:sp>
        <p:nvSpPr>
          <p:cNvPr id="291847" name="Text Box 7"/>
          <p:cNvSpPr txBox="1">
            <a:spLocks noChangeArrowheads="1"/>
          </p:cNvSpPr>
          <p:nvPr/>
        </p:nvSpPr>
        <p:spPr bwMode="auto">
          <a:xfrm rot="16200000">
            <a:off x="6779213" y="1677626"/>
            <a:ext cx="553959" cy="504983"/>
          </a:xfrm>
          <a:prstGeom prst="rect">
            <a:avLst/>
          </a:prstGeom>
          <a:solidFill>
            <a:srgbClr val="5303E3"/>
          </a:solidFill>
          <a:ln w="9525" algn="ctr">
            <a:noFill/>
            <a:miter lim="800000"/>
            <a:headEnd/>
            <a:tailEnd/>
          </a:ln>
          <a:effectLst/>
        </p:spPr>
        <p:txBody>
          <a:bodyPr vert="eaVert" lIns="91421" tIns="45710" rIns="91421" bIns="45710">
            <a:spAutoFit/>
          </a:bodyPr>
          <a:lstStyle/>
          <a:p>
            <a:pPr algn="ctr" defTabSz="914179">
              <a:spcBef>
                <a:spcPct val="50000"/>
              </a:spcBef>
            </a:pPr>
            <a:r>
              <a:rPr lang="en-GB" sz="2400" dirty="0">
                <a:solidFill>
                  <a:schemeClr val="bg1"/>
                </a:solidFill>
                <a:latin typeface="Baskerville Old Face" pitchFamily="18" charset="0"/>
              </a:rPr>
              <a:t>c</a:t>
            </a:r>
          </a:p>
        </p:txBody>
      </p:sp>
      <p:sp>
        <p:nvSpPr>
          <p:cNvPr id="291848" name="Text Box 8"/>
          <p:cNvSpPr txBox="1">
            <a:spLocks noChangeArrowheads="1"/>
          </p:cNvSpPr>
          <p:nvPr/>
        </p:nvSpPr>
        <p:spPr bwMode="auto">
          <a:xfrm>
            <a:off x="7308684" y="1323796"/>
            <a:ext cx="2056946" cy="1938972"/>
          </a:xfrm>
          <a:prstGeom prst="rect">
            <a:avLst/>
          </a:prstGeom>
          <a:noFill/>
          <a:ln w="9525">
            <a:noFill/>
            <a:miter lim="800000"/>
            <a:headEnd/>
            <a:tailEnd/>
          </a:ln>
          <a:effectLst/>
        </p:spPr>
        <p:txBody>
          <a:bodyPr wrap="square" lIns="91421" tIns="45710" rIns="91421" bIns="45710">
            <a:spAutoFit/>
          </a:bodyPr>
          <a:lstStyle/>
          <a:p>
            <a:pPr defTabSz="914179">
              <a:spcBef>
                <a:spcPct val="50000"/>
              </a:spcBef>
            </a:pPr>
            <a:r>
              <a:rPr lang="en-GB" sz="2400" b="1" dirty="0"/>
              <a:t>Space  to interview suspect or affected persons</a:t>
            </a:r>
          </a:p>
        </p:txBody>
      </p:sp>
      <p:sp>
        <p:nvSpPr>
          <p:cNvPr id="291849" name="Text Box 9"/>
          <p:cNvSpPr txBox="1">
            <a:spLocks noChangeArrowheads="1"/>
          </p:cNvSpPr>
          <p:nvPr/>
        </p:nvSpPr>
        <p:spPr bwMode="auto">
          <a:xfrm rot="16200000">
            <a:off x="6657220" y="3707420"/>
            <a:ext cx="553959" cy="504983"/>
          </a:xfrm>
          <a:prstGeom prst="rect">
            <a:avLst/>
          </a:prstGeom>
          <a:solidFill>
            <a:srgbClr val="5303E3"/>
          </a:solidFill>
          <a:ln w="9525" algn="ctr">
            <a:noFill/>
            <a:miter lim="800000"/>
            <a:headEnd/>
            <a:tailEnd/>
          </a:ln>
          <a:effectLst/>
        </p:spPr>
        <p:txBody>
          <a:bodyPr vert="eaVert" lIns="91421" tIns="45710" rIns="91421" bIns="45710">
            <a:spAutoFit/>
          </a:bodyPr>
          <a:lstStyle/>
          <a:p>
            <a:pPr algn="ctr" defTabSz="914179">
              <a:spcBef>
                <a:spcPct val="50000"/>
              </a:spcBef>
            </a:pPr>
            <a:r>
              <a:rPr lang="en-GB" sz="2400" dirty="0">
                <a:solidFill>
                  <a:schemeClr val="bg1"/>
                </a:solidFill>
                <a:latin typeface="Baskerville Old Face" pitchFamily="18" charset="0"/>
              </a:rPr>
              <a:t>d</a:t>
            </a:r>
          </a:p>
        </p:txBody>
      </p:sp>
      <p:sp>
        <p:nvSpPr>
          <p:cNvPr id="291850" name="Text Box 10"/>
          <p:cNvSpPr txBox="1">
            <a:spLocks noChangeArrowheads="1"/>
          </p:cNvSpPr>
          <p:nvPr/>
        </p:nvSpPr>
        <p:spPr bwMode="auto">
          <a:xfrm>
            <a:off x="7221807" y="3505200"/>
            <a:ext cx="1922194" cy="1938972"/>
          </a:xfrm>
          <a:prstGeom prst="rect">
            <a:avLst/>
          </a:prstGeom>
          <a:noFill/>
          <a:ln w="9525">
            <a:noFill/>
            <a:miter lim="800000"/>
            <a:headEnd/>
            <a:tailEnd/>
          </a:ln>
          <a:effectLst/>
        </p:spPr>
        <p:txBody>
          <a:bodyPr wrap="square" lIns="91421" tIns="45710" rIns="91421" bIns="45710">
            <a:spAutoFit/>
          </a:bodyPr>
          <a:lstStyle/>
          <a:p>
            <a:pPr defTabSz="914179">
              <a:spcBef>
                <a:spcPct val="50000"/>
              </a:spcBef>
            </a:pPr>
            <a:r>
              <a:rPr lang="en-GB" sz="2400" b="1" dirty="0"/>
              <a:t>Assessment, quarantine of suspect travellers, if required. </a:t>
            </a:r>
          </a:p>
        </p:txBody>
      </p:sp>
      <p:sp>
        <p:nvSpPr>
          <p:cNvPr id="291851" name="Text Box 11"/>
          <p:cNvSpPr txBox="1">
            <a:spLocks noChangeArrowheads="1"/>
          </p:cNvSpPr>
          <p:nvPr/>
        </p:nvSpPr>
        <p:spPr bwMode="auto">
          <a:xfrm rot="16200000">
            <a:off x="6481925" y="5212455"/>
            <a:ext cx="553959" cy="504983"/>
          </a:xfrm>
          <a:prstGeom prst="rect">
            <a:avLst/>
          </a:prstGeom>
          <a:solidFill>
            <a:srgbClr val="5303E3"/>
          </a:solidFill>
          <a:ln w="9525" algn="ctr">
            <a:noFill/>
            <a:miter lim="800000"/>
            <a:headEnd/>
            <a:tailEnd/>
          </a:ln>
          <a:effectLst/>
        </p:spPr>
        <p:txBody>
          <a:bodyPr vert="eaVert" lIns="91421" tIns="45710" rIns="91421" bIns="45710">
            <a:spAutoFit/>
          </a:bodyPr>
          <a:lstStyle/>
          <a:p>
            <a:pPr algn="ctr" defTabSz="914179">
              <a:spcBef>
                <a:spcPct val="50000"/>
              </a:spcBef>
            </a:pPr>
            <a:r>
              <a:rPr lang="en-GB" sz="2400" dirty="0">
                <a:solidFill>
                  <a:schemeClr val="bg1"/>
                </a:solidFill>
                <a:latin typeface="Baskerville Old Face" pitchFamily="18" charset="0"/>
              </a:rPr>
              <a:t>e</a:t>
            </a:r>
          </a:p>
        </p:txBody>
      </p:sp>
      <p:sp>
        <p:nvSpPr>
          <p:cNvPr id="291852" name="Text Box 12"/>
          <p:cNvSpPr txBox="1">
            <a:spLocks noChangeArrowheads="1"/>
          </p:cNvSpPr>
          <p:nvPr/>
        </p:nvSpPr>
        <p:spPr bwMode="auto">
          <a:xfrm>
            <a:off x="6744606" y="5380653"/>
            <a:ext cx="2551793" cy="1569640"/>
          </a:xfrm>
          <a:prstGeom prst="rect">
            <a:avLst/>
          </a:prstGeom>
          <a:noFill/>
          <a:ln w="9525">
            <a:noFill/>
            <a:miter lim="800000"/>
            <a:headEnd/>
            <a:tailEnd/>
          </a:ln>
          <a:effectLst/>
        </p:spPr>
        <p:txBody>
          <a:bodyPr wrap="square" lIns="91421" tIns="45710" rIns="91421" bIns="45710">
            <a:spAutoFit/>
          </a:bodyPr>
          <a:lstStyle/>
          <a:p>
            <a:pPr defTabSz="914179">
              <a:spcBef>
                <a:spcPct val="50000"/>
              </a:spcBef>
            </a:pPr>
            <a:r>
              <a:rPr lang="en-GB" sz="2400" b="1" dirty="0"/>
              <a:t>Implementation of  recommended measures such as disinfection</a:t>
            </a:r>
          </a:p>
        </p:txBody>
      </p:sp>
      <p:sp>
        <p:nvSpPr>
          <p:cNvPr id="291853" name="Text Box 13"/>
          <p:cNvSpPr txBox="1">
            <a:spLocks noChangeArrowheads="1"/>
          </p:cNvSpPr>
          <p:nvPr/>
        </p:nvSpPr>
        <p:spPr bwMode="auto">
          <a:xfrm rot="16200000">
            <a:off x="3537545" y="5412594"/>
            <a:ext cx="553959" cy="504983"/>
          </a:xfrm>
          <a:prstGeom prst="rect">
            <a:avLst/>
          </a:prstGeom>
          <a:solidFill>
            <a:srgbClr val="5303E3"/>
          </a:solidFill>
          <a:ln w="9525" algn="ctr">
            <a:noFill/>
            <a:miter lim="800000"/>
            <a:headEnd/>
            <a:tailEnd/>
          </a:ln>
          <a:effectLst/>
        </p:spPr>
        <p:txBody>
          <a:bodyPr vert="eaVert" lIns="91421" tIns="45710" rIns="91421" bIns="45710">
            <a:spAutoFit/>
          </a:bodyPr>
          <a:lstStyle/>
          <a:p>
            <a:pPr algn="ctr" defTabSz="914179">
              <a:spcBef>
                <a:spcPct val="50000"/>
              </a:spcBef>
            </a:pPr>
            <a:r>
              <a:rPr lang="en-GB" sz="2400" dirty="0">
                <a:solidFill>
                  <a:schemeClr val="bg1"/>
                </a:solidFill>
                <a:latin typeface="Baskerville Old Face" pitchFamily="18" charset="0"/>
              </a:rPr>
              <a:t>f</a:t>
            </a:r>
          </a:p>
        </p:txBody>
      </p:sp>
      <p:sp>
        <p:nvSpPr>
          <p:cNvPr id="291854" name="Text Box 14"/>
          <p:cNvSpPr txBox="1">
            <a:spLocks noChangeArrowheads="1"/>
          </p:cNvSpPr>
          <p:nvPr/>
        </p:nvSpPr>
        <p:spPr bwMode="auto">
          <a:xfrm>
            <a:off x="4075161" y="5110024"/>
            <a:ext cx="2606547" cy="1569640"/>
          </a:xfrm>
          <a:prstGeom prst="rect">
            <a:avLst/>
          </a:prstGeom>
          <a:noFill/>
          <a:ln w="9525">
            <a:noFill/>
            <a:miter lim="800000"/>
            <a:headEnd/>
            <a:tailEnd/>
          </a:ln>
          <a:effectLst/>
        </p:spPr>
        <p:txBody>
          <a:bodyPr wrap="square" lIns="91421" tIns="45710" rIns="91421" bIns="45710">
            <a:spAutoFit/>
          </a:bodyPr>
          <a:lstStyle/>
          <a:p>
            <a:pPr defTabSz="914179">
              <a:spcBef>
                <a:spcPct val="50000"/>
              </a:spcBef>
            </a:pPr>
            <a:r>
              <a:rPr lang="en-GB" sz="2400" b="1" dirty="0"/>
              <a:t>Entry/exist control for departing &amp; arriving passengers</a:t>
            </a:r>
          </a:p>
        </p:txBody>
      </p:sp>
      <p:sp>
        <p:nvSpPr>
          <p:cNvPr id="291855" name="Text Box 15"/>
          <p:cNvSpPr txBox="1">
            <a:spLocks noChangeArrowheads="1"/>
          </p:cNvSpPr>
          <p:nvPr/>
        </p:nvSpPr>
        <p:spPr bwMode="auto">
          <a:xfrm rot="16200000">
            <a:off x="966475" y="4517728"/>
            <a:ext cx="553959" cy="504983"/>
          </a:xfrm>
          <a:prstGeom prst="rect">
            <a:avLst/>
          </a:prstGeom>
          <a:solidFill>
            <a:srgbClr val="5303E3"/>
          </a:solidFill>
          <a:ln w="9525" algn="ctr">
            <a:noFill/>
            <a:miter lim="800000"/>
            <a:headEnd/>
            <a:tailEnd/>
          </a:ln>
          <a:effectLst/>
        </p:spPr>
        <p:txBody>
          <a:bodyPr vert="eaVert" lIns="91421" tIns="45710" rIns="91421" bIns="45710">
            <a:spAutoFit/>
          </a:bodyPr>
          <a:lstStyle/>
          <a:p>
            <a:pPr algn="ctr" defTabSz="914179">
              <a:spcBef>
                <a:spcPct val="50000"/>
              </a:spcBef>
            </a:pPr>
            <a:r>
              <a:rPr lang="en-GB" sz="2400" dirty="0">
                <a:solidFill>
                  <a:schemeClr val="bg1"/>
                </a:solidFill>
                <a:latin typeface="Baskerville Old Face" pitchFamily="18" charset="0"/>
              </a:rPr>
              <a:t>g</a:t>
            </a:r>
          </a:p>
        </p:txBody>
      </p:sp>
      <p:sp>
        <p:nvSpPr>
          <p:cNvPr id="291856" name="Text Box 16"/>
          <p:cNvSpPr txBox="1">
            <a:spLocks noChangeArrowheads="1"/>
          </p:cNvSpPr>
          <p:nvPr/>
        </p:nvSpPr>
        <p:spPr bwMode="auto">
          <a:xfrm>
            <a:off x="275205" y="5406698"/>
            <a:ext cx="2548840" cy="1200308"/>
          </a:xfrm>
          <a:prstGeom prst="rect">
            <a:avLst/>
          </a:prstGeom>
          <a:noFill/>
          <a:ln w="9525">
            <a:noFill/>
            <a:miter lim="800000"/>
            <a:headEnd/>
            <a:tailEnd/>
          </a:ln>
          <a:effectLst/>
        </p:spPr>
        <p:txBody>
          <a:bodyPr wrap="square" lIns="91421" tIns="45710" rIns="91421" bIns="45710">
            <a:spAutoFit/>
          </a:bodyPr>
          <a:lstStyle/>
          <a:p>
            <a:pPr defTabSz="914179">
              <a:spcBef>
                <a:spcPct val="50000"/>
              </a:spcBef>
            </a:pPr>
            <a:r>
              <a:rPr lang="en-GB" sz="2400" b="1" dirty="0"/>
              <a:t>Access to required equipment and trained personnel </a:t>
            </a:r>
          </a:p>
        </p:txBody>
      </p:sp>
      <p:pic>
        <p:nvPicPr>
          <p:cNvPr id="291857" name="Picture 17" descr="CG2EC"/>
          <p:cNvPicPr>
            <a:picLocks noChangeAspect="1" noChangeArrowheads="1"/>
          </p:cNvPicPr>
          <p:nvPr/>
        </p:nvPicPr>
        <p:blipFill>
          <a:blip r:embed="rId3"/>
          <a:srcRect/>
          <a:stretch>
            <a:fillRect/>
          </a:stretch>
        </p:blipFill>
        <p:spPr bwMode="auto">
          <a:xfrm>
            <a:off x="4648019" y="3048160"/>
            <a:ext cx="1509520" cy="1295864"/>
          </a:xfrm>
          <a:prstGeom prst="rect">
            <a:avLst/>
          </a:prstGeom>
          <a:noFill/>
        </p:spPr>
      </p:pic>
      <p:pic>
        <p:nvPicPr>
          <p:cNvPr id="291858" name="Picture 18"/>
          <p:cNvPicPr>
            <a:picLocks noChangeAspect="1" noChangeArrowheads="1"/>
          </p:cNvPicPr>
          <p:nvPr/>
        </p:nvPicPr>
        <p:blipFill>
          <a:blip r:embed="rId4"/>
          <a:srcRect/>
          <a:stretch>
            <a:fillRect/>
          </a:stretch>
        </p:blipFill>
        <p:spPr bwMode="auto">
          <a:xfrm>
            <a:off x="3200943" y="3200784"/>
            <a:ext cx="1438931" cy="990616"/>
          </a:xfrm>
          <a:prstGeom prst="rect">
            <a:avLst/>
          </a:prstGeom>
          <a:noFill/>
        </p:spPr>
      </p:pic>
      <p:sp>
        <p:nvSpPr>
          <p:cNvPr id="291860" name="Rectangle 20"/>
          <p:cNvSpPr>
            <a:spLocks noChangeArrowheads="1"/>
          </p:cNvSpPr>
          <p:nvPr/>
        </p:nvSpPr>
        <p:spPr bwMode="auto">
          <a:xfrm>
            <a:off x="0" y="349884"/>
            <a:ext cx="9144000" cy="717045"/>
          </a:xfrm>
          <a:prstGeom prst="rect">
            <a:avLst/>
          </a:prstGeom>
          <a:noFill/>
          <a:ln w="9525">
            <a:noFill/>
            <a:miter lim="800000"/>
            <a:headEnd/>
            <a:tailEnd/>
          </a:ln>
          <a:effectLst/>
        </p:spPr>
        <p:txBody>
          <a:bodyPr wrap="none" lIns="91421" tIns="45710" rIns="91421" bIns="45710" anchor="ctr"/>
          <a:lstStyle/>
          <a:p>
            <a:pPr algn="ctr" defTabSz="914179" eaLnBrk="0" hangingPunct="0"/>
            <a:r>
              <a:rPr lang="en-GB" sz="3000" dirty="0">
                <a:solidFill>
                  <a:srgbClr val="FF0000"/>
                </a:solidFill>
              </a:rPr>
              <a:t>Designated Ports of Entry: Core capacity</a:t>
            </a:r>
          </a:p>
          <a:p>
            <a:pPr algn="ctr" defTabSz="914179" eaLnBrk="0" hangingPunct="0"/>
            <a:r>
              <a:rPr lang="en-GB" sz="3000" dirty="0">
                <a:solidFill>
                  <a:srgbClr val="FF0000"/>
                </a:solidFill>
              </a:rPr>
              <a:t>requirements for responding to potential PHEICs</a:t>
            </a:r>
            <a:endParaRPr lang="en-US" sz="3000" dirty="0">
              <a:solidFill>
                <a:srgbClr val="FF0000"/>
              </a:solidFil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Rectangle 2"/>
          <p:cNvSpPr>
            <a:spLocks noGrp="1" noChangeArrowheads="1"/>
          </p:cNvSpPr>
          <p:nvPr>
            <p:ph type="title"/>
          </p:nvPr>
        </p:nvSpPr>
        <p:spPr>
          <a:xfrm>
            <a:off x="381000" y="228600"/>
            <a:ext cx="8144893" cy="1167718"/>
          </a:xfrm>
          <a:noFill/>
          <a:effectLst/>
        </p:spPr>
        <p:txBody>
          <a:bodyPr/>
          <a:lstStyle/>
          <a:p>
            <a:pPr>
              <a:lnSpc>
                <a:spcPct val="80000"/>
              </a:lnSpc>
            </a:pPr>
            <a:r>
              <a:rPr lang="en-GB" dirty="0">
                <a:solidFill>
                  <a:srgbClr val="FF0000"/>
                </a:solidFill>
              </a:rPr>
              <a:t>IHR (2005): Rapid Containment</a:t>
            </a:r>
            <a:r>
              <a:rPr lang="en-GB" sz="3000" dirty="0">
                <a:solidFill>
                  <a:srgbClr val="FF0000"/>
                </a:solidFill>
              </a:rPr>
              <a:t>   </a:t>
            </a:r>
            <a:endParaRPr lang="en-US" sz="3000" dirty="0">
              <a:solidFill>
                <a:srgbClr val="FF0000"/>
              </a:solidFill>
            </a:endParaRPr>
          </a:p>
        </p:txBody>
      </p:sp>
      <p:sp>
        <p:nvSpPr>
          <p:cNvPr id="295939" name="Rectangle 3"/>
          <p:cNvSpPr>
            <a:spLocks noGrp="1" noChangeArrowheads="1"/>
          </p:cNvSpPr>
          <p:nvPr>
            <p:ph type="body" idx="1"/>
          </p:nvPr>
        </p:nvSpPr>
        <p:spPr>
          <a:xfrm>
            <a:off x="238917" y="1618390"/>
            <a:ext cx="5892831" cy="4553810"/>
          </a:xfrm>
        </p:spPr>
        <p:txBody>
          <a:bodyPr>
            <a:normAutofit/>
          </a:bodyPr>
          <a:lstStyle/>
          <a:p>
            <a:pPr>
              <a:lnSpc>
                <a:spcPct val="80000"/>
              </a:lnSpc>
              <a:spcAft>
                <a:spcPct val="25000"/>
              </a:spcAft>
              <a:buClr>
                <a:srgbClr val="000099"/>
              </a:buClr>
              <a:buFontTx/>
              <a:buChar char="•"/>
            </a:pPr>
            <a:r>
              <a:rPr lang="en-GB" sz="2900" dirty="0"/>
              <a:t>Two important aspects</a:t>
            </a:r>
          </a:p>
          <a:p>
            <a:pPr lvl="1">
              <a:lnSpc>
                <a:spcPct val="80000"/>
              </a:lnSpc>
              <a:spcAft>
                <a:spcPct val="25000"/>
              </a:spcAft>
              <a:buClr>
                <a:srgbClr val="000099"/>
              </a:buClr>
              <a:buFont typeface="Verdana" pitchFamily="34" charset="0"/>
              <a:buChar char="-"/>
            </a:pPr>
            <a:r>
              <a:rPr lang="en-GB" dirty="0"/>
              <a:t>IHR (2005) as an opportunity to strengthen core capacity for early detection and assessment of Index Cluster</a:t>
            </a:r>
          </a:p>
          <a:p>
            <a:pPr lvl="1">
              <a:lnSpc>
                <a:spcPct val="80000"/>
              </a:lnSpc>
              <a:spcAft>
                <a:spcPct val="25000"/>
              </a:spcAft>
              <a:buClr>
                <a:srgbClr val="000099"/>
              </a:buClr>
              <a:buFont typeface="Verdana" pitchFamily="34" charset="0"/>
              <a:buChar char="-"/>
            </a:pPr>
            <a:endParaRPr lang="en-GB" dirty="0" smtClean="0"/>
          </a:p>
          <a:p>
            <a:pPr lvl="1">
              <a:lnSpc>
                <a:spcPct val="80000"/>
              </a:lnSpc>
              <a:spcAft>
                <a:spcPct val="25000"/>
              </a:spcAft>
              <a:buClr>
                <a:srgbClr val="000099"/>
              </a:buClr>
              <a:buFont typeface="Verdana" pitchFamily="34" charset="0"/>
              <a:buChar char="-"/>
            </a:pPr>
            <a:r>
              <a:rPr lang="en-GB" dirty="0" smtClean="0"/>
              <a:t>Containment </a:t>
            </a:r>
            <a:r>
              <a:rPr lang="en-GB" dirty="0"/>
              <a:t>operation in line with IHR requirements, when applicable</a:t>
            </a:r>
          </a:p>
          <a:p>
            <a:pPr lvl="1">
              <a:lnSpc>
                <a:spcPct val="80000"/>
              </a:lnSpc>
              <a:spcAft>
                <a:spcPct val="25000"/>
              </a:spcAft>
              <a:buClr>
                <a:srgbClr val="000099"/>
              </a:buClr>
              <a:buFont typeface="Wingdings" pitchFamily="2" charset="2"/>
              <a:buChar char="Ø"/>
            </a:pPr>
            <a:endParaRPr lang="en-GB" sz="2500" dirty="0"/>
          </a:p>
        </p:txBody>
      </p:sp>
      <p:sp>
        <p:nvSpPr>
          <p:cNvPr id="295940" name="AutoShape 4"/>
          <p:cNvSpPr>
            <a:spLocks noChangeArrowheads="1"/>
          </p:cNvSpPr>
          <p:nvPr/>
        </p:nvSpPr>
        <p:spPr bwMode="auto">
          <a:xfrm>
            <a:off x="6487408" y="1428331"/>
            <a:ext cx="2249348" cy="1265627"/>
          </a:xfrm>
          <a:prstGeom prst="irregularSeal1">
            <a:avLst/>
          </a:prstGeom>
          <a:solidFill>
            <a:schemeClr val="hlink"/>
          </a:solidFill>
          <a:ln w="9525">
            <a:solidFill>
              <a:schemeClr val="tx1"/>
            </a:solidFill>
            <a:miter lim="800000"/>
            <a:headEnd/>
            <a:tailEnd/>
          </a:ln>
          <a:effectLst>
            <a:outerShdw dist="107763" dir="2700000" algn="ctr" rotWithShape="0">
              <a:schemeClr val="bg2">
                <a:alpha val="50000"/>
              </a:schemeClr>
            </a:outerShdw>
          </a:effectLst>
        </p:spPr>
        <p:txBody>
          <a:bodyPr wrap="none" lIns="91421" tIns="45710" rIns="91421" bIns="45710" anchor="ctr"/>
          <a:lstStyle/>
          <a:p>
            <a:pPr algn="ctr" defTabSz="914179" eaLnBrk="0" hangingPunct="0"/>
            <a:r>
              <a:rPr lang="en-GB" sz="2000" dirty="0">
                <a:solidFill>
                  <a:srgbClr val="FFFF00"/>
                </a:solidFill>
                <a:effectLst>
                  <a:outerShdw blurRad="38100" dist="38100" dir="2700000" algn="tl">
                    <a:srgbClr val="000000"/>
                  </a:outerShdw>
                </a:effectLst>
                <a:latin typeface="Tahoma" pitchFamily="34" charset="0"/>
              </a:rPr>
              <a:t>Index</a:t>
            </a:r>
          </a:p>
          <a:p>
            <a:pPr algn="ctr" defTabSz="914179" eaLnBrk="0" hangingPunct="0"/>
            <a:r>
              <a:rPr lang="en-GB" sz="2000" dirty="0">
                <a:solidFill>
                  <a:srgbClr val="FFFF00"/>
                </a:solidFill>
                <a:effectLst>
                  <a:outerShdw blurRad="38100" dist="38100" dir="2700000" algn="tl">
                    <a:srgbClr val="000000"/>
                  </a:outerShdw>
                </a:effectLst>
                <a:latin typeface="Tahoma" pitchFamily="34" charset="0"/>
              </a:rPr>
              <a:t>Cluster</a:t>
            </a:r>
            <a:endParaRPr lang="en-US" sz="2000" dirty="0">
              <a:solidFill>
                <a:srgbClr val="FFFF00"/>
              </a:solidFill>
              <a:effectLst>
                <a:outerShdw blurRad="38100" dist="38100" dir="2700000" algn="tl">
                  <a:srgbClr val="000000"/>
                </a:outerShdw>
              </a:effectLst>
              <a:latin typeface="Tahoma" pitchFamily="34" charset="0"/>
            </a:endParaRPr>
          </a:p>
        </p:txBody>
      </p:sp>
      <p:sp>
        <p:nvSpPr>
          <p:cNvPr id="295941" name="AutoShape 5"/>
          <p:cNvSpPr>
            <a:spLocks noChangeArrowheads="1"/>
          </p:cNvSpPr>
          <p:nvPr/>
        </p:nvSpPr>
        <p:spPr bwMode="auto">
          <a:xfrm>
            <a:off x="6483335" y="2850901"/>
            <a:ext cx="2242561" cy="963259"/>
          </a:xfrm>
          <a:prstGeom prst="roundRect">
            <a:avLst>
              <a:gd name="adj" fmla="val 16667"/>
            </a:avLst>
          </a:prstGeom>
          <a:solidFill>
            <a:srgbClr val="0000CC"/>
          </a:solidFill>
          <a:ln w="9525">
            <a:solidFill>
              <a:srgbClr val="0000FF"/>
            </a:solidFill>
            <a:round/>
            <a:headEnd/>
            <a:tailEnd/>
          </a:ln>
          <a:effectLst>
            <a:outerShdw dist="107763" dir="2700000" algn="ctr" rotWithShape="0">
              <a:schemeClr val="bg2">
                <a:alpha val="50000"/>
              </a:schemeClr>
            </a:outerShdw>
          </a:effectLst>
        </p:spPr>
        <p:txBody>
          <a:bodyPr wrap="none" lIns="91421" tIns="45710" rIns="91421" bIns="45710" anchor="ctr"/>
          <a:lstStyle/>
          <a:p>
            <a:pPr algn="ctr" defTabSz="914179" eaLnBrk="0" hangingPunct="0"/>
            <a:r>
              <a:rPr lang="en-GB" dirty="0">
                <a:solidFill>
                  <a:schemeClr val="bg1"/>
                </a:solidFill>
                <a:latin typeface="Tahoma" pitchFamily="34" charset="0"/>
              </a:rPr>
              <a:t>Risk assessment &amp; </a:t>
            </a:r>
          </a:p>
          <a:p>
            <a:pPr algn="ctr" defTabSz="914179" eaLnBrk="0" hangingPunct="0"/>
            <a:r>
              <a:rPr lang="en-GB" dirty="0">
                <a:solidFill>
                  <a:schemeClr val="bg1"/>
                </a:solidFill>
                <a:latin typeface="Tahoma" pitchFamily="34" charset="0"/>
              </a:rPr>
              <a:t>Decision-making</a:t>
            </a:r>
          </a:p>
        </p:txBody>
      </p:sp>
      <p:sp>
        <p:nvSpPr>
          <p:cNvPr id="295942" name="AutoShape 6"/>
          <p:cNvSpPr>
            <a:spLocks noChangeArrowheads="1"/>
          </p:cNvSpPr>
          <p:nvPr/>
        </p:nvSpPr>
        <p:spPr bwMode="auto">
          <a:xfrm>
            <a:off x="6519987" y="4014298"/>
            <a:ext cx="2133962" cy="836553"/>
          </a:xfrm>
          <a:prstGeom prst="roundRect">
            <a:avLst>
              <a:gd name="adj" fmla="val 16667"/>
            </a:avLst>
          </a:prstGeom>
          <a:solidFill>
            <a:srgbClr val="0000CC"/>
          </a:solidFill>
          <a:ln w="9525">
            <a:solidFill>
              <a:srgbClr val="0000FF"/>
            </a:solidFill>
            <a:round/>
            <a:headEnd/>
            <a:tailEnd/>
          </a:ln>
          <a:effectLst>
            <a:outerShdw dist="107763" dir="2700000" algn="ctr" rotWithShape="0">
              <a:schemeClr val="bg2">
                <a:alpha val="50000"/>
              </a:schemeClr>
            </a:outerShdw>
          </a:effectLst>
        </p:spPr>
        <p:txBody>
          <a:bodyPr wrap="none" lIns="91421" tIns="45710" rIns="91421" bIns="45710" anchor="ctr"/>
          <a:lstStyle/>
          <a:p>
            <a:pPr algn="ctr" defTabSz="914179" eaLnBrk="0" hangingPunct="0"/>
            <a:r>
              <a:rPr lang="en-GB" dirty="0">
                <a:solidFill>
                  <a:schemeClr val="bg1"/>
                </a:solidFill>
                <a:latin typeface="Tahoma" pitchFamily="34" charset="0"/>
              </a:rPr>
              <a:t>Containment </a:t>
            </a:r>
          </a:p>
          <a:p>
            <a:pPr algn="ctr" defTabSz="914179" eaLnBrk="0" hangingPunct="0"/>
            <a:r>
              <a:rPr lang="en-GB" dirty="0">
                <a:solidFill>
                  <a:schemeClr val="bg1"/>
                </a:solidFill>
                <a:latin typeface="Tahoma" pitchFamily="34" charset="0"/>
              </a:rPr>
              <a:t>Operation </a:t>
            </a:r>
            <a:r>
              <a:rPr lang="en-GB" sz="1600" dirty="0">
                <a:solidFill>
                  <a:schemeClr val="bg1"/>
                </a:solidFill>
                <a:latin typeface="Tahoma" pitchFamily="34" charset="0"/>
              </a:rPr>
              <a:t> </a:t>
            </a:r>
            <a:endParaRPr lang="en-US" sz="1600" dirty="0">
              <a:solidFill>
                <a:schemeClr val="bg1"/>
              </a:solidFill>
              <a:latin typeface="Tahoma" pitchFamily="34" charset="0"/>
            </a:endParaRPr>
          </a:p>
        </p:txBody>
      </p:sp>
      <p:sp>
        <p:nvSpPr>
          <p:cNvPr id="295943" name="AutoShape 7"/>
          <p:cNvSpPr>
            <a:spLocks noChangeArrowheads="1"/>
          </p:cNvSpPr>
          <p:nvPr/>
        </p:nvSpPr>
        <p:spPr bwMode="auto">
          <a:xfrm>
            <a:off x="6530847" y="5086986"/>
            <a:ext cx="2121744" cy="836552"/>
          </a:xfrm>
          <a:prstGeom prst="roundRect">
            <a:avLst>
              <a:gd name="adj" fmla="val 16667"/>
            </a:avLst>
          </a:prstGeom>
          <a:solidFill>
            <a:srgbClr val="0000CC"/>
          </a:solidFill>
          <a:ln w="9525">
            <a:solidFill>
              <a:srgbClr val="0000FF"/>
            </a:solidFill>
            <a:round/>
            <a:headEnd/>
            <a:tailEnd/>
          </a:ln>
          <a:effectLst>
            <a:outerShdw dist="107763" dir="2700000" algn="ctr" rotWithShape="0">
              <a:schemeClr val="bg2">
                <a:alpha val="50000"/>
              </a:schemeClr>
            </a:outerShdw>
          </a:effectLst>
        </p:spPr>
        <p:txBody>
          <a:bodyPr wrap="none" lIns="91421" tIns="45710" rIns="91421" bIns="45710" anchor="ctr"/>
          <a:lstStyle/>
          <a:p>
            <a:pPr algn="ctr" defTabSz="914179" eaLnBrk="0" hangingPunct="0"/>
            <a:r>
              <a:rPr lang="en-GB" dirty="0">
                <a:solidFill>
                  <a:schemeClr val="bg1"/>
                </a:solidFill>
                <a:latin typeface="Tahoma" pitchFamily="34" charset="0"/>
              </a:rPr>
              <a:t>Monitoring </a:t>
            </a:r>
            <a:r>
              <a:rPr lang="en-GB" sz="1600" dirty="0">
                <a:solidFill>
                  <a:schemeClr val="bg1"/>
                </a:solidFill>
                <a:latin typeface="Tahoma" pitchFamily="34" charset="0"/>
              </a:rPr>
              <a:t> </a:t>
            </a:r>
            <a:endParaRPr lang="en-US" sz="1600" dirty="0">
              <a:solidFill>
                <a:schemeClr val="bg1"/>
              </a:solidFill>
              <a:latin typeface="Tahoma" pitchFamily="34" charset="0"/>
            </a:endParaRPr>
          </a:p>
        </p:txBody>
      </p:sp>
      <p:sp>
        <p:nvSpPr>
          <p:cNvPr id="295944" name="AutoShape 8"/>
          <p:cNvSpPr>
            <a:spLocks noChangeArrowheads="1"/>
          </p:cNvSpPr>
          <p:nvPr/>
        </p:nvSpPr>
        <p:spPr bwMode="auto">
          <a:xfrm>
            <a:off x="7486515" y="2564372"/>
            <a:ext cx="173758" cy="262052"/>
          </a:xfrm>
          <a:prstGeom prst="downArrow">
            <a:avLst>
              <a:gd name="adj1" fmla="val 50000"/>
              <a:gd name="adj2" fmla="val 35547"/>
            </a:avLst>
          </a:prstGeom>
          <a:solidFill>
            <a:schemeClr val="accent1"/>
          </a:solidFill>
          <a:ln w="9525">
            <a:solidFill>
              <a:schemeClr val="tx1"/>
            </a:solidFill>
            <a:miter lim="800000"/>
            <a:headEnd/>
            <a:tailEnd/>
          </a:ln>
          <a:effectLst/>
        </p:spPr>
        <p:txBody>
          <a:bodyPr vert="eaVert" wrap="none" lIns="80147" tIns="40074" rIns="80147" bIns="40074" anchor="ctr"/>
          <a:lstStyle/>
          <a:p>
            <a:endParaRPr lang="en-US"/>
          </a:p>
        </p:txBody>
      </p:sp>
      <p:sp>
        <p:nvSpPr>
          <p:cNvPr id="295945" name="AutoShape 9"/>
          <p:cNvSpPr>
            <a:spLocks noChangeArrowheads="1"/>
          </p:cNvSpPr>
          <p:nvPr/>
        </p:nvSpPr>
        <p:spPr bwMode="auto">
          <a:xfrm>
            <a:off x="7497374" y="3759446"/>
            <a:ext cx="173758" cy="260612"/>
          </a:xfrm>
          <a:prstGeom prst="downArrow">
            <a:avLst>
              <a:gd name="adj1" fmla="val 50000"/>
              <a:gd name="adj2" fmla="val 35352"/>
            </a:avLst>
          </a:prstGeom>
          <a:solidFill>
            <a:schemeClr val="accent1"/>
          </a:solidFill>
          <a:ln w="9525">
            <a:solidFill>
              <a:schemeClr val="tx1"/>
            </a:solidFill>
            <a:miter lim="800000"/>
            <a:headEnd/>
            <a:tailEnd/>
          </a:ln>
          <a:effectLst/>
        </p:spPr>
        <p:txBody>
          <a:bodyPr vert="eaVert" wrap="none" lIns="80147" tIns="40074" rIns="80147" bIns="40074" anchor="ctr"/>
          <a:lstStyle/>
          <a:p>
            <a:endParaRPr lang="en-US"/>
          </a:p>
        </p:txBody>
      </p:sp>
      <p:sp>
        <p:nvSpPr>
          <p:cNvPr id="295946" name="AutoShape 10"/>
          <p:cNvSpPr>
            <a:spLocks noChangeArrowheads="1"/>
          </p:cNvSpPr>
          <p:nvPr/>
        </p:nvSpPr>
        <p:spPr bwMode="auto">
          <a:xfrm>
            <a:off x="7512306" y="4835012"/>
            <a:ext cx="173758" cy="260613"/>
          </a:xfrm>
          <a:prstGeom prst="downArrow">
            <a:avLst>
              <a:gd name="adj1" fmla="val 50000"/>
              <a:gd name="adj2" fmla="val 35352"/>
            </a:avLst>
          </a:prstGeom>
          <a:solidFill>
            <a:schemeClr val="accent1"/>
          </a:solidFill>
          <a:ln w="9525">
            <a:solidFill>
              <a:schemeClr val="tx1"/>
            </a:solidFill>
            <a:miter lim="800000"/>
            <a:headEnd/>
            <a:tailEnd/>
          </a:ln>
          <a:effectLst/>
        </p:spPr>
        <p:txBody>
          <a:bodyPr vert="eaVert" wrap="none" lIns="80147" tIns="40074" rIns="80147" bIns="40074"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95940"/>
                                        </p:tgtEl>
                                        <p:attrNameLst>
                                          <p:attrName>style.visibility</p:attrName>
                                        </p:attrNameLst>
                                      </p:cBhvr>
                                      <p:to>
                                        <p:strVal val="visible"/>
                                      </p:to>
                                    </p:set>
                                    <p:anim calcmode="lin" valueType="num">
                                      <p:cBhvr additive="base">
                                        <p:cTn id="7" dur="500" fill="hold"/>
                                        <p:tgtEl>
                                          <p:spTgt spid="295940"/>
                                        </p:tgtEl>
                                        <p:attrNameLst>
                                          <p:attrName>ppt_x</p:attrName>
                                        </p:attrNameLst>
                                      </p:cBhvr>
                                      <p:tavLst>
                                        <p:tav tm="0">
                                          <p:val>
                                            <p:strVal val="#ppt_x"/>
                                          </p:val>
                                        </p:tav>
                                        <p:tav tm="100000">
                                          <p:val>
                                            <p:strVal val="#ppt_x"/>
                                          </p:val>
                                        </p:tav>
                                      </p:tavLst>
                                    </p:anim>
                                    <p:anim calcmode="lin" valueType="num">
                                      <p:cBhvr additive="base">
                                        <p:cTn id="8" dur="500" fill="hold"/>
                                        <p:tgtEl>
                                          <p:spTgt spid="29594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9594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9594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959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940" grpId="0" animBg="1"/>
      <p:bldP spid="295941" grpId="0" animBg="1"/>
      <p:bldP spid="295942" grpId="0" animBg="1"/>
      <p:bldP spid="29594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2"/>
          <p:cNvSpPr>
            <a:spLocks noGrp="1" noChangeArrowheads="1"/>
          </p:cNvSpPr>
          <p:nvPr>
            <p:ph type="title"/>
          </p:nvPr>
        </p:nvSpPr>
        <p:spPr>
          <a:xfrm>
            <a:off x="609600" y="457200"/>
            <a:ext cx="7717286" cy="989177"/>
          </a:xfrm>
          <a:noFill/>
          <a:effectLst/>
        </p:spPr>
        <p:txBody>
          <a:bodyPr>
            <a:normAutofit/>
          </a:bodyPr>
          <a:lstStyle/>
          <a:p>
            <a:r>
              <a:rPr lang="en-GB" sz="4000" dirty="0">
                <a:solidFill>
                  <a:srgbClr val="FF0000"/>
                </a:solidFill>
              </a:rPr>
              <a:t>Rapid containment operation </a:t>
            </a:r>
            <a:endParaRPr lang="en-US" sz="4000" dirty="0">
              <a:solidFill>
                <a:srgbClr val="FF0000"/>
              </a:solidFill>
            </a:endParaRPr>
          </a:p>
        </p:txBody>
      </p:sp>
      <p:sp>
        <p:nvSpPr>
          <p:cNvPr id="302083" name="Rectangle 3"/>
          <p:cNvSpPr>
            <a:spLocks noGrp="1" noChangeArrowheads="1"/>
          </p:cNvSpPr>
          <p:nvPr>
            <p:ph type="body" idx="1"/>
          </p:nvPr>
        </p:nvSpPr>
        <p:spPr>
          <a:xfrm>
            <a:off x="381000" y="1600200"/>
            <a:ext cx="8382000" cy="4149644"/>
          </a:xfrm>
        </p:spPr>
        <p:txBody>
          <a:bodyPr>
            <a:noAutofit/>
          </a:bodyPr>
          <a:lstStyle/>
          <a:p>
            <a:pPr>
              <a:lnSpc>
                <a:spcPct val="80000"/>
              </a:lnSpc>
              <a:spcAft>
                <a:spcPct val="25000"/>
              </a:spcAft>
              <a:buClr>
                <a:srgbClr val="000099"/>
              </a:buClr>
              <a:buFont typeface="Wingdings" pitchFamily="2" charset="2"/>
              <a:buChar char="§"/>
            </a:pPr>
            <a:r>
              <a:rPr lang="en-GB" sz="2800" dirty="0"/>
              <a:t>Some IHR requirements for international travellers may apply:</a:t>
            </a:r>
          </a:p>
          <a:p>
            <a:pPr lvl="1">
              <a:lnSpc>
                <a:spcPct val="80000"/>
              </a:lnSpc>
              <a:spcAft>
                <a:spcPct val="25000"/>
              </a:spcAft>
              <a:buClr>
                <a:srgbClr val="CC3300"/>
              </a:buClr>
              <a:buFont typeface="Wingdings" pitchFamily="2" charset="2"/>
              <a:buChar char="§"/>
            </a:pPr>
            <a:r>
              <a:rPr lang="en-GB" dirty="0"/>
              <a:t>Measures applied to arriving or departing international travellers</a:t>
            </a:r>
          </a:p>
          <a:p>
            <a:pPr lvl="1">
              <a:lnSpc>
                <a:spcPct val="80000"/>
              </a:lnSpc>
              <a:spcAft>
                <a:spcPct val="25000"/>
              </a:spcAft>
              <a:buClr>
                <a:srgbClr val="CC3300"/>
              </a:buClr>
              <a:buFont typeface="Wingdings" pitchFamily="2" charset="2"/>
              <a:buChar char="§"/>
            </a:pPr>
            <a:r>
              <a:rPr lang="en-GB" dirty="0"/>
              <a:t>Measures applied to travellers inside the country in course of departing</a:t>
            </a:r>
          </a:p>
          <a:p>
            <a:pPr>
              <a:lnSpc>
                <a:spcPct val="80000"/>
              </a:lnSpc>
              <a:spcAft>
                <a:spcPct val="25000"/>
              </a:spcAft>
              <a:buClr>
                <a:srgbClr val="000099"/>
              </a:buClr>
              <a:buFont typeface="Wingdings" pitchFamily="2" charset="2"/>
              <a:buChar char="§"/>
            </a:pPr>
            <a:endParaRPr lang="en-GB" sz="2800" dirty="0"/>
          </a:p>
          <a:p>
            <a:pPr>
              <a:lnSpc>
                <a:spcPct val="80000"/>
              </a:lnSpc>
              <a:spcAft>
                <a:spcPct val="25000"/>
              </a:spcAft>
              <a:buClr>
                <a:srgbClr val="000099"/>
              </a:buClr>
              <a:buFont typeface="Wingdings" pitchFamily="2" charset="2"/>
              <a:buChar char="§"/>
            </a:pPr>
            <a:r>
              <a:rPr lang="en-GB" sz="2800" dirty="0"/>
              <a:t>IHR provisions that may affect potential </a:t>
            </a:r>
            <a:r>
              <a:rPr lang="en-GB" sz="2800" dirty="0" smtClean="0"/>
              <a:t>interventions</a:t>
            </a:r>
            <a:r>
              <a:rPr lang="en-GB" sz="2800" dirty="0"/>
              <a:t>:</a:t>
            </a:r>
          </a:p>
          <a:p>
            <a:pPr lvl="1">
              <a:lnSpc>
                <a:spcPct val="80000"/>
              </a:lnSpc>
              <a:spcAft>
                <a:spcPct val="25000"/>
              </a:spcAft>
              <a:buClr>
                <a:srgbClr val="CC3300"/>
              </a:buClr>
              <a:buFont typeface="Wingdings" pitchFamily="2" charset="2"/>
              <a:buChar char="§"/>
            </a:pPr>
            <a:r>
              <a:rPr lang="en-GB" dirty="0"/>
              <a:t>Informed consent before prophylaxis, other measures etc</a:t>
            </a:r>
          </a:p>
          <a:p>
            <a:pPr lvl="1">
              <a:lnSpc>
                <a:spcPct val="80000"/>
              </a:lnSpc>
              <a:spcAft>
                <a:spcPct val="25000"/>
              </a:spcAft>
              <a:buClr>
                <a:srgbClr val="CC3300"/>
              </a:buClr>
              <a:buFont typeface="Wingdings" pitchFamily="2" charset="2"/>
              <a:buChar char="§"/>
            </a:pPr>
            <a:r>
              <a:rPr lang="en-GB" dirty="0"/>
              <a:t>Care of travellers subject to quarantine/isolation etc (food, medical care…) </a:t>
            </a:r>
          </a:p>
          <a:p>
            <a:pPr lvl="1">
              <a:lnSpc>
                <a:spcPct val="80000"/>
              </a:lnSpc>
              <a:spcAft>
                <a:spcPct val="25000"/>
              </a:spcAft>
              <a:buClr>
                <a:srgbClr val="CC3300"/>
              </a:buClr>
              <a:buFont typeface="Wingdings" pitchFamily="2" charset="2"/>
              <a:buChar char="§"/>
            </a:pPr>
            <a:r>
              <a:rPr lang="en-GB" dirty="0"/>
              <a:t>Measures must be applied in transparent and non-discriminatory manner</a:t>
            </a:r>
          </a:p>
          <a:p>
            <a:pPr lvl="1">
              <a:lnSpc>
                <a:spcPct val="80000"/>
              </a:lnSpc>
              <a:spcAft>
                <a:spcPct val="25000"/>
              </a:spcAft>
              <a:buClr>
                <a:srgbClr val="CC3300"/>
              </a:buClr>
              <a:buFont typeface="Wingdings" pitchFamily="2" charset="2"/>
              <a:buChar char="§"/>
            </a:pPr>
            <a:r>
              <a:rPr lang="en-GB" dirty="0"/>
              <a:t>Respect for fundamental human rights</a:t>
            </a:r>
          </a:p>
          <a:p>
            <a:pPr>
              <a:lnSpc>
                <a:spcPct val="80000"/>
              </a:lnSpc>
              <a:spcAft>
                <a:spcPct val="25000"/>
              </a:spcAft>
              <a:buClr>
                <a:srgbClr val="000099"/>
              </a:buClr>
              <a:buFont typeface="Wingdings" pitchFamily="2" charset="2"/>
              <a:buNone/>
            </a:pPr>
            <a:endParaRPr lang="en-GB" sz="28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FF0000"/>
                </a:solidFill>
              </a:rPr>
              <a:t>Public health security at points of </a:t>
            </a:r>
            <a:r>
              <a:rPr lang="en-US" dirty="0" smtClean="0">
                <a:solidFill>
                  <a:srgbClr val="FF0000"/>
                </a:solidFill>
              </a:rPr>
              <a:t>entry(</a:t>
            </a:r>
            <a:r>
              <a:rPr lang="en-US" dirty="0" err="1" smtClean="0">
                <a:solidFill>
                  <a:srgbClr val="FF0000"/>
                </a:solidFill>
              </a:rPr>
              <a:t>PoE</a:t>
            </a:r>
            <a:r>
              <a:rPr lang="en-US" dirty="0">
                <a:solidFill>
                  <a:srgbClr val="FF0000"/>
                </a:solidFill>
              </a:rPr>
              <a:t>) to Sri Lanka</a:t>
            </a:r>
          </a:p>
        </p:txBody>
      </p:sp>
      <p:sp>
        <p:nvSpPr>
          <p:cNvPr id="3" name="Content Placeholder 2"/>
          <p:cNvSpPr>
            <a:spLocks noGrp="1"/>
          </p:cNvSpPr>
          <p:nvPr>
            <p:ph idx="1"/>
          </p:nvPr>
        </p:nvSpPr>
        <p:spPr/>
        <p:txBody>
          <a:bodyPr/>
          <a:lstStyle/>
          <a:p>
            <a:r>
              <a:rPr lang="en-US" dirty="0" smtClean="0"/>
              <a:t>Two </a:t>
            </a:r>
            <a:r>
              <a:rPr lang="en-US" dirty="0"/>
              <a:t>international airports</a:t>
            </a:r>
          </a:p>
          <a:p>
            <a:r>
              <a:rPr lang="en-US" dirty="0"/>
              <a:t>(</a:t>
            </a:r>
            <a:r>
              <a:rPr lang="en-US" dirty="0" err="1"/>
              <a:t>Katunayake</a:t>
            </a:r>
            <a:r>
              <a:rPr lang="en-US" dirty="0"/>
              <a:t> and </a:t>
            </a:r>
            <a:r>
              <a:rPr lang="en-US" dirty="0" err="1"/>
              <a:t>Mattala</a:t>
            </a:r>
            <a:r>
              <a:rPr lang="en-US" dirty="0"/>
              <a:t>) and </a:t>
            </a:r>
            <a:endParaRPr lang="en-US" dirty="0" smtClean="0"/>
          </a:p>
          <a:p>
            <a:endParaRPr lang="en-US" dirty="0"/>
          </a:p>
          <a:p>
            <a:r>
              <a:rPr lang="en-US" dirty="0" smtClean="0"/>
              <a:t>Four </a:t>
            </a:r>
            <a:r>
              <a:rPr lang="en-US" dirty="0"/>
              <a:t>sea ports</a:t>
            </a:r>
          </a:p>
          <a:p>
            <a:r>
              <a:rPr lang="en-US" dirty="0"/>
              <a:t>(</a:t>
            </a:r>
            <a:r>
              <a:rPr lang="en-US" dirty="0" smtClean="0"/>
              <a:t>Colombo</a:t>
            </a:r>
            <a:r>
              <a:rPr lang="en-US" dirty="0"/>
              <a:t>, Galle, Hambantota, </a:t>
            </a:r>
            <a:r>
              <a:rPr lang="en-US" dirty="0" err="1"/>
              <a:t>Trincomalee</a:t>
            </a:r>
            <a:r>
              <a:rPr lang="en-US" dirty="0" smtClean="0"/>
              <a:t>).</a:t>
            </a:r>
          </a:p>
          <a:p>
            <a:endParaRPr lang="en-US" dirty="0"/>
          </a:p>
        </p:txBody>
      </p:sp>
    </p:spTree>
    <p:extLst>
      <p:ext uri="{BB962C8B-B14F-4D97-AF65-F5344CB8AC3E}">
        <p14:creationId xmlns:p14="http://schemas.microsoft.com/office/powerpoint/2010/main" val="659475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ChangeArrowheads="1"/>
          </p:cNvSpPr>
          <p:nvPr>
            <p:ph type="title"/>
          </p:nvPr>
        </p:nvSpPr>
        <p:spPr>
          <a:xfrm>
            <a:off x="0" y="304800"/>
            <a:ext cx="9144000" cy="1238270"/>
          </a:xfrm>
        </p:spPr>
        <p:txBody>
          <a:bodyPr>
            <a:normAutofit/>
          </a:bodyPr>
          <a:lstStyle/>
          <a:p>
            <a:r>
              <a:rPr lang="en-US" sz="4000" dirty="0">
                <a:solidFill>
                  <a:srgbClr val="FF0000"/>
                </a:solidFill>
              </a:rPr>
              <a:t>Global threats: why are we concerned?</a:t>
            </a:r>
          </a:p>
        </p:txBody>
      </p:sp>
      <p:sp>
        <p:nvSpPr>
          <p:cNvPr id="254979" name="Rectangle 3"/>
          <p:cNvSpPr>
            <a:spLocks noGrp="1" noChangeArrowheads="1"/>
          </p:cNvSpPr>
          <p:nvPr>
            <p:ph type="body" sz="half" idx="1"/>
          </p:nvPr>
        </p:nvSpPr>
        <p:spPr>
          <a:xfrm>
            <a:off x="464259" y="1629909"/>
            <a:ext cx="8070141" cy="4309468"/>
          </a:xfrm>
        </p:spPr>
        <p:txBody>
          <a:bodyPr>
            <a:noAutofit/>
          </a:bodyPr>
          <a:lstStyle/>
          <a:p>
            <a:r>
              <a:rPr lang="en-US" sz="2800" dirty="0"/>
              <a:t>Epidemics not new, but….took days, weeks/months to reach far territories </a:t>
            </a:r>
            <a:endParaRPr lang="en-GB" sz="2800" dirty="0"/>
          </a:p>
          <a:p>
            <a:endParaRPr lang="en-GB" sz="2800" dirty="0" smtClean="0"/>
          </a:p>
          <a:p>
            <a:r>
              <a:rPr lang="en-GB" sz="2800" dirty="0" smtClean="0"/>
              <a:t>Emergence/re-emergence </a:t>
            </a:r>
            <a:r>
              <a:rPr lang="en-GB" sz="2800" dirty="0"/>
              <a:t>of infectious diseases and increased pace of spread</a:t>
            </a:r>
          </a:p>
          <a:p>
            <a:endParaRPr lang="en-GB" sz="2800" dirty="0" smtClean="0"/>
          </a:p>
          <a:p>
            <a:r>
              <a:rPr lang="en-GB" sz="2800" dirty="0" smtClean="0"/>
              <a:t>Threat </a:t>
            </a:r>
            <a:r>
              <a:rPr lang="en-GB" sz="2800" dirty="0"/>
              <a:t>of deliberate use of biological and chemical agents</a:t>
            </a:r>
          </a:p>
          <a:p>
            <a:endParaRPr lang="en-GB" sz="2800" dirty="0" smtClean="0"/>
          </a:p>
          <a:p>
            <a:r>
              <a:rPr lang="en-GB" sz="2800" dirty="0" smtClean="0"/>
              <a:t>Impact </a:t>
            </a:r>
            <a:r>
              <a:rPr lang="en-GB" sz="2800" dirty="0"/>
              <a:t>on health, economy, security</a:t>
            </a:r>
          </a:p>
          <a:p>
            <a:endParaRPr lang="en-GB" sz="28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FF0000"/>
                </a:solidFill>
              </a:rPr>
              <a:t>The routine activities carried out at the </a:t>
            </a:r>
            <a:r>
              <a:rPr lang="en-US" dirty="0" err="1" smtClean="0">
                <a:solidFill>
                  <a:srgbClr val="FF0000"/>
                </a:solidFill>
              </a:rPr>
              <a:t>PoE</a:t>
            </a:r>
            <a:endParaRPr lang="en-US" dirty="0">
              <a:solidFill>
                <a:srgbClr val="FF0000"/>
              </a:solidFill>
            </a:endParaRPr>
          </a:p>
        </p:txBody>
      </p:sp>
      <p:sp>
        <p:nvSpPr>
          <p:cNvPr id="3" name="Content Placeholder 2"/>
          <p:cNvSpPr>
            <a:spLocks noGrp="1"/>
          </p:cNvSpPr>
          <p:nvPr>
            <p:ph idx="1"/>
          </p:nvPr>
        </p:nvSpPr>
        <p:spPr/>
        <p:txBody>
          <a:bodyPr>
            <a:normAutofit fontScale="92500" lnSpcReduction="20000"/>
          </a:bodyPr>
          <a:lstStyle/>
          <a:p>
            <a:r>
              <a:rPr lang="en-US" dirty="0" smtClean="0"/>
              <a:t>Mainly </a:t>
            </a:r>
            <a:r>
              <a:rPr lang="en-US" dirty="0"/>
              <a:t>focus on preventing the introduction </a:t>
            </a:r>
            <a:r>
              <a:rPr lang="en-US" dirty="0" smtClean="0"/>
              <a:t>of infectious </a:t>
            </a:r>
            <a:r>
              <a:rPr lang="en-US" dirty="0"/>
              <a:t>diseases into Sri Lanka. </a:t>
            </a:r>
            <a:endParaRPr lang="en-US" dirty="0" smtClean="0"/>
          </a:p>
          <a:p>
            <a:endParaRPr lang="en-US" dirty="0" smtClean="0"/>
          </a:p>
          <a:p>
            <a:r>
              <a:rPr lang="en-US" dirty="0" smtClean="0"/>
              <a:t>History of port </a:t>
            </a:r>
            <a:r>
              <a:rPr lang="en-US" dirty="0"/>
              <a:t>health laws in Sri Lanka dates back </a:t>
            </a:r>
            <a:r>
              <a:rPr lang="en-US" dirty="0" smtClean="0"/>
              <a:t>to 1897 with </a:t>
            </a:r>
            <a:r>
              <a:rPr lang="en-US" dirty="0"/>
              <a:t>the establishment of the ‘</a:t>
            </a:r>
            <a:r>
              <a:rPr lang="en-US" dirty="0" smtClean="0"/>
              <a:t>Quarantine and </a:t>
            </a:r>
            <a:r>
              <a:rPr lang="en-US" dirty="0"/>
              <a:t>Prevention of Diseases’ Ordinance, </a:t>
            </a:r>
            <a:endParaRPr lang="en-US" dirty="0" smtClean="0"/>
          </a:p>
          <a:p>
            <a:endParaRPr lang="en-US" dirty="0" smtClean="0"/>
          </a:p>
          <a:p>
            <a:r>
              <a:rPr lang="en-US" dirty="0" smtClean="0"/>
              <a:t>Which stipulates </a:t>
            </a:r>
            <a:r>
              <a:rPr lang="en-US" dirty="0"/>
              <a:t>provisions for preventing the </a:t>
            </a:r>
            <a:r>
              <a:rPr lang="en-US" dirty="0" smtClean="0"/>
              <a:t>introduction of </a:t>
            </a:r>
            <a:r>
              <a:rPr lang="en-US" dirty="0"/>
              <a:t>all contagious and infectious </a:t>
            </a:r>
            <a:r>
              <a:rPr lang="en-US" dirty="0" smtClean="0"/>
              <a:t>diseases into </a:t>
            </a:r>
            <a:r>
              <a:rPr lang="en-US" dirty="0"/>
              <a:t>Sri Lanka.</a:t>
            </a:r>
          </a:p>
        </p:txBody>
      </p:sp>
    </p:spTree>
    <p:extLst>
      <p:ext uri="{BB962C8B-B14F-4D97-AF65-F5344CB8AC3E}">
        <p14:creationId xmlns:p14="http://schemas.microsoft.com/office/powerpoint/2010/main" val="9726186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Implementation </a:t>
            </a:r>
            <a:r>
              <a:rPr lang="en-US" dirty="0">
                <a:solidFill>
                  <a:srgbClr val="FF0000"/>
                </a:solidFill>
              </a:rPr>
              <a:t>of IHR (2005</a:t>
            </a:r>
            <a:r>
              <a:rPr lang="en-US" dirty="0" smtClean="0">
                <a:solidFill>
                  <a:srgbClr val="FF0000"/>
                </a:solidFill>
              </a:rPr>
              <a:t>) in SL</a:t>
            </a:r>
            <a:endParaRPr lang="en-US" dirty="0">
              <a:solidFill>
                <a:srgbClr val="FF0000"/>
              </a:solidFill>
            </a:endParaRPr>
          </a:p>
        </p:txBody>
      </p:sp>
      <p:sp>
        <p:nvSpPr>
          <p:cNvPr id="3" name="Content Placeholder 2"/>
          <p:cNvSpPr>
            <a:spLocks noGrp="1"/>
          </p:cNvSpPr>
          <p:nvPr>
            <p:ph idx="1"/>
          </p:nvPr>
        </p:nvSpPr>
        <p:spPr/>
        <p:txBody>
          <a:bodyPr>
            <a:normAutofit fontScale="92500" lnSpcReduction="10000"/>
          </a:bodyPr>
          <a:lstStyle/>
          <a:p>
            <a:r>
              <a:rPr lang="en-US" dirty="0"/>
              <a:t>The Directorate for Quarantine was established by the </a:t>
            </a:r>
            <a:r>
              <a:rPr lang="en-US" dirty="0" smtClean="0"/>
              <a:t>Ministry of </a:t>
            </a:r>
            <a:r>
              <a:rPr lang="en-US" dirty="0"/>
              <a:t>Health </a:t>
            </a:r>
            <a:r>
              <a:rPr lang="en-US" dirty="0" smtClean="0"/>
              <a:t>in </a:t>
            </a:r>
            <a:r>
              <a:rPr lang="en-US" dirty="0"/>
              <a:t>2008 to ensure the implementation of </a:t>
            </a:r>
            <a:r>
              <a:rPr lang="en-US" dirty="0" smtClean="0"/>
              <a:t>IHR (2005). </a:t>
            </a:r>
          </a:p>
          <a:p>
            <a:endParaRPr lang="en-US" dirty="0" smtClean="0"/>
          </a:p>
          <a:p>
            <a:r>
              <a:rPr lang="en-US" dirty="0" smtClean="0"/>
              <a:t>Two </a:t>
            </a:r>
            <a:r>
              <a:rPr lang="en-US" dirty="0"/>
              <a:t>national focal points were appointed</a:t>
            </a:r>
          </a:p>
          <a:p>
            <a:r>
              <a:rPr lang="en-US" dirty="0" smtClean="0"/>
              <a:t>Director </a:t>
            </a:r>
            <a:r>
              <a:rPr lang="en-US" dirty="0"/>
              <a:t>Quarantine and </a:t>
            </a:r>
            <a:endParaRPr lang="en-US" dirty="0" smtClean="0"/>
          </a:p>
          <a:p>
            <a:r>
              <a:rPr lang="en-US" dirty="0" smtClean="0"/>
              <a:t>Chief </a:t>
            </a:r>
            <a:r>
              <a:rPr lang="en-US" dirty="0"/>
              <a:t>Epidemiologist </a:t>
            </a:r>
            <a:r>
              <a:rPr lang="en-US" dirty="0" smtClean="0"/>
              <a:t>for IHR </a:t>
            </a:r>
            <a:r>
              <a:rPr lang="en-US" dirty="0"/>
              <a:t>communications with the WHO and all relevant </a:t>
            </a:r>
            <a:r>
              <a:rPr lang="en-US" dirty="0" smtClean="0"/>
              <a:t>sectors within </a:t>
            </a:r>
            <a:r>
              <a:rPr lang="en-US" dirty="0"/>
              <a:t>the country. </a:t>
            </a:r>
            <a:endParaRPr lang="en-US" dirty="0" smtClean="0"/>
          </a:p>
          <a:p>
            <a:endParaRPr lang="en-US" dirty="0" smtClean="0"/>
          </a:p>
        </p:txBody>
      </p:sp>
    </p:spTree>
    <p:extLst>
      <p:ext uri="{BB962C8B-B14F-4D97-AF65-F5344CB8AC3E}">
        <p14:creationId xmlns:p14="http://schemas.microsoft.com/office/powerpoint/2010/main" val="21439133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Implementation </a:t>
            </a:r>
            <a:r>
              <a:rPr lang="en-US" dirty="0">
                <a:solidFill>
                  <a:srgbClr val="FF0000"/>
                </a:solidFill>
              </a:rPr>
              <a:t>of IHR (2005</a:t>
            </a:r>
            <a:r>
              <a:rPr lang="en-US" dirty="0" smtClean="0">
                <a:solidFill>
                  <a:srgbClr val="FF0000"/>
                </a:solidFill>
              </a:rPr>
              <a:t>) in SL…</a:t>
            </a:r>
            <a:endParaRPr lang="en-US" dirty="0">
              <a:solidFill>
                <a:srgbClr val="FF0000"/>
              </a:solidFill>
            </a:endParaRPr>
          </a:p>
        </p:txBody>
      </p:sp>
      <p:sp>
        <p:nvSpPr>
          <p:cNvPr id="3" name="Content Placeholder 2"/>
          <p:cNvSpPr>
            <a:spLocks noGrp="1"/>
          </p:cNvSpPr>
          <p:nvPr>
            <p:ph idx="1"/>
          </p:nvPr>
        </p:nvSpPr>
        <p:spPr/>
        <p:txBody>
          <a:bodyPr>
            <a:noAutofit/>
          </a:bodyPr>
          <a:lstStyle/>
          <a:p>
            <a:r>
              <a:rPr lang="en-US" sz="2800" dirty="0" smtClean="0"/>
              <a:t>Sri </a:t>
            </a:r>
            <a:r>
              <a:rPr lang="en-US" sz="2800" dirty="0"/>
              <a:t>Lanka has already designated </a:t>
            </a:r>
            <a:r>
              <a:rPr lang="en-US" sz="2800" dirty="0" smtClean="0"/>
              <a:t>national focal </a:t>
            </a:r>
            <a:r>
              <a:rPr lang="en-US" sz="2800" dirty="0"/>
              <a:t>points </a:t>
            </a:r>
          </a:p>
          <a:p>
            <a:endParaRPr lang="en-US" sz="2800" dirty="0" smtClean="0"/>
          </a:p>
          <a:p>
            <a:r>
              <a:rPr lang="en-US" sz="2800" dirty="0" smtClean="0"/>
              <a:t>Director </a:t>
            </a:r>
            <a:r>
              <a:rPr lang="en-US" sz="2800" dirty="0"/>
              <a:t>General of Animal Production and </a:t>
            </a:r>
            <a:r>
              <a:rPr lang="en-US" sz="2800" dirty="0" smtClean="0"/>
              <a:t>Health for zoonotic </a:t>
            </a:r>
            <a:r>
              <a:rPr lang="en-US" sz="2800" dirty="0"/>
              <a:t>infections</a:t>
            </a:r>
            <a:endParaRPr lang="en-US" sz="2800" dirty="0" smtClean="0"/>
          </a:p>
          <a:p>
            <a:endParaRPr lang="en-US" sz="2800" dirty="0" smtClean="0"/>
          </a:p>
          <a:p>
            <a:r>
              <a:rPr lang="en-US" sz="2800" dirty="0" smtClean="0"/>
              <a:t>Director </a:t>
            </a:r>
            <a:r>
              <a:rPr lang="en-US" sz="2800" dirty="0"/>
              <a:t>Environment and Occupational </a:t>
            </a:r>
            <a:r>
              <a:rPr lang="en-US" sz="2800" dirty="0" smtClean="0"/>
              <a:t>Health Unit</a:t>
            </a:r>
            <a:r>
              <a:rPr lang="en-US" sz="2800" dirty="0"/>
              <a:t>, </a:t>
            </a:r>
            <a:r>
              <a:rPr lang="en-US" sz="2800" dirty="0" smtClean="0"/>
              <a:t>for foodborne </a:t>
            </a:r>
            <a:r>
              <a:rPr lang="en-US" sz="2800" dirty="0"/>
              <a:t>disease</a:t>
            </a:r>
            <a:endParaRPr lang="en-US" sz="2800" dirty="0" smtClean="0"/>
          </a:p>
          <a:p>
            <a:endParaRPr lang="en-US" sz="2800" dirty="0" smtClean="0"/>
          </a:p>
          <a:p>
            <a:r>
              <a:rPr lang="en-US" sz="2800" dirty="0" smtClean="0"/>
              <a:t>Chairman-Central </a:t>
            </a:r>
            <a:r>
              <a:rPr lang="en-US" sz="2800" dirty="0"/>
              <a:t>Environment </a:t>
            </a:r>
            <a:r>
              <a:rPr lang="en-US" sz="2800" dirty="0" smtClean="0"/>
              <a:t>Authority for </a:t>
            </a:r>
            <a:r>
              <a:rPr lang="en-US" sz="2800" dirty="0"/>
              <a:t>chemical hazards </a:t>
            </a:r>
            <a:endParaRPr lang="en-US" sz="2800" dirty="0" smtClean="0"/>
          </a:p>
          <a:p>
            <a:endParaRPr lang="en-US" sz="2800" dirty="0" smtClean="0"/>
          </a:p>
          <a:p>
            <a:r>
              <a:rPr lang="en-US" sz="2800" dirty="0" smtClean="0"/>
              <a:t>Chairman-Atomic Energy Regulatory Council for </a:t>
            </a:r>
            <a:r>
              <a:rPr lang="en-US" sz="2800" dirty="0"/>
              <a:t>radio-nuclear hazards </a:t>
            </a:r>
          </a:p>
        </p:txBody>
      </p:sp>
    </p:spTree>
    <p:extLst>
      <p:ext uri="{BB962C8B-B14F-4D97-AF65-F5344CB8AC3E}">
        <p14:creationId xmlns:p14="http://schemas.microsoft.com/office/powerpoint/2010/main" val="8803471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Rectangle 2"/>
          <p:cNvSpPr>
            <a:spLocks noGrp="1" noChangeArrowheads="1"/>
          </p:cNvSpPr>
          <p:nvPr>
            <p:ph type="title"/>
          </p:nvPr>
        </p:nvSpPr>
        <p:spPr/>
        <p:txBody>
          <a:bodyPr/>
          <a:lstStyle/>
          <a:p>
            <a:r>
              <a:rPr lang="en-GB" dirty="0">
                <a:solidFill>
                  <a:srgbClr val="FF0000"/>
                </a:solidFill>
              </a:rPr>
              <a:t>Conclusion</a:t>
            </a:r>
            <a:endParaRPr lang="en-US" dirty="0">
              <a:solidFill>
                <a:srgbClr val="FF0000"/>
              </a:solidFill>
            </a:endParaRPr>
          </a:p>
        </p:txBody>
      </p:sp>
      <p:sp>
        <p:nvSpPr>
          <p:cNvPr id="304131" name="Rectangle 3"/>
          <p:cNvSpPr>
            <a:spLocks noGrp="1" noChangeArrowheads="1"/>
          </p:cNvSpPr>
          <p:nvPr>
            <p:ph type="body" idx="1"/>
          </p:nvPr>
        </p:nvSpPr>
        <p:spPr>
          <a:xfrm>
            <a:off x="305434" y="1472966"/>
            <a:ext cx="8533766" cy="3962464"/>
          </a:xfrm>
        </p:spPr>
        <p:txBody>
          <a:bodyPr>
            <a:noAutofit/>
          </a:bodyPr>
          <a:lstStyle/>
          <a:p>
            <a:r>
              <a:rPr lang="en-GB" sz="2800" dirty="0"/>
              <a:t>IHR (2005) is legal framework to protect public health </a:t>
            </a:r>
          </a:p>
          <a:p>
            <a:endParaRPr lang="en-GB" sz="2800" dirty="0" smtClean="0"/>
          </a:p>
          <a:p>
            <a:r>
              <a:rPr lang="en-GB" sz="2800" dirty="0" smtClean="0"/>
              <a:t>The </a:t>
            </a:r>
            <a:r>
              <a:rPr lang="en-GB" sz="2800" dirty="0"/>
              <a:t>decision instrument is a useful (and required) tool to assess and notify WHO about a </a:t>
            </a:r>
            <a:r>
              <a:rPr lang="en-GB" sz="2800" dirty="0" smtClean="0"/>
              <a:t>PHEIC</a:t>
            </a:r>
            <a:endParaRPr lang="en-GB" sz="2800" dirty="0"/>
          </a:p>
          <a:p>
            <a:endParaRPr lang="en-GB" sz="2800" dirty="0" smtClean="0"/>
          </a:p>
          <a:p>
            <a:r>
              <a:rPr lang="en-GB" sz="2800" dirty="0" smtClean="0"/>
              <a:t>Key </a:t>
            </a:r>
            <a:r>
              <a:rPr lang="en-GB" sz="2800" dirty="0"/>
              <a:t>provisions </a:t>
            </a:r>
            <a:r>
              <a:rPr lang="en-GB" sz="2800" dirty="0" smtClean="0"/>
              <a:t>apply </a:t>
            </a:r>
            <a:r>
              <a:rPr lang="en-GB" sz="2800" dirty="0"/>
              <a:t>to and support rapid containment including  </a:t>
            </a:r>
          </a:p>
          <a:p>
            <a:pPr lvl="1"/>
            <a:r>
              <a:rPr lang="en-GB" dirty="0"/>
              <a:t>Strengthening core public health capacities</a:t>
            </a:r>
          </a:p>
          <a:p>
            <a:pPr lvl="1"/>
            <a:r>
              <a:rPr lang="en-GB" dirty="0"/>
              <a:t>Rapid notification and communication with WHO</a:t>
            </a:r>
          </a:p>
          <a:p>
            <a:pPr lvl="1"/>
            <a:r>
              <a:rPr lang="en-GB" dirty="0"/>
              <a:t>Joint assessment </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Rectangle 2"/>
          <p:cNvSpPr>
            <a:spLocks noGrp="1" noChangeArrowheads="1"/>
          </p:cNvSpPr>
          <p:nvPr>
            <p:ph type="title"/>
          </p:nvPr>
        </p:nvSpPr>
        <p:spPr>
          <a:xfrm>
            <a:off x="609600" y="304800"/>
            <a:ext cx="7510949" cy="1238270"/>
          </a:xfrm>
        </p:spPr>
        <p:txBody>
          <a:bodyPr>
            <a:normAutofit fontScale="90000"/>
          </a:bodyPr>
          <a:lstStyle/>
          <a:p>
            <a:r>
              <a:rPr lang="en-GB" sz="3900" dirty="0">
                <a:solidFill>
                  <a:srgbClr val="FF0000"/>
                </a:solidFill>
              </a:rPr>
              <a:t>What are IHR </a:t>
            </a:r>
            <a:r>
              <a:rPr lang="en-US" sz="3900" dirty="0">
                <a:solidFill>
                  <a:srgbClr val="FF0000"/>
                </a:solidFill>
              </a:rPr>
              <a:t>(2005)</a:t>
            </a:r>
            <a:r>
              <a:rPr lang="en-GB" sz="3900" dirty="0">
                <a:solidFill>
                  <a:srgbClr val="FF0000"/>
                </a:solidFill>
              </a:rPr>
              <a:t>?</a:t>
            </a:r>
            <a:br>
              <a:rPr lang="en-GB" sz="3900" dirty="0">
                <a:solidFill>
                  <a:srgbClr val="FF0000"/>
                </a:solidFill>
              </a:rPr>
            </a:br>
            <a:r>
              <a:rPr lang="en-GB" sz="3900" dirty="0">
                <a:solidFill>
                  <a:srgbClr val="FF0000"/>
                </a:solidFill>
                <a:effectLst>
                  <a:outerShdw blurRad="38100" dist="38100" dir="2700000" algn="tl">
                    <a:srgbClr val="C0C0C0"/>
                  </a:outerShdw>
                </a:effectLst>
              </a:rPr>
              <a:t> </a:t>
            </a:r>
            <a:r>
              <a:rPr lang="en-US" sz="3900" dirty="0">
                <a:solidFill>
                  <a:srgbClr val="FF0000"/>
                </a:solidFill>
              </a:rPr>
              <a:t> A global framework</a:t>
            </a:r>
          </a:p>
        </p:txBody>
      </p:sp>
      <p:sp>
        <p:nvSpPr>
          <p:cNvPr id="311299" name="Rectangle 3"/>
          <p:cNvSpPr>
            <a:spLocks noGrp="1" noChangeArrowheads="1"/>
          </p:cNvSpPr>
          <p:nvPr>
            <p:ph type="body" idx="1"/>
          </p:nvPr>
        </p:nvSpPr>
        <p:spPr>
          <a:xfrm>
            <a:off x="685800" y="2133600"/>
            <a:ext cx="6084235" cy="3733528"/>
          </a:xfrm>
        </p:spPr>
        <p:txBody>
          <a:bodyPr/>
          <a:lstStyle/>
          <a:p>
            <a:pPr>
              <a:lnSpc>
                <a:spcPct val="90000"/>
              </a:lnSpc>
              <a:spcAft>
                <a:spcPct val="25000"/>
              </a:spcAft>
            </a:pPr>
            <a:r>
              <a:rPr lang="en-GB" sz="2800" dirty="0"/>
              <a:t>Legally-binding global agreement to protect public health</a:t>
            </a:r>
          </a:p>
          <a:p>
            <a:pPr>
              <a:lnSpc>
                <a:spcPct val="90000"/>
              </a:lnSpc>
              <a:spcAft>
                <a:spcPct val="25000"/>
              </a:spcAft>
            </a:pPr>
            <a:endParaRPr lang="en-GB" sz="2800" dirty="0" smtClean="0"/>
          </a:p>
          <a:p>
            <a:pPr>
              <a:lnSpc>
                <a:spcPct val="90000"/>
              </a:lnSpc>
              <a:spcAft>
                <a:spcPct val="25000"/>
              </a:spcAft>
            </a:pPr>
            <a:r>
              <a:rPr lang="en-GB" sz="2800" dirty="0" smtClean="0"/>
              <a:t>The </a:t>
            </a:r>
            <a:r>
              <a:rPr lang="en-GB" sz="2800" dirty="0"/>
              <a:t>international commitment for shared responsibilities and collective defence against disease spread</a:t>
            </a:r>
          </a:p>
        </p:txBody>
      </p:sp>
      <p:pic>
        <p:nvPicPr>
          <p:cNvPr id="311300" name="Picture 4"/>
          <p:cNvPicPr>
            <a:picLocks noChangeAspect="1" noChangeArrowheads="1"/>
          </p:cNvPicPr>
          <p:nvPr/>
        </p:nvPicPr>
        <p:blipFill>
          <a:blip r:embed="rId3"/>
          <a:srcRect/>
          <a:stretch>
            <a:fillRect/>
          </a:stretch>
        </p:blipFill>
        <p:spPr bwMode="auto">
          <a:xfrm>
            <a:off x="6836281" y="2408868"/>
            <a:ext cx="2091880" cy="308271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p:cNvSpPr>
            <a:spLocks noGrp="1" noChangeArrowheads="1"/>
          </p:cNvSpPr>
          <p:nvPr>
            <p:ph type="title"/>
          </p:nvPr>
        </p:nvSpPr>
        <p:spPr>
          <a:xfrm>
            <a:off x="0" y="228600"/>
            <a:ext cx="9144000" cy="1238270"/>
          </a:xfrm>
        </p:spPr>
        <p:txBody>
          <a:bodyPr>
            <a:normAutofit/>
          </a:bodyPr>
          <a:lstStyle/>
          <a:p>
            <a:r>
              <a:rPr lang="en-GB" sz="4000" dirty="0">
                <a:solidFill>
                  <a:srgbClr val="FF0000"/>
                </a:solidFill>
              </a:rPr>
              <a:t>Why have IHR (2005)?</a:t>
            </a:r>
          </a:p>
        </p:txBody>
      </p:sp>
      <p:sp>
        <p:nvSpPr>
          <p:cNvPr id="257027" name="Rectangle 3"/>
          <p:cNvSpPr>
            <a:spLocks noGrp="1" noChangeArrowheads="1"/>
          </p:cNvSpPr>
          <p:nvPr>
            <p:ph type="body" sz="half" idx="1"/>
          </p:nvPr>
        </p:nvSpPr>
        <p:spPr>
          <a:xfrm>
            <a:off x="457200" y="1676400"/>
            <a:ext cx="8362180" cy="4267712"/>
          </a:xfrm>
        </p:spPr>
        <p:txBody>
          <a:bodyPr>
            <a:normAutofit fontScale="92500" lnSpcReduction="10000"/>
          </a:bodyPr>
          <a:lstStyle/>
          <a:p>
            <a:r>
              <a:rPr lang="en-GB" dirty="0"/>
              <a:t>Serious and unusual disease events are increasing and inevitable</a:t>
            </a:r>
          </a:p>
          <a:p>
            <a:endParaRPr lang="en-GB" dirty="0" smtClean="0"/>
          </a:p>
          <a:p>
            <a:r>
              <a:rPr lang="en-GB" dirty="0" smtClean="0"/>
              <a:t>Globalisation</a:t>
            </a:r>
            <a:r>
              <a:rPr lang="en-GB" dirty="0"/>
              <a:t>– public health event in one </a:t>
            </a:r>
            <a:br>
              <a:rPr lang="en-GB" dirty="0"/>
            </a:br>
            <a:r>
              <a:rPr lang="en-GB" dirty="0"/>
              <a:t>location can be a threat to others  </a:t>
            </a:r>
          </a:p>
          <a:p>
            <a:endParaRPr lang="en-GB" dirty="0" smtClean="0"/>
          </a:p>
          <a:p>
            <a:r>
              <a:rPr lang="en-GB" dirty="0" smtClean="0"/>
              <a:t>Need </a:t>
            </a:r>
            <a:r>
              <a:rPr lang="en-GB" dirty="0"/>
              <a:t>for collective effort and agreed rules</a:t>
            </a:r>
          </a:p>
          <a:p>
            <a:pPr lvl="1"/>
            <a:r>
              <a:rPr lang="en-GB" sz="2500" dirty="0"/>
              <a:t>strong national public health system</a:t>
            </a:r>
          </a:p>
          <a:p>
            <a:pPr lvl="1"/>
            <a:r>
              <a:rPr lang="en-GB" sz="2500" dirty="0"/>
              <a:t>international alert &amp; response system</a:t>
            </a:r>
            <a:r>
              <a:rPr lang="en-GB" sz="1900" dirty="0"/>
              <a:t> </a:t>
            </a:r>
            <a:endParaRPr lang="en-GB" sz="1900" dirty="0">
              <a:latin typeface="Arial Unicode MS" pitchFamily="34" charset="-128"/>
              <a:ea typeface="Arial Unicode MS" pitchFamily="34" charset="-128"/>
              <a:cs typeface="Arial Unicode MS" pitchFamily="34" charset="-128"/>
            </a:endParaRP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2"/>
          <p:cNvSpPr>
            <a:spLocks noGrp="1" noChangeArrowheads="1"/>
          </p:cNvSpPr>
          <p:nvPr>
            <p:ph type="title"/>
          </p:nvPr>
        </p:nvSpPr>
        <p:spPr/>
        <p:txBody>
          <a:bodyPr/>
          <a:lstStyle/>
          <a:p>
            <a:r>
              <a:rPr lang="en-GB" sz="2800" dirty="0">
                <a:solidFill>
                  <a:srgbClr val="FF0000"/>
                </a:solidFill>
              </a:rPr>
              <a:t> </a:t>
            </a:r>
            <a:r>
              <a:rPr lang="en-GB" dirty="0">
                <a:solidFill>
                  <a:srgbClr val="FF0000"/>
                </a:solidFill>
              </a:rPr>
              <a:t>Purpose of IHR (2005)</a:t>
            </a:r>
            <a:endParaRPr lang="en-US" dirty="0">
              <a:solidFill>
                <a:srgbClr val="FF0000"/>
              </a:solidFill>
            </a:endParaRPr>
          </a:p>
        </p:txBody>
      </p:sp>
      <p:sp>
        <p:nvSpPr>
          <p:cNvPr id="259075" name="Rectangle 3"/>
          <p:cNvSpPr>
            <a:spLocks noGrp="1" noChangeArrowheads="1"/>
          </p:cNvSpPr>
          <p:nvPr>
            <p:ph type="body" sz="half" idx="1"/>
          </p:nvPr>
        </p:nvSpPr>
        <p:spPr>
          <a:xfrm>
            <a:off x="237560" y="1789733"/>
            <a:ext cx="6502340" cy="4323865"/>
          </a:xfrm>
        </p:spPr>
        <p:txBody>
          <a:bodyPr>
            <a:normAutofit fontScale="85000" lnSpcReduction="10000"/>
          </a:bodyPr>
          <a:lstStyle/>
          <a:p>
            <a:pPr>
              <a:buFont typeface="Wingdings" pitchFamily="2" charset="2"/>
              <a:buNone/>
            </a:pPr>
            <a:r>
              <a:rPr lang="en-GB" sz="1900" dirty="0"/>
              <a:t>“</a:t>
            </a:r>
            <a:r>
              <a:rPr lang="en-GB" dirty="0"/>
              <a:t>To </a:t>
            </a:r>
            <a:r>
              <a:rPr lang="en-GB" i="1" dirty="0"/>
              <a:t>prevent</a:t>
            </a:r>
            <a:r>
              <a:rPr lang="en-GB" dirty="0"/>
              <a:t>, protect against, control and provide a public health response to the </a:t>
            </a:r>
            <a:r>
              <a:rPr lang="en-GB" i="1" dirty="0"/>
              <a:t>international spread of disease</a:t>
            </a:r>
            <a:r>
              <a:rPr lang="en-GB" dirty="0"/>
              <a:t> </a:t>
            </a:r>
          </a:p>
          <a:p>
            <a:endParaRPr lang="en-GB" dirty="0" smtClean="0"/>
          </a:p>
          <a:p>
            <a:r>
              <a:rPr lang="en-GB" dirty="0" smtClean="0"/>
              <a:t>in </a:t>
            </a:r>
            <a:r>
              <a:rPr lang="en-GB" dirty="0"/>
              <a:t>ways that are commensurate with and restricted to </a:t>
            </a:r>
            <a:r>
              <a:rPr lang="en-GB" u="sng" dirty="0"/>
              <a:t>public health risks</a:t>
            </a:r>
            <a:r>
              <a:rPr lang="en-GB" dirty="0"/>
              <a:t>, and </a:t>
            </a:r>
          </a:p>
          <a:p>
            <a:endParaRPr lang="en-GB" dirty="0" smtClean="0"/>
          </a:p>
          <a:p>
            <a:r>
              <a:rPr lang="en-GB" dirty="0" smtClean="0"/>
              <a:t>which </a:t>
            </a:r>
            <a:r>
              <a:rPr lang="en-GB" i="1" u="sng" dirty="0">
                <a:solidFill>
                  <a:srgbClr val="3333FF"/>
                </a:solidFill>
              </a:rPr>
              <a:t>avoid unnecessary interference</a:t>
            </a:r>
            <a:r>
              <a:rPr lang="en-GB" i="1" dirty="0">
                <a:solidFill>
                  <a:srgbClr val="3333FF"/>
                </a:solidFill>
              </a:rPr>
              <a:t> with international traffic and trade</a:t>
            </a:r>
            <a:r>
              <a:rPr lang="en-GB" dirty="0">
                <a:solidFill>
                  <a:srgbClr val="0000FF"/>
                </a:solidFill>
              </a:rPr>
              <a:t>” </a:t>
            </a:r>
            <a:r>
              <a:rPr lang="en-GB" dirty="0"/>
              <a:t>–         (Article 2)</a:t>
            </a:r>
          </a:p>
          <a:p>
            <a:endParaRPr lang="en-US" dirty="0"/>
          </a:p>
        </p:txBody>
      </p:sp>
      <p:graphicFrame>
        <p:nvGraphicFramePr>
          <p:cNvPr id="259077" name="Object 5"/>
          <p:cNvGraphicFramePr>
            <a:graphicFrameLocks noGrp="1" noChangeAspect="1"/>
          </p:cNvGraphicFramePr>
          <p:nvPr>
            <p:ph sz="quarter" idx="3"/>
          </p:nvPr>
        </p:nvGraphicFramePr>
        <p:xfrm>
          <a:off x="6739899" y="1828608"/>
          <a:ext cx="2165184" cy="1827169"/>
        </p:xfrm>
        <a:graphic>
          <a:graphicData uri="http://schemas.openxmlformats.org/presentationml/2006/ole">
            <mc:AlternateContent xmlns:mc="http://schemas.openxmlformats.org/markup-compatibility/2006">
              <mc:Choice xmlns:v="urn:schemas-microsoft-com:vml" Requires="v">
                <p:oleObj spid="_x0000_s29709" name="Slide" r:id="rId4" imgW="2781300" imgH="2085975" progId="PowerPoint.Slide.8">
                  <p:embed/>
                </p:oleObj>
              </mc:Choice>
              <mc:Fallback>
                <p:oleObj name="Slide" r:id="rId4" imgW="2781300" imgH="2085975" progId="PowerPoint.Slide.8">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39899" y="1828608"/>
                        <a:ext cx="2165184" cy="182716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259077"/>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rmAutofit fontScale="90000"/>
          </a:bodyPr>
          <a:lstStyle/>
          <a:p>
            <a:pPr eaLnBrk="1" hangingPunct="1"/>
            <a:r>
              <a:rPr lang="en-GB" dirty="0" smtClean="0">
                <a:solidFill>
                  <a:srgbClr val="FF0000"/>
                </a:solidFill>
                <a:latin typeface="Arial Unicode MS" pitchFamily="34" charset="-128"/>
                <a:ea typeface="Arial Unicode MS" pitchFamily="34" charset="-128"/>
                <a:cs typeface="Arial Unicode MS" pitchFamily="34" charset="-128"/>
              </a:rPr>
              <a:t>Broad scope and coverage of IHR (2005)</a:t>
            </a:r>
          </a:p>
        </p:txBody>
      </p:sp>
      <p:sp>
        <p:nvSpPr>
          <p:cNvPr id="13315" name="Rectangle 3"/>
          <p:cNvSpPr>
            <a:spLocks noGrp="1" noChangeArrowheads="1"/>
          </p:cNvSpPr>
          <p:nvPr>
            <p:ph type="body" idx="1"/>
          </p:nvPr>
        </p:nvSpPr>
        <p:spPr>
          <a:xfrm>
            <a:off x="211667" y="1482726"/>
            <a:ext cx="8659989" cy="5375274"/>
          </a:xfrm>
        </p:spPr>
        <p:txBody>
          <a:bodyPr>
            <a:noAutofit/>
          </a:bodyPr>
          <a:lstStyle/>
          <a:p>
            <a:r>
              <a:rPr lang="en-GB" dirty="0" smtClean="0"/>
              <a:t>“</a:t>
            </a:r>
            <a:r>
              <a:rPr lang="en-GB" b="1" i="1" dirty="0" smtClean="0"/>
              <a:t>Disease</a:t>
            </a:r>
            <a:r>
              <a:rPr lang="en-GB" dirty="0" smtClean="0"/>
              <a:t>” under IHR (2005) </a:t>
            </a:r>
          </a:p>
          <a:p>
            <a:pPr lvl="1"/>
            <a:r>
              <a:rPr lang="en-GB" sz="2500" dirty="0" smtClean="0"/>
              <a:t>“a</a:t>
            </a:r>
            <a:r>
              <a:rPr lang="en-US" altLang="zh-CN" sz="2500" dirty="0" smtClean="0">
                <a:ea typeface="宋体" pitchFamily="2" charset="-122"/>
              </a:rPr>
              <a:t>n illness or medical condition, </a:t>
            </a:r>
            <a:r>
              <a:rPr lang="en-US" altLang="zh-CN" sz="2500" b="1" dirty="0" smtClean="0">
                <a:ea typeface="宋体" pitchFamily="2" charset="-122"/>
              </a:rPr>
              <a:t>irrespective of origin or source</a:t>
            </a:r>
            <a:endParaRPr lang="en-US" altLang="zh-CN" sz="2500" dirty="0" smtClean="0">
              <a:ea typeface="宋体" pitchFamily="2" charset="-122"/>
            </a:endParaRPr>
          </a:p>
          <a:p>
            <a:pPr lvl="1"/>
            <a:r>
              <a:rPr lang="en-US" altLang="zh-CN" sz="2500" dirty="0" smtClean="0">
                <a:ea typeface="宋体" pitchFamily="2" charset="-122"/>
              </a:rPr>
              <a:t>that presents or could present significant harm to humans”</a:t>
            </a:r>
            <a:endParaRPr lang="en-GB" sz="2800" dirty="0" smtClean="0">
              <a:latin typeface="Arial Unicode MS" pitchFamily="34" charset="-128"/>
              <a:ea typeface="Arial Unicode MS" pitchFamily="34" charset="-128"/>
              <a:cs typeface="Arial Unicode MS" pitchFamily="34" charset="-128"/>
            </a:endParaRPr>
          </a:p>
          <a:p>
            <a:pPr marL="571500" indent="-571500" defTabSz="1042988" eaLnBrk="1" hangingPunct="1">
              <a:lnSpc>
                <a:spcPct val="90000"/>
              </a:lnSpc>
            </a:pPr>
            <a:endParaRPr lang="en-GB" sz="2800" dirty="0" smtClean="0">
              <a:latin typeface="Arial Unicode MS" pitchFamily="34" charset="-128"/>
              <a:ea typeface="Arial Unicode MS" pitchFamily="34" charset="-128"/>
              <a:cs typeface="Arial Unicode MS" pitchFamily="34" charset="-128"/>
            </a:endParaRPr>
          </a:p>
          <a:p>
            <a:pPr marL="571500" indent="-571500" defTabSz="1042988" eaLnBrk="1" hangingPunct="1">
              <a:lnSpc>
                <a:spcPct val="90000"/>
              </a:lnSpc>
            </a:pPr>
            <a:r>
              <a:rPr lang="en-GB" sz="2800" b="1" dirty="0" smtClean="0">
                <a:latin typeface="Arial Unicode MS" pitchFamily="34" charset="-128"/>
                <a:ea typeface="Arial Unicode MS" pitchFamily="34" charset="-128"/>
                <a:cs typeface="Arial Unicode MS" pitchFamily="34" charset="-128"/>
              </a:rPr>
              <a:t>“Event”: </a:t>
            </a:r>
            <a:r>
              <a:rPr lang="en-GB" sz="2800" dirty="0" smtClean="0">
                <a:latin typeface="Arial Unicode MS" pitchFamily="34" charset="-128"/>
                <a:ea typeface="Arial Unicode MS" pitchFamily="34" charset="-128"/>
                <a:cs typeface="Arial Unicode MS" pitchFamily="34" charset="-128"/>
              </a:rPr>
              <a:t>“a manifestation of disease or an occurrence that creates the potential for disease” </a:t>
            </a:r>
          </a:p>
          <a:p>
            <a:pPr marL="571500" indent="-571500" defTabSz="1042988" eaLnBrk="1" hangingPunct="1">
              <a:lnSpc>
                <a:spcPct val="90000"/>
              </a:lnSpc>
            </a:pPr>
            <a:endParaRPr lang="en-GB" sz="2800" dirty="0" smtClean="0">
              <a:latin typeface="Arial Unicode MS" pitchFamily="34" charset="-128"/>
              <a:ea typeface="Arial Unicode MS" pitchFamily="34" charset="-128"/>
              <a:cs typeface="Arial Unicode MS" pitchFamily="34" charset="-128"/>
            </a:endParaRPr>
          </a:p>
          <a:p>
            <a:pPr marL="571500" indent="-571500" defTabSz="1042988" eaLnBrk="1" hangingPunct="1">
              <a:lnSpc>
                <a:spcPct val="90000"/>
              </a:lnSpc>
            </a:pPr>
            <a:r>
              <a:rPr lang="en-GB" sz="2800" b="1" dirty="0" smtClean="0">
                <a:latin typeface="Arial Unicode MS" pitchFamily="34" charset="-128"/>
                <a:ea typeface="Arial Unicode MS" pitchFamily="34" charset="-128"/>
                <a:cs typeface="Arial Unicode MS" pitchFamily="34" charset="-128"/>
              </a:rPr>
              <a:t>"Public health risk":</a:t>
            </a:r>
            <a:r>
              <a:rPr lang="en-GB" sz="2800" dirty="0" smtClean="0">
                <a:latin typeface="Arial Unicode MS" pitchFamily="34" charset="-128"/>
                <a:ea typeface="Arial Unicode MS" pitchFamily="34" charset="-128"/>
                <a:cs typeface="Arial Unicode MS" pitchFamily="34" charset="-128"/>
              </a:rPr>
              <a:t> "the likelihood of an event that may adversely affect the health of human populations,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7266" name="Rectangle 2"/>
          <p:cNvSpPr>
            <a:spLocks noGrp="1" noChangeArrowheads="1"/>
          </p:cNvSpPr>
          <p:nvPr>
            <p:ph type="title"/>
          </p:nvPr>
        </p:nvSpPr>
        <p:spPr>
          <a:xfrm>
            <a:off x="420819" y="262053"/>
            <a:ext cx="8466617" cy="839432"/>
          </a:xfrm>
        </p:spPr>
        <p:txBody>
          <a:bodyPr/>
          <a:lstStyle/>
          <a:p>
            <a:r>
              <a:rPr lang="en-GB" sz="3200" dirty="0">
                <a:solidFill>
                  <a:srgbClr val="FF0000"/>
                </a:solidFill>
              </a:rPr>
              <a:t>Scope of IHR (2005): what does it include?</a:t>
            </a:r>
            <a:endParaRPr lang="en-US" sz="3200" dirty="0">
              <a:solidFill>
                <a:srgbClr val="FF0000"/>
              </a:solidFill>
            </a:endParaRPr>
          </a:p>
        </p:txBody>
      </p:sp>
      <p:sp>
        <p:nvSpPr>
          <p:cNvPr id="267267" name="Rectangle 3"/>
          <p:cNvSpPr>
            <a:spLocks noGrp="1" noChangeArrowheads="1"/>
          </p:cNvSpPr>
          <p:nvPr>
            <p:ph type="body" sz="half" idx="1"/>
          </p:nvPr>
        </p:nvSpPr>
        <p:spPr>
          <a:xfrm>
            <a:off x="289144" y="1359218"/>
            <a:ext cx="8400100" cy="4800456"/>
          </a:xfrm>
        </p:spPr>
        <p:txBody>
          <a:bodyPr>
            <a:noAutofit/>
          </a:bodyPr>
          <a:lstStyle/>
          <a:p>
            <a:pPr marL="571500" indent="-571500" defTabSz="1042988"/>
            <a:r>
              <a:rPr lang="en-GB" sz="2800" dirty="0" smtClean="0">
                <a:ea typeface="Arial Unicode MS" pitchFamily="34" charset="-128"/>
                <a:cs typeface="Arial Unicode MS" pitchFamily="34" charset="-128"/>
              </a:rPr>
              <a:t>Events/risks may be:</a:t>
            </a:r>
          </a:p>
          <a:p>
            <a:pPr marL="1114425" lvl="1" indent="-495300" defTabSz="1042988"/>
            <a:r>
              <a:rPr lang="en-GB" sz="2400" dirty="0" smtClean="0">
                <a:ea typeface="Arial Unicode MS" pitchFamily="34" charset="-128"/>
                <a:cs typeface="Arial Unicode MS" pitchFamily="34" charset="-128"/>
              </a:rPr>
              <a:t>Biological/infectious, chemical, </a:t>
            </a:r>
            <a:r>
              <a:rPr lang="en-GB" sz="2400" dirty="0" err="1" smtClean="0">
                <a:ea typeface="Arial Unicode MS" pitchFamily="34" charset="-128"/>
                <a:cs typeface="Arial Unicode MS" pitchFamily="34" charset="-128"/>
              </a:rPr>
              <a:t>radionuclear</a:t>
            </a:r>
            <a:endParaRPr lang="en-GB" sz="2400" dirty="0" smtClean="0">
              <a:ea typeface="Arial Unicode MS" pitchFamily="34" charset="-128"/>
              <a:cs typeface="Arial Unicode MS" pitchFamily="34" charset="-128"/>
            </a:endParaRPr>
          </a:p>
          <a:p>
            <a:pPr marL="1114425" lvl="1" indent="-495300" defTabSz="1042988"/>
            <a:r>
              <a:rPr lang="en-GB" sz="2400" dirty="0" smtClean="0">
                <a:ea typeface="Arial Unicode MS" pitchFamily="34" charset="-128"/>
                <a:cs typeface="Arial Unicode MS" pitchFamily="34" charset="-128"/>
              </a:rPr>
              <a:t>Known or unknown, emerging or re-emerging</a:t>
            </a:r>
          </a:p>
          <a:p>
            <a:pPr marL="1114425" lvl="1" indent="-495300" defTabSz="1042988"/>
            <a:r>
              <a:rPr lang="en-GB" sz="2400" dirty="0" smtClean="0">
                <a:ea typeface="Arial Unicode MS" pitchFamily="34" charset="-128"/>
                <a:cs typeface="Arial Unicode MS" pitchFamily="34" charset="-128"/>
              </a:rPr>
              <a:t>Transmissible by persons, transport conveyances, cargo/</a:t>
            </a:r>
            <a:r>
              <a:rPr lang="en-GB" sz="2400" dirty="0" smtClean="0">
                <a:solidFill>
                  <a:srgbClr val="FF6600"/>
                </a:solidFill>
                <a:ea typeface="Arial Unicode MS" pitchFamily="34" charset="-128"/>
                <a:cs typeface="Arial Unicode MS" pitchFamily="34" charset="-128"/>
              </a:rPr>
              <a:t>goods food/animals/products)</a:t>
            </a:r>
            <a:r>
              <a:rPr lang="en-GB" sz="2400" dirty="0" smtClean="0">
                <a:ea typeface="Arial Unicode MS" pitchFamily="34" charset="-128"/>
                <a:cs typeface="Arial Unicode MS" pitchFamily="34" charset="-128"/>
              </a:rPr>
              <a:t>, vectors, environment, etc.</a:t>
            </a:r>
          </a:p>
          <a:p>
            <a:endParaRPr lang="en-GB" sz="2800" b="1" dirty="0" smtClean="0">
              <a:solidFill>
                <a:schemeClr val="hlink"/>
              </a:solidFill>
            </a:endParaRPr>
          </a:p>
          <a:p>
            <a:r>
              <a:rPr lang="en-GB" sz="2800" b="1" dirty="0" smtClean="0">
                <a:solidFill>
                  <a:schemeClr val="hlink"/>
                </a:solidFill>
              </a:rPr>
              <a:t>Notification</a:t>
            </a:r>
            <a:r>
              <a:rPr lang="en-GB" sz="2800" b="1" dirty="0">
                <a:solidFill>
                  <a:schemeClr val="hlink"/>
                </a:solidFill>
              </a:rPr>
              <a:t>: </a:t>
            </a:r>
            <a:r>
              <a:rPr lang="en-GB" sz="2800" b="1" dirty="0"/>
              <a:t>All events</a:t>
            </a:r>
            <a:r>
              <a:rPr lang="en-GB" sz="2800" dirty="0"/>
              <a:t> that may constitute a public health emergency of international concern (PHEIC)</a:t>
            </a:r>
          </a:p>
          <a:p>
            <a:r>
              <a:rPr lang="en-GB" sz="2800" dirty="0"/>
              <a:t>Significant/potentially international </a:t>
            </a:r>
            <a:r>
              <a:rPr lang="en-GB" sz="2800" b="1" dirty="0"/>
              <a:t>public health </a:t>
            </a:r>
            <a:r>
              <a:rPr lang="en-GB" sz="2800" b="1" dirty="0" smtClean="0"/>
              <a:t>risks</a:t>
            </a:r>
            <a:endParaRPr lang="en-US" sz="28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726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726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6726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726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67267">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726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7267"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idx="4294967295"/>
          </p:nvPr>
        </p:nvSpPr>
        <p:spPr>
          <a:xfrm>
            <a:off x="457200" y="304800"/>
            <a:ext cx="8229600" cy="1143000"/>
          </a:xfrm>
        </p:spPr>
        <p:txBody>
          <a:bodyPr>
            <a:normAutofit fontScale="90000"/>
          </a:bodyPr>
          <a:lstStyle/>
          <a:p>
            <a:pPr eaLnBrk="1" hangingPunct="1"/>
            <a:r>
              <a:rPr lang="en-GB" dirty="0" smtClean="0">
                <a:solidFill>
                  <a:srgbClr val="FF0000"/>
                </a:solidFill>
                <a:latin typeface="Arial Unicode MS" pitchFamily="34" charset="-128"/>
                <a:ea typeface="Arial Unicode MS" pitchFamily="34" charset="-128"/>
                <a:cs typeface="Arial Unicode MS" pitchFamily="34" charset="-128"/>
              </a:rPr>
              <a:t>International Health Regulations (2005)</a:t>
            </a:r>
            <a:endParaRPr lang="en-US" sz="3200" dirty="0" smtClean="0">
              <a:solidFill>
                <a:srgbClr val="FF0000"/>
              </a:solidFill>
              <a:latin typeface="Arial Unicode MS" pitchFamily="34" charset="-128"/>
              <a:ea typeface="Arial Unicode MS" pitchFamily="34" charset="-128"/>
              <a:cs typeface="Arial Unicode MS" pitchFamily="34" charset="-128"/>
            </a:endParaRPr>
          </a:p>
        </p:txBody>
      </p:sp>
      <p:sp>
        <p:nvSpPr>
          <p:cNvPr id="10243" name="Rectangle 3"/>
          <p:cNvSpPr>
            <a:spLocks noGrp="1" noChangeArrowheads="1"/>
          </p:cNvSpPr>
          <p:nvPr>
            <p:ph type="body" idx="4294967295"/>
          </p:nvPr>
        </p:nvSpPr>
        <p:spPr>
          <a:xfrm>
            <a:off x="203200" y="1766888"/>
            <a:ext cx="8398933" cy="4862512"/>
          </a:xfrm>
        </p:spPr>
        <p:txBody>
          <a:bodyPr>
            <a:noAutofit/>
          </a:bodyPr>
          <a:lstStyle/>
          <a:p>
            <a:pPr eaLnBrk="1" hangingPunct="1">
              <a:lnSpc>
                <a:spcPct val="80000"/>
              </a:lnSpc>
            </a:pPr>
            <a:r>
              <a:rPr lang="en-GB" sz="2800" dirty="0" smtClean="0">
                <a:ea typeface="Arial Unicode MS" pitchFamily="34" charset="-128"/>
                <a:cs typeface="Arial Unicode MS" pitchFamily="34" charset="-128"/>
              </a:rPr>
              <a:t>1969 IHR covered 3 diseases: YF, cholera, plague </a:t>
            </a:r>
          </a:p>
          <a:p>
            <a:pPr eaLnBrk="1" hangingPunct="1"/>
            <a:endParaRPr lang="en-GB" sz="2800" dirty="0" smtClean="0">
              <a:ea typeface="Arial Unicode MS" pitchFamily="34" charset="-128"/>
              <a:cs typeface="Arial Unicode MS" pitchFamily="34" charset="-128"/>
            </a:endParaRPr>
          </a:p>
          <a:p>
            <a:pPr eaLnBrk="1" hangingPunct="1"/>
            <a:r>
              <a:rPr lang="en-GB" sz="2800" dirty="0" smtClean="0">
                <a:ea typeface="Arial Unicode MS" pitchFamily="34" charset="-128"/>
                <a:cs typeface="Arial Unicode MS" pitchFamily="34" charset="-128"/>
              </a:rPr>
              <a:t>Revision  started 1995 –adopted by all States in </a:t>
            </a:r>
            <a:r>
              <a:rPr lang="en-GB" sz="2800" u="sng" dirty="0" smtClean="0">
                <a:ea typeface="Arial Unicode MS" pitchFamily="34" charset="-128"/>
                <a:cs typeface="Arial Unicode MS" pitchFamily="34" charset="-128"/>
              </a:rPr>
              <a:t>2005 </a:t>
            </a:r>
            <a:r>
              <a:rPr lang="en-GB" sz="2800" dirty="0" smtClean="0">
                <a:ea typeface="Arial Unicode MS" pitchFamily="34" charset="-128"/>
                <a:cs typeface="Arial Unicode MS" pitchFamily="34" charset="-128"/>
              </a:rPr>
              <a:t>                                                                                                                            </a:t>
            </a:r>
            <a:endParaRPr lang="en-GB" sz="2800" u="sng" dirty="0" smtClean="0">
              <a:ea typeface="Arial Unicode MS" pitchFamily="34" charset="-128"/>
              <a:cs typeface="Arial Unicode MS" pitchFamily="34" charset="-128"/>
            </a:endParaRPr>
          </a:p>
          <a:p>
            <a:pPr eaLnBrk="1" hangingPunct="1"/>
            <a:endParaRPr lang="en-GB" sz="2800" dirty="0" smtClean="0">
              <a:ea typeface="Arial Unicode MS" pitchFamily="34" charset="-128"/>
              <a:cs typeface="Arial Unicode MS" pitchFamily="34" charset="-128"/>
            </a:endParaRPr>
          </a:p>
          <a:p>
            <a:pPr eaLnBrk="1" hangingPunct="1"/>
            <a:r>
              <a:rPr lang="en-GB" sz="2800" dirty="0" smtClean="0">
                <a:ea typeface="Arial Unicode MS" pitchFamily="34" charset="-128"/>
                <a:cs typeface="Arial Unicode MS" pitchFamily="34" charset="-128"/>
              </a:rPr>
              <a:t>IHR in force, and implemented, globally since </a:t>
            </a:r>
            <a:r>
              <a:rPr lang="en-GB" sz="2800" u="sng" dirty="0" smtClean="0">
                <a:ea typeface="Arial Unicode MS" pitchFamily="34" charset="-128"/>
                <a:cs typeface="Arial Unicode MS" pitchFamily="34" charset="-128"/>
              </a:rPr>
              <a:t>2007 </a:t>
            </a:r>
            <a:r>
              <a:rPr lang="en-GB" sz="2800" dirty="0" smtClean="0">
                <a:ea typeface="Arial Unicode MS" pitchFamily="34" charset="-128"/>
                <a:cs typeface="Arial Unicode MS" pitchFamily="34" charset="-128"/>
              </a:rPr>
              <a:t>                                                                                     Legally binding on 194 States Parties</a:t>
            </a:r>
          </a:p>
          <a:p>
            <a:pPr eaLnBrk="1" hangingPunct="1"/>
            <a:endParaRPr lang="en-GB" sz="2800" dirty="0" smtClean="0">
              <a:ea typeface="Arial Unicode MS" pitchFamily="34" charset="-128"/>
              <a:cs typeface="Arial Unicode MS" pitchFamily="34" charset="-128"/>
            </a:endParaRPr>
          </a:p>
          <a:p>
            <a:pPr eaLnBrk="1" hangingPunct="1"/>
            <a:r>
              <a:rPr lang="en-GB" sz="2800" dirty="0" smtClean="0">
                <a:ea typeface="Arial Unicode MS" pitchFamily="34" charset="-128"/>
                <a:cs typeface="Arial Unicode MS" pitchFamily="34" charset="-128"/>
              </a:rPr>
              <a:t>Concerns during revision included - </a:t>
            </a:r>
            <a:r>
              <a:rPr lang="en-GB" sz="2800" dirty="0" err="1" smtClean="0">
                <a:ea typeface="Arial Unicode MS" pitchFamily="34" charset="-128"/>
                <a:cs typeface="Arial Unicode MS" pitchFamily="34" charset="-128"/>
              </a:rPr>
              <a:t>Zoonoses</a:t>
            </a:r>
            <a:r>
              <a:rPr lang="en-GB" sz="2800" dirty="0" smtClean="0">
                <a:ea typeface="Arial Unicode MS" pitchFamily="34" charset="-128"/>
                <a:cs typeface="Arial Unicode MS" pitchFamily="34" charset="-128"/>
              </a:rPr>
              <a:t>                                                                                         e.g. Ebola, </a:t>
            </a:r>
            <a:r>
              <a:rPr lang="en-GB" sz="2800" dirty="0" smtClean="0">
                <a:solidFill>
                  <a:srgbClr val="CC3300"/>
                </a:solidFill>
                <a:ea typeface="Arial Unicode MS" pitchFamily="34" charset="-128"/>
                <a:cs typeface="Arial Unicode MS" pitchFamily="34" charset="-128"/>
              </a:rPr>
              <a:t>SARS, avian influenza</a:t>
            </a:r>
            <a:r>
              <a:rPr lang="en-GB" sz="2800" dirty="0" smtClean="0">
                <a:ea typeface="Arial Unicode MS" pitchFamily="34" charset="-128"/>
                <a:cs typeface="Arial Unicode MS" pitchFamily="34" charset="-128"/>
              </a:rPr>
              <a:t>,                                                                                  future  serious potentially u</a:t>
            </a:r>
            <a:r>
              <a:rPr lang="en-GB" sz="2800" dirty="0" smtClean="0">
                <a:solidFill>
                  <a:srgbClr val="CC3300"/>
                </a:solidFill>
                <a:ea typeface="Arial Unicode MS" pitchFamily="34" charset="-128"/>
                <a:cs typeface="Arial Unicode MS" pitchFamily="34" charset="-128"/>
              </a:rPr>
              <a:t>nknown international risks</a:t>
            </a:r>
            <a:endParaRPr lang="en-GB" sz="2800" dirty="0" smtClean="0">
              <a:ea typeface="Arial Unicode MS" pitchFamily="34" charset="-128"/>
              <a:cs typeface="Arial Unicode MS" pitchFamily="34" charset="-128"/>
            </a:endParaRPr>
          </a:p>
          <a:p>
            <a:pPr marL="742950" lvl="1" indent="-285750" eaLnBrk="1" hangingPunct="1">
              <a:lnSpc>
                <a:spcPct val="90000"/>
              </a:lnSpc>
              <a:buNone/>
            </a:pPr>
            <a:endParaRPr lang="en-GB" dirty="0" smtClean="0">
              <a:ea typeface="Arial Unicode MS" pitchFamily="34" charset="-128"/>
              <a:cs typeface="Arial Unicode MS" pitchFamily="34" charset="-128"/>
            </a:endParaRP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404</TotalTime>
  <Words>2182</Words>
  <Application>Microsoft Office PowerPoint</Application>
  <PresentationFormat>On-screen Show (4:3)</PresentationFormat>
  <Paragraphs>359</Paragraphs>
  <Slides>33</Slides>
  <Notes>22</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33</vt:i4>
      </vt:variant>
    </vt:vector>
  </HeadingPairs>
  <TitlesOfParts>
    <vt:vector size="45" baseType="lpstr">
      <vt:lpstr>宋体</vt:lpstr>
      <vt:lpstr>Arial</vt:lpstr>
      <vt:lpstr>Arial Narrow</vt:lpstr>
      <vt:lpstr>Arial Unicode MS</vt:lpstr>
      <vt:lpstr>Baskerville Old Face</vt:lpstr>
      <vt:lpstr>Calibri</vt:lpstr>
      <vt:lpstr>Monotype Sorts</vt:lpstr>
      <vt:lpstr>Tahoma</vt:lpstr>
      <vt:lpstr>Verdana</vt:lpstr>
      <vt:lpstr>Wingdings</vt:lpstr>
      <vt:lpstr>Office Theme</vt:lpstr>
      <vt:lpstr>Slide</vt:lpstr>
      <vt:lpstr>International Health Regulations  </vt:lpstr>
      <vt:lpstr>PowerPoint Presentation</vt:lpstr>
      <vt:lpstr>Global threats: why are we concerned?</vt:lpstr>
      <vt:lpstr>What are IHR (2005)?   A global framework</vt:lpstr>
      <vt:lpstr>Why have IHR (2005)?</vt:lpstr>
      <vt:lpstr> Purpose of IHR (2005)</vt:lpstr>
      <vt:lpstr>Broad scope and coverage of IHR (2005)</vt:lpstr>
      <vt:lpstr>Scope of IHR (2005): what does it include?</vt:lpstr>
      <vt:lpstr>International Health Regulations (2005)</vt:lpstr>
      <vt:lpstr>International Health Regulations (2005)</vt:lpstr>
      <vt:lpstr>PowerPoint Presentation</vt:lpstr>
      <vt:lpstr>Highlights of IHR (2005)</vt:lpstr>
      <vt:lpstr>National IHR Focal Point  </vt:lpstr>
      <vt:lpstr>Importance of national capacity</vt:lpstr>
      <vt:lpstr>Government areas and functions  affected by International Health Regulations</vt:lpstr>
      <vt:lpstr>Development of core public health capacities for surveillance and response </vt:lpstr>
      <vt:lpstr>National IHR Core Public Health Capacities: Monitoring and reporting</vt:lpstr>
      <vt:lpstr>Surveillance and response capacity</vt:lpstr>
      <vt:lpstr>Verification of events  </vt:lpstr>
      <vt:lpstr>Event notification</vt:lpstr>
      <vt:lpstr>What is a Public Health Emergency of International Concern (PHEIC)?</vt:lpstr>
      <vt:lpstr>PHEIC</vt:lpstr>
      <vt:lpstr>Determination of a PHEIC</vt:lpstr>
      <vt:lpstr>Declared PHEIC </vt:lpstr>
      <vt:lpstr>PowerPoint Presentation</vt:lpstr>
      <vt:lpstr>PowerPoint Presentation</vt:lpstr>
      <vt:lpstr>IHR (2005): Rapid Containment   </vt:lpstr>
      <vt:lpstr>Rapid containment operation </vt:lpstr>
      <vt:lpstr>Public health security at points of entry(PoE) to Sri Lanka</vt:lpstr>
      <vt:lpstr>The routine activities carried out at the PoE</vt:lpstr>
      <vt:lpstr>Implementation of IHR (2005) in SL</vt:lpstr>
      <vt:lpstr>Implementation of IHR (2005) in SL…</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soft</dc:creator>
  <cp:lastModifiedBy>Admin</cp:lastModifiedBy>
  <cp:revision>39</cp:revision>
  <dcterms:created xsi:type="dcterms:W3CDTF">2012-05-11T00:59:20Z</dcterms:created>
  <dcterms:modified xsi:type="dcterms:W3CDTF">2018-08-21T06:06:39Z</dcterms:modified>
</cp:coreProperties>
</file>