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4"/>
  </p:notesMasterIdLst>
  <p:sldIdLst>
    <p:sldId id="256" r:id="rId2"/>
    <p:sldId id="279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79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3" r:id="rId67"/>
    <p:sldId id="354" r:id="rId68"/>
    <p:sldId id="355" r:id="rId69"/>
    <p:sldId id="356" r:id="rId70"/>
    <p:sldId id="357" r:id="rId71"/>
    <p:sldId id="358" r:id="rId72"/>
    <p:sldId id="359" r:id="rId73"/>
    <p:sldId id="360" r:id="rId74"/>
    <p:sldId id="361" r:id="rId75"/>
    <p:sldId id="362" r:id="rId76"/>
    <p:sldId id="363" r:id="rId77"/>
    <p:sldId id="364" r:id="rId78"/>
    <p:sldId id="365" r:id="rId79"/>
    <p:sldId id="366" r:id="rId80"/>
    <p:sldId id="367" r:id="rId81"/>
    <p:sldId id="368" r:id="rId82"/>
    <p:sldId id="369" r:id="rId83"/>
    <p:sldId id="370" r:id="rId84"/>
    <p:sldId id="371" r:id="rId85"/>
    <p:sldId id="372" r:id="rId86"/>
    <p:sldId id="373" r:id="rId87"/>
    <p:sldId id="374" r:id="rId88"/>
    <p:sldId id="375" r:id="rId89"/>
    <p:sldId id="376" r:id="rId90"/>
    <p:sldId id="377" r:id="rId91"/>
    <p:sldId id="378" r:id="rId92"/>
    <p:sldId id="334" r:id="rId93"/>
    <p:sldId id="303" r:id="rId94"/>
    <p:sldId id="304" r:id="rId95"/>
    <p:sldId id="305" r:id="rId96"/>
    <p:sldId id="306" r:id="rId97"/>
    <p:sldId id="307" r:id="rId98"/>
    <p:sldId id="308" r:id="rId99"/>
    <p:sldId id="309" r:id="rId100"/>
    <p:sldId id="310" r:id="rId101"/>
    <p:sldId id="311" r:id="rId102"/>
    <p:sldId id="312" r:id="rId103"/>
    <p:sldId id="313" r:id="rId104"/>
    <p:sldId id="314" r:id="rId105"/>
    <p:sldId id="315" r:id="rId106"/>
    <p:sldId id="316" r:id="rId107"/>
    <p:sldId id="317" r:id="rId108"/>
    <p:sldId id="318" r:id="rId109"/>
    <p:sldId id="319" r:id="rId110"/>
    <p:sldId id="320" r:id="rId111"/>
    <p:sldId id="321" r:id="rId112"/>
    <p:sldId id="322" r:id="rId113"/>
    <p:sldId id="323" r:id="rId114"/>
    <p:sldId id="324" r:id="rId115"/>
    <p:sldId id="325" r:id="rId116"/>
    <p:sldId id="326" r:id="rId117"/>
    <p:sldId id="327" r:id="rId118"/>
    <p:sldId id="328" r:id="rId119"/>
    <p:sldId id="329" r:id="rId120"/>
    <p:sldId id="330" r:id="rId121"/>
    <p:sldId id="331" r:id="rId122"/>
    <p:sldId id="333" r:id="rId1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76BD9-7868-4D53-8D62-474C57B3FDD7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3E339-79C1-40FD-8F41-FD18621A05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756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660478-3933-4056-90EF-1E31B38526CF}" type="slidenum">
              <a:rPr lang="en-GB" smtClean="0"/>
              <a:pPr/>
              <a:t>43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AA9C8DFA-8540-49ED-A305-D8EB7C252282}" type="slidenum">
              <a:rPr lang="en-GB" sz="1200">
                <a:cs typeface="Arial" pitchFamily="34" charset="0"/>
              </a:rPr>
              <a:pPr algn="r"/>
              <a:t>74</a:t>
            </a:fld>
            <a:endParaRPr lang="en-GB" sz="1200" dirty="0"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i="1" smtClean="0"/>
              <a:t>BCLC, Barcelona Clinic Liver Cancer; HCC, hepatocellular carcinoma; PST, performance status.</a:t>
            </a:r>
            <a:endParaRPr lang="en-US" smtClean="0"/>
          </a:p>
          <a:p>
            <a:r>
              <a:rPr lang="en-US" i="1" smtClean="0"/>
              <a:t>Josep M. Llovet, MD: </a:t>
            </a:r>
            <a:endParaRPr lang="en-US" smtClean="0"/>
          </a:p>
          <a:p>
            <a:r>
              <a:rPr lang="en-US" i="1" smtClean="0"/>
              <a:t> </a:t>
            </a:r>
            <a:endParaRPr lang="en-US" smtClean="0"/>
          </a:p>
          <a:p>
            <a:r>
              <a:rPr lang="en-US" smtClean="0"/>
              <a:t>The Barcelona system differentiates 5 stages of HCC disease. Stage 0 cases are chronic patients with small lesions, &lt; 2 cm in size, with single tumors, and no evidence of vascular invasion or extrahepatic spread. These should be asymptomatic, Child-Pugh A class patients. Early-stage patients have a single tumor or 3 nodules &lt; 3 cm according to the Milan criteria, and an ECOG performance score of 0, whereas intermediate-, advanced-, and terminal-stage patients have multinodular or disseminated disease.</a:t>
            </a:r>
          </a:p>
          <a:p>
            <a:r>
              <a:rPr lang="en-US" smtClean="0">
                <a:latin typeface="Arial" pitchFamily="34" charset="0"/>
              </a:rPr>
              <a:t> </a:t>
            </a:r>
          </a:p>
          <a:p>
            <a:pPr eaLnBrk="1" hangingPunct="1"/>
            <a:endParaRPr lang="it-IT" i="1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AA9C8DFA-8540-49ED-A305-D8EB7C252282}" type="slidenum">
              <a:rPr lang="en-GB" sz="1200">
                <a:cs typeface="Arial" pitchFamily="34" charset="0"/>
              </a:rPr>
              <a:pPr algn="r"/>
              <a:t>75</a:t>
            </a:fld>
            <a:endParaRPr lang="en-GB" sz="1200" dirty="0"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i="1" smtClean="0"/>
              <a:t>BCLC, Barcelona Clinic Liver Cancer; HCC, hepatocellular carcinoma; PST, performance status.</a:t>
            </a:r>
            <a:endParaRPr lang="en-US" smtClean="0"/>
          </a:p>
          <a:p>
            <a:r>
              <a:rPr lang="en-US" i="1" smtClean="0"/>
              <a:t>Josep M. Llovet, MD: </a:t>
            </a:r>
            <a:endParaRPr lang="en-US" smtClean="0"/>
          </a:p>
          <a:p>
            <a:r>
              <a:rPr lang="en-US" i="1" smtClean="0"/>
              <a:t> </a:t>
            </a:r>
            <a:endParaRPr lang="en-US" smtClean="0"/>
          </a:p>
          <a:p>
            <a:r>
              <a:rPr lang="en-US" smtClean="0"/>
              <a:t>The Barcelona system differentiates 5 stages of HCC disease. Stage 0 cases are chronic patients with small lesions, &lt; 2 cm in size, with single tumors, and no evidence of vascular invasion or extrahepatic spread. These should be asymptomatic, Child-Pugh A class patients. Early-stage patients have a single tumor or 3 nodules &lt; 3 cm according to the Milan criteria, and an ECOG performance score of 0, whereas intermediate-, advanced-, and terminal-stage patients have multinodular or disseminated disease.</a:t>
            </a:r>
          </a:p>
          <a:p>
            <a:r>
              <a:rPr lang="en-US" smtClean="0">
                <a:latin typeface="Arial" pitchFamily="34" charset="0"/>
              </a:rPr>
              <a:t> </a:t>
            </a:r>
          </a:p>
          <a:p>
            <a:pPr eaLnBrk="1" hangingPunct="1"/>
            <a:endParaRPr lang="it-IT" i="1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AA9C8DFA-8540-49ED-A305-D8EB7C252282}" type="slidenum">
              <a:rPr lang="en-GB" sz="1200">
                <a:cs typeface="Arial" pitchFamily="34" charset="0"/>
              </a:rPr>
              <a:pPr algn="r"/>
              <a:t>76</a:t>
            </a:fld>
            <a:endParaRPr lang="en-GB" sz="1200" dirty="0"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i="1" smtClean="0"/>
              <a:t>BCLC, Barcelona Clinic Liver Cancer; HCC, hepatocellular carcinoma; PST, performance status.</a:t>
            </a:r>
            <a:endParaRPr lang="en-US" smtClean="0"/>
          </a:p>
          <a:p>
            <a:r>
              <a:rPr lang="en-US" i="1" smtClean="0"/>
              <a:t>Josep M. Llovet, MD: </a:t>
            </a:r>
            <a:endParaRPr lang="en-US" smtClean="0"/>
          </a:p>
          <a:p>
            <a:r>
              <a:rPr lang="en-US" i="1" smtClean="0"/>
              <a:t> </a:t>
            </a:r>
            <a:endParaRPr lang="en-US" smtClean="0"/>
          </a:p>
          <a:p>
            <a:r>
              <a:rPr lang="en-US" smtClean="0"/>
              <a:t>The Barcelona system differentiates 5 stages of HCC disease. Stage 0 cases are chronic patients with small lesions, &lt; 2 cm in size, with single tumors, and no evidence of vascular invasion or extrahepatic spread. These should be asymptomatic, Child-Pugh A class patients. Early-stage patients have a single tumor or 3 nodules &lt; 3 cm according to the Milan criteria, and an ECOG performance score of 0, whereas intermediate-, advanced-, and terminal-stage patients have multinodular or disseminated disease.</a:t>
            </a:r>
          </a:p>
          <a:p>
            <a:r>
              <a:rPr lang="en-US" smtClean="0">
                <a:latin typeface="Arial" pitchFamily="34" charset="0"/>
              </a:rPr>
              <a:t> </a:t>
            </a:r>
          </a:p>
          <a:p>
            <a:pPr eaLnBrk="1" hangingPunct="1"/>
            <a:endParaRPr lang="it-IT" i="1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AA9C8DFA-8540-49ED-A305-D8EB7C252282}" type="slidenum">
              <a:rPr lang="en-GB" sz="1200">
                <a:cs typeface="Arial" pitchFamily="34" charset="0"/>
              </a:rPr>
              <a:pPr algn="r"/>
              <a:t>77</a:t>
            </a:fld>
            <a:endParaRPr lang="en-GB" sz="1200" dirty="0"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i="1" smtClean="0"/>
              <a:t>BCLC, Barcelona Clinic Liver Cancer; HCC, hepatocellular carcinoma; PST, performance status.</a:t>
            </a:r>
            <a:endParaRPr lang="en-US" smtClean="0"/>
          </a:p>
          <a:p>
            <a:r>
              <a:rPr lang="en-US" i="1" smtClean="0"/>
              <a:t>Josep M. Llovet, MD: </a:t>
            </a:r>
            <a:endParaRPr lang="en-US" smtClean="0"/>
          </a:p>
          <a:p>
            <a:r>
              <a:rPr lang="en-US" i="1" smtClean="0"/>
              <a:t> </a:t>
            </a:r>
            <a:endParaRPr lang="en-US" smtClean="0"/>
          </a:p>
          <a:p>
            <a:r>
              <a:rPr lang="en-US" smtClean="0"/>
              <a:t>The Barcelona system differentiates 5 stages of HCC disease. Stage 0 cases are chronic patients with small lesions, &lt; 2 cm in size, with single tumors, and no evidence of vascular invasion or extrahepatic spread. These should be asymptomatic, Child-Pugh A class patients. Early-stage patients have a single tumor or 3 nodules &lt; 3 cm according to the Milan criteria, and an ECOG performance score of 0, whereas intermediate-, advanced-, and terminal-stage patients have multinodular or disseminated disease.</a:t>
            </a:r>
          </a:p>
          <a:p>
            <a:r>
              <a:rPr lang="en-US" smtClean="0">
                <a:latin typeface="Arial" pitchFamily="34" charset="0"/>
              </a:rPr>
              <a:t> </a:t>
            </a:r>
          </a:p>
          <a:p>
            <a:pPr eaLnBrk="1" hangingPunct="1"/>
            <a:endParaRPr lang="it-IT" i="1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5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3C831C1-B004-4776-A616-E714EFCAF4FA}" type="slidenum">
              <a:rPr lang="en-US" sz="1200">
                <a:latin typeface="Calibri" pitchFamily="34" charset="0"/>
              </a:rPr>
              <a:pPr algn="r"/>
              <a:t>85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588" y="4275138"/>
            <a:ext cx="5027612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b="1" dirty="0" smtClean="0"/>
              <a:t>Slide 264</a:t>
            </a:r>
          </a:p>
          <a:p>
            <a:pPr eaLnBrk="1" hangingPunct="1">
              <a:spcBef>
                <a:spcPct val="0"/>
              </a:spcBef>
            </a:pPr>
            <a:r>
              <a:rPr lang="en-US" b="1" dirty="0" smtClean="0"/>
              <a:t>Management of </a:t>
            </a:r>
            <a:r>
              <a:rPr lang="en-US" b="1" dirty="0" err="1" smtClean="0"/>
              <a:t>Hepatocellular</a:t>
            </a:r>
            <a:r>
              <a:rPr lang="en-US" b="1" dirty="0" smtClean="0"/>
              <a:t> Carcinoma Requires a Multidisciplinary Approach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55F8674B-E7E4-4C2A-8C91-2E062354BF99}" type="slidenum">
              <a:rPr lang="en-GB" sz="1200">
                <a:cs typeface="Arial" pitchFamily="34" charset="0"/>
              </a:rPr>
              <a:pPr algn="r"/>
              <a:t>86</a:t>
            </a:fld>
            <a:endParaRPr lang="en-GB" sz="1200" dirty="0">
              <a:cs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r>
              <a:rPr lang="en-US" i="1" smtClean="0"/>
              <a:t>BCLC, Barcelona Clinic Liver Cancer; HCC, hepatocellular carcinoma; PEI, percutaneous ethanol injection; PS, performance score; RCT, randomized controlled trial; RFA, radiofrequency ablation; </a:t>
            </a:r>
            <a:r>
              <a:rPr lang="en-GB" i="1" smtClean="0"/>
              <a:t>TACE, transarterial chemoembolization.</a:t>
            </a:r>
            <a:endParaRPr lang="en-US" smtClean="0"/>
          </a:p>
          <a:p>
            <a:r>
              <a:rPr lang="en-US" i="1" smtClean="0"/>
              <a:t> </a:t>
            </a:r>
            <a:endParaRPr lang="en-US" smtClean="0"/>
          </a:p>
          <a:p>
            <a:r>
              <a:rPr lang="en-US" i="1" smtClean="0"/>
              <a:t>Josep M. Llovet, MD: </a:t>
            </a:r>
            <a:endParaRPr lang="en-US" smtClean="0"/>
          </a:p>
          <a:p>
            <a:r>
              <a:rPr lang="en-US" smtClean="0"/>
              <a:t>With appropriate use of resection, transplantation, and local ablation, 5-year survival rates &gt; 50% can be expected, rising to 70% with resection and liver transplantation. However, these treatments are currently considered in approximately 30% of patients in the West and even fewer patients worldwide. For example, in Asia, only 5% to 10% of patients receive potentially curative therapies.</a:t>
            </a:r>
          </a:p>
          <a:p>
            <a:r>
              <a:rPr lang="en-US" smtClean="0"/>
              <a:t> </a:t>
            </a:r>
          </a:p>
          <a:p>
            <a:r>
              <a:rPr lang="en-US" i="1" smtClean="0"/>
              <a:t>Jorge A. Marrero, MD, MS:</a:t>
            </a:r>
            <a:endParaRPr lang="en-US" smtClean="0"/>
          </a:p>
          <a:p>
            <a:r>
              <a:rPr lang="en-US" smtClean="0"/>
              <a:t>How does one choose between radiofrequency ablation and resection, given that there are data from a randomized trial showing no difference in overall survival between the 2 strategies? </a:t>
            </a:r>
          </a:p>
          <a:p>
            <a:r>
              <a:rPr lang="en-US" smtClean="0"/>
              <a:t> </a:t>
            </a:r>
          </a:p>
          <a:p>
            <a:r>
              <a:rPr lang="en-US" i="1" smtClean="0"/>
              <a:t>Josep M. Llovet, MD: </a:t>
            </a:r>
            <a:endParaRPr lang="en-US" smtClean="0"/>
          </a:p>
          <a:p>
            <a:r>
              <a:rPr lang="en-US" smtClean="0"/>
              <a:t>If the tumor is &lt; 2 cm in diameter, radiofrequency ablation can achieve a complete response rate of up to 98%, which is comparable with resection. In tumors of this size, the decision of whether to apply radiofrequency ablation rather than resection may depend on local availability of a hepatobiliary team with experience in resecting tumors or, conversely, access to an interventional radiologist able to perform local ablation with high accuracy.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For tumors &gt; 2 cm in diameter, in my experience, local ablation does not achieve a complete response rate of 100%, and as the tumor size increases, the response rate decreases, such that for a tumor of 4-5 cm in diameter, radiofrequency ablation achieves complete response in approximately 50% to 60% of cases. This does not compete well with resection. Therefore, resection remains a first-line treatment option for tumors &gt; 2 cm in diameter. For very small tumors of &lt; 2 cm, there is a question about which approach is optimal, and local expertise should factor in the decision.</a:t>
            </a:r>
          </a:p>
          <a:p>
            <a:r>
              <a:rPr lang="en-US" smtClean="0"/>
              <a:t> 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55F8674B-E7E4-4C2A-8C91-2E062354BF99}" type="slidenum">
              <a:rPr lang="en-GB" sz="1200">
                <a:cs typeface="Arial" pitchFamily="34" charset="0"/>
              </a:rPr>
              <a:pPr algn="r"/>
              <a:t>87</a:t>
            </a:fld>
            <a:endParaRPr lang="en-GB" sz="1200" dirty="0">
              <a:cs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r>
              <a:rPr lang="en-US" i="1" smtClean="0"/>
              <a:t>BCLC, Barcelona Clinic Liver Cancer; HCC, hepatocellular carcinoma; PEI, percutaneous ethanol injection; PS, performance score; RCT, randomized controlled trial; RFA, radiofrequency ablation; </a:t>
            </a:r>
            <a:r>
              <a:rPr lang="en-GB" i="1" smtClean="0"/>
              <a:t>TACE, transarterial chemoembolization.</a:t>
            </a:r>
            <a:endParaRPr lang="en-US" smtClean="0"/>
          </a:p>
          <a:p>
            <a:r>
              <a:rPr lang="en-US" i="1" smtClean="0"/>
              <a:t> </a:t>
            </a:r>
            <a:endParaRPr lang="en-US" smtClean="0"/>
          </a:p>
          <a:p>
            <a:r>
              <a:rPr lang="en-US" i="1" smtClean="0"/>
              <a:t>Josep M. Llovet, MD: </a:t>
            </a:r>
            <a:endParaRPr lang="en-US" smtClean="0"/>
          </a:p>
          <a:p>
            <a:r>
              <a:rPr lang="en-US" smtClean="0"/>
              <a:t>With appropriate use of resection, transplantation, and local ablation, 5-year survival rates &gt; 50% can be expected, rising to 70% with resection and liver transplantation. However, these treatments are currently considered in approximately 30% of patients in the West and even fewer patients worldwide. For example, in Asia, only 5% to 10% of patients receive potentially curative therapies.</a:t>
            </a:r>
          </a:p>
          <a:p>
            <a:r>
              <a:rPr lang="en-US" smtClean="0"/>
              <a:t> </a:t>
            </a:r>
          </a:p>
          <a:p>
            <a:r>
              <a:rPr lang="en-US" i="1" smtClean="0"/>
              <a:t>Jorge A. Marrero, MD, MS:</a:t>
            </a:r>
            <a:endParaRPr lang="en-US" smtClean="0"/>
          </a:p>
          <a:p>
            <a:r>
              <a:rPr lang="en-US" smtClean="0"/>
              <a:t>How does one choose between radiofrequency ablation and resection, given that there are data from a randomized trial showing no difference in overall survival between the 2 strategies? </a:t>
            </a:r>
          </a:p>
          <a:p>
            <a:r>
              <a:rPr lang="en-US" smtClean="0"/>
              <a:t> </a:t>
            </a:r>
          </a:p>
          <a:p>
            <a:r>
              <a:rPr lang="en-US" i="1" smtClean="0"/>
              <a:t>Josep M. Llovet, MD: </a:t>
            </a:r>
            <a:endParaRPr lang="en-US" smtClean="0"/>
          </a:p>
          <a:p>
            <a:r>
              <a:rPr lang="en-US" smtClean="0"/>
              <a:t>If the tumor is &lt; 2 cm in diameter, radiofrequency ablation can achieve a complete response rate of up to 98%, which is comparable with resection. In tumors of this size, the decision of whether to apply radiofrequency ablation rather than resection may depend on local availability of a hepatobiliary team with experience in resecting tumors or, conversely, access to an interventional radiologist able to perform local ablation with high accuracy.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For tumors &gt; 2 cm in diameter, in my experience, local ablation does not achieve a complete response rate of 100%, and as the tumor size increases, the response rate decreases, such that for a tumor of 4-5 cm in diameter, radiofrequency ablation achieves complete response in approximately 50% to 60% of cases. This does not compete well with resection. Therefore, resection remains a first-line treatment option for tumors &gt; 2 cm in diameter. For very small tumors of &lt; 2 cm, there is a question about which approach is optimal, and local expertise should factor in the decision.</a:t>
            </a:r>
          </a:p>
          <a:p>
            <a:r>
              <a:rPr lang="en-US" smtClean="0"/>
              <a:t> 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 txBox="1">
            <a:spLocks noGrp="1" noChangeArrowheads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6" rIns="91432" bIns="45716" anchor="b"/>
          <a:lstStyle/>
          <a:p>
            <a:pPr algn="r"/>
            <a:fld id="{55F8674B-E7E4-4C2A-8C91-2E062354BF99}" type="slidenum">
              <a:rPr lang="en-GB" sz="1200">
                <a:cs typeface="Arial" pitchFamily="34" charset="0"/>
              </a:rPr>
              <a:pPr algn="r"/>
              <a:t>88</a:t>
            </a:fld>
            <a:endParaRPr lang="en-GB" sz="1200" dirty="0">
              <a:cs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r>
              <a:rPr lang="en-US" i="1" smtClean="0"/>
              <a:t>BCLC, Barcelona Clinic Liver Cancer; HCC, hepatocellular carcinoma; PEI, percutaneous ethanol injection; PS, performance score; RCT, randomized controlled trial; RFA, radiofrequency ablation; </a:t>
            </a:r>
            <a:r>
              <a:rPr lang="en-GB" i="1" smtClean="0"/>
              <a:t>TACE, transarterial chemoembolization.</a:t>
            </a:r>
            <a:endParaRPr lang="en-US" smtClean="0"/>
          </a:p>
          <a:p>
            <a:r>
              <a:rPr lang="en-US" i="1" smtClean="0"/>
              <a:t> </a:t>
            </a:r>
            <a:endParaRPr lang="en-US" smtClean="0"/>
          </a:p>
          <a:p>
            <a:r>
              <a:rPr lang="en-US" i="1" smtClean="0"/>
              <a:t>Josep M. Llovet, MD: </a:t>
            </a:r>
            <a:endParaRPr lang="en-US" smtClean="0"/>
          </a:p>
          <a:p>
            <a:r>
              <a:rPr lang="en-US" smtClean="0"/>
              <a:t>With appropriate use of resection, transplantation, and local ablation, 5-year survival rates &gt; 50% can be expected, rising to 70% with resection and liver transplantation. However, these treatments are currently considered in approximately 30% of patients in the West and even fewer patients worldwide. For example, in Asia, only 5% to 10% of patients receive potentially curative therapies.</a:t>
            </a:r>
          </a:p>
          <a:p>
            <a:r>
              <a:rPr lang="en-US" smtClean="0"/>
              <a:t> </a:t>
            </a:r>
          </a:p>
          <a:p>
            <a:r>
              <a:rPr lang="en-US" i="1" smtClean="0"/>
              <a:t>Jorge A. Marrero, MD, MS:</a:t>
            </a:r>
            <a:endParaRPr lang="en-US" smtClean="0"/>
          </a:p>
          <a:p>
            <a:r>
              <a:rPr lang="en-US" smtClean="0"/>
              <a:t>How does one choose between radiofrequency ablation and resection, given that there are data from a randomized trial showing no difference in overall survival between the 2 strategies? </a:t>
            </a:r>
          </a:p>
          <a:p>
            <a:r>
              <a:rPr lang="en-US" smtClean="0"/>
              <a:t> </a:t>
            </a:r>
          </a:p>
          <a:p>
            <a:r>
              <a:rPr lang="en-US" i="1" smtClean="0"/>
              <a:t>Josep M. Llovet, MD: </a:t>
            </a:r>
            <a:endParaRPr lang="en-US" smtClean="0"/>
          </a:p>
          <a:p>
            <a:r>
              <a:rPr lang="en-US" smtClean="0"/>
              <a:t>If the tumor is &lt; 2 cm in diameter, radiofrequency ablation can achieve a complete response rate of up to 98%, which is comparable with resection. In tumors of this size, the decision of whether to apply radiofrequency ablation rather than resection may depend on local availability of a hepatobiliary team with experience in resecting tumors or, conversely, access to an interventional radiologist able to perform local ablation with high accuracy.</a:t>
            </a:r>
          </a:p>
          <a:p>
            <a:r>
              <a:rPr lang="en-US" smtClean="0"/>
              <a:t> </a:t>
            </a:r>
          </a:p>
          <a:p>
            <a:r>
              <a:rPr lang="en-US" smtClean="0"/>
              <a:t>For tumors &gt; 2 cm in diameter, in my experience, local ablation does not achieve a complete response rate of 100%, and as the tumor size increases, the response rate decreases, such that for a tumor of 4-5 cm in diameter, radiofrequency ablation achieves complete response in approximately 50% to 60% of cases. This does not compete well with resection. Therefore, resection remains a first-line treatment option for tumors &gt; 2 cm in diameter. For very small tumors of &lt; 2 cm, there is a question about which approach is optimal, and local expertise should factor in the decision.</a:t>
            </a:r>
          </a:p>
          <a:p>
            <a:r>
              <a:rPr lang="en-US" smtClean="0"/>
              <a:t> 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6560-70E3-4177-B8E0-42BB89CECEBB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CF-EFD7-4674-A236-2F8FD4926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760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6560-70E3-4177-B8E0-42BB89CECEBB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CF-EFD7-4674-A236-2F8FD4926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71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6560-70E3-4177-B8E0-42BB89CECEBB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CF-EFD7-4674-A236-2F8FD4926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49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fld id="{1E35038F-D1A3-4566-96CB-8CD7C9355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2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6560-70E3-4177-B8E0-42BB89CECEBB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CF-EFD7-4674-A236-2F8FD4926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9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6560-70E3-4177-B8E0-42BB89CECEBB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CF-EFD7-4674-A236-2F8FD4926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796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6560-70E3-4177-B8E0-42BB89CECEBB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CF-EFD7-4674-A236-2F8FD4926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66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6560-70E3-4177-B8E0-42BB89CECEBB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CF-EFD7-4674-A236-2F8FD4926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4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6560-70E3-4177-B8E0-42BB89CECEBB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CF-EFD7-4674-A236-2F8FD4926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97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6560-70E3-4177-B8E0-42BB89CECEBB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CF-EFD7-4674-A236-2F8FD4926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021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6560-70E3-4177-B8E0-42BB89CECEBB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CF-EFD7-4674-A236-2F8FD4926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93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06560-70E3-4177-B8E0-42BB89CECEBB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59CFCF-EFD7-4674-A236-2F8FD4926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45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6560-70E3-4177-B8E0-42BB89CECEBB}" type="datetimeFigureOut">
              <a:rPr lang="en-GB" smtClean="0"/>
              <a:t>31/08/2018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9CFCF-EFD7-4674-A236-2F8FD4926C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26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74" y="1371600"/>
            <a:ext cx="9144000" cy="1470025"/>
          </a:xfrm>
          <a:solidFill>
            <a:srgbClr val="C0000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Management of Complications of Cirrhosis</a:t>
            </a:r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FoM Ragam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38600" y="228600"/>
            <a:ext cx="914400" cy="914400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5181600"/>
            <a:ext cx="6781800" cy="1219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Prof </a:t>
            </a:r>
            <a:r>
              <a:rPr 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Madunil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Niriella</a:t>
            </a:r>
            <a:endParaRPr lang="en-US" sz="2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800" dirty="0" smtClean="0"/>
              <a:t>Professor in Gastroenterology, Faculty of Medicine</a:t>
            </a:r>
            <a:r>
              <a:rPr lang="en-US" sz="1800" dirty="0"/>
              <a:t>, Ragama Honorary </a:t>
            </a:r>
            <a:r>
              <a:rPr lang="en-US" sz="1800" dirty="0" smtClean="0"/>
              <a:t>&amp; Honorary Consultant Gastroenterologist, CNTH, Ragama</a:t>
            </a:r>
            <a:endParaRPr lang="en-US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2819400"/>
            <a:ext cx="9144000" cy="2209800"/>
            <a:chOff x="0" y="2667000"/>
            <a:chExt cx="9144000" cy="220980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72"/>
            <a:stretch/>
          </p:blipFill>
          <p:spPr>
            <a:xfrm flipH="1">
              <a:off x="0" y="2667000"/>
              <a:ext cx="3238499" cy="220980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198"/>
            <a:stretch/>
          </p:blipFill>
          <p:spPr>
            <a:xfrm>
              <a:off x="3238499" y="2667000"/>
              <a:ext cx="3143251" cy="22098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82" b="8982"/>
            <a:stretch/>
          </p:blipFill>
          <p:spPr>
            <a:xfrm>
              <a:off x="6381750" y="2667000"/>
              <a:ext cx="2762250" cy="2209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487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Gastric </a:t>
            </a:r>
            <a:r>
              <a:rPr lang="en-GB" b="1" dirty="0" err="1" smtClean="0"/>
              <a:t>lavage</a:t>
            </a:r>
            <a:endParaRPr lang="en-GB" b="1" dirty="0" smtClean="0"/>
          </a:p>
          <a:p>
            <a:pPr lvl="1"/>
            <a:r>
              <a:rPr lang="en-GB" dirty="0" err="1" smtClean="0"/>
              <a:t>Nasogastric</a:t>
            </a:r>
            <a:r>
              <a:rPr lang="en-GB" dirty="0" smtClean="0"/>
              <a:t> or </a:t>
            </a:r>
            <a:r>
              <a:rPr lang="en-GB" dirty="0" err="1" smtClean="0"/>
              <a:t>orogastric</a:t>
            </a:r>
            <a:r>
              <a:rPr lang="en-GB" dirty="0" smtClean="0"/>
              <a:t> </a:t>
            </a:r>
            <a:r>
              <a:rPr lang="en-GB" dirty="0" err="1" smtClean="0"/>
              <a:t>lavage</a:t>
            </a:r>
            <a:r>
              <a:rPr lang="en-GB" dirty="0" smtClean="0"/>
              <a:t> is </a:t>
            </a:r>
            <a:r>
              <a:rPr lang="en-GB" b="1" i="1" dirty="0" smtClean="0"/>
              <a:t>not required </a:t>
            </a:r>
            <a:r>
              <a:rPr lang="en-GB" dirty="0" smtClean="0"/>
              <a:t>in patients with UGIB for </a:t>
            </a:r>
          </a:p>
          <a:p>
            <a:pPr lvl="2"/>
            <a:r>
              <a:rPr lang="en-GB" dirty="0" smtClean="0"/>
              <a:t>Diagnosis</a:t>
            </a:r>
          </a:p>
          <a:p>
            <a:pPr lvl="2"/>
            <a:r>
              <a:rPr lang="en-GB" dirty="0" smtClean="0"/>
              <a:t>Prognosis</a:t>
            </a:r>
          </a:p>
          <a:p>
            <a:pPr lvl="2"/>
            <a:r>
              <a:rPr lang="en-GB" dirty="0" smtClean="0"/>
              <a:t>Visualization</a:t>
            </a:r>
          </a:p>
          <a:p>
            <a:pPr lvl="2"/>
            <a:r>
              <a:rPr lang="en-GB" dirty="0" smtClean="0"/>
              <a:t>Therapeutic effect</a:t>
            </a:r>
            <a:endParaRPr lang="en-GB" b="1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Pre-endoscopic medical therapy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6165304"/>
            <a:ext cx="7776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 smtClean="0"/>
              <a:t>Laine</a:t>
            </a:r>
            <a:r>
              <a:rPr lang="en-GB" sz="1200" b="1" dirty="0" smtClean="0"/>
              <a:t>, Jensen AJG 2012;170:345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3535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dirty="0" smtClean="0">
                <a:latin typeface="Arial" charset="0"/>
                <a:cs typeface="Arial" charset="0"/>
              </a:rPr>
              <a:t>2 Types</a:t>
            </a:r>
          </a:p>
          <a:p>
            <a:pPr lvl="1"/>
            <a:r>
              <a:rPr lang="en-GB" altLang="en-US" dirty="0" smtClean="0">
                <a:latin typeface="Arial" charset="0"/>
                <a:cs typeface="Arial" charset="0"/>
              </a:rPr>
              <a:t>Diuretic resistant ascites</a:t>
            </a:r>
          </a:p>
          <a:p>
            <a:pPr lvl="1"/>
            <a:r>
              <a:rPr lang="en-GB" altLang="en-US" dirty="0" smtClean="0">
                <a:latin typeface="Arial" charset="0"/>
                <a:cs typeface="Arial" charset="0"/>
              </a:rPr>
              <a:t>Diuretic intolerant/intractable ascites</a:t>
            </a:r>
          </a:p>
          <a:p>
            <a:pPr lvl="1"/>
            <a:endParaRPr lang="en-GB" altLang="en-US" dirty="0" smtClean="0">
              <a:latin typeface="Arial" charset="0"/>
              <a:cs typeface="Arial" charset="0"/>
            </a:endParaRPr>
          </a:p>
          <a:p>
            <a:r>
              <a:rPr lang="en-US" altLang="en-US" dirty="0" smtClean="0">
                <a:latin typeface="Arial" charset="0"/>
              </a:rPr>
              <a:t>Onset marks </a:t>
            </a:r>
            <a:r>
              <a:rPr lang="en-US" altLang="en-US" dirty="0" smtClean="0">
                <a:solidFill>
                  <a:srgbClr val="003399"/>
                </a:solidFill>
                <a:latin typeface="Arial" charset="0"/>
              </a:rPr>
              <a:t>sharp worsening in prognosis</a:t>
            </a:r>
            <a:r>
              <a:rPr lang="en-US" altLang="en-US" dirty="0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altLang="en-US" dirty="0" smtClean="0">
                <a:latin typeface="Arial" charset="0"/>
              </a:rPr>
              <a:t>(50% mortality in 2y; consider liver transplantation if available)</a:t>
            </a:r>
            <a:endParaRPr lang="en-GB" altLang="en-US" dirty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smtClean="0">
                <a:solidFill>
                  <a:srgbClr val="CC3300"/>
                </a:solidFill>
                <a:latin typeface="Arial" charset="0"/>
              </a:rPr>
              <a:t>Refractory ascites</a:t>
            </a:r>
          </a:p>
        </p:txBody>
      </p:sp>
    </p:spTree>
    <p:extLst>
      <p:ext uri="{BB962C8B-B14F-4D97-AF65-F5344CB8AC3E}">
        <p14:creationId xmlns:p14="http://schemas.microsoft.com/office/powerpoint/2010/main" val="146871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381000"/>
            <a:ext cx="7772400" cy="838200"/>
          </a:xfrm>
        </p:spPr>
        <p:txBody>
          <a:bodyPr/>
          <a:lstStyle/>
          <a:p>
            <a:r>
              <a:rPr lang="en-US" altLang="en-US" sz="3600" b="1" dirty="0" smtClean="0">
                <a:solidFill>
                  <a:srgbClr val="CC3300"/>
                </a:solidFill>
                <a:latin typeface="Arial" charset="0"/>
              </a:rPr>
              <a:t>Refractory ascites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71600"/>
            <a:ext cx="8466667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 smtClean="0">
                <a:latin typeface="Arial" charset="0"/>
              </a:rPr>
              <a:t>Diuretic resistance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Arial" charset="0"/>
              </a:rPr>
              <a:t>	Ascites which does not respond (cannot be </a:t>
            </a:r>
            <a:r>
              <a:rPr lang="en-US" altLang="en-US" dirty="0" err="1" smtClean="0">
                <a:latin typeface="Arial" charset="0"/>
              </a:rPr>
              <a:t>mobilised</a:t>
            </a:r>
            <a:r>
              <a:rPr lang="en-US" altLang="en-US" dirty="0" smtClean="0">
                <a:latin typeface="Arial" charset="0"/>
              </a:rPr>
              <a:t> or early recurrence – reappearance of Grade 2 or 3 ascites within 4/52) to ‘maximum’ dose diuretics (spironolactone 400mg + frusemide 160mg d) and salt restricted diet of 90 </a:t>
            </a:r>
            <a:r>
              <a:rPr lang="en-US" altLang="en-US" dirty="0" err="1" smtClean="0">
                <a:latin typeface="Arial" charset="0"/>
              </a:rPr>
              <a:t>mmol</a:t>
            </a:r>
            <a:r>
              <a:rPr lang="en-US" altLang="en-US" dirty="0" smtClean="0">
                <a:latin typeface="Arial" charset="0"/>
              </a:rPr>
              <a:t>/D (&lt;2g/D) for at least one week</a:t>
            </a:r>
          </a:p>
          <a:p>
            <a:pPr>
              <a:lnSpc>
                <a:spcPct val="20000"/>
              </a:lnSpc>
              <a:buFontTx/>
              <a:buNone/>
            </a:pPr>
            <a:endParaRPr lang="en-US" altLang="en-US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latin typeface="Arial" charset="0"/>
              </a:rPr>
              <a:t>Diuretic intractable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Arial" charset="0"/>
              </a:rPr>
              <a:t>	Patients unable to tolerate diuretics for ascites control (HE, Na/K </a:t>
            </a:r>
            <a:r>
              <a:rPr lang="en-US" altLang="en-US" dirty="0" err="1" smtClean="0">
                <a:latin typeface="Arial" charset="0"/>
              </a:rPr>
              <a:t>imbalance,uraemia</a:t>
            </a:r>
            <a:r>
              <a:rPr lang="en-US" altLang="en-US" dirty="0" smtClean="0">
                <a:latin typeface="Arial" charset="0"/>
              </a:rPr>
              <a:t>) </a:t>
            </a:r>
          </a:p>
          <a:p>
            <a:pPr>
              <a:lnSpc>
                <a:spcPct val="20000"/>
              </a:lnSpc>
              <a:buFontTx/>
              <a:buNone/>
            </a:pPr>
            <a:endParaRPr lang="en-US" altLang="en-US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n-US" altLang="en-US" sz="2800" b="1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980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46667" y="228600"/>
            <a:ext cx="7772400" cy="11430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CC3300"/>
                </a:solidFill>
                <a:latin typeface="Arial" charset="0"/>
              </a:rPr>
              <a:t>Management of refractory ascites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12954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>
                <a:solidFill>
                  <a:srgbClr val="003399"/>
                </a:solidFill>
                <a:latin typeface="Arial" charset="0"/>
              </a:rPr>
              <a:t>Treatment options</a:t>
            </a:r>
          </a:p>
          <a:p>
            <a:pPr>
              <a:lnSpc>
                <a:spcPct val="20000"/>
              </a:lnSpc>
              <a:buFontTx/>
              <a:buNone/>
            </a:pPr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Paracentesis - repeated large volume / total</a:t>
            </a:r>
          </a:p>
          <a:p>
            <a:pPr>
              <a:lnSpc>
                <a:spcPct val="10000"/>
              </a:lnSpc>
              <a:buFontTx/>
              <a:buNone/>
            </a:pPr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TIPSS</a:t>
            </a:r>
          </a:p>
          <a:p>
            <a:pPr>
              <a:lnSpc>
                <a:spcPct val="10000"/>
              </a:lnSpc>
              <a:buFontTx/>
              <a:buNone/>
            </a:pPr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Liver transplantation: survival benefit</a:t>
            </a:r>
          </a:p>
        </p:txBody>
      </p:sp>
    </p:spTree>
    <p:extLst>
      <p:ext uri="{BB962C8B-B14F-4D97-AF65-F5344CB8AC3E}">
        <p14:creationId xmlns:p14="http://schemas.microsoft.com/office/powerpoint/2010/main" val="103150632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45067" y="533400"/>
            <a:ext cx="7772400" cy="9144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CC3300"/>
                </a:solidFill>
                <a:latin typeface="Arial" charset="0"/>
              </a:rPr>
              <a:t>Large volume paracentesis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447800"/>
            <a:ext cx="7924800" cy="4114800"/>
          </a:xfrm>
        </p:spPr>
        <p:txBody>
          <a:bodyPr>
            <a:normAutofit fontScale="92500"/>
          </a:bodyPr>
          <a:lstStyle/>
          <a:p>
            <a:r>
              <a:rPr lang="en-US" altLang="en-US" smtClean="0">
                <a:latin typeface="Arial" charset="0"/>
              </a:rPr>
              <a:t>More effective, less complications than high dose diuretics, and most widely accepted</a:t>
            </a:r>
          </a:p>
          <a:p>
            <a:pPr>
              <a:lnSpc>
                <a:spcPct val="20000"/>
              </a:lnSpc>
            </a:pPr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Combined with </a:t>
            </a:r>
            <a:r>
              <a:rPr lang="en-US" altLang="en-US" smtClean="0">
                <a:solidFill>
                  <a:srgbClr val="003399"/>
                </a:solidFill>
                <a:latin typeface="Arial" charset="0"/>
              </a:rPr>
              <a:t>plasma volume </a:t>
            </a:r>
            <a:r>
              <a:rPr lang="en-US" altLang="en-US" smtClean="0">
                <a:latin typeface="Arial" charset="0"/>
              </a:rPr>
              <a:t>expanders to prevent circulatory dysfunction (Albumin is superior to dextran 70 &amp; polygeline)</a:t>
            </a:r>
          </a:p>
          <a:p>
            <a:pPr lvl="1"/>
            <a:r>
              <a:rPr lang="en-US" altLang="en-US" smtClean="0">
                <a:latin typeface="Arial" charset="0"/>
              </a:rPr>
              <a:t>Not required if &lt;4L removed</a:t>
            </a:r>
          </a:p>
          <a:p>
            <a:pPr lvl="1"/>
            <a:r>
              <a:rPr lang="en-US" altLang="en-US" u="sng" smtClean="0">
                <a:latin typeface="Arial" charset="0"/>
              </a:rPr>
              <a:t>&gt;</a:t>
            </a:r>
            <a:r>
              <a:rPr lang="en-US" altLang="en-US" smtClean="0">
                <a:latin typeface="Arial" charset="0"/>
              </a:rPr>
              <a:t>5L removed: replace </a:t>
            </a:r>
            <a:r>
              <a:rPr lang="en-US" altLang="en-US" smtClean="0">
                <a:solidFill>
                  <a:srgbClr val="FF0000"/>
                </a:solidFill>
                <a:latin typeface="Arial" charset="0"/>
              </a:rPr>
              <a:t>8g</a:t>
            </a:r>
            <a:r>
              <a:rPr lang="en-US" altLang="en-US" smtClean="0">
                <a:latin typeface="Arial" charset="0"/>
              </a:rPr>
              <a:t> albumin/L fluid removed</a:t>
            </a:r>
          </a:p>
          <a:p>
            <a:pPr lvl="1">
              <a:lnSpc>
                <a:spcPct val="20000"/>
              </a:lnSpc>
              <a:buFontTx/>
              <a:buNone/>
            </a:pPr>
            <a:endParaRPr lang="en-US" altLang="en-US" smtClean="0">
              <a:solidFill>
                <a:schemeClr val="bg2"/>
              </a:solidFill>
              <a:latin typeface="Arial" charset="0"/>
            </a:endParaRPr>
          </a:p>
          <a:p>
            <a:pPr>
              <a:lnSpc>
                <a:spcPct val="20000"/>
              </a:lnSpc>
              <a:buFontTx/>
              <a:buNone/>
            </a:pPr>
            <a:endParaRPr lang="en-US" altLang="en-US" smtClean="0">
              <a:latin typeface="Arial" charset="0"/>
            </a:endParaRPr>
          </a:p>
          <a:p>
            <a:pPr>
              <a:lnSpc>
                <a:spcPct val="20000"/>
              </a:lnSpc>
              <a:buFontTx/>
              <a:buNone/>
            </a:pPr>
            <a:endParaRPr lang="en-US" altLang="en-US" sz="2800" smtClean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smtClean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smtClean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 b="1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3887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772400" cy="9144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CC3300"/>
                </a:solidFill>
                <a:latin typeface="Arial" charset="0"/>
              </a:rPr>
              <a:t>Large volume paracentesis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778933" y="1066800"/>
            <a:ext cx="7924800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"/>
              </a:lnSpc>
              <a:buFontTx/>
              <a:buNone/>
            </a:pPr>
            <a:endParaRPr lang="en-US" altLang="en-US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Circulatory dysfunction with </a:t>
            </a:r>
            <a:r>
              <a:rPr lang="en-US" altLang="en-US" smtClean="0">
                <a:solidFill>
                  <a:srgbClr val="003399"/>
                </a:solidFill>
                <a:latin typeface="Arial" charset="0"/>
              </a:rPr>
              <a:t>plasma volume depletion</a:t>
            </a:r>
            <a:r>
              <a:rPr lang="en-US" altLang="en-US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associated with</a:t>
            </a:r>
          </a:p>
          <a:p>
            <a:pPr lvl="1"/>
            <a:r>
              <a:rPr lang="en-US" altLang="en-US" sz="3200" smtClean="0">
                <a:latin typeface="Arial" charset="0"/>
              </a:rPr>
              <a:t>High rate of ascites recurrence</a:t>
            </a:r>
          </a:p>
          <a:p>
            <a:pPr lvl="1"/>
            <a:r>
              <a:rPr lang="en-US" altLang="en-US" sz="3200" smtClean="0">
                <a:latin typeface="Arial" charset="0"/>
              </a:rPr>
              <a:t>Increased renin activity, insidious rise in serum creatinine and onset of HRS type II</a:t>
            </a:r>
          </a:p>
          <a:p>
            <a:pPr lvl="1"/>
            <a:r>
              <a:rPr lang="en-US" altLang="en-US" sz="3200" smtClean="0">
                <a:latin typeface="Arial" charset="0"/>
              </a:rPr>
              <a:t>Dilutional hyponatraemia</a:t>
            </a:r>
          </a:p>
          <a:p>
            <a:pPr lvl="1">
              <a:buFontTx/>
              <a:buNone/>
            </a:pPr>
            <a:endParaRPr lang="en-US" altLang="en-US" sz="1200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Early recurrences common and </a:t>
            </a:r>
            <a:r>
              <a:rPr lang="en-US" altLang="en-US" smtClean="0">
                <a:solidFill>
                  <a:srgbClr val="003399"/>
                </a:solidFill>
                <a:latin typeface="Arial" charset="0"/>
              </a:rPr>
              <a:t>does not improve survival</a:t>
            </a:r>
            <a:r>
              <a:rPr lang="en-US" altLang="en-US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(compared with diuretics)</a:t>
            </a:r>
          </a:p>
          <a:p>
            <a:endParaRPr lang="en-US" altLang="en-US" sz="3600" smtClean="0">
              <a:solidFill>
                <a:schemeClr val="bg2"/>
              </a:solidFill>
              <a:latin typeface="Arial" charset="0"/>
            </a:endParaRPr>
          </a:p>
          <a:p>
            <a:pPr>
              <a:lnSpc>
                <a:spcPct val="20000"/>
              </a:lnSpc>
              <a:buFontTx/>
              <a:buNone/>
            </a:pPr>
            <a:endParaRPr lang="en-US" altLang="en-US" sz="3600" smtClean="0">
              <a:solidFill>
                <a:schemeClr val="bg2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3600" b="1" smtClean="0">
              <a:solidFill>
                <a:schemeClr val="bg2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smtClean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b="1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693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051"/>
          <p:cNvGraphicFramePr>
            <a:graphicFrameLocks noChangeAspect="1"/>
          </p:cNvGraphicFramePr>
          <p:nvPr/>
        </p:nvGraphicFramePr>
        <p:xfrm>
          <a:off x="4978400" y="1752600"/>
          <a:ext cx="3928533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Photo Editor Photo" r:id="rId3" imgW="2343477" imgH="4191585" progId="">
                  <p:embed/>
                </p:oleObj>
              </mc:Choice>
              <mc:Fallback>
                <p:oleObj name="Photo Editor Photo" r:id="rId3" imgW="2343477" imgH="419158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1752600"/>
                        <a:ext cx="3928533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ext Box 2053"/>
          <p:cNvSpPr txBox="1">
            <a:spLocks noChangeArrowheads="1"/>
          </p:cNvSpPr>
          <p:nvPr/>
        </p:nvSpPr>
        <p:spPr bwMode="auto">
          <a:xfrm>
            <a:off x="338667" y="396875"/>
            <a:ext cx="8534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3200" b="1">
                <a:solidFill>
                  <a:srgbClr val="CC3300"/>
                </a:solidFill>
                <a:latin typeface="Arial" charset="0"/>
              </a:rPr>
              <a:t>Transjugular Intrahepatic Portosystemic Shunts - TIPSS</a:t>
            </a:r>
            <a:endParaRPr lang="en-GB" altLang="en-US" sz="3200" b="1">
              <a:solidFill>
                <a:srgbClr val="CC3300"/>
              </a:solidFill>
              <a:latin typeface="Arial" charset="0"/>
            </a:endParaRPr>
          </a:p>
        </p:txBody>
      </p:sp>
      <p:pic>
        <p:nvPicPr>
          <p:cNvPr id="1028" name="Picture 2054" descr="abc0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7" y="1752600"/>
            <a:ext cx="4504267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75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677333" y="304800"/>
            <a:ext cx="7772400" cy="838200"/>
          </a:xfrm>
        </p:spPr>
        <p:txBody>
          <a:bodyPr>
            <a:normAutofit fontScale="90000"/>
          </a:bodyPr>
          <a:lstStyle/>
          <a:p>
            <a:r>
              <a:rPr lang="en-US" altLang="en-US" sz="3600" b="1" smtClean="0">
                <a:latin typeface="Arial" charset="0"/>
              </a:rPr>
              <a:t/>
            </a:r>
            <a:br>
              <a:rPr lang="en-US" altLang="en-US" sz="3600" b="1" smtClean="0">
                <a:latin typeface="Arial" charset="0"/>
              </a:rPr>
            </a:br>
            <a:r>
              <a:rPr lang="en-US" altLang="en-US" sz="3600" b="1" smtClean="0">
                <a:latin typeface="Arial" charset="0"/>
              </a:rPr>
              <a:t> </a:t>
            </a:r>
            <a:r>
              <a:rPr lang="en-US" altLang="en-US" sz="3600" b="1" smtClean="0">
                <a:solidFill>
                  <a:srgbClr val="CC3300"/>
                </a:solidFill>
                <a:latin typeface="Arial" charset="0"/>
              </a:rPr>
              <a:t>TIPSS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idx="1"/>
          </p:nvPr>
        </p:nvSpPr>
        <p:spPr>
          <a:xfrm>
            <a:off x="677333" y="1600200"/>
            <a:ext cx="7772400" cy="4114800"/>
          </a:xfrm>
        </p:spPr>
        <p:txBody>
          <a:bodyPr/>
          <a:lstStyle/>
          <a:p>
            <a:r>
              <a:rPr lang="en-US" altLang="en-US" smtClean="0">
                <a:latin typeface="Arial" charset="0"/>
              </a:rPr>
              <a:t>Reduces PH by acute shunting of blood into systemic circulation</a:t>
            </a:r>
          </a:p>
          <a:p>
            <a:pPr lvl="1"/>
            <a:r>
              <a:rPr lang="en-US" altLang="en-US" sz="3200" smtClean="0">
                <a:latin typeface="Arial" charset="0"/>
              </a:rPr>
              <a:t>plasma volume repletion</a:t>
            </a:r>
          </a:p>
          <a:p>
            <a:pPr lvl="1"/>
            <a:r>
              <a:rPr lang="en-US" altLang="en-US" sz="3200" smtClean="0">
                <a:latin typeface="Arial" charset="0"/>
              </a:rPr>
              <a:t>improved GFR</a:t>
            </a:r>
          </a:p>
          <a:p>
            <a:pPr lvl="1"/>
            <a:r>
              <a:rPr lang="en-US" altLang="en-US" sz="3200" smtClean="0">
                <a:latin typeface="Arial" charset="0"/>
              </a:rPr>
              <a:t>fall in renin-angiotensin-aldosterone</a:t>
            </a:r>
          </a:p>
          <a:p>
            <a:pPr lvl="1"/>
            <a:r>
              <a:rPr lang="en-US" altLang="en-US" sz="3200" smtClean="0">
                <a:latin typeface="Arial" charset="0"/>
              </a:rPr>
              <a:t>rise in urine Na excretion</a:t>
            </a:r>
          </a:p>
          <a:p>
            <a:pPr lvl="1"/>
            <a:endParaRPr lang="en-US" altLang="en-US" sz="3200" smtClean="0">
              <a:solidFill>
                <a:schemeClr val="bg2"/>
              </a:solidFill>
              <a:latin typeface="Arial" charset="0"/>
            </a:endParaRPr>
          </a:p>
          <a:p>
            <a:pPr>
              <a:lnSpc>
                <a:spcPct val="10000"/>
              </a:lnSpc>
              <a:buFontTx/>
              <a:buNone/>
            </a:pPr>
            <a:endParaRPr lang="en-US" altLang="en-US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98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677333" y="304800"/>
            <a:ext cx="7772400" cy="9144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CC3300"/>
                </a:solidFill>
                <a:latin typeface="Arial" charset="0"/>
              </a:rPr>
              <a:t>TIPSS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>
          <a:xfrm>
            <a:off x="474133" y="1143000"/>
            <a:ext cx="8111067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Lowers rate of ascites recurrence and risk of HRS, may allow reduction of diuretics</a:t>
            </a:r>
          </a:p>
          <a:p>
            <a:pPr>
              <a:lnSpc>
                <a:spcPct val="20000"/>
              </a:lnSpc>
              <a:buFontTx/>
              <a:buNone/>
            </a:pPr>
            <a:endParaRPr lang="en-US" altLang="en-US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Eliminates need for liver transplantation for refractory ascites in 50% patients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smtClean="0"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Complications: </a:t>
            </a:r>
            <a:r>
              <a:rPr lang="en-US" altLang="en-US" smtClean="0">
                <a:solidFill>
                  <a:srgbClr val="003399"/>
                </a:solidFill>
                <a:latin typeface="Arial" charset="0"/>
              </a:rPr>
              <a:t>hepatic encephalopathy (20%), </a:t>
            </a:r>
            <a:r>
              <a:rPr lang="en-US" altLang="en-US" smtClean="0">
                <a:latin typeface="Arial" charset="0"/>
              </a:rPr>
              <a:t>shunt stenosis (75% at 12m) &amp; migration, biliary puncture, sepsis, DIC</a:t>
            </a:r>
          </a:p>
          <a:p>
            <a:pPr>
              <a:buFontTx/>
              <a:buNone/>
            </a:pPr>
            <a:endParaRPr lang="en-US" altLang="en-US" sz="1000" smtClean="0">
              <a:solidFill>
                <a:schemeClr val="bg2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rgbClr val="003399"/>
                </a:solidFill>
                <a:latin typeface="Arial" charset="0"/>
              </a:rPr>
              <a:t>No survival benefit</a:t>
            </a:r>
            <a:r>
              <a:rPr lang="en-US" altLang="en-US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and increased frequency of encephalopathy Vs. large volume paracentesis</a:t>
            </a:r>
          </a:p>
        </p:txBody>
      </p:sp>
    </p:spTree>
    <p:extLst>
      <p:ext uri="{BB962C8B-B14F-4D97-AF65-F5344CB8AC3E}">
        <p14:creationId xmlns:p14="http://schemas.microsoft.com/office/powerpoint/2010/main" val="5211912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867" y="228600"/>
            <a:ext cx="7772400" cy="11430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CC3300"/>
                </a:solidFill>
                <a:latin typeface="Arial" charset="0"/>
              </a:rPr>
              <a:t>TIPSS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219200"/>
            <a:ext cx="8263467" cy="41148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0000"/>
              </a:lnSpc>
              <a:buFontTx/>
              <a:buNone/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Reserved for refractory ascites patients</a:t>
            </a:r>
          </a:p>
          <a:p>
            <a:pPr lvl="1">
              <a:lnSpc>
                <a:spcPct val="90000"/>
              </a:lnSpc>
            </a:pPr>
            <a:r>
              <a:rPr lang="en-US" altLang="en-US" sz="3200" smtClean="0">
                <a:latin typeface="Arial" charset="0"/>
              </a:rPr>
              <a:t>Without severe liver failure / encephalopathy</a:t>
            </a:r>
          </a:p>
          <a:p>
            <a:pPr lvl="1">
              <a:lnSpc>
                <a:spcPct val="90000"/>
              </a:lnSpc>
            </a:pPr>
            <a:r>
              <a:rPr lang="en-US" altLang="en-US" sz="3200" smtClean="0">
                <a:latin typeface="Arial" charset="0"/>
              </a:rPr>
              <a:t>Loculated ascites: paracentesis inappropriate</a:t>
            </a:r>
          </a:p>
          <a:p>
            <a:pPr lvl="1">
              <a:lnSpc>
                <a:spcPct val="90000"/>
              </a:lnSpc>
            </a:pPr>
            <a:r>
              <a:rPr lang="en-US" altLang="en-US" sz="3200" smtClean="0">
                <a:latin typeface="Arial" charset="0"/>
              </a:rPr>
              <a:t>Refuse repeated paracentesis</a:t>
            </a:r>
          </a:p>
          <a:p>
            <a:pPr lvl="1">
              <a:lnSpc>
                <a:spcPct val="90000"/>
              </a:lnSpc>
            </a:pPr>
            <a:r>
              <a:rPr lang="en-US" altLang="en-US" sz="3200" smtClean="0">
                <a:latin typeface="Arial" charset="0"/>
              </a:rPr>
              <a:t>With variceal bleeding / hypersplenism in addition</a:t>
            </a:r>
          </a:p>
          <a:p>
            <a:pPr lvl="1">
              <a:lnSpc>
                <a:spcPct val="90000"/>
              </a:lnSpc>
            </a:pPr>
            <a:endParaRPr lang="en-US" altLang="en-US" sz="3200" smtClean="0">
              <a:solidFill>
                <a:schemeClr val="bg2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b="1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463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77333" y="304800"/>
            <a:ext cx="7772400" cy="11430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C00000"/>
                </a:solidFill>
                <a:latin typeface="Arial" charset="0"/>
              </a:rPr>
              <a:t>Complications of ascites</a:t>
            </a:r>
            <a:endParaRPr lang="en-US" altLang="en-US" sz="4000" b="1" smtClean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40267" y="1530350"/>
            <a:ext cx="8161867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Spontaneous bacterial peritonitis</a:t>
            </a:r>
          </a:p>
          <a:p>
            <a:pPr>
              <a:lnSpc>
                <a:spcPct val="10000"/>
              </a:lnSpc>
              <a:buFontTx/>
              <a:buNone/>
            </a:pPr>
            <a:endParaRPr lang="en-US" altLang="en-US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Hepatorenal syndrome</a:t>
            </a:r>
          </a:p>
          <a:p>
            <a:pPr>
              <a:lnSpc>
                <a:spcPct val="10000"/>
              </a:lnSpc>
              <a:buFontTx/>
              <a:buNone/>
            </a:pPr>
            <a:endParaRPr lang="en-US" altLang="en-US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Hyponatraemia</a:t>
            </a:r>
          </a:p>
          <a:p>
            <a:pPr>
              <a:lnSpc>
                <a:spcPct val="90000"/>
              </a:lnSpc>
            </a:pPr>
            <a:endParaRPr lang="en-US" altLang="en-US" sz="2400" b="1" smtClean="0"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mtClean="0">
                <a:solidFill>
                  <a:srgbClr val="000099"/>
                </a:solidFill>
                <a:latin typeface="Arial" charset="0"/>
              </a:rPr>
              <a:t>All three worsen prognosis</a:t>
            </a:r>
          </a:p>
        </p:txBody>
      </p:sp>
    </p:spTree>
    <p:extLst>
      <p:ext uri="{BB962C8B-B14F-4D97-AF65-F5344CB8AC3E}">
        <p14:creationId xmlns:p14="http://schemas.microsoft.com/office/powerpoint/2010/main" val="1153959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When to perform endoscopy?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5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88244" y="304800"/>
            <a:ext cx="8128000" cy="11430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C00000"/>
                </a:solidFill>
                <a:latin typeface="Arial" charset="0"/>
              </a:rPr>
              <a:t>Spontaneous bacterial peritonitis</a:t>
            </a:r>
            <a:endParaRPr lang="en-US" altLang="en-US" sz="4000" b="1" smtClean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15240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>
                <a:latin typeface="Arial" charset="0"/>
              </a:rPr>
              <a:t>10-15% of cirrhotic patients develop SBP</a:t>
            </a:r>
          </a:p>
          <a:p>
            <a:pPr>
              <a:lnSpc>
                <a:spcPct val="90000"/>
              </a:lnSpc>
            </a:pPr>
            <a:r>
              <a:rPr lang="en-US" altLang="en-US" b="1" dirty="0" smtClean="0">
                <a:latin typeface="Arial" charset="0"/>
              </a:rPr>
              <a:t>Most common infection in </a:t>
            </a:r>
            <a:r>
              <a:rPr lang="en-US" altLang="en-US" b="1" dirty="0" err="1" smtClean="0">
                <a:latin typeface="Arial" charset="0"/>
              </a:rPr>
              <a:t>cirrhotics</a:t>
            </a:r>
            <a:endParaRPr lang="en-US" altLang="en-US" b="1" dirty="0" smtClean="0">
              <a:latin typeface="Arial" charset="0"/>
            </a:endParaRPr>
          </a:p>
          <a:p>
            <a:pPr>
              <a:lnSpc>
                <a:spcPct val="10000"/>
              </a:lnSpc>
              <a:buFontTx/>
              <a:buNone/>
            </a:pPr>
            <a:endParaRPr lang="en-US" altLang="en-US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Arial" charset="0"/>
              </a:rPr>
              <a:t>Generally diagnosed on routine analysis of </a:t>
            </a:r>
            <a:r>
              <a:rPr lang="en-US" altLang="en-US" dirty="0" err="1" smtClean="0">
                <a:latin typeface="Arial" charset="0"/>
              </a:rPr>
              <a:t>ascitic</a:t>
            </a:r>
            <a:r>
              <a:rPr lang="en-US" altLang="en-US" dirty="0" smtClean="0">
                <a:latin typeface="Arial" charset="0"/>
              </a:rPr>
              <a:t> fluid</a:t>
            </a:r>
          </a:p>
          <a:p>
            <a:pPr>
              <a:lnSpc>
                <a:spcPct val="10000"/>
              </a:lnSpc>
              <a:buFontTx/>
              <a:buNone/>
            </a:pPr>
            <a:endParaRPr lang="en-US" altLang="en-US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Arial" charset="0"/>
              </a:rPr>
              <a:t>Symptoms uncommon - fever, abdominal pain, hepatic encephalopathy</a:t>
            </a:r>
          </a:p>
          <a:p>
            <a:pPr>
              <a:lnSpc>
                <a:spcPct val="10000"/>
              </a:lnSpc>
              <a:buFontTx/>
              <a:buNone/>
            </a:pPr>
            <a:endParaRPr lang="en-US" altLang="en-US" dirty="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 smtClean="0">
                <a:latin typeface="Arial" charset="0"/>
              </a:rPr>
              <a:t>Ascites fluid cell counts</a:t>
            </a:r>
            <a:endParaRPr lang="en-US" altLang="en-US" dirty="0" smtClean="0"/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Arial" charset="0"/>
              </a:rPr>
              <a:t>- total &gt; 500 / mm</a:t>
            </a:r>
            <a:r>
              <a:rPr lang="en-US" altLang="en-US" sz="2800" baseline="30000" dirty="0" smtClean="0">
                <a:latin typeface="Arial" charset="0"/>
              </a:rPr>
              <a:t>3</a:t>
            </a:r>
            <a:endParaRPr lang="en-US" altLang="en-US" sz="2800" baseline="30000" dirty="0" smtClean="0"/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 sz="2800" dirty="0" smtClean="0">
                <a:latin typeface="Arial" charset="0"/>
              </a:rPr>
              <a:t>- neutrophils &gt;250 / mm</a:t>
            </a:r>
            <a:r>
              <a:rPr lang="en-US" altLang="en-US" sz="2800" baseline="30000" dirty="0" smtClean="0">
                <a:latin typeface="Arial" charset="0"/>
              </a:rPr>
              <a:t>3</a:t>
            </a:r>
            <a:r>
              <a:rPr lang="en-US" altLang="en-US" sz="2400" b="1" dirty="0" smtClean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8867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5733" y="457200"/>
            <a:ext cx="7772400" cy="11430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CC3300"/>
                </a:solidFill>
                <a:latin typeface="Arial" charset="0"/>
              </a:rPr>
              <a:t>Antibiotic therapy in SBP</a:t>
            </a:r>
            <a:endParaRPr lang="en-US" altLang="en-US" sz="4000" b="1" smtClean="0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40267" y="1676400"/>
            <a:ext cx="8365067" cy="4114800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altLang="en-US" sz="3600" b="1" smtClean="0"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Convincing signs and symptoms of infection</a:t>
            </a:r>
          </a:p>
          <a:p>
            <a:pPr marL="0" indent="0">
              <a:lnSpc>
                <a:spcPct val="10000"/>
              </a:lnSpc>
              <a:buFontTx/>
              <a:buNone/>
            </a:pPr>
            <a:r>
              <a:rPr lang="en-US" altLang="en-US" smtClean="0">
                <a:latin typeface="Arial" charset="0"/>
              </a:rPr>
              <a:t>      </a:t>
            </a:r>
            <a:r>
              <a:rPr lang="en-US" altLang="en-US" smtClean="0"/>
              <a:t> </a:t>
            </a:r>
          </a:p>
          <a:p>
            <a:pPr marL="0" indent="0"/>
            <a:r>
              <a:rPr lang="en-US" altLang="en-US" smtClean="0"/>
              <a:t> </a:t>
            </a:r>
            <a:r>
              <a:rPr lang="en-US" altLang="en-US" smtClean="0">
                <a:latin typeface="Arial" charset="0"/>
              </a:rPr>
              <a:t>Ascitic fluid neutrophil count &gt; 250 per mm</a:t>
            </a:r>
            <a:r>
              <a:rPr lang="en-US" altLang="en-US" baseline="30000" smtClean="0">
                <a:latin typeface="Arial" charset="0"/>
              </a:rPr>
              <a:t>3</a:t>
            </a:r>
            <a:r>
              <a:rPr lang="en-US" altLang="en-US" smtClean="0"/>
              <a:t> 	</a:t>
            </a:r>
          </a:p>
          <a:p>
            <a:pPr marL="0" indent="0">
              <a:lnSpc>
                <a:spcPct val="20000"/>
              </a:lnSpc>
              <a:buFontTx/>
              <a:buNone/>
            </a:pPr>
            <a:r>
              <a:rPr lang="en-US" altLang="en-US" smtClean="0"/>
              <a:t> </a:t>
            </a:r>
            <a:endParaRPr lang="en-US" altLang="en-US" baseline="30000" smtClean="0"/>
          </a:p>
          <a:p>
            <a:pPr marL="0" indent="0"/>
            <a:r>
              <a:rPr lang="en-US" altLang="en-US" smtClean="0">
                <a:latin typeface="Arial" charset="0"/>
              </a:rPr>
              <a:t> Third generation cephalosporins drugs of choice</a:t>
            </a:r>
          </a:p>
          <a:p>
            <a:pPr marL="0" indent="0">
              <a:buFontTx/>
              <a:buNone/>
            </a:pPr>
            <a:endParaRPr lang="en-US" altLang="en-US" sz="1000" smtClean="0">
              <a:latin typeface="Arial" charset="0"/>
            </a:endParaRPr>
          </a:p>
          <a:p>
            <a:pPr marL="0" indent="0"/>
            <a:r>
              <a:rPr lang="en-US" altLang="en-US" smtClean="0">
                <a:latin typeface="Arial" charset="0"/>
              </a:rPr>
              <a:t> Longterm prophylaxis with low dose quinolones</a:t>
            </a:r>
          </a:p>
        </p:txBody>
      </p:sp>
    </p:spTree>
    <p:extLst>
      <p:ext uri="{BB962C8B-B14F-4D97-AF65-F5344CB8AC3E}">
        <p14:creationId xmlns:p14="http://schemas.microsoft.com/office/powerpoint/2010/main" val="14084364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b="1" dirty="0" smtClean="0">
                <a:latin typeface="Arial" charset="0"/>
                <a:cs typeface="Arial" charset="0"/>
              </a:rPr>
              <a:t>Intravenous Albumin (20% salt free)</a:t>
            </a:r>
          </a:p>
          <a:p>
            <a:pPr lvl="1"/>
            <a:r>
              <a:rPr lang="en-GB" altLang="en-US" b="1" dirty="0" smtClean="0">
                <a:latin typeface="Arial" charset="0"/>
                <a:cs typeface="Arial" charset="0"/>
              </a:rPr>
              <a:t>Albumin 1.5 g/kg/D on D0</a:t>
            </a:r>
          </a:p>
          <a:p>
            <a:pPr lvl="1"/>
            <a:r>
              <a:rPr lang="en-GB" altLang="en-US" b="1" dirty="0" smtClean="0">
                <a:latin typeface="Arial" charset="0"/>
                <a:cs typeface="Arial" charset="0"/>
              </a:rPr>
              <a:t>Albumin 1.0 g/kg/D on D3</a:t>
            </a:r>
          </a:p>
          <a:p>
            <a:endParaRPr lang="en-GB" altLang="en-US" b="1" dirty="0" smtClean="0">
              <a:latin typeface="Arial" charset="0"/>
              <a:cs typeface="Arial" charset="0"/>
            </a:endParaRPr>
          </a:p>
          <a:p>
            <a:r>
              <a:rPr lang="en-GB" altLang="en-US" b="1" dirty="0" smtClean="0">
                <a:latin typeface="Arial" charset="0"/>
                <a:cs typeface="Arial" charset="0"/>
              </a:rPr>
              <a:t>Reduces HRS</a:t>
            </a:r>
          </a:p>
          <a:p>
            <a:r>
              <a:rPr lang="en-GB" altLang="en-US" b="1" dirty="0" smtClean="0">
                <a:latin typeface="Arial" charset="0"/>
                <a:cs typeface="Arial" charset="0"/>
              </a:rPr>
              <a:t>Reduces mortality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smtClean="0">
                <a:solidFill>
                  <a:srgbClr val="CC3300"/>
                </a:solidFill>
                <a:latin typeface="Arial" charset="0"/>
              </a:rPr>
              <a:t>Albumin therapy in SBP</a:t>
            </a:r>
            <a:endParaRPr lang="en-US" altLang="en-US" sz="4000" b="1" smtClean="0">
              <a:solidFill>
                <a:srgbClr val="CC33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96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677333" y="457200"/>
            <a:ext cx="7772400" cy="11430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CC3300"/>
                </a:solidFill>
                <a:latin typeface="Arial" charset="0"/>
              </a:rPr>
              <a:t>Hepato-renal syndrome</a:t>
            </a:r>
          </a:p>
        </p:txBody>
      </p:sp>
      <p:sp>
        <p:nvSpPr>
          <p:cNvPr id="24581" name="Rectangle 5"/>
          <p:cNvSpPr>
            <a:spLocks noGrp="1" noChangeArrowheads="1"/>
          </p:cNvSpPr>
          <p:nvPr>
            <p:ph idx="1"/>
          </p:nvPr>
        </p:nvSpPr>
        <p:spPr>
          <a:xfrm>
            <a:off x="778933" y="1524000"/>
            <a:ext cx="77724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mtClean="0">
                <a:latin typeface="Arial" charset="0"/>
              </a:rPr>
              <a:t>Renal failure of haemodynamic origin resulting from extreme underfilling of the arterial circulation (severe vasodilatation)</a:t>
            </a:r>
          </a:p>
          <a:p>
            <a:pPr>
              <a:lnSpc>
                <a:spcPct val="20000"/>
              </a:lnSpc>
              <a:buFontTx/>
              <a:buNone/>
            </a:pPr>
            <a:endParaRPr lang="en-US" altLang="en-US" smtClean="0">
              <a:solidFill>
                <a:schemeClr val="bg2"/>
              </a:solidFill>
              <a:latin typeface="Arial" charset="0"/>
            </a:endParaRPr>
          </a:p>
          <a:p>
            <a:r>
              <a:rPr lang="en-US" altLang="en-US" smtClean="0">
                <a:solidFill>
                  <a:srgbClr val="003399"/>
                </a:solidFill>
                <a:latin typeface="Arial" charset="0"/>
              </a:rPr>
              <a:t>Vasoconstriction of the renal circulation</a:t>
            </a:r>
          </a:p>
          <a:p>
            <a:pPr>
              <a:lnSpc>
                <a:spcPct val="20000"/>
              </a:lnSpc>
              <a:buFontTx/>
              <a:buNone/>
            </a:pPr>
            <a:endParaRPr lang="en-US" altLang="en-US" smtClean="0">
              <a:solidFill>
                <a:schemeClr val="bg2"/>
              </a:solidFill>
              <a:latin typeface="Arial" charset="0"/>
            </a:endParaRPr>
          </a:p>
          <a:p>
            <a:r>
              <a:rPr lang="en-US" altLang="en-US" smtClean="0">
                <a:latin typeface="Arial" charset="0"/>
              </a:rPr>
              <a:t>Occurs in 10% of patients with advanced cirrhosis and ascites</a:t>
            </a:r>
          </a:p>
          <a:p>
            <a:r>
              <a:rPr lang="en-US" altLang="en-US" smtClean="0">
                <a:solidFill>
                  <a:srgbClr val="FF0000"/>
                </a:solidFill>
                <a:latin typeface="Arial" charset="0"/>
              </a:rPr>
              <a:t>Not the most common cause of renal impairment in cirrhotics</a:t>
            </a:r>
          </a:p>
          <a:p>
            <a:pPr>
              <a:buFontTx/>
              <a:buNone/>
            </a:pPr>
            <a:endParaRPr lang="en-US" altLang="en-US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642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7772400" cy="11430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CC3300"/>
                </a:solidFill>
                <a:latin typeface="Arial" charset="0"/>
              </a:rPr>
              <a:t>Hepato-renal syndrome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idx="1"/>
          </p:nvPr>
        </p:nvSpPr>
        <p:spPr>
          <a:xfrm>
            <a:off x="711200" y="1447800"/>
            <a:ext cx="7772400" cy="4114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1" dirty="0" smtClean="0">
                <a:latin typeface="Arial" charset="0"/>
              </a:rPr>
              <a:t>Diagnosis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Arial" charset="0"/>
              </a:rPr>
              <a:t>Cirrhosis with ascites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Arial" charset="0"/>
              </a:rPr>
              <a:t>S Cr &gt; 1.5 mg/</a:t>
            </a:r>
            <a:r>
              <a:rPr lang="en-US" altLang="en-US" dirty="0" err="1" smtClean="0">
                <a:latin typeface="Arial" charset="0"/>
              </a:rPr>
              <a:t>dL</a:t>
            </a:r>
            <a:r>
              <a:rPr lang="en-US" altLang="en-US" dirty="0" smtClean="0">
                <a:latin typeface="Arial" charset="0"/>
              </a:rPr>
              <a:t> (&gt;133 µ</a:t>
            </a:r>
            <a:r>
              <a:rPr lang="en-US" altLang="en-US" dirty="0" err="1" smtClean="0">
                <a:latin typeface="Arial" charset="0"/>
              </a:rPr>
              <a:t>mol</a:t>
            </a:r>
            <a:r>
              <a:rPr lang="en-US" altLang="en-US" dirty="0" smtClean="0">
                <a:latin typeface="Arial" charset="0"/>
              </a:rPr>
              <a:t>/L)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Arial" charset="0"/>
              </a:rPr>
              <a:t>No improvement of S Cr after at lease two days of diuretic withdrawal and volume expansion (albumin 1g/kg/D up to 100g/D)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Arial" charset="0"/>
              </a:rPr>
              <a:t>Absence of shock, No current or recent nephrotoxic drugs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latin typeface="Arial" charset="0"/>
              </a:rPr>
              <a:t>Absence of </a:t>
            </a:r>
            <a:r>
              <a:rPr lang="en-US" altLang="en-US" dirty="0" err="1" smtClean="0">
                <a:latin typeface="Arial" charset="0"/>
              </a:rPr>
              <a:t>paranchymal</a:t>
            </a:r>
            <a:r>
              <a:rPr lang="en-US" altLang="en-US" dirty="0" smtClean="0">
                <a:latin typeface="Arial" charset="0"/>
              </a:rPr>
              <a:t> kidney disease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 smtClean="0">
                <a:latin typeface="Arial" charset="0"/>
              </a:rPr>
              <a:t>Protienuria</a:t>
            </a:r>
            <a:r>
              <a:rPr lang="en-US" altLang="en-US" dirty="0" smtClean="0">
                <a:latin typeface="Arial" charset="0"/>
              </a:rPr>
              <a:t> &lt; 500 mg/D, </a:t>
            </a:r>
            <a:r>
              <a:rPr lang="en-US" altLang="en-US" dirty="0" err="1" smtClean="0">
                <a:latin typeface="Arial" charset="0"/>
              </a:rPr>
              <a:t>microhaematuria</a:t>
            </a:r>
            <a:r>
              <a:rPr lang="en-US" altLang="en-US" dirty="0" smtClean="0">
                <a:latin typeface="Arial" charset="0"/>
              </a:rPr>
              <a:t> &lt; 50 RBC/HPF, normal renal USS</a:t>
            </a:r>
          </a:p>
          <a:p>
            <a:pPr lvl="1">
              <a:lnSpc>
                <a:spcPct val="20000"/>
              </a:lnSpc>
              <a:buFontTx/>
              <a:buNone/>
            </a:pPr>
            <a:endParaRPr lang="en-US" altLang="en-US" dirty="0" smtClean="0">
              <a:solidFill>
                <a:schemeClr val="bg2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022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7772400" cy="11430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CC3300"/>
                </a:solidFill>
                <a:latin typeface="Arial" charset="0"/>
              </a:rPr>
              <a:t>Hepato-renal syndrome</a:t>
            </a:r>
          </a:p>
        </p:txBody>
      </p:sp>
      <p:sp>
        <p:nvSpPr>
          <p:cNvPr id="26629" name="Rectangle 5"/>
          <p:cNvSpPr>
            <a:spLocks noGrp="1" noChangeArrowheads="1"/>
          </p:cNvSpPr>
          <p:nvPr>
            <p:ph idx="1"/>
          </p:nvPr>
        </p:nvSpPr>
        <p:spPr>
          <a:xfrm>
            <a:off x="745067" y="1524000"/>
            <a:ext cx="7772400" cy="4114800"/>
          </a:xfrm>
        </p:spPr>
        <p:txBody>
          <a:bodyPr/>
          <a:lstStyle/>
          <a:p>
            <a:pPr lvl="1">
              <a:lnSpc>
                <a:spcPct val="20000"/>
              </a:lnSpc>
              <a:buFontTx/>
              <a:buNone/>
            </a:pPr>
            <a:endParaRPr lang="en-US" altLang="en-US" smtClean="0">
              <a:solidFill>
                <a:schemeClr val="bg2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rgbClr val="003399"/>
                </a:solidFill>
                <a:latin typeface="Arial" charset="0"/>
              </a:rPr>
              <a:t>Prognosis is poor,</a:t>
            </a:r>
            <a:r>
              <a:rPr lang="en-US" altLang="en-US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especially in type I (median survival &lt;2w without therapy)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Indication for liver transplantation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691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098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1" name="Rectangle 4099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7652" name="Rectangle 4100"/>
          <p:cNvSpPr>
            <a:spLocks noGrp="1" noChangeArrowheads="1"/>
          </p:cNvSpPr>
          <p:nvPr>
            <p:ph type="title"/>
          </p:nvPr>
        </p:nvSpPr>
        <p:spPr>
          <a:xfrm>
            <a:off x="812800" y="228600"/>
            <a:ext cx="7772400" cy="9144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CC3300"/>
                </a:solidFill>
                <a:latin typeface="Arial" charset="0"/>
              </a:rPr>
              <a:t>Hepato-renal syndrome</a:t>
            </a:r>
          </a:p>
        </p:txBody>
      </p:sp>
      <p:sp>
        <p:nvSpPr>
          <p:cNvPr id="27653" name="Rectangle 4101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060267" cy="4114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Two types: </a:t>
            </a:r>
          </a:p>
          <a:p>
            <a:pPr>
              <a:lnSpc>
                <a:spcPct val="20000"/>
              </a:lnSpc>
              <a:buFontTx/>
              <a:buNone/>
            </a:pPr>
            <a:endParaRPr lang="en-US" altLang="en-US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3200" smtClean="0">
                <a:latin typeface="Arial" charset="0"/>
              </a:rPr>
              <a:t>HRS Type I: rapid onset (days) with progressive oliguria, precipitated by sepsis esp. SBP, UGI bleed, cholestatic jaundice</a:t>
            </a:r>
          </a:p>
          <a:p>
            <a:pPr lvl="1">
              <a:lnSpc>
                <a:spcPct val="20000"/>
              </a:lnSpc>
              <a:buFontTx/>
              <a:buNone/>
            </a:pPr>
            <a:endParaRPr lang="en-US" altLang="en-US" sz="3200" smtClean="0">
              <a:latin typeface="Arial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3200" smtClean="0">
                <a:latin typeface="Arial" charset="0"/>
              </a:rPr>
              <a:t>HRS Type II: insidious onset renal failure (several months), esp. pts. undergoing aggressive diuretic therapy or paracentesis, without adequate volume replacement</a:t>
            </a:r>
          </a:p>
        </p:txBody>
      </p:sp>
    </p:spTree>
    <p:extLst>
      <p:ext uri="{BB962C8B-B14F-4D97-AF65-F5344CB8AC3E}">
        <p14:creationId xmlns:p14="http://schemas.microsoft.com/office/powerpoint/2010/main" val="1913365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812800" y="381000"/>
            <a:ext cx="7772400" cy="9144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CC3300"/>
                </a:solidFill>
                <a:latin typeface="Arial" charset="0"/>
              </a:rPr>
              <a:t>HRS – initial treatment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idx="1"/>
          </p:nvPr>
        </p:nvSpPr>
        <p:spPr>
          <a:xfrm>
            <a:off x="711200" y="1371600"/>
            <a:ext cx="7857067" cy="4114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  <a:latin typeface="Arial" charset="0"/>
              </a:rPr>
              <a:t>Fluid challenge 1.5 L, Treat infection, review and stop nephrotoxic drugs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rgbClr val="FF0000"/>
                </a:solidFill>
                <a:latin typeface="Arial" charset="0"/>
              </a:rPr>
              <a:t>Optimise BP - </a:t>
            </a:r>
            <a:r>
              <a:rPr lang="en-US" altLang="en-US" smtClean="0">
                <a:latin typeface="Arial" charset="0"/>
              </a:rPr>
              <a:t>Terlipressin + albumin may achieve prolonged response (several months)</a:t>
            </a:r>
          </a:p>
          <a:p>
            <a:pPr>
              <a:lnSpc>
                <a:spcPct val="20000"/>
              </a:lnSpc>
              <a:buFontTx/>
              <a:buNone/>
            </a:pPr>
            <a:endParaRPr lang="en-US" altLang="en-US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TIPSS reverse HRS; overall 2y survival of 35% (20% HRS I, 70% HRS II)</a:t>
            </a:r>
          </a:p>
          <a:p>
            <a:pPr>
              <a:lnSpc>
                <a:spcPct val="20000"/>
              </a:lnSpc>
              <a:buFontTx/>
              <a:buNone/>
            </a:pPr>
            <a:endParaRPr lang="en-US" altLang="en-US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May delay the need for transplantation</a:t>
            </a:r>
          </a:p>
          <a:p>
            <a:pPr>
              <a:lnSpc>
                <a:spcPct val="20000"/>
              </a:lnSpc>
              <a:buFontTx/>
              <a:buNone/>
            </a:pPr>
            <a:endParaRPr lang="en-US" altLang="en-US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MARS, dopamine, prostaglandins, octreotide, haemodialysis – do not improve outcome</a:t>
            </a:r>
          </a:p>
        </p:txBody>
      </p:sp>
    </p:spTree>
    <p:extLst>
      <p:ext uri="{BB962C8B-B14F-4D97-AF65-F5344CB8AC3E}">
        <p14:creationId xmlns:p14="http://schemas.microsoft.com/office/powerpoint/2010/main" val="3592756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381000"/>
            <a:ext cx="7772400" cy="7620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C00000"/>
                </a:solidFill>
                <a:latin typeface="Arial" charset="0"/>
                <a:cs typeface="Arial" charset="0"/>
              </a:rPr>
              <a:t>Hypontraemia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8602133" cy="5257800"/>
          </a:xfrm>
        </p:spPr>
        <p:txBody>
          <a:bodyPr/>
          <a:lstStyle/>
          <a:p>
            <a:r>
              <a:rPr lang="en-US" altLang="en-US" sz="2800" smtClean="0">
                <a:latin typeface="Arial" charset="0"/>
                <a:cs typeface="Arial" charset="0"/>
              </a:rPr>
              <a:t>Occurs in 30% of cirrhotics: severe hyponatraemia is uncommon (Na+ &lt; 125mEq/L 5.7% , &lt;110 mEq/L 1.2%)</a:t>
            </a:r>
          </a:p>
          <a:p>
            <a:r>
              <a:rPr lang="en-US" altLang="en-US" sz="2800" smtClean="0">
                <a:latin typeface="Arial" charset="0"/>
                <a:cs typeface="Arial" charset="0"/>
              </a:rPr>
              <a:t>Always associated with ascites; not associated with age, sex or aetiology of cirrhosis</a:t>
            </a:r>
          </a:p>
          <a:p>
            <a:r>
              <a:rPr lang="en-US" altLang="en-US" sz="2800" smtClean="0">
                <a:latin typeface="Arial" charset="0"/>
                <a:cs typeface="Arial" charset="0"/>
              </a:rPr>
              <a:t>Independent risk factor for mortality, associated with increased HE, SBP, refractory ascites, HRS</a:t>
            </a:r>
          </a:p>
          <a:p>
            <a:r>
              <a:rPr lang="en-US" altLang="en-US" sz="2800" smtClean="0">
                <a:solidFill>
                  <a:srgbClr val="FF0000"/>
                </a:solidFill>
                <a:latin typeface="Arial" charset="0"/>
                <a:cs typeface="Arial" charset="0"/>
              </a:rPr>
              <a:t>Now inco-operated in to survival prediction models MELD-Na (UKELD) scores</a:t>
            </a:r>
          </a:p>
          <a:p>
            <a:r>
              <a:rPr lang="en-US" altLang="en-US" sz="2800" smtClean="0">
                <a:latin typeface="Arial" charset="0"/>
                <a:cs typeface="Arial" charset="0"/>
              </a:rPr>
              <a:t>Mainly dilutional due to impaired renal free water clearance</a:t>
            </a:r>
          </a:p>
        </p:txBody>
      </p:sp>
    </p:spTree>
    <p:extLst>
      <p:ext uri="{BB962C8B-B14F-4D97-AF65-F5344CB8AC3E}">
        <p14:creationId xmlns:p14="http://schemas.microsoft.com/office/powerpoint/2010/main" val="213492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C00000"/>
                </a:solidFill>
                <a:latin typeface="Arial" charset="0"/>
                <a:cs typeface="Arial" charset="0"/>
              </a:rPr>
              <a:t>Pathophysiology</a:t>
            </a:r>
          </a:p>
        </p:txBody>
      </p:sp>
      <p:sp>
        <p:nvSpPr>
          <p:cNvPr id="30723" name="AutoShape 52"/>
          <p:cNvSpPr>
            <a:spLocks noChangeArrowheads="1"/>
          </p:cNvSpPr>
          <p:nvPr/>
        </p:nvSpPr>
        <p:spPr bwMode="auto">
          <a:xfrm>
            <a:off x="3581400" y="2819400"/>
            <a:ext cx="1905000" cy="914400"/>
          </a:xfrm>
          <a:prstGeom prst="flowChartProcess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Impaired </a:t>
            </a:r>
          </a:p>
          <a:p>
            <a:pPr algn="ctr"/>
            <a:r>
              <a:rPr lang="en-US" altLang="en-US"/>
              <a:t>water excretion</a:t>
            </a:r>
          </a:p>
        </p:txBody>
      </p:sp>
      <p:sp>
        <p:nvSpPr>
          <p:cNvPr id="30724" name="AutoShape 53"/>
          <p:cNvSpPr>
            <a:spLocks noChangeArrowheads="1"/>
          </p:cNvSpPr>
          <p:nvPr/>
        </p:nvSpPr>
        <p:spPr bwMode="auto">
          <a:xfrm>
            <a:off x="169333" y="1447800"/>
            <a:ext cx="2980267" cy="14478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en-US"/>
              <a:t>Increased non-osmotic </a:t>
            </a:r>
          </a:p>
          <a:p>
            <a:pPr algn="just"/>
            <a:r>
              <a:rPr lang="en-US" altLang="en-US"/>
              <a:t>release of VP due to </a:t>
            </a:r>
          </a:p>
          <a:p>
            <a:pPr algn="just"/>
            <a:r>
              <a:rPr lang="en-US" altLang="en-US"/>
              <a:t>arterial vasodilatation </a:t>
            </a:r>
          </a:p>
        </p:txBody>
      </p:sp>
      <p:sp>
        <p:nvSpPr>
          <p:cNvPr id="30725" name="AutoShape 54"/>
          <p:cNvSpPr>
            <a:spLocks noChangeArrowheads="1"/>
          </p:cNvSpPr>
          <p:nvPr/>
        </p:nvSpPr>
        <p:spPr bwMode="auto">
          <a:xfrm>
            <a:off x="6062133" y="1295400"/>
            <a:ext cx="2675467" cy="12192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en-US"/>
              <a:t>Reduced distal delivery</a:t>
            </a:r>
          </a:p>
          <a:p>
            <a:pPr algn="just"/>
            <a:r>
              <a:rPr lang="en-US" altLang="en-US"/>
              <a:t>of glomerular filtrate</a:t>
            </a:r>
          </a:p>
          <a:p>
            <a:pPr algn="just"/>
            <a:r>
              <a:rPr lang="en-US" altLang="en-US"/>
              <a:t>due to reduced GFR </a:t>
            </a:r>
          </a:p>
        </p:txBody>
      </p:sp>
      <p:sp>
        <p:nvSpPr>
          <p:cNvPr id="30726" name="AutoShape 55"/>
          <p:cNvSpPr>
            <a:spLocks noChangeArrowheads="1"/>
          </p:cNvSpPr>
          <p:nvPr/>
        </p:nvSpPr>
        <p:spPr bwMode="auto">
          <a:xfrm>
            <a:off x="508000" y="3733800"/>
            <a:ext cx="2438400" cy="19050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en-US"/>
              <a:t>Reduced renal PG</a:t>
            </a:r>
          </a:p>
          <a:p>
            <a:pPr algn="just"/>
            <a:r>
              <a:rPr lang="en-US" altLang="en-US"/>
              <a:t>due  to inhibition </a:t>
            </a:r>
          </a:p>
          <a:p>
            <a:pPr algn="just"/>
            <a:r>
              <a:rPr lang="en-US" altLang="en-US"/>
              <a:t>of cyclooxygenase </a:t>
            </a:r>
          </a:p>
          <a:p>
            <a:pPr algn="just"/>
            <a:r>
              <a:rPr lang="en-US" altLang="en-US"/>
              <a:t>in cirrhosis</a:t>
            </a:r>
          </a:p>
        </p:txBody>
      </p:sp>
      <p:sp>
        <p:nvSpPr>
          <p:cNvPr id="30727" name="AutoShape 56"/>
          <p:cNvSpPr>
            <a:spLocks noChangeArrowheads="1"/>
          </p:cNvSpPr>
          <p:nvPr/>
        </p:nvSpPr>
        <p:spPr bwMode="auto">
          <a:xfrm>
            <a:off x="6172200" y="4038600"/>
            <a:ext cx="2396067" cy="990600"/>
          </a:xfrm>
          <a:prstGeom prst="flowChart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n-US" altLang="en-US"/>
              <a:t>Reduced catabolism </a:t>
            </a:r>
          </a:p>
          <a:p>
            <a:pPr algn="just"/>
            <a:r>
              <a:rPr lang="en-US" altLang="en-US"/>
              <a:t>of VP</a:t>
            </a:r>
          </a:p>
        </p:txBody>
      </p:sp>
      <p:sp>
        <p:nvSpPr>
          <p:cNvPr id="30728" name="AutoShape 57"/>
          <p:cNvSpPr>
            <a:spLocks noChangeArrowheads="1"/>
          </p:cNvSpPr>
          <p:nvPr/>
        </p:nvSpPr>
        <p:spPr bwMode="auto">
          <a:xfrm>
            <a:off x="3149600" y="5791200"/>
            <a:ext cx="3056467" cy="6858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/>
              <a:t>Dilutional hyponatraemia </a:t>
            </a:r>
          </a:p>
        </p:txBody>
      </p:sp>
      <p:sp>
        <p:nvSpPr>
          <p:cNvPr id="30729" name="Line 64"/>
          <p:cNvSpPr>
            <a:spLocks noChangeShapeType="1"/>
          </p:cNvSpPr>
          <p:nvPr/>
        </p:nvSpPr>
        <p:spPr bwMode="auto">
          <a:xfrm>
            <a:off x="3217333" y="2819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0" name="Line 65"/>
          <p:cNvSpPr>
            <a:spLocks noChangeShapeType="1"/>
          </p:cNvSpPr>
          <p:nvPr/>
        </p:nvSpPr>
        <p:spPr bwMode="auto">
          <a:xfrm flipV="1">
            <a:off x="3048000" y="3733800"/>
            <a:ext cx="44026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1" name="Line 66"/>
          <p:cNvSpPr>
            <a:spLocks noChangeShapeType="1"/>
          </p:cNvSpPr>
          <p:nvPr/>
        </p:nvSpPr>
        <p:spPr bwMode="auto">
          <a:xfrm flipH="1">
            <a:off x="5562600" y="2514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2" name="Line 67"/>
          <p:cNvSpPr>
            <a:spLocks noChangeShapeType="1"/>
          </p:cNvSpPr>
          <p:nvPr/>
        </p:nvSpPr>
        <p:spPr bwMode="auto">
          <a:xfrm flipH="1" flipV="1">
            <a:off x="5562600" y="3733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30733" name="AutoShape 70"/>
          <p:cNvSpPr>
            <a:spLocks noChangeArrowheads="1"/>
          </p:cNvSpPr>
          <p:nvPr/>
        </p:nvSpPr>
        <p:spPr bwMode="auto">
          <a:xfrm>
            <a:off x="4419600" y="3886200"/>
            <a:ext cx="152400" cy="1828800"/>
          </a:xfrm>
          <a:prstGeom prst="downArrow">
            <a:avLst>
              <a:gd name="adj1" fmla="val 50000"/>
              <a:gd name="adj2" fmla="val 3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47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Early endoscopy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/>
              <a:t>All patients hospitalized with UGIB</a:t>
            </a:r>
          </a:p>
          <a:p>
            <a:pPr lvl="1"/>
            <a:r>
              <a:rPr lang="en-GB" dirty="0" smtClean="0"/>
              <a:t>UGIE </a:t>
            </a:r>
            <a:r>
              <a:rPr lang="en-GB" dirty="0"/>
              <a:t>≤ 24 hrs</a:t>
            </a:r>
            <a:r>
              <a:rPr lang="en-GB" dirty="0" smtClean="0"/>
              <a:t>: ↓ length </a:t>
            </a:r>
            <a:r>
              <a:rPr lang="en-GB" dirty="0"/>
              <a:t>of stay, surgery (Observational</a:t>
            </a:r>
            <a:r>
              <a:rPr lang="en-GB" dirty="0" smtClean="0"/>
              <a:t>)</a:t>
            </a:r>
          </a:p>
          <a:p>
            <a:r>
              <a:rPr lang="en-GB" b="1" dirty="0"/>
              <a:t>Low-risk patients </a:t>
            </a:r>
            <a:r>
              <a:rPr lang="en-GB" dirty="0"/>
              <a:t>(normal VS, no serious </a:t>
            </a:r>
            <a:r>
              <a:rPr lang="en-GB" dirty="0" smtClean="0"/>
              <a:t>co-morbidity</a:t>
            </a:r>
            <a:r>
              <a:rPr lang="en-GB" dirty="0"/>
              <a:t>)</a:t>
            </a:r>
          </a:p>
          <a:p>
            <a:pPr lvl="1"/>
            <a:r>
              <a:rPr lang="en-GB" dirty="0" smtClean="0"/>
              <a:t>UGIE </a:t>
            </a:r>
            <a:r>
              <a:rPr lang="en-GB" dirty="0"/>
              <a:t>≤ 2-6 hrs can lower cost by allowing </a:t>
            </a:r>
            <a:r>
              <a:rPr lang="en-GB" dirty="0" smtClean="0"/>
              <a:t>early discharge </a:t>
            </a:r>
            <a:r>
              <a:rPr lang="en-GB" dirty="0"/>
              <a:t>(~40-45%) (RCTs</a:t>
            </a:r>
            <a:r>
              <a:rPr lang="en-GB" dirty="0" smtClean="0"/>
              <a:t>)</a:t>
            </a:r>
          </a:p>
          <a:p>
            <a:r>
              <a:rPr lang="en-GB" b="1" dirty="0"/>
              <a:t>High-risk patients </a:t>
            </a:r>
            <a:r>
              <a:rPr lang="en-GB" dirty="0" smtClean="0"/>
              <a:t>(↓BP</a:t>
            </a:r>
            <a:r>
              <a:rPr lang="en-GB" dirty="0"/>
              <a:t>, </a:t>
            </a:r>
            <a:r>
              <a:rPr lang="en-GB" dirty="0" smtClean="0"/>
              <a:t>↑HR, </a:t>
            </a:r>
            <a:r>
              <a:rPr lang="en-GB" dirty="0"/>
              <a:t>cirrhosis)</a:t>
            </a:r>
          </a:p>
          <a:p>
            <a:pPr lvl="1"/>
            <a:r>
              <a:rPr lang="en-GB" dirty="0" smtClean="0"/>
              <a:t>UGIE </a:t>
            </a:r>
            <a:r>
              <a:rPr lang="en-GB" dirty="0"/>
              <a:t>within 12 hours</a:t>
            </a:r>
          </a:p>
          <a:p>
            <a:pPr lvl="2"/>
            <a:r>
              <a:rPr lang="en-GB" dirty="0" smtClean="0"/>
              <a:t>RCT </a:t>
            </a:r>
            <a:r>
              <a:rPr lang="en-GB" dirty="0"/>
              <a:t>subgroup analysis: </a:t>
            </a:r>
            <a:r>
              <a:rPr lang="en-GB" dirty="0" smtClean="0"/>
              <a:t>reduce transfusions</a:t>
            </a:r>
            <a:r>
              <a:rPr lang="en-GB" dirty="0"/>
              <a:t>, </a:t>
            </a:r>
            <a:r>
              <a:rPr lang="en-GB" dirty="0" smtClean="0"/>
              <a:t>hospital stay</a:t>
            </a:r>
            <a:endParaRPr lang="en-GB" dirty="0"/>
          </a:p>
          <a:p>
            <a:pPr lvl="2"/>
            <a:r>
              <a:rPr lang="en-GB" dirty="0" smtClean="0"/>
              <a:t>Observational </a:t>
            </a:r>
            <a:r>
              <a:rPr lang="en-GB" dirty="0"/>
              <a:t>study: </a:t>
            </a:r>
            <a:r>
              <a:rPr lang="en-GB" dirty="0" smtClean="0"/>
              <a:t>↓ mortality</a:t>
            </a:r>
            <a:endParaRPr lang="en-GB" dirty="0"/>
          </a:p>
          <a:p>
            <a:pPr lvl="2"/>
            <a:r>
              <a:rPr lang="en-GB" dirty="0" smtClean="0"/>
              <a:t>More </a:t>
            </a:r>
            <a:r>
              <a:rPr lang="en-GB" dirty="0"/>
              <a:t>high-risk lesions if </a:t>
            </a:r>
            <a:r>
              <a:rPr lang="en-GB" dirty="0" smtClean="0"/>
              <a:t>UGIE </a:t>
            </a:r>
            <a:r>
              <a:rPr lang="en-GB" dirty="0"/>
              <a:t>≤ 8 hrs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6237312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Cooper et a l. Med Care 1998;36:462 ; G IE 1 9 9 9 :49:145; Lee et al. </a:t>
            </a:r>
            <a:r>
              <a:rPr lang="en-GB" sz="1200" dirty="0" smtClean="0"/>
              <a:t>GIE </a:t>
            </a:r>
            <a:r>
              <a:rPr lang="da-DK" sz="1200" dirty="0" smtClean="0"/>
              <a:t>1999;50:755</a:t>
            </a:r>
            <a:r>
              <a:rPr lang="da-DK" sz="1200" dirty="0"/>
              <a:t>; Bjorkman et al. GIE 2004;60:1;</a:t>
            </a:r>
          </a:p>
          <a:p>
            <a:r>
              <a:rPr lang="en-GB" sz="1200" dirty="0"/>
              <a:t>Lin et al. JCG 1996;22:267; Lim et al. Endoscopy 2011; 43:300; </a:t>
            </a:r>
            <a:r>
              <a:rPr lang="en-GB" sz="1200" dirty="0" err="1"/>
              <a:t>Tsoi</a:t>
            </a:r>
            <a:r>
              <a:rPr lang="en-GB" sz="1200" dirty="0"/>
              <a:t> et al. </a:t>
            </a:r>
            <a:r>
              <a:rPr lang="en-GB" sz="1200" dirty="0" smtClean="0"/>
              <a:t>Nat Rev </a:t>
            </a:r>
            <a:r>
              <a:rPr lang="en-GB" sz="1200" dirty="0" err="1"/>
              <a:t>Gastr</a:t>
            </a:r>
            <a:r>
              <a:rPr lang="en-GB" sz="1200" dirty="0"/>
              <a:t> Hep 2009;6:463</a:t>
            </a:r>
          </a:p>
        </p:txBody>
      </p:sp>
    </p:spTree>
    <p:extLst>
      <p:ext uri="{BB962C8B-B14F-4D97-AF65-F5344CB8AC3E}">
        <p14:creationId xmlns:p14="http://schemas.microsoft.com/office/powerpoint/2010/main" val="324614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43467" y="381000"/>
            <a:ext cx="7772400" cy="8382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C00000"/>
                </a:solidFill>
                <a:latin typeface="Arial" charset="0"/>
                <a:cs typeface="Arial" charset="0"/>
              </a:rPr>
              <a:t>Management of hyponatraemia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40267" y="1447801"/>
            <a:ext cx="8365067" cy="4525963"/>
          </a:xfrm>
        </p:spPr>
        <p:txBody>
          <a:bodyPr/>
          <a:lstStyle/>
          <a:p>
            <a:r>
              <a:rPr lang="en-US" altLang="en-US" smtClean="0">
                <a:latin typeface="Arial" charset="0"/>
                <a:cs typeface="Arial" charset="0"/>
              </a:rPr>
              <a:t>Current treatment for hyponatraemia suboptimal in most of the cases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Fluid restriction (1000 ml / 24 hrs)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Low sodium diet (6g / 24 hrs)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Minimize the use of diuretics </a:t>
            </a:r>
          </a:p>
          <a:p>
            <a:pPr lvl="1">
              <a:buFontTx/>
              <a:buNone/>
            </a:pPr>
            <a:endParaRPr lang="en-US" altLang="en-US" sz="1000" smtClean="0">
              <a:latin typeface="Arial" charset="0"/>
              <a:cs typeface="Arial" charset="0"/>
            </a:endParaRPr>
          </a:p>
          <a:p>
            <a:r>
              <a:rPr lang="en-US" altLang="en-US" smtClean="0">
                <a:solidFill>
                  <a:srgbClr val="003399"/>
                </a:solidFill>
                <a:latin typeface="Arial" charset="0"/>
                <a:cs typeface="Arial" charset="0"/>
              </a:rPr>
              <a:t>Avoid hypertonic saline and salt supplementation</a:t>
            </a:r>
          </a:p>
          <a:p>
            <a:pPr lvl="1"/>
            <a:endParaRPr lang="en-US" altLang="en-US" smtClean="0"/>
          </a:p>
          <a:p>
            <a:pPr>
              <a:buFontTx/>
              <a:buNone/>
            </a:pPr>
            <a:endParaRPr lang="en-US" altLang="en-US" smtClean="0"/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4681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28600"/>
            <a:ext cx="7772400" cy="10668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C00000"/>
                </a:solidFill>
                <a:latin typeface="Arial" charset="0"/>
                <a:cs typeface="Arial" charset="0"/>
              </a:rPr>
              <a:t>Refractory hyponatraemia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98933" cy="5029200"/>
          </a:xfrm>
        </p:spPr>
        <p:txBody>
          <a:bodyPr>
            <a:normAutofit lnSpcReduction="10000"/>
          </a:bodyPr>
          <a:lstStyle/>
          <a:p>
            <a:r>
              <a:rPr lang="en-US" altLang="en-US" smtClean="0">
                <a:latin typeface="Arial" charset="0"/>
                <a:cs typeface="Arial" charset="0"/>
              </a:rPr>
              <a:t>Very poor prognosis, and indication for liver transplantation</a:t>
            </a:r>
          </a:p>
          <a:p>
            <a:pPr>
              <a:buFontTx/>
              <a:buNone/>
            </a:pPr>
            <a:endParaRPr lang="en-US" altLang="en-US" sz="1000" smtClean="0">
              <a:latin typeface="Arial" charset="0"/>
              <a:cs typeface="Arial" charset="0"/>
            </a:endParaRPr>
          </a:p>
          <a:p>
            <a:r>
              <a:rPr lang="en-US" altLang="en-US" smtClean="0">
                <a:latin typeface="Arial" charset="0"/>
                <a:cs typeface="Arial" charset="0"/>
              </a:rPr>
              <a:t>Trials of aquaretic drugs which induce solutes free water diuresis (V2RA - tolvaptan) </a:t>
            </a:r>
          </a:p>
          <a:p>
            <a:pPr>
              <a:buFontTx/>
              <a:buNone/>
            </a:pPr>
            <a:endParaRPr lang="en-US" altLang="en-US" sz="1000" smtClean="0">
              <a:latin typeface="Arial" charset="0"/>
              <a:cs typeface="Arial" charset="0"/>
            </a:endParaRPr>
          </a:p>
          <a:p>
            <a:r>
              <a:rPr lang="en-US" altLang="en-US" smtClean="0">
                <a:latin typeface="Arial" charset="0"/>
                <a:cs typeface="Arial" charset="0"/>
              </a:rPr>
              <a:t>Tolvaptan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short term normalization of serum sodium in up to 50% patients</a:t>
            </a:r>
          </a:p>
          <a:p>
            <a:pPr lvl="1"/>
            <a:r>
              <a:rPr lang="en-US" altLang="en-US" smtClean="0">
                <a:latin typeface="Arial" charset="0"/>
                <a:cs typeface="Arial" charset="0"/>
              </a:rPr>
              <a:t>long term efficacy and safety need further evaluation</a:t>
            </a:r>
          </a:p>
        </p:txBody>
      </p:sp>
    </p:spTree>
    <p:extLst>
      <p:ext uri="{BB962C8B-B14F-4D97-AF65-F5344CB8AC3E}">
        <p14:creationId xmlns:p14="http://schemas.microsoft.com/office/powerpoint/2010/main" val="251754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altLang="en-US" sz="3600" b="1" smtClean="0">
                <a:solidFill>
                  <a:srgbClr val="CC3300"/>
                </a:solidFill>
                <a:latin typeface="Arial" charset="0"/>
              </a:rPr>
              <a:t>Summary</a:t>
            </a:r>
            <a:endParaRPr lang="en-US" altLang="en-US" sz="4000" b="1" smtClean="0">
              <a:solidFill>
                <a:srgbClr val="CC3300"/>
              </a:solidFill>
              <a:latin typeface="Arial" charset="0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idx="1"/>
          </p:nvPr>
        </p:nvSpPr>
        <p:spPr>
          <a:xfrm>
            <a:off x="237067" y="1219200"/>
            <a:ext cx="8669867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Prognosis of refractory ascites poor and large volume paracentesis most widely used method to control ascites</a:t>
            </a:r>
          </a:p>
          <a:p>
            <a:pPr>
              <a:lnSpc>
                <a:spcPct val="20000"/>
              </a:lnSpc>
              <a:buFontTx/>
              <a:buNone/>
            </a:pPr>
            <a:endParaRPr lang="en-US" altLang="en-US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Development of SBP, HRS and hyponatraemia worsens prognosis further </a:t>
            </a:r>
          </a:p>
          <a:p>
            <a:pPr>
              <a:lnSpc>
                <a:spcPct val="20000"/>
              </a:lnSpc>
              <a:buFontTx/>
              <a:buNone/>
            </a:pPr>
            <a:endParaRPr lang="en-US" altLang="en-US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Terlipressin and TIPSS effective in improving short term survival in HRS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1000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Only liver transplantation definitely improves longterm survival</a:t>
            </a:r>
          </a:p>
          <a:p>
            <a:pPr>
              <a:lnSpc>
                <a:spcPct val="90000"/>
              </a:lnSpc>
            </a:pPr>
            <a:endParaRPr lang="en-US" alt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33519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How to manage </a:t>
            </a:r>
            <a:r>
              <a:rPr lang="en-GB" b="1" dirty="0" err="1" smtClean="0">
                <a:solidFill>
                  <a:srgbClr val="C00000"/>
                </a:solidFill>
              </a:rPr>
              <a:t>variceal</a:t>
            </a:r>
            <a:r>
              <a:rPr lang="en-GB" b="1" dirty="0" smtClean="0">
                <a:solidFill>
                  <a:srgbClr val="C00000"/>
                </a:solidFill>
              </a:rPr>
              <a:t> bleeding?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4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Transfusion in </a:t>
            </a:r>
            <a:r>
              <a:rPr lang="en-GB" b="1" dirty="0" err="1" smtClean="0">
                <a:solidFill>
                  <a:srgbClr val="C00000"/>
                </a:solidFill>
              </a:rPr>
              <a:t>cirrhotics</a:t>
            </a:r>
            <a:r>
              <a:rPr lang="en-GB" b="1" dirty="0" smtClean="0">
                <a:solidFill>
                  <a:srgbClr val="C00000"/>
                </a:solidFill>
              </a:rPr>
              <a:t> with UGIB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Don’t transfuse FFP for elevated PT</a:t>
            </a:r>
          </a:p>
          <a:p>
            <a:pPr lvl="1"/>
            <a:r>
              <a:rPr lang="en-GB" dirty="0" smtClean="0"/>
              <a:t>Decreased pro- and anticoagulants in cirrhosis</a:t>
            </a:r>
          </a:p>
          <a:p>
            <a:pPr lvl="1"/>
            <a:r>
              <a:rPr lang="en-GB" dirty="0" smtClean="0"/>
              <a:t>PT measures pro-coagulant activity</a:t>
            </a:r>
          </a:p>
          <a:p>
            <a:r>
              <a:rPr lang="en-GB" dirty="0" smtClean="0"/>
              <a:t>Transfusion of PRBC aimed at </a:t>
            </a:r>
            <a:r>
              <a:rPr lang="en-GB" b="1" dirty="0" err="1" smtClean="0"/>
              <a:t>Hb</a:t>
            </a:r>
            <a:r>
              <a:rPr lang="en-GB" b="1" dirty="0" smtClean="0"/>
              <a:t> of 7-8 g/dl</a:t>
            </a:r>
          </a:p>
          <a:p>
            <a:pPr lvl="1"/>
            <a:r>
              <a:rPr lang="en-GB" dirty="0" smtClean="0"/>
              <a:t>RCT showed better outcome vs. 9-10 g/dl target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16530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Segal et al. Transfusion 2005;45:1413;Tripodi et al. APT 2007;26:14; </a:t>
            </a:r>
            <a:r>
              <a:rPr lang="da-DK" sz="1200" dirty="0" smtClean="0"/>
              <a:t>Stanworth et al. Br J Haemato </a:t>
            </a:r>
            <a:r>
              <a:rPr lang="en-GB" sz="1200" dirty="0" smtClean="0"/>
              <a:t>2004;126:139;</a:t>
            </a:r>
          </a:p>
          <a:p>
            <a:r>
              <a:rPr lang="en-GB" sz="1200" dirty="0" err="1" smtClean="0"/>
              <a:t>Colomo</a:t>
            </a:r>
            <a:r>
              <a:rPr lang="en-GB" sz="1200" dirty="0" smtClean="0"/>
              <a:t> et al. </a:t>
            </a:r>
            <a:r>
              <a:rPr lang="en-GB" sz="1200" dirty="0" err="1" smtClean="0"/>
              <a:t>Hepatology</a:t>
            </a:r>
            <a:r>
              <a:rPr lang="en-GB" sz="1200" dirty="0" smtClean="0"/>
              <a:t> 2008;48(</a:t>
            </a:r>
            <a:r>
              <a:rPr lang="en-GB" sz="1200" dirty="0" err="1" smtClean="0"/>
              <a:t>Suppl</a:t>
            </a:r>
            <a:r>
              <a:rPr lang="en-GB" sz="1200" dirty="0" smtClean="0"/>
              <a:t>):413A;403A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37266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Management of acute </a:t>
            </a:r>
            <a:r>
              <a:rPr lang="en-GB" b="1" dirty="0" err="1" smtClean="0">
                <a:solidFill>
                  <a:srgbClr val="C00000"/>
                </a:solidFill>
              </a:rPr>
              <a:t>variceal</a:t>
            </a:r>
            <a:r>
              <a:rPr lang="en-GB" b="1" dirty="0" smtClean="0">
                <a:solidFill>
                  <a:srgbClr val="C00000"/>
                </a:solidFill>
              </a:rPr>
              <a:t> bleeding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Ligation + </a:t>
            </a:r>
            <a:r>
              <a:rPr lang="en-GB" b="1" dirty="0" err="1" smtClean="0"/>
              <a:t>vasoactive</a:t>
            </a:r>
            <a:r>
              <a:rPr lang="en-GB" b="1" dirty="0" smtClean="0"/>
              <a:t> drug for 2-5 days</a:t>
            </a:r>
          </a:p>
          <a:p>
            <a:pPr lvl="1"/>
            <a:r>
              <a:rPr lang="en-GB" dirty="0" smtClean="0"/>
              <a:t>Ligation more effective than </a:t>
            </a:r>
            <a:r>
              <a:rPr lang="en-GB" dirty="0" err="1" smtClean="0"/>
              <a:t>sclerotherapy</a:t>
            </a:r>
            <a:r>
              <a:rPr lang="en-GB" dirty="0" smtClean="0"/>
              <a:t> for haemostasis with active/acute bleeding</a:t>
            </a:r>
          </a:p>
          <a:p>
            <a:pPr lvl="1"/>
            <a:r>
              <a:rPr lang="en-GB" dirty="0" smtClean="0"/>
              <a:t>Combination ligation and </a:t>
            </a:r>
            <a:r>
              <a:rPr lang="en-GB" dirty="0" err="1" smtClean="0"/>
              <a:t>vasoactive</a:t>
            </a:r>
            <a:r>
              <a:rPr lang="en-GB" dirty="0" smtClean="0"/>
              <a:t> drug superior to </a:t>
            </a:r>
            <a:r>
              <a:rPr lang="en-GB" dirty="0" err="1" smtClean="0"/>
              <a:t>vasoactive</a:t>
            </a:r>
            <a:r>
              <a:rPr lang="en-GB" dirty="0" smtClean="0"/>
              <a:t> drug in </a:t>
            </a:r>
            <a:r>
              <a:rPr lang="en-GB" dirty="0" err="1" smtClean="0"/>
              <a:t>rebleeding</a:t>
            </a:r>
            <a:endParaRPr lang="en-GB" dirty="0" smtClean="0"/>
          </a:p>
          <a:p>
            <a:pPr lvl="1"/>
            <a:r>
              <a:rPr lang="en-GB" dirty="0" smtClean="0"/>
              <a:t>Combination ligation and </a:t>
            </a:r>
            <a:r>
              <a:rPr lang="en-GB" dirty="0" err="1" smtClean="0"/>
              <a:t>terlipressin</a:t>
            </a:r>
            <a:r>
              <a:rPr lang="en-GB" dirty="0" smtClean="0"/>
              <a:t>/</a:t>
            </a:r>
            <a:r>
              <a:rPr lang="en-GB" dirty="0" err="1" smtClean="0"/>
              <a:t>octreotide</a:t>
            </a:r>
            <a:r>
              <a:rPr lang="en-GB" dirty="0" smtClean="0"/>
              <a:t> superior to ligation in further bleeding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16530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Garcia-</a:t>
            </a:r>
            <a:r>
              <a:rPr lang="en-GB" sz="1200" dirty="0" err="1" smtClean="0"/>
              <a:t>Tsao</a:t>
            </a:r>
            <a:r>
              <a:rPr lang="en-GB" sz="1200" dirty="0" smtClean="0"/>
              <a:t> et al. </a:t>
            </a:r>
            <a:r>
              <a:rPr lang="en-GB" sz="1200" dirty="0" err="1" smtClean="0"/>
              <a:t>Hepatology</a:t>
            </a:r>
            <a:r>
              <a:rPr lang="en-GB" sz="1200" dirty="0" smtClean="0"/>
              <a:t> 2008;47:1764; de </a:t>
            </a:r>
            <a:r>
              <a:rPr lang="en-GB" sz="1200" dirty="0" err="1" smtClean="0"/>
              <a:t>Franchis</a:t>
            </a:r>
            <a:r>
              <a:rPr lang="en-GB" sz="1200" dirty="0" smtClean="0"/>
              <a:t> J </a:t>
            </a:r>
            <a:r>
              <a:rPr lang="en-GB" sz="1200" dirty="0" err="1" smtClean="0"/>
              <a:t>Hepatol</a:t>
            </a:r>
            <a:r>
              <a:rPr lang="en-GB" sz="1200" dirty="0" smtClean="0"/>
              <a:t> 2010;53:762; </a:t>
            </a:r>
            <a:r>
              <a:rPr lang="es-ES" sz="1200" dirty="0" smtClean="0"/>
              <a:t>Lo et al. </a:t>
            </a:r>
            <a:r>
              <a:rPr lang="es-ES" sz="1200" dirty="0" err="1" smtClean="0"/>
              <a:t>Hepatology</a:t>
            </a:r>
            <a:r>
              <a:rPr lang="es-ES" sz="1200" dirty="0" smtClean="0"/>
              <a:t> 1997;25:110; </a:t>
            </a:r>
            <a:r>
              <a:rPr lang="es-ES" sz="1200" dirty="0" err="1" smtClean="0"/>
              <a:t>Villaneuva</a:t>
            </a:r>
            <a:r>
              <a:rPr lang="es-ES" sz="1200" dirty="0" smtClean="0"/>
              <a:t> et al. J </a:t>
            </a:r>
            <a:r>
              <a:rPr lang="es-ES" sz="1200" dirty="0" err="1" smtClean="0"/>
              <a:t>Hepatol</a:t>
            </a:r>
            <a:r>
              <a:rPr lang="es-ES" sz="1200" dirty="0" smtClean="0"/>
              <a:t> 2006;45:560; Lo, </a:t>
            </a:r>
            <a:r>
              <a:rPr lang="da-DK" sz="1200" dirty="0" smtClean="0"/>
              <a:t>G-H et al. Gut 2009;58:1275-1280; Sung et al. Lancet 1995;346:1666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828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C00000"/>
                </a:solidFill>
              </a:rPr>
              <a:t>Variceal</a:t>
            </a:r>
            <a:r>
              <a:rPr lang="en-GB" b="1" dirty="0" smtClean="0">
                <a:solidFill>
                  <a:srgbClr val="C00000"/>
                </a:solidFill>
              </a:rPr>
              <a:t> ligation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image003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3390" t="3495" r="3390" b="7395"/>
          <a:stretch>
            <a:fillRect/>
          </a:stretch>
        </p:blipFill>
        <p:spPr>
          <a:xfrm>
            <a:off x="5292080" y="4005064"/>
            <a:ext cx="2715076" cy="2520280"/>
          </a:xfrm>
        </p:spPr>
      </p:pic>
      <p:pic>
        <p:nvPicPr>
          <p:cNvPr id="5" name="Picture 4" descr="weo_eso_varicesb1_costam.jpg"/>
          <p:cNvPicPr>
            <a:picLocks noChangeAspect="1"/>
          </p:cNvPicPr>
          <p:nvPr/>
        </p:nvPicPr>
        <p:blipFill>
          <a:blip r:embed="rId3" cstate="print"/>
          <a:srcRect l="15519" t="5812" r="11408" b="3364"/>
          <a:stretch>
            <a:fillRect/>
          </a:stretch>
        </p:blipFill>
        <p:spPr>
          <a:xfrm>
            <a:off x="5292080" y="1268760"/>
            <a:ext cx="2736304" cy="2547594"/>
          </a:xfrm>
          <a:prstGeom prst="rect">
            <a:avLst/>
          </a:prstGeom>
        </p:spPr>
      </p:pic>
      <p:pic>
        <p:nvPicPr>
          <p:cNvPr id="8" name="Picture 7" descr="dph_super7_01_cl_s2_us_large-250x25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87624" y="2420888"/>
            <a:ext cx="336935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1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Early TIPS as primary therapy</a:t>
            </a:r>
            <a:br>
              <a:rPr lang="en-GB" b="1" dirty="0" smtClean="0">
                <a:solidFill>
                  <a:srgbClr val="C00000"/>
                </a:solidFill>
              </a:rPr>
            </a:br>
            <a:r>
              <a:rPr lang="en-GB" b="1" dirty="0" smtClean="0">
                <a:solidFill>
                  <a:srgbClr val="C00000"/>
                </a:solidFill>
              </a:rPr>
              <a:t>for acute </a:t>
            </a:r>
            <a:r>
              <a:rPr lang="en-GB" b="1" dirty="0" err="1" smtClean="0">
                <a:solidFill>
                  <a:srgbClr val="C00000"/>
                </a:solidFill>
              </a:rPr>
              <a:t>variceal</a:t>
            </a:r>
            <a:r>
              <a:rPr lang="en-GB" b="1" dirty="0" smtClean="0">
                <a:solidFill>
                  <a:srgbClr val="C00000"/>
                </a:solidFill>
              </a:rPr>
              <a:t> bleeding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2 RCTs of TIPS within 24-72 hrs</a:t>
            </a:r>
          </a:p>
          <a:p>
            <a:r>
              <a:rPr lang="en-GB" b="1" dirty="0" smtClean="0"/>
              <a:t>High-risk</a:t>
            </a:r>
            <a:r>
              <a:rPr lang="en-GB" dirty="0" smtClean="0"/>
              <a:t> patients</a:t>
            </a:r>
          </a:p>
          <a:p>
            <a:pPr lvl="1"/>
            <a:r>
              <a:rPr lang="en-GB" dirty="0" smtClean="0"/>
              <a:t>HVPG ≥ 20 mm Hg</a:t>
            </a:r>
          </a:p>
          <a:p>
            <a:pPr lvl="1"/>
            <a:r>
              <a:rPr lang="en-GB" dirty="0" smtClean="0"/>
              <a:t>Childs C; Child B with active bleeding</a:t>
            </a:r>
          </a:p>
          <a:p>
            <a:r>
              <a:rPr lang="en-GB" dirty="0" smtClean="0"/>
              <a:t>Significant decrease in further bleeding and mortality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165304"/>
            <a:ext cx="7776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 smtClean="0"/>
              <a:t>Monescillo</a:t>
            </a:r>
            <a:r>
              <a:rPr lang="en-GB" sz="1200" dirty="0" smtClean="0"/>
              <a:t> et al. </a:t>
            </a:r>
            <a:r>
              <a:rPr lang="en-GB" sz="1200" dirty="0" err="1" smtClean="0"/>
              <a:t>Hepatol</a:t>
            </a:r>
            <a:r>
              <a:rPr lang="en-GB" sz="1200" dirty="0" smtClean="0"/>
              <a:t> 2004;40:793; Garcia-Pagan, et al. NEJM 2010;362:2370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60001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Failure of therapy for acute </a:t>
            </a:r>
            <a:r>
              <a:rPr lang="en-GB" b="1" dirty="0" err="1" smtClean="0">
                <a:solidFill>
                  <a:srgbClr val="C00000"/>
                </a:solidFill>
              </a:rPr>
              <a:t>variceal</a:t>
            </a:r>
            <a:r>
              <a:rPr lang="en-GB" b="1" dirty="0" smtClean="0">
                <a:solidFill>
                  <a:srgbClr val="C00000"/>
                </a:solidFill>
              </a:rPr>
              <a:t> bleeding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Defined as persistent or recurrent bleeding in first 5 days after endoscopic and  pharmacologic therapy</a:t>
            </a:r>
          </a:p>
          <a:p>
            <a:r>
              <a:rPr lang="en-GB" dirty="0" smtClean="0"/>
              <a:t>Repeat endoscopic therapy or TIPS</a:t>
            </a:r>
          </a:p>
          <a:p>
            <a:pPr lvl="1"/>
            <a:r>
              <a:rPr lang="en-GB" dirty="0" smtClean="0"/>
              <a:t>TIPS if persistent bleeding or severe further bleeding</a:t>
            </a:r>
          </a:p>
          <a:p>
            <a:pPr lvl="1"/>
            <a:r>
              <a:rPr lang="en-GB" dirty="0" smtClean="0"/>
              <a:t>Oesophageal stents: initial reports promising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165304"/>
            <a:ext cx="7776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smtClean="0"/>
              <a:t>deFranchis et al. J Hepatol 2010;53:762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68845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Prevention of recurrent </a:t>
            </a:r>
            <a:r>
              <a:rPr lang="en-GB" b="1" dirty="0" err="1" smtClean="0">
                <a:solidFill>
                  <a:srgbClr val="C00000"/>
                </a:solidFill>
              </a:rPr>
              <a:t>variceal</a:t>
            </a:r>
            <a:r>
              <a:rPr lang="en-GB" b="1" dirty="0" smtClean="0">
                <a:solidFill>
                  <a:srgbClr val="C00000"/>
                </a:solidFill>
              </a:rPr>
              <a:t> bleeding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2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1. Variceal UGIB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1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Ligation + medical therapy vs.</a:t>
            </a:r>
            <a:br>
              <a:rPr lang="en-GB" b="1" dirty="0" smtClean="0">
                <a:solidFill>
                  <a:srgbClr val="C00000"/>
                </a:solidFill>
              </a:rPr>
            </a:br>
            <a:r>
              <a:rPr lang="en-GB" b="1" dirty="0" smtClean="0">
                <a:solidFill>
                  <a:srgbClr val="C00000"/>
                </a:solidFill>
              </a:rPr>
              <a:t>Ligation or medical therapy alone</a:t>
            </a:r>
            <a:br>
              <a:rPr lang="en-GB" b="1" dirty="0" smtClean="0">
                <a:solidFill>
                  <a:srgbClr val="C00000"/>
                </a:solidFill>
              </a:rPr>
            </a:br>
            <a:r>
              <a:rPr lang="en-GB" sz="3100" b="1" dirty="0" smtClean="0">
                <a:solidFill>
                  <a:srgbClr val="C00000"/>
                </a:solidFill>
              </a:rPr>
              <a:t>Meta-analysis of 9 secondary prevention RCTs</a:t>
            </a:r>
            <a:endParaRPr lang="en-GB" sz="3100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916832"/>
            <a:ext cx="8229600" cy="367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83568" y="6165304"/>
            <a:ext cx="7776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smtClean="0"/>
              <a:t>Thiele et al. APT 2012;35:1155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98531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Recurrent </a:t>
            </a:r>
            <a:r>
              <a:rPr lang="en-GB" b="1" dirty="0" err="1" smtClean="0">
                <a:solidFill>
                  <a:srgbClr val="C00000"/>
                </a:solidFill>
              </a:rPr>
              <a:t>variceal</a:t>
            </a:r>
            <a:r>
              <a:rPr lang="en-GB" b="1" dirty="0" smtClean="0">
                <a:solidFill>
                  <a:srgbClr val="C00000"/>
                </a:solidFill>
              </a:rPr>
              <a:t> bleeding despite </a:t>
            </a:r>
            <a:br>
              <a:rPr lang="en-GB" b="1" dirty="0" smtClean="0">
                <a:solidFill>
                  <a:srgbClr val="C00000"/>
                </a:solidFill>
              </a:rPr>
            </a:br>
            <a:r>
              <a:rPr lang="en-GB" b="1" dirty="0" smtClean="0">
                <a:solidFill>
                  <a:srgbClr val="C00000"/>
                </a:solidFill>
              </a:rPr>
              <a:t>2° prophylactic therapy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TIPS*</a:t>
            </a:r>
          </a:p>
          <a:p>
            <a:pPr lvl="1"/>
            <a:r>
              <a:rPr lang="en-GB" dirty="0" smtClean="0"/>
              <a:t>If well-compensated liver disease may consider surgical decompression</a:t>
            </a:r>
          </a:p>
          <a:p>
            <a:pPr lvl="2"/>
            <a:r>
              <a:rPr lang="en-GB" dirty="0" smtClean="0"/>
              <a:t>Similar clinical outcomes</a:t>
            </a:r>
          </a:p>
          <a:p>
            <a:pPr lvl="2"/>
            <a:r>
              <a:rPr lang="en-GB" dirty="0" smtClean="0"/>
              <a:t>Fewer re-interventions (TIPS shunt dysfunction)</a:t>
            </a:r>
          </a:p>
          <a:p>
            <a:pPr lvl="1">
              <a:buNone/>
            </a:pPr>
            <a:endParaRPr lang="en-GB" dirty="0" smtClean="0"/>
          </a:p>
          <a:p>
            <a:pPr lvl="1"/>
            <a:r>
              <a:rPr lang="en-GB" dirty="0" smtClean="0"/>
              <a:t>*PTFE-coated preferred to decrease shunt dysfunction, recurrent bleeding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6165304"/>
            <a:ext cx="7776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de </a:t>
            </a:r>
            <a:r>
              <a:rPr lang="en-GB" sz="1200" dirty="0" err="1" smtClean="0"/>
              <a:t>Franchis</a:t>
            </a:r>
            <a:r>
              <a:rPr lang="en-GB" sz="1200" dirty="0" smtClean="0"/>
              <a:t> J </a:t>
            </a:r>
            <a:r>
              <a:rPr lang="en-GB" sz="1200" dirty="0" err="1" smtClean="0"/>
              <a:t>Hepatol</a:t>
            </a:r>
            <a:r>
              <a:rPr lang="en-GB" sz="1200" dirty="0" smtClean="0"/>
              <a:t> 2010;53:762; Garcia-</a:t>
            </a:r>
            <a:r>
              <a:rPr lang="en-GB" sz="1200" dirty="0" err="1" smtClean="0"/>
              <a:t>Tsao</a:t>
            </a:r>
            <a:r>
              <a:rPr lang="en-GB" sz="1200" dirty="0" smtClean="0"/>
              <a:t> et al. </a:t>
            </a:r>
            <a:r>
              <a:rPr lang="en-GB" sz="1200" dirty="0" err="1" smtClean="0"/>
              <a:t>Hepatology</a:t>
            </a:r>
            <a:r>
              <a:rPr lang="en-GB" sz="1200" dirty="0" smtClean="0"/>
              <a:t> 2008;47:1764; </a:t>
            </a:r>
            <a:r>
              <a:rPr lang="da-DK" sz="1200" dirty="0" smtClean="0"/>
              <a:t>Henderson et al. Gastro 2006;130:1643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73098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KEY CLINICAL MANAGEMENT POINTS</a:t>
            </a:r>
            <a:br>
              <a:rPr lang="en-GB" b="1" dirty="0" smtClean="0">
                <a:solidFill>
                  <a:srgbClr val="C00000"/>
                </a:solidFill>
              </a:rPr>
            </a:br>
            <a:r>
              <a:rPr lang="en-GB" sz="3100" b="1" dirty="0" smtClean="0">
                <a:solidFill>
                  <a:srgbClr val="C00000"/>
                </a:solidFill>
              </a:rPr>
              <a:t>Upper GI bleeding</a:t>
            </a:r>
            <a:endParaRPr lang="en-GB" sz="31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6510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Assess risk</a:t>
            </a:r>
          </a:p>
          <a:p>
            <a:r>
              <a:rPr lang="en-GB" dirty="0" smtClean="0"/>
              <a:t>Pre-UGIE medications</a:t>
            </a:r>
          </a:p>
          <a:p>
            <a:pPr lvl="1"/>
            <a:r>
              <a:rPr lang="en-GB" dirty="0" smtClean="0"/>
              <a:t>Non-cirrhotic: consider erythromycin, PPI</a:t>
            </a:r>
          </a:p>
          <a:p>
            <a:pPr lvl="2"/>
            <a:r>
              <a:rPr lang="en-GB" dirty="0" smtClean="0"/>
              <a:t>PPIs recommended if UGIE delayed or not done</a:t>
            </a:r>
          </a:p>
          <a:p>
            <a:pPr lvl="1"/>
            <a:r>
              <a:rPr lang="en-GB" dirty="0" smtClean="0"/>
              <a:t>Cirrhotic: </a:t>
            </a:r>
            <a:r>
              <a:rPr lang="en-GB" dirty="0" err="1" smtClean="0"/>
              <a:t>vasoactive</a:t>
            </a:r>
            <a:r>
              <a:rPr lang="en-GB" dirty="0" smtClean="0"/>
              <a:t> drug, antibiotic</a:t>
            </a:r>
          </a:p>
          <a:p>
            <a:r>
              <a:rPr lang="en-GB" dirty="0" smtClean="0"/>
              <a:t>NG tube not required</a:t>
            </a:r>
          </a:p>
          <a:p>
            <a:r>
              <a:rPr lang="en-GB" dirty="0" smtClean="0"/>
              <a:t>Early UGIE (&lt; 24 hrs)</a:t>
            </a:r>
          </a:p>
          <a:p>
            <a:pPr lvl="1"/>
            <a:r>
              <a:rPr lang="en-GB" dirty="0" smtClean="0"/>
              <a:t>Low-risk: as early as 2-6 hrs lowers costs</a:t>
            </a:r>
          </a:p>
          <a:p>
            <a:pPr lvl="1"/>
            <a:r>
              <a:rPr lang="en-GB" dirty="0" smtClean="0"/>
              <a:t>High-risk: &lt; 12 hrs may improve outcomes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71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Acute bleeding episode</a:t>
            </a:r>
          </a:p>
          <a:p>
            <a:pPr lvl="1"/>
            <a:r>
              <a:rPr lang="en-GB" dirty="0" err="1" smtClean="0"/>
              <a:t>Vasoactive</a:t>
            </a:r>
            <a:r>
              <a:rPr lang="en-GB" dirty="0" smtClean="0"/>
              <a:t> drug infusion for 2-5 days</a:t>
            </a:r>
          </a:p>
          <a:p>
            <a:pPr lvl="1"/>
            <a:r>
              <a:rPr lang="en-GB" dirty="0" smtClean="0"/>
              <a:t>Endoscopic ligation</a:t>
            </a:r>
          </a:p>
          <a:p>
            <a:pPr lvl="1"/>
            <a:r>
              <a:rPr lang="en-GB" dirty="0" smtClean="0"/>
              <a:t>TIPS in high-risk patients</a:t>
            </a:r>
          </a:p>
          <a:p>
            <a:r>
              <a:rPr lang="en-GB" dirty="0" smtClean="0"/>
              <a:t>Prevention of recurrent bleeding</a:t>
            </a:r>
          </a:p>
          <a:p>
            <a:pPr lvl="1"/>
            <a:r>
              <a:rPr lang="en-GB" dirty="0" smtClean="0"/>
              <a:t>Ligation to eradicate varices</a:t>
            </a:r>
          </a:p>
          <a:p>
            <a:pPr lvl="1"/>
            <a:r>
              <a:rPr lang="en-GB" dirty="0" smtClean="0"/>
              <a:t>Long-term </a:t>
            </a:r>
            <a:r>
              <a:rPr lang="el-GR" dirty="0" smtClean="0"/>
              <a:t>β</a:t>
            </a:r>
            <a:r>
              <a:rPr lang="en-GB" dirty="0" smtClean="0"/>
              <a:t>-blockers</a:t>
            </a:r>
          </a:p>
          <a:p>
            <a:r>
              <a:rPr lang="en-GB" dirty="0" smtClean="0"/>
              <a:t>TIPS if failure of medical/endoscopic therapy</a:t>
            </a:r>
          </a:p>
          <a:p>
            <a:pPr lvl="1"/>
            <a:r>
              <a:rPr lang="en-GB" dirty="0" smtClean="0"/>
              <a:t>?surgical decompression if well-compensated</a:t>
            </a:r>
            <a:endParaRPr lang="en-GB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KEY CLINICAL MANAGEMENT POINTS</a:t>
            </a:r>
            <a:br>
              <a:rPr lang="en-GB" b="1" dirty="0" smtClean="0">
                <a:solidFill>
                  <a:srgbClr val="C00000"/>
                </a:solidFill>
              </a:rPr>
            </a:br>
            <a:r>
              <a:rPr lang="en-GB" sz="3100" b="1" dirty="0" err="1" smtClean="0">
                <a:solidFill>
                  <a:srgbClr val="C00000"/>
                </a:solidFill>
              </a:rPr>
              <a:t>Variceal</a:t>
            </a:r>
            <a:r>
              <a:rPr lang="en-GB" sz="3100" b="1" dirty="0" smtClean="0">
                <a:solidFill>
                  <a:srgbClr val="C00000"/>
                </a:solidFill>
              </a:rPr>
              <a:t> bleeding</a:t>
            </a:r>
            <a:endParaRPr lang="en-GB" sz="3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5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2. Hepatic Encephalopathy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19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Hepatic encephalopathy (HE)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 is a continuum of worsening cognitive function </a:t>
            </a:r>
          </a:p>
          <a:p>
            <a:pPr lvl="1"/>
            <a:r>
              <a:rPr lang="en-US" dirty="0" smtClean="0"/>
              <a:t>metabolically induced</a:t>
            </a:r>
          </a:p>
          <a:p>
            <a:pPr lvl="1"/>
            <a:r>
              <a:rPr lang="en-US" dirty="0" smtClean="0"/>
              <a:t>potentially reversible</a:t>
            </a:r>
          </a:p>
          <a:p>
            <a:r>
              <a:rPr lang="en-US" dirty="0" smtClean="0"/>
              <a:t>Occurring in </a:t>
            </a:r>
          </a:p>
          <a:p>
            <a:pPr lvl="1"/>
            <a:r>
              <a:rPr lang="en-US" u="sng" dirty="0" smtClean="0"/>
              <a:t>A</a:t>
            </a:r>
            <a:r>
              <a:rPr lang="en-US" dirty="0" smtClean="0"/>
              <a:t>cute</a:t>
            </a:r>
            <a:r>
              <a:rPr lang="en-US" b="1" dirty="0" smtClean="0"/>
              <a:t> </a:t>
            </a:r>
            <a:r>
              <a:rPr lang="en-US" dirty="0" smtClean="0"/>
              <a:t>liver disease (ALF) </a:t>
            </a:r>
            <a:r>
              <a:rPr lang="en-US" b="1" i="1" dirty="0" smtClean="0"/>
              <a:t>(Type A) </a:t>
            </a:r>
          </a:p>
          <a:p>
            <a:pPr lvl="1"/>
            <a:r>
              <a:rPr lang="en-US" dirty="0" smtClean="0"/>
              <a:t>Porto-systemic </a:t>
            </a:r>
            <a:r>
              <a:rPr lang="en-US" u="sng" dirty="0" smtClean="0"/>
              <a:t>b</a:t>
            </a:r>
            <a:r>
              <a:rPr lang="en-US" dirty="0" smtClean="0"/>
              <a:t>ypass in absence of intrinsic </a:t>
            </a:r>
            <a:r>
              <a:rPr lang="en-US" dirty="0" err="1" smtClean="0"/>
              <a:t>hepatocellular</a:t>
            </a:r>
            <a:r>
              <a:rPr lang="en-US" dirty="0" smtClean="0"/>
              <a:t> disease </a:t>
            </a:r>
            <a:r>
              <a:rPr lang="en-US" b="1" i="1" dirty="0" smtClean="0"/>
              <a:t>(Type B)</a:t>
            </a:r>
          </a:p>
          <a:p>
            <a:pPr lvl="1"/>
            <a:r>
              <a:rPr lang="en-US" u="sng" dirty="0" smtClean="0"/>
              <a:t>C</a:t>
            </a:r>
            <a:r>
              <a:rPr lang="en-US" dirty="0" smtClean="0"/>
              <a:t>irrhosis / CLD </a:t>
            </a:r>
            <a:r>
              <a:rPr lang="en-US" b="1" i="1" dirty="0" smtClean="0"/>
              <a:t>(Type C)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353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West Haven Grading of HE</a:t>
            </a:r>
            <a:br>
              <a:rPr lang="en-GB" b="1" dirty="0" smtClean="0">
                <a:solidFill>
                  <a:srgbClr val="C00000"/>
                </a:solidFill>
              </a:rPr>
            </a:br>
            <a:r>
              <a:rPr lang="en-GB" sz="3100" b="1" dirty="0" smtClean="0">
                <a:solidFill>
                  <a:srgbClr val="C00000"/>
                </a:solidFill>
              </a:rPr>
              <a:t>(Conn Score)</a:t>
            </a:r>
            <a:endParaRPr lang="en-GB" sz="3100" b="1" dirty="0">
              <a:solidFill>
                <a:srgbClr val="C00000"/>
              </a:solidFill>
            </a:endParaRPr>
          </a:p>
        </p:txBody>
      </p:sp>
      <p:grpSp>
        <p:nvGrpSpPr>
          <p:cNvPr id="3" name="Content Placeholder 3"/>
          <p:cNvGrpSpPr>
            <a:grpSpLocks noGrp="1"/>
          </p:cNvGrpSpPr>
          <p:nvPr/>
        </p:nvGrpSpPr>
        <p:grpSpPr>
          <a:xfrm>
            <a:off x="457200" y="1600200"/>
            <a:ext cx="8229600" cy="4525963"/>
            <a:chOff x="571500" y="2291333"/>
            <a:chExt cx="7989570" cy="3940302"/>
          </a:xfrm>
        </p:grpSpPr>
        <p:sp>
          <p:nvSpPr>
            <p:cNvPr id="5" name="object 19"/>
            <p:cNvSpPr/>
            <p:nvPr/>
          </p:nvSpPr>
          <p:spPr>
            <a:xfrm>
              <a:off x="571500" y="2291333"/>
              <a:ext cx="1175004" cy="3940302"/>
            </a:xfrm>
            <a:custGeom>
              <a:avLst/>
              <a:gdLst/>
              <a:ahLst/>
              <a:cxnLst/>
              <a:rect l="l" t="t" r="r" b="b"/>
              <a:pathLst>
                <a:path w="1175004" h="3940302">
                  <a:moveTo>
                    <a:pt x="0" y="0"/>
                  </a:moveTo>
                  <a:lnTo>
                    <a:pt x="0" y="3940302"/>
                  </a:lnTo>
                  <a:lnTo>
                    <a:pt x="1175004" y="3940302"/>
                  </a:lnTo>
                  <a:lnTo>
                    <a:pt x="11750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30000"/>
              </a:srgb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20"/>
            <p:cNvSpPr/>
            <p:nvPr/>
          </p:nvSpPr>
          <p:spPr>
            <a:xfrm>
              <a:off x="1746504" y="2291333"/>
              <a:ext cx="0" cy="3940302"/>
            </a:xfrm>
            <a:custGeom>
              <a:avLst/>
              <a:gdLst/>
              <a:ahLst/>
              <a:cxnLst/>
              <a:rect l="l" t="t" r="r" b="b"/>
              <a:pathLst>
                <a:path h="3940302">
                  <a:moveTo>
                    <a:pt x="0" y="0"/>
                  </a:moveTo>
                  <a:lnTo>
                    <a:pt x="0" y="3940302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21"/>
            <p:cNvSpPr/>
            <p:nvPr/>
          </p:nvSpPr>
          <p:spPr>
            <a:xfrm>
              <a:off x="1746504" y="2291333"/>
              <a:ext cx="0" cy="3940302"/>
            </a:xfrm>
            <a:custGeom>
              <a:avLst/>
              <a:gdLst/>
              <a:ahLst/>
              <a:cxnLst/>
              <a:rect l="l" t="t" r="r" b="b"/>
              <a:pathLst>
                <a:path h="3940302">
                  <a:moveTo>
                    <a:pt x="0" y="3940302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22"/>
            <p:cNvSpPr/>
            <p:nvPr/>
          </p:nvSpPr>
          <p:spPr>
            <a:xfrm>
              <a:off x="571500" y="2695955"/>
              <a:ext cx="7989570" cy="0"/>
            </a:xfrm>
            <a:custGeom>
              <a:avLst/>
              <a:gdLst/>
              <a:ahLst/>
              <a:cxnLst/>
              <a:rect l="l" t="t" r="r" b="b"/>
              <a:pathLst>
                <a:path w="7989570">
                  <a:moveTo>
                    <a:pt x="0" y="0"/>
                  </a:moveTo>
                  <a:lnTo>
                    <a:pt x="798957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23"/>
            <p:cNvSpPr/>
            <p:nvPr/>
          </p:nvSpPr>
          <p:spPr>
            <a:xfrm>
              <a:off x="571500" y="2695955"/>
              <a:ext cx="7989570" cy="0"/>
            </a:xfrm>
            <a:custGeom>
              <a:avLst/>
              <a:gdLst/>
              <a:ahLst/>
              <a:cxnLst/>
              <a:rect l="l" t="t" r="r" b="b"/>
              <a:pathLst>
                <a:path w="7989570">
                  <a:moveTo>
                    <a:pt x="798957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24"/>
            <p:cNvSpPr/>
            <p:nvPr/>
          </p:nvSpPr>
          <p:spPr>
            <a:xfrm>
              <a:off x="571500" y="3762755"/>
              <a:ext cx="7989570" cy="0"/>
            </a:xfrm>
            <a:custGeom>
              <a:avLst/>
              <a:gdLst/>
              <a:ahLst/>
              <a:cxnLst/>
              <a:rect l="l" t="t" r="r" b="b"/>
              <a:pathLst>
                <a:path w="7989570">
                  <a:moveTo>
                    <a:pt x="0" y="0"/>
                  </a:moveTo>
                  <a:lnTo>
                    <a:pt x="798957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25"/>
            <p:cNvSpPr/>
            <p:nvPr/>
          </p:nvSpPr>
          <p:spPr>
            <a:xfrm>
              <a:off x="571500" y="3762755"/>
              <a:ext cx="7989570" cy="0"/>
            </a:xfrm>
            <a:custGeom>
              <a:avLst/>
              <a:gdLst/>
              <a:ahLst/>
              <a:cxnLst/>
              <a:rect l="l" t="t" r="r" b="b"/>
              <a:pathLst>
                <a:path w="7989570">
                  <a:moveTo>
                    <a:pt x="798957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26"/>
            <p:cNvSpPr/>
            <p:nvPr/>
          </p:nvSpPr>
          <p:spPr>
            <a:xfrm>
              <a:off x="571500" y="4829556"/>
              <a:ext cx="7989570" cy="0"/>
            </a:xfrm>
            <a:custGeom>
              <a:avLst/>
              <a:gdLst/>
              <a:ahLst/>
              <a:cxnLst/>
              <a:rect l="l" t="t" r="r" b="b"/>
              <a:pathLst>
                <a:path w="7989570">
                  <a:moveTo>
                    <a:pt x="0" y="0"/>
                  </a:moveTo>
                  <a:lnTo>
                    <a:pt x="798957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27"/>
            <p:cNvSpPr/>
            <p:nvPr/>
          </p:nvSpPr>
          <p:spPr>
            <a:xfrm>
              <a:off x="571500" y="4829556"/>
              <a:ext cx="7989570" cy="0"/>
            </a:xfrm>
            <a:custGeom>
              <a:avLst/>
              <a:gdLst/>
              <a:ahLst/>
              <a:cxnLst/>
              <a:rect l="l" t="t" r="r" b="b"/>
              <a:pathLst>
                <a:path w="7989570">
                  <a:moveTo>
                    <a:pt x="798957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28"/>
            <p:cNvSpPr/>
            <p:nvPr/>
          </p:nvSpPr>
          <p:spPr>
            <a:xfrm>
              <a:off x="571500" y="5652515"/>
              <a:ext cx="7989570" cy="0"/>
            </a:xfrm>
            <a:custGeom>
              <a:avLst/>
              <a:gdLst/>
              <a:ahLst/>
              <a:cxnLst/>
              <a:rect l="l" t="t" r="r" b="b"/>
              <a:pathLst>
                <a:path w="7989570">
                  <a:moveTo>
                    <a:pt x="0" y="0"/>
                  </a:moveTo>
                  <a:lnTo>
                    <a:pt x="798957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29"/>
            <p:cNvSpPr/>
            <p:nvPr/>
          </p:nvSpPr>
          <p:spPr>
            <a:xfrm>
              <a:off x="571500" y="5652515"/>
              <a:ext cx="7989570" cy="0"/>
            </a:xfrm>
            <a:custGeom>
              <a:avLst/>
              <a:gdLst/>
              <a:ahLst/>
              <a:cxnLst/>
              <a:rect l="l" t="t" r="r" b="b"/>
              <a:pathLst>
                <a:path w="7989570">
                  <a:moveTo>
                    <a:pt x="798957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2"/>
            <p:cNvSpPr txBox="1"/>
            <p:nvPr/>
          </p:nvSpPr>
          <p:spPr>
            <a:xfrm>
              <a:off x="571500" y="2291333"/>
              <a:ext cx="1175004" cy="4046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marL="91440">
                <a:lnSpc>
                  <a:spcPct val="95825"/>
                </a:lnSpc>
                <a:spcBef>
                  <a:spcPts val="409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Grade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0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7" name="object 11"/>
            <p:cNvSpPr txBox="1"/>
            <p:nvPr/>
          </p:nvSpPr>
          <p:spPr>
            <a:xfrm>
              <a:off x="1746504" y="2291333"/>
              <a:ext cx="6814565" cy="4046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marL="92196">
                <a:lnSpc>
                  <a:spcPct val="95825"/>
                </a:lnSpc>
                <a:spcBef>
                  <a:spcPts val="409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Normal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examination;</a:t>
              </a:r>
              <a:r>
                <a:rPr sz="1600" b="1" spc="19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if</a:t>
              </a:r>
              <a:r>
                <a:rPr sz="1600" b="1" spc="19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impaired</a:t>
              </a:r>
              <a:r>
                <a:rPr sz="1600" b="1" spc="19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psychometric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test;</a:t>
              </a:r>
              <a:r>
                <a:rPr sz="1600" b="1" spc="1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minimal</a:t>
              </a:r>
              <a:r>
                <a:rPr sz="1600" b="1" spc="19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HE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18" name="object 10"/>
            <p:cNvSpPr txBox="1"/>
            <p:nvPr/>
          </p:nvSpPr>
          <p:spPr>
            <a:xfrm>
              <a:off x="571500" y="2695955"/>
              <a:ext cx="1175004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marL="91440">
                <a:lnSpc>
                  <a:spcPct val="95825"/>
                </a:lnSpc>
                <a:spcBef>
                  <a:spcPts val="409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Grade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1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9" name="object 9"/>
            <p:cNvSpPr txBox="1"/>
            <p:nvPr/>
          </p:nvSpPr>
          <p:spPr>
            <a:xfrm>
              <a:off x="1746504" y="2695955"/>
              <a:ext cx="6814565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marL="92196">
                <a:lnSpc>
                  <a:spcPct val="95825"/>
                </a:lnSpc>
                <a:spcBef>
                  <a:spcPts val="409"/>
                </a:spcBef>
              </a:pPr>
              <a:r>
                <a:rPr sz="16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Mild</a:t>
              </a:r>
              <a:r>
                <a:rPr sz="1600" b="1" spc="1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6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lack</a:t>
              </a:r>
              <a:r>
                <a:rPr sz="1600" b="1" spc="1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6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of</a:t>
              </a:r>
              <a:r>
                <a:rPr sz="1600" b="1" spc="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6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awareness</a:t>
              </a:r>
              <a:endParaRPr sz="1600" dirty="0">
                <a:latin typeface="Arial"/>
                <a:cs typeface="Arial"/>
              </a:endParaRPr>
            </a:p>
            <a:p>
              <a:pPr marL="92196">
                <a:lnSpc>
                  <a:spcPct val="95825"/>
                </a:lnSpc>
                <a:spcBef>
                  <a:spcPts val="80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Shortened</a:t>
              </a:r>
              <a:r>
                <a:rPr sz="1600" b="1" spc="-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attention</a:t>
              </a:r>
              <a:r>
                <a:rPr sz="1600" b="1" spc="9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span</a:t>
              </a:r>
              <a:endParaRPr sz="1600" dirty="0">
                <a:latin typeface="Arial"/>
                <a:cs typeface="Arial"/>
              </a:endParaRPr>
            </a:p>
            <a:p>
              <a:pPr marL="92196">
                <a:lnSpc>
                  <a:spcPct val="95825"/>
                </a:lnSpc>
                <a:spcBef>
                  <a:spcPts val="80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Impaired</a:t>
              </a:r>
              <a:r>
                <a:rPr sz="1600" b="1" spc="9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performance of</a:t>
              </a:r>
              <a:r>
                <a:rPr sz="1600" b="1" spc="9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addition</a:t>
              </a:r>
              <a:r>
                <a:rPr sz="1600" b="1" spc="1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/</a:t>
              </a:r>
              <a:r>
                <a:rPr sz="1600" b="1" spc="9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subtraction</a:t>
              </a:r>
              <a:endParaRPr sz="1600" dirty="0">
                <a:latin typeface="Arial"/>
                <a:cs typeface="Arial"/>
              </a:endParaRPr>
            </a:p>
            <a:p>
              <a:pPr marL="92196">
                <a:lnSpc>
                  <a:spcPct val="95825"/>
                </a:lnSpc>
                <a:spcBef>
                  <a:spcPts val="80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Mild</a:t>
              </a:r>
              <a:r>
                <a:rPr sz="1600" b="1" spc="19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asterixis</a:t>
              </a:r>
              <a:r>
                <a:rPr sz="1600" b="1" spc="19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or tremor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20" name="object 8"/>
            <p:cNvSpPr txBox="1"/>
            <p:nvPr/>
          </p:nvSpPr>
          <p:spPr>
            <a:xfrm>
              <a:off x="571500" y="3762755"/>
              <a:ext cx="1175004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marL="91440">
                <a:lnSpc>
                  <a:spcPct val="95825"/>
                </a:lnSpc>
                <a:spcBef>
                  <a:spcPts val="409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Grade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2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1" name="object 7"/>
            <p:cNvSpPr txBox="1"/>
            <p:nvPr/>
          </p:nvSpPr>
          <p:spPr>
            <a:xfrm>
              <a:off x="1746504" y="3762755"/>
              <a:ext cx="6814565" cy="1066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marL="92196" marR="4360944">
                <a:lnSpc>
                  <a:spcPct val="100041"/>
                </a:lnSpc>
                <a:spcBef>
                  <a:spcPts val="409"/>
                </a:spcBef>
              </a:pPr>
              <a:r>
                <a:rPr sz="16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Lethargy Disorientated </a:t>
              </a:r>
              <a:r>
                <a:rPr sz="1600" b="1" spc="0" dirty="0" smtClean="0">
                  <a:latin typeface="Arial"/>
                  <a:cs typeface="Arial"/>
                </a:rPr>
                <a:t>Inappropriate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behaviour</a:t>
              </a:r>
              <a:endParaRPr sz="1600" dirty="0">
                <a:latin typeface="Arial"/>
                <a:cs typeface="Arial"/>
              </a:endParaRPr>
            </a:p>
            <a:p>
              <a:pPr marL="92196">
                <a:lnSpc>
                  <a:spcPct val="95825"/>
                </a:lnSpc>
              </a:pPr>
              <a:r>
                <a:rPr sz="1600" b="1" spc="0" dirty="0" smtClean="0">
                  <a:latin typeface="Arial"/>
                  <a:cs typeface="Arial"/>
                </a:rPr>
                <a:t>Obvious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asterixis;</a:t>
              </a:r>
              <a:r>
                <a:rPr sz="1600" b="1" spc="2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slurred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speech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22" name="object 6"/>
            <p:cNvSpPr txBox="1"/>
            <p:nvPr/>
          </p:nvSpPr>
          <p:spPr>
            <a:xfrm>
              <a:off x="571500" y="4829556"/>
              <a:ext cx="1175004" cy="8229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marL="91440">
                <a:lnSpc>
                  <a:spcPct val="95825"/>
                </a:lnSpc>
                <a:spcBef>
                  <a:spcPts val="409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Grade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3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3" name="object 5"/>
            <p:cNvSpPr txBox="1"/>
            <p:nvPr/>
          </p:nvSpPr>
          <p:spPr>
            <a:xfrm>
              <a:off x="1746504" y="4829556"/>
              <a:ext cx="6814565" cy="8229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marL="92196" marR="2472039">
                <a:lnSpc>
                  <a:spcPct val="100041"/>
                </a:lnSpc>
                <a:spcBef>
                  <a:spcPts val="409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Somnolence</a:t>
              </a:r>
              <a:r>
                <a:rPr sz="1600" b="1" spc="-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but responsive to stimuli Gross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disorientation;</a:t>
              </a:r>
              <a:r>
                <a:rPr sz="1600" b="1" spc="19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bizarre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behaviour Muscular</a:t>
              </a:r>
              <a:r>
                <a:rPr sz="1600" b="1" spc="1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rigidity</a:t>
              </a:r>
              <a:r>
                <a:rPr sz="1600" b="1" spc="2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and</a:t>
              </a:r>
              <a:r>
                <a:rPr sz="1600" b="1" spc="-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clonus;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hyper-reflexia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24" name="object 4"/>
            <p:cNvSpPr txBox="1"/>
            <p:nvPr/>
          </p:nvSpPr>
          <p:spPr>
            <a:xfrm>
              <a:off x="571500" y="5652515"/>
              <a:ext cx="1175004" cy="5791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marL="91440">
                <a:lnSpc>
                  <a:spcPct val="95825"/>
                </a:lnSpc>
                <a:spcBef>
                  <a:spcPts val="409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Grade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4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25" name="object 3"/>
            <p:cNvSpPr txBox="1"/>
            <p:nvPr/>
          </p:nvSpPr>
          <p:spPr>
            <a:xfrm>
              <a:off x="1746504" y="5652515"/>
              <a:ext cx="6814565" cy="57911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pPr marL="92196" marR="1899403">
                <a:lnSpc>
                  <a:spcPct val="100041"/>
                </a:lnSpc>
                <a:spcBef>
                  <a:spcPts val="409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Coma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(unresponsive</a:t>
              </a:r>
              <a:r>
                <a:rPr sz="1600" b="1" spc="-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to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verbal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or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noxious</a:t>
              </a:r>
              <a:r>
                <a:rPr sz="1600" b="1" spc="-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stimuli) Decerebrate posturing</a:t>
              </a:r>
              <a:endParaRPr sz="1600" dirty="0">
                <a:latin typeface="Arial"/>
                <a:cs typeface="Arial"/>
              </a:endParaRPr>
            </a:p>
          </p:txBody>
        </p:sp>
      </p:grpSp>
      <p:sp>
        <p:nvSpPr>
          <p:cNvPr id="26" name="object 13"/>
          <p:cNvSpPr txBox="1"/>
          <p:nvPr/>
        </p:nvSpPr>
        <p:spPr>
          <a:xfrm>
            <a:off x="4083050" y="6301944"/>
            <a:ext cx="4604212" cy="3972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lang="en-US" sz="1200" b="1" i="1" spc="0" dirty="0" smtClean="0">
                <a:latin typeface="Arial"/>
                <a:cs typeface="Arial"/>
              </a:rPr>
              <a:t>           </a:t>
            </a:r>
            <a:r>
              <a:rPr sz="1200" b="1" i="1" spc="0" smtClean="0">
                <a:latin typeface="Arial"/>
                <a:cs typeface="Arial"/>
              </a:rPr>
              <a:t>Conn</a:t>
            </a:r>
            <a:r>
              <a:rPr sz="1200" b="1" i="1" spc="14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HO,</a:t>
            </a:r>
            <a:r>
              <a:rPr sz="1200" b="1" i="1" spc="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et</a:t>
            </a:r>
            <a:r>
              <a:rPr sz="1200" b="1" i="1" spc="-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al.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Gastroenterology.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1977;72(4</a:t>
            </a:r>
            <a:r>
              <a:rPr sz="1200" b="1" i="1" spc="-1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pt</a:t>
            </a:r>
            <a:r>
              <a:rPr sz="1200" b="1" i="1" spc="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1):573</a:t>
            </a:r>
            <a:r>
              <a:rPr sz="1200" b="1" i="1" spc="-4" dirty="0" smtClean="0">
                <a:latin typeface="Arial"/>
                <a:cs typeface="Arial"/>
              </a:rPr>
              <a:t>–</a:t>
            </a:r>
            <a:r>
              <a:rPr sz="1200" b="1" i="1" spc="0" dirty="0" smtClean="0">
                <a:latin typeface="Arial"/>
                <a:cs typeface="Arial"/>
              </a:rPr>
              <a:t>83</a:t>
            </a:r>
            <a:endParaRPr sz="1200" dirty="0">
              <a:latin typeface="Arial"/>
              <a:cs typeface="Arial"/>
            </a:endParaRPr>
          </a:p>
          <a:p>
            <a:pPr marL="1376679" marR="518">
              <a:lnSpc>
                <a:spcPct val="95825"/>
              </a:lnSpc>
              <a:spcBef>
                <a:spcPts val="278"/>
              </a:spcBef>
            </a:pPr>
            <a:r>
              <a:rPr sz="1200" b="1" i="1" spc="0" dirty="0" smtClean="0">
                <a:latin typeface="Arial"/>
                <a:cs typeface="Arial"/>
              </a:rPr>
              <a:t>Ferenci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P,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et al.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Hep</a:t>
            </a:r>
            <a:r>
              <a:rPr sz="1200" b="1" i="1" spc="-4" dirty="0" smtClean="0">
                <a:latin typeface="Arial"/>
                <a:cs typeface="Arial"/>
              </a:rPr>
              <a:t>a</a:t>
            </a:r>
            <a:r>
              <a:rPr sz="1200" b="1" i="1" spc="0" dirty="0" smtClean="0">
                <a:latin typeface="Arial"/>
                <a:cs typeface="Arial"/>
              </a:rPr>
              <a:t>tology.</a:t>
            </a:r>
            <a:r>
              <a:rPr sz="1200" b="1" i="1" spc="1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2002;</a:t>
            </a:r>
            <a:r>
              <a:rPr sz="1200" b="1" i="1" spc="-4" dirty="0" smtClean="0">
                <a:latin typeface="Arial"/>
                <a:cs typeface="Arial"/>
              </a:rPr>
              <a:t>35:716–21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118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Subcategories HE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066800" y="1371600"/>
            <a:ext cx="3276600" cy="2563813"/>
          </a:xfrm>
          <a:prstGeom prst="rect">
            <a:avLst/>
          </a:prstGeom>
        </p:spPr>
      </p:pic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1575" y="1476375"/>
            <a:ext cx="286702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43200" y="4038600"/>
            <a:ext cx="3276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1536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Minimal HE (MHE)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neuropsychiatric disorder of cirrhotic patients </a:t>
            </a:r>
          </a:p>
          <a:p>
            <a:r>
              <a:rPr lang="en-US" dirty="0" smtClean="0"/>
              <a:t>Clinically (neurologically) free of symptoms</a:t>
            </a:r>
          </a:p>
          <a:p>
            <a:r>
              <a:rPr lang="en-US" dirty="0" smtClean="0"/>
              <a:t>Manifest abnormalities in central nervous system function when assessed using:</a:t>
            </a:r>
          </a:p>
          <a:p>
            <a:pPr lvl="1"/>
            <a:r>
              <a:rPr lang="en-US" dirty="0" smtClean="0"/>
              <a:t>Psychometric tests </a:t>
            </a:r>
          </a:p>
          <a:p>
            <a:pPr lvl="1"/>
            <a:r>
              <a:rPr lang="en-US" dirty="0" smtClean="0"/>
              <a:t>Electrophysiological techniques</a:t>
            </a:r>
          </a:p>
          <a:p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4800600" y="6380194"/>
            <a:ext cx="3955839" cy="401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sz="1200" b="1" i="1" dirty="0" smtClean="0"/>
              <a:t>Bajaj SJ et al. Aliment </a:t>
            </a:r>
            <a:r>
              <a:rPr lang="en-US" sz="1200" b="1" i="1" dirty="0" err="1" smtClean="0"/>
              <a:t>Pharmacol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Ther</a:t>
            </a:r>
            <a:r>
              <a:rPr lang="en-US" sz="1200" b="1" i="1" dirty="0" smtClean="0"/>
              <a:t>. 2010;31, 537–547</a:t>
            </a:r>
          </a:p>
        </p:txBody>
      </p:sp>
    </p:spTree>
    <p:extLst>
      <p:ext uri="{BB962C8B-B14F-4D97-AF65-F5344CB8AC3E}">
        <p14:creationId xmlns:p14="http://schemas.microsoft.com/office/powerpoint/2010/main" val="102026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cs typeface="Arial"/>
              </a:rPr>
              <a:t>Differentiation</a:t>
            </a:r>
            <a:r>
              <a:rPr lang="en-US" sz="2800" spc="-140" dirty="0" smtClean="0">
                <a:cs typeface="Arial"/>
              </a:rPr>
              <a:t> </a:t>
            </a:r>
            <a:r>
              <a:rPr lang="en-US" sz="2800" dirty="0" smtClean="0">
                <a:cs typeface="Arial"/>
              </a:rPr>
              <a:t>between</a:t>
            </a:r>
            <a:r>
              <a:rPr lang="en-US" sz="2800" spc="-69" dirty="0" smtClean="0">
                <a:cs typeface="Arial"/>
              </a:rPr>
              <a:t> </a:t>
            </a:r>
            <a:r>
              <a:rPr lang="en-US" sz="2800" dirty="0" smtClean="0">
                <a:cs typeface="Arial"/>
              </a:rPr>
              <a:t>minimal</a:t>
            </a:r>
            <a:r>
              <a:rPr lang="en-US" sz="2800" spc="-19" dirty="0" smtClean="0">
                <a:cs typeface="Arial"/>
              </a:rPr>
              <a:t> </a:t>
            </a:r>
            <a:r>
              <a:rPr lang="en-US" sz="2800" dirty="0" smtClean="0">
                <a:cs typeface="Arial"/>
              </a:rPr>
              <a:t>HE and low-grade, overt HE (i.e., WH I) can be clinically difficult</a:t>
            </a:r>
          </a:p>
          <a:p>
            <a:endParaRPr lang="en-US" sz="2800" dirty="0" smtClean="0">
              <a:cs typeface="Arial"/>
            </a:endParaRPr>
          </a:p>
          <a:p>
            <a:endParaRPr lang="en-US" sz="2800" dirty="0" smtClean="0">
              <a:cs typeface="Arial"/>
            </a:endParaRPr>
          </a:p>
          <a:p>
            <a:endParaRPr lang="en-US" sz="3000" dirty="0" smtClean="0">
              <a:cs typeface="Arial"/>
            </a:endParaRPr>
          </a:p>
          <a:p>
            <a:endParaRPr lang="en-US" sz="3000" dirty="0" smtClean="0">
              <a:cs typeface="Arial"/>
            </a:endParaRPr>
          </a:p>
          <a:p>
            <a:endParaRPr lang="en-US" sz="3000" dirty="0" smtClean="0">
              <a:cs typeface="Arial"/>
            </a:endParaRPr>
          </a:p>
          <a:p>
            <a:r>
              <a:rPr lang="en-US" sz="3000" dirty="0" smtClean="0">
                <a:cs typeface="Arial"/>
              </a:rPr>
              <a:t>Therefore,</a:t>
            </a:r>
            <a:r>
              <a:rPr lang="en-US" sz="3000" spc="-97" dirty="0" smtClean="0">
                <a:cs typeface="Arial"/>
              </a:rPr>
              <a:t> </a:t>
            </a:r>
            <a:r>
              <a:rPr lang="en-US" sz="3000" dirty="0" smtClean="0">
                <a:cs typeface="Arial"/>
              </a:rPr>
              <a:t>a</a:t>
            </a:r>
            <a:r>
              <a:rPr lang="en-US" sz="3000" spc="-11" dirty="0" smtClean="0">
                <a:cs typeface="Arial"/>
              </a:rPr>
              <a:t> </a:t>
            </a:r>
            <a:r>
              <a:rPr lang="en-US" sz="3000" dirty="0" smtClean="0">
                <a:cs typeface="Arial"/>
              </a:rPr>
              <a:t>new</a:t>
            </a:r>
            <a:r>
              <a:rPr lang="en-US" sz="3000" spc="-38" dirty="0" smtClean="0">
                <a:cs typeface="Arial"/>
              </a:rPr>
              <a:t> </a:t>
            </a:r>
            <a:r>
              <a:rPr lang="en-US" sz="3000" dirty="0" smtClean="0">
                <a:cs typeface="Arial"/>
              </a:rPr>
              <a:t>classification</a:t>
            </a:r>
            <a:r>
              <a:rPr lang="en-US" sz="3000" spc="-136" dirty="0" smtClean="0">
                <a:cs typeface="Arial"/>
              </a:rPr>
              <a:t> </a:t>
            </a:r>
            <a:r>
              <a:rPr lang="en-US" sz="3000" dirty="0" smtClean="0">
                <a:cs typeface="Arial"/>
              </a:rPr>
              <a:t>has</a:t>
            </a:r>
            <a:r>
              <a:rPr lang="en-US" sz="3000" spc="-34" dirty="0" smtClean="0">
                <a:cs typeface="Arial"/>
              </a:rPr>
              <a:t> </a:t>
            </a:r>
            <a:r>
              <a:rPr lang="en-US" sz="3000" dirty="0" smtClean="0">
                <a:cs typeface="Arial"/>
              </a:rPr>
              <a:t>been</a:t>
            </a:r>
            <a:r>
              <a:rPr lang="en-US" sz="3000" spc="-31" dirty="0" smtClean="0">
                <a:cs typeface="Arial"/>
              </a:rPr>
              <a:t> </a:t>
            </a:r>
            <a:r>
              <a:rPr lang="en-US" sz="3000" dirty="0" smtClean="0">
                <a:cs typeface="Arial"/>
              </a:rPr>
              <a:t>proposed by ISHEN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2819400"/>
            <a:ext cx="6934200" cy="1600200"/>
            <a:chOff x="1181100" y="2743962"/>
            <a:chExt cx="6880859" cy="1637537"/>
          </a:xfrm>
        </p:grpSpPr>
        <p:sp>
          <p:nvSpPr>
            <p:cNvPr id="6" name="object 49"/>
            <p:cNvSpPr/>
            <p:nvPr/>
          </p:nvSpPr>
          <p:spPr>
            <a:xfrm>
              <a:off x="3492246" y="2743962"/>
              <a:ext cx="974597" cy="557784"/>
            </a:xfrm>
            <a:custGeom>
              <a:avLst/>
              <a:gdLst/>
              <a:ahLst/>
              <a:cxnLst/>
              <a:rect l="l" t="t" r="r" b="b"/>
              <a:pathLst>
                <a:path w="974598" h="557784">
                  <a:moveTo>
                    <a:pt x="0" y="92963"/>
                  </a:moveTo>
                  <a:lnTo>
                    <a:pt x="0" y="464819"/>
                  </a:lnTo>
                  <a:lnTo>
                    <a:pt x="6106" y="497818"/>
                  </a:lnTo>
                  <a:lnTo>
                    <a:pt x="29078" y="532144"/>
                  </a:lnTo>
                  <a:lnTo>
                    <a:pt x="64633" y="553327"/>
                  </a:lnTo>
                  <a:lnTo>
                    <a:pt x="92964" y="557783"/>
                  </a:lnTo>
                  <a:lnTo>
                    <a:pt x="881634" y="557783"/>
                  </a:lnTo>
                  <a:lnTo>
                    <a:pt x="914943" y="551677"/>
                  </a:lnTo>
                  <a:lnTo>
                    <a:pt x="949234" y="528705"/>
                  </a:lnTo>
                  <a:lnTo>
                    <a:pt x="970210" y="493150"/>
                  </a:lnTo>
                  <a:lnTo>
                    <a:pt x="974597" y="464819"/>
                  </a:lnTo>
                  <a:lnTo>
                    <a:pt x="974597" y="92963"/>
                  </a:lnTo>
                  <a:lnTo>
                    <a:pt x="968583" y="59965"/>
                  </a:lnTo>
                  <a:lnTo>
                    <a:pt x="945814" y="25639"/>
                  </a:lnTo>
                  <a:lnTo>
                    <a:pt x="910251" y="4456"/>
                  </a:lnTo>
                  <a:lnTo>
                    <a:pt x="881634" y="0"/>
                  </a:lnTo>
                  <a:lnTo>
                    <a:pt x="92963" y="0"/>
                  </a:lnTo>
                  <a:lnTo>
                    <a:pt x="59965" y="6106"/>
                  </a:lnTo>
                  <a:lnTo>
                    <a:pt x="25639" y="29078"/>
                  </a:lnTo>
                  <a:lnTo>
                    <a:pt x="4456" y="64633"/>
                  </a:lnTo>
                  <a:lnTo>
                    <a:pt x="0" y="92963"/>
                  </a:lnTo>
                  <a:close/>
                </a:path>
              </a:pathLst>
            </a:custGeom>
            <a:solidFill>
              <a:srgbClr val="FE98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48"/>
            <p:cNvSpPr/>
            <p:nvPr/>
          </p:nvSpPr>
          <p:spPr>
            <a:xfrm>
              <a:off x="4519422" y="2743962"/>
              <a:ext cx="973836" cy="557784"/>
            </a:xfrm>
            <a:custGeom>
              <a:avLst/>
              <a:gdLst/>
              <a:ahLst/>
              <a:cxnLst/>
              <a:rect l="l" t="t" r="r" b="b"/>
              <a:pathLst>
                <a:path w="973836" h="557784">
                  <a:moveTo>
                    <a:pt x="0" y="92963"/>
                  </a:moveTo>
                  <a:lnTo>
                    <a:pt x="0" y="464819"/>
                  </a:lnTo>
                  <a:lnTo>
                    <a:pt x="6106" y="497818"/>
                  </a:lnTo>
                  <a:lnTo>
                    <a:pt x="29078" y="532144"/>
                  </a:lnTo>
                  <a:lnTo>
                    <a:pt x="64633" y="553327"/>
                  </a:lnTo>
                  <a:lnTo>
                    <a:pt x="92964" y="557783"/>
                  </a:lnTo>
                  <a:lnTo>
                    <a:pt x="880872" y="557783"/>
                  </a:lnTo>
                  <a:lnTo>
                    <a:pt x="913870" y="551677"/>
                  </a:lnTo>
                  <a:lnTo>
                    <a:pt x="948196" y="528705"/>
                  </a:lnTo>
                  <a:lnTo>
                    <a:pt x="969379" y="493150"/>
                  </a:lnTo>
                  <a:lnTo>
                    <a:pt x="973836" y="464819"/>
                  </a:lnTo>
                  <a:lnTo>
                    <a:pt x="973836" y="92963"/>
                  </a:lnTo>
                  <a:lnTo>
                    <a:pt x="967729" y="59965"/>
                  </a:lnTo>
                  <a:lnTo>
                    <a:pt x="944757" y="25639"/>
                  </a:lnTo>
                  <a:lnTo>
                    <a:pt x="909202" y="4456"/>
                  </a:lnTo>
                  <a:lnTo>
                    <a:pt x="880872" y="0"/>
                  </a:lnTo>
                  <a:lnTo>
                    <a:pt x="92963" y="0"/>
                  </a:lnTo>
                  <a:lnTo>
                    <a:pt x="59965" y="6106"/>
                  </a:lnTo>
                  <a:lnTo>
                    <a:pt x="25639" y="29078"/>
                  </a:lnTo>
                  <a:lnTo>
                    <a:pt x="4456" y="64633"/>
                  </a:lnTo>
                  <a:lnTo>
                    <a:pt x="0" y="92963"/>
                  </a:lnTo>
                  <a:close/>
                </a:path>
              </a:pathLst>
            </a:custGeom>
            <a:solidFill>
              <a:srgbClr val="FE98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47"/>
            <p:cNvSpPr/>
            <p:nvPr/>
          </p:nvSpPr>
          <p:spPr>
            <a:xfrm>
              <a:off x="6413754" y="2743962"/>
              <a:ext cx="794004" cy="557784"/>
            </a:xfrm>
            <a:custGeom>
              <a:avLst/>
              <a:gdLst/>
              <a:ahLst/>
              <a:cxnLst/>
              <a:rect l="l" t="t" r="r" b="b"/>
              <a:pathLst>
                <a:path w="794003" h="557784">
                  <a:moveTo>
                    <a:pt x="0" y="92963"/>
                  </a:moveTo>
                  <a:lnTo>
                    <a:pt x="0" y="464819"/>
                  </a:lnTo>
                  <a:lnTo>
                    <a:pt x="6106" y="497818"/>
                  </a:lnTo>
                  <a:lnTo>
                    <a:pt x="19786" y="521927"/>
                  </a:lnTo>
                  <a:lnTo>
                    <a:pt x="39768" y="540902"/>
                  </a:lnTo>
                  <a:lnTo>
                    <a:pt x="64633" y="553327"/>
                  </a:lnTo>
                  <a:lnTo>
                    <a:pt x="92964" y="557783"/>
                  </a:lnTo>
                  <a:lnTo>
                    <a:pt x="701040" y="557783"/>
                  </a:lnTo>
                  <a:lnTo>
                    <a:pt x="734349" y="551677"/>
                  </a:lnTo>
                  <a:lnTo>
                    <a:pt x="758469" y="537997"/>
                  </a:lnTo>
                  <a:lnTo>
                    <a:pt x="777331" y="518015"/>
                  </a:lnTo>
                  <a:lnTo>
                    <a:pt x="789616" y="493150"/>
                  </a:lnTo>
                  <a:lnTo>
                    <a:pt x="794004" y="464819"/>
                  </a:lnTo>
                  <a:lnTo>
                    <a:pt x="794004" y="92963"/>
                  </a:lnTo>
                  <a:lnTo>
                    <a:pt x="787989" y="59965"/>
                  </a:lnTo>
                  <a:lnTo>
                    <a:pt x="774451" y="35856"/>
                  </a:lnTo>
                  <a:lnTo>
                    <a:pt x="754567" y="16881"/>
                  </a:lnTo>
                  <a:lnTo>
                    <a:pt x="729657" y="4456"/>
                  </a:lnTo>
                  <a:lnTo>
                    <a:pt x="701040" y="0"/>
                  </a:lnTo>
                  <a:lnTo>
                    <a:pt x="92963" y="0"/>
                  </a:lnTo>
                  <a:lnTo>
                    <a:pt x="59965" y="6106"/>
                  </a:lnTo>
                  <a:lnTo>
                    <a:pt x="35856" y="19786"/>
                  </a:lnTo>
                  <a:lnTo>
                    <a:pt x="16881" y="39768"/>
                  </a:lnTo>
                  <a:lnTo>
                    <a:pt x="4456" y="64633"/>
                  </a:lnTo>
                  <a:lnTo>
                    <a:pt x="0" y="92963"/>
                  </a:lnTo>
                  <a:close/>
                </a:path>
              </a:pathLst>
            </a:custGeom>
            <a:solidFill>
              <a:srgbClr val="FE98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46"/>
            <p:cNvSpPr/>
            <p:nvPr/>
          </p:nvSpPr>
          <p:spPr>
            <a:xfrm>
              <a:off x="5545836" y="2743962"/>
              <a:ext cx="815340" cy="557784"/>
            </a:xfrm>
            <a:custGeom>
              <a:avLst/>
              <a:gdLst/>
              <a:ahLst/>
              <a:cxnLst/>
              <a:rect l="l" t="t" r="r" b="b"/>
              <a:pathLst>
                <a:path w="815339" h="557784">
                  <a:moveTo>
                    <a:pt x="0" y="92963"/>
                  </a:moveTo>
                  <a:lnTo>
                    <a:pt x="110" y="469395"/>
                  </a:lnTo>
                  <a:lnTo>
                    <a:pt x="5844" y="497387"/>
                  </a:lnTo>
                  <a:lnTo>
                    <a:pt x="19288" y="521658"/>
                  </a:lnTo>
                  <a:lnTo>
                    <a:pt x="39075" y="540771"/>
                  </a:lnTo>
                  <a:lnTo>
                    <a:pt x="63836" y="553291"/>
                  </a:lnTo>
                  <a:lnTo>
                    <a:pt x="92202" y="557783"/>
                  </a:lnTo>
                  <a:lnTo>
                    <a:pt x="727711" y="557671"/>
                  </a:lnTo>
                  <a:lnTo>
                    <a:pt x="755608" y="551841"/>
                  </a:lnTo>
                  <a:lnTo>
                    <a:pt x="779688" y="538206"/>
                  </a:lnTo>
                  <a:lnTo>
                    <a:pt x="798582" y="518201"/>
                  </a:lnTo>
                  <a:lnTo>
                    <a:pt x="810922" y="493260"/>
                  </a:lnTo>
                  <a:lnTo>
                    <a:pt x="815340" y="464819"/>
                  </a:lnTo>
                  <a:lnTo>
                    <a:pt x="815229" y="88388"/>
                  </a:lnTo>
                  <a:lnTo>
                    <a:pt x="809495" y="60396"/>
                  </a:lnTo>
                  <a:lnTo>
                    <a:pt x="796051" y="36125"/>
                  </a:lnTo>
                  <a:lnTo>
                    <a:pt x="776264" y="17012"/>
                  </a:lnTo>
                  <a:lnTo>
                    <a:pt x="751503" y="4492"/>
                  </a:lnTo>
                  <a:lnTo>
                    <a:pt x="723138" y="0"/>
                  </a:lnTo>
                  <a:lnTo>
                    <a:pt x="87628" y="112"/>
                  </a:lnTo>
                  <a:lnTo>
                    <a:pt x="59731" y="5942"/>
                  </a:lnTo>
                  <a:lnTo>
                    <a:pt x="35651" y="19577"/>
                  </a:lnTo>
                  <a:lnTo>
                    <a:pt x="16757" y="39582"/>
                  </a:lnTo>
                  <a:lnTo>
                    <a:pt x="4417" y="64523"/>
                  </a:lnTo>
                  <a:lnTo>
                    <a:pt x="0" y="92963"/>
                  </a:lnTo>
                  <a:close/>
                </a:path>
              </a:pathLst>
            </a:custGeom>
            <a:solidFill>
              <a:srgbClr val="FE98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45"/>
            <p:cNvSpPr/>
            <p:nvPr/>
          </p:nvSpPr>
          <p:spPr>
            <a:xfrm>
              <a:off x="7260335" y="2743962"/>
              <a:ext cx="801624" cy="557784"/>
            </a:xfrm>
            <a:custGeom>
              <a:avLst/>
              <a:gdLst/>
              <a:ahLst/>
              <a:cxnLst/>
              <a:rect l="l" t="t" r="r" b="b"/>
              <a:pathLst>
                <a:path w="801624" h="557784">
                  <a:moveTo>
                    <a:pt x="0" y="92963"/>
                  </a:moveTo>
                  <a:lnTo>
                    <a:pt x="0" y="464819"/>
                  </a:lnTo>
                  <a:lnTo>
                    <a:pt x="6106" y="497818"/>
                  </a:lnTo>
                  <a:lnTo>
                    <a:pt x="19786" y="521927"/>
                  </a:lnTo>
                  <a:lnTo>
                    <a:pt x="39768" y="540902"/>
                  </a:lnTo>
                  <a:lnTo>
                    <a:pt x="64633" y="553327"/>
                  </a:lnTo>
                  <a:lnTo>
                    <a:pt x="92964" y="557783"/>
                  </a:lnTo>
                  <a:lnTo>
                    <a:pt x="708660" y="557783"/>
                  </a:lnTo>
                  <a:lnTo>
                    <a:pt x="741969" y="551677"/>
                  </a:lnTo>
                  <a:lnTo>
                    <a:pt x="766089" y="537997"/>
                  </a:lnTo>
                  <a:lnTo>
                    <a:pt x="784951" y="518015"/>
                  </a:lnTo>
                  <a:lnTo>
                    <a:pt x="797236" y="493150"/>
                  </a:lnTo>
                  <a:lnTo>
                    <a:pt x="801624" y="464819"/>
                  </a:lnTo>
                  <a:lnTo>
                    <a:pt x="801624" y="92963"/>
                  </a:lnTo>
                  <a:lnTo>
                    <a:pt x="795609" y="59965"/>
                  </a:lnTo>
                  <a:lnTo>
                    <a:pt x="782071" y="35856"/>
                  </a:lnTo>
                  <a:lnTo>
                    <a:pt x="762187" y="16881"/>
                  </a:lnTo>
                  <a:lnTo>
                    <a:pt x="737277" y="4456"/>
                  </a:lnTo>
                  <a:lnTo>
                    <a:pt x="708660" y="0"/>
                  </a:lnTo>
                  <a:lnTo>
                    <a:pt x="92963" y="0"/>
                  </a:lnTo>
                  <a:lnTo>
                    <a:pt x="59965" y="6106"/>
                  </a:lnTo>
                  <a:lnTo>
                    <a:pt x="35856" y="19786"/>
                  </a:lnTo>
                  <a:lnTo>
                    <a:pt x="16881" y="39768"/>
                  </a:lnTo>
                  <a:lnTo>
                    <a:pt x="4456" y="64633"/>
                  </a:lnTo>
                  <a:lnTo>
                    <a:pt x="0" y="92963"/>
                  </a:lnTo>
                  <a:close/>
                </a:path>
              </a:pathLst>
            </a:custGeom>
            <a:solidFill>
              <a:srgbClr val="FE98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43"/>
            <p:cNvSpPr/>
            <p:nvPr/>
          </p:nvSpPr>
          <p:spPr>
            <a:xfrm>
              <a:off x="1181100" y="2743962"/>
              <a:ext cx="2258568" cy="1025652"/>
            </a:xfrm>
            <a:custGeom>
              <a:avLst/>
              <a:gdLst/>
              <a:ahLst/>
              <a:cxnLst/>
              <a:rect l="l" t="t" r="r" b="b"/>
              <a:pathLst>
                <a:path w="2258568" h="1025652">
                  <a:moveTo>
                    <a:pt x="0" y="171450"/>
                  </a:moveTo>
                  <a:lnTo>
                    <a:pt x="0" y="854963"/>
                  </a:lnTo>
                  <a:lnTo>
                    <a:pt x="5492" y="898207"/>
                  </a:lnTo>
                  <a:lnTo>
                    <a:pt x="21005" y="937242"/>
                  </a:lnTo>
                  <a:lnTo>
                    <a:pt x="45171" y="970808"/>
                  </a:lnTo>
                  <a:lnTo>
                    <a:pt x="76626" y="997538"/>
                  </a:lnTo>
                  <a:lnTo>
                    <a:pt x="114003" y="1016067"/>
                  </a:lnTo>
                  <a:lnTo>
                    <a:pt x="155934" y="1025027"/>
                  </a:lnTo>
                  <a:lnTo>
                    <a:pt x="170688" y="1025652"/>
                  </a:lnTo>
                  <a:lnTo>
                    <a:pt x="2087880" y="1025651"/>
                  </a:lnTo>
                  <a:lnTo>
                    <a:pt x="2131123" y="1020159"/>
                  </a:lnTo>
                  <a:lnTo>
                    <a:pt x="2170158" y="1004646"/>
                  </a:lnTo>
                  <a:lnTo>
                    <a:pt x="2203724" y="980480"/>
                  </a:lnTo>
                  <a:lnTo>
                    <a:pt x="2230454" y="949025"/>
                  </a:lnTo>
                  <a:lnTo>
                    <a:pt x="2248983" y="911648"/>
                  </a:lnTo>
                  <a:lnTo>
                    <a:pt x="2257943" y="869717"/>
                  </a:lnTo>
                  <a:lnTo>
                    <a:pt x="2258568" y="854963"/>
                  </a:lnTo>
                  <a:lnTo>
                    <a:pt x="2258566" y="170713"/>
                  </a:lnTo>
                  <a:lnTo>
                    <a:pt x="2252947" y="127663"/>
                  </a:lnTo>
                  <a:lnTo>
                    <a:pt x="2237368" y="88637"/>
                  </a:lnTo>
                  <a:lnTo>
                    <a:pt x="2213187" y="55027"/>
                  </a:lnTo>
                  <a:lnTo>
                    <a:pt x="2181760" y="28227"/>
                  </a:lnTo>
                  <a:lnTo>
                    <a:pt x="2144446" y="9629"/>
                  </a:lnTo>
                  <a:lnTo>
                    <a:pt x="2102600" y="627"/>
                  </a:lnTo>
                  <a:lnTo>
                    <a:pt x="2087880" y="0"/>
                  </a:lnTo>
                  <a:lnTo>
                    <a:pt x="169951" y="1"/>
                  </a:lnTo>
                  <a:lnTo>
                    <a:pt x="126953" y="5672"/>
                  </a:lnTo>
                  <a:lnTo>
                    <a:pt x="88056" y="21381"/>
                  </a:lnTo>
                  <a:lnTo>
                    <a:pt x="54617" y="45733"/>
                  </a:lnTo>
                  <a:lnTo>
                    <a:pt x="27994" y="77335"/>
                  </a:lnTo>
                  <a:lnTo>
                    <a:pt x="9543" y="114796"/>
                  </a:lnTo>
                  <a:lnTo>
                    <a:pt x="621" y="156723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rgbClr val="FE98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44"/>
            <p:cNvSpPr/>
            <p:nvPr/>
          </p:nvSpPr>
          <p:spPr>
            <a:xfrm>
              <a:off x="1181100" y="3667505"/>
              <a:ext cx="6880859" cy="713994"/>
            </a:xfrm>
            <a:custGeom>
              <a:avLst/>
              <a:gdLst/>
              <a:ahLst/>
              <a:cxnLst/>
              <a:rect l="l" t="t" r="r" b="b"/>
              <a:pathLst>
                <a:path w="6880859" h="713994">
                  <a:moveTo>
                    <a:pt x="6880859" y="357377"/>
                  </a:moveTo>
                  <a:lnTo>
                    <a:pt x="5823204" y="0"/>
                  </a:lnTo>
                  <a:lnTo>
                    <a:pt x="5823204" y="179069"/>
                  </a:lnTo>
                  <a:lnTo>
                    <a:pt x="0" y="179070"/>
                  </a:lnTo>
                  <a:lnTo>
                    <a:pt x="0" y="536448"/>
                  </a:lnTo>
                  <a:lnTo>
                    <a:pt x="5823204" y="536447"/>
                  </a:lnTo>
                  <a:lnTo>
                    <a:pt x="5823204" y="713993"/>
                  </a:lnTo>
                  <a:lnTo>
                    <a:pt x="6880859" y="357377"/>
                  </a:lnTo>
                  <a:close/>
                </a:path>
              </a:pathLst>
            </a:custGeom>
            <a:solidFill>
              <a:srgbClr val="FE98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18"/>
            <p:cNvSpPr txBox="1"/>
            <p:nvPr/>
          </p:nvSpPr>
          <p:spPr>
            <a:xfrm>
              <a:off x="3636517" y="2833519"/>
              <a:ext cx="700031" cy="41630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latin typeface="Arial"/>
                  <a:cs typeface="Arial"/>
                </a:rPr>
                <a:t>Minimal</a:t>
              </a:r>
              <a:endParaRPr sz="1400">
                <a:latin typeface="Arial"/>
                <a:cs typeface="Arial"/>
              </a:endParaRPr>
            </a:p>
            <a:p>
              <a:pPr marL="194714" marR="207035" algn="ctr">
                <a:lnSpc>
                  <a:spcPct val="95825"/>
                </a:lnSpc>
              </a:pPr>
              <a:r>
                <a:rPr sz="1400" b="1" spc="0" dirty="0" smtClean="0">
                  <a:latin typeface="Arial"/>
                  <a:cs typeface="Arial"/>
                </a:rPr>
                <a:t>HE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4" name="object 17"/>
            <p:cNvSpPr txBox="1"/>
            <p:nvPr/>
          </p:nvSpPr>
          <p:spPr>
            <a:xfrm>
              <a:off x="4736846" y="2833519"/>
              <a:ext cx="552025" cy="41630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latin typeface="Arial"/>
                  <a:cs typeface="Arial"/>
                </a:rPr>
                <a:t>Grade</a:t>
              </a:r>
              <a:endParaRPr sz="1400">
                <a:latin typeface="Arial"/>
                <a:cs typeface="Arial"/>
              </a:endParaRPr>
            </a:p>
            <a:p>
              <a:pPr marL="219091" marR="231574" algn="ctr">
                <a:lnSpc>
                  <a:spcPct val="95825"/>
                </a:lnSpc>
              </a:pPr>
              <a:r>
                <a:rPr sz="1400" b="1" spc="0" dirty="0" smtClean="0">
                  <a:latin typeface="Arial"/>
                  <a:cs typeface="Arial"/>
                </a:rPr>
                <a:t>I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5" name="object 16"/>
            <p:cNvSpPr txBox="1"/>
            <p:nvPr/>
          </p:nvSpPr>
          <p:spPr>
            <a:xfrm>
              <a:off x="5684012" y="2833519"/>
              <a:ext cx="552025" cy="41630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latin typeface="Arial"/>
                  <a:cs typeface="Arial"/>
                </a:rPr>
                <a:t>Grade</a:t>
              </a:r>
              <a:endParaRPr sz="1400">
                <a:latin typeface="Arial"/>
                <a:cs typeface="Arial"/>
              </a:endParaRPr>
            </a:p>
            <a:p>
              <a:pPr marL="193951" marR="206996" algn="ctr">
                <a:lnSpc>
                  <a:spcPct val="95825"/>
                </a:lnSpc>
              </a:pPr>
              <a:r>
                <a:rPr sz="1400" b="1" spc="0" dirty="0" smtClean="0">
                  <a:latin typeface="Arial"/>
                  <a:cs typeface="Arial"/>
                </a:rPr>
                <a:t>II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6" name="object 15"/>
            <p:cNvSpPr txBox="1"/>
            <p:nvPr/>
          </p:nvSpPr>
          <p:spPr>
            <a:xfrm>
              <a:off x="6541261" y="2833519"/>
              <a:ext cx="552025" cy="41630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latin typeface="Arial"/>
                  <a:cs typeface="Arial"/>
                </a:rPr>
                <a:t>Grade</a:t>
              </a:r>
              <a:endParaRPr sz="1400">
                <a:latin typeface="Arial"/>
                <a:cs typeface="Arial"/>
              </a:endParaRPr>
            </a:p>
            <a:p>
              <a:pPr marL="169556" marR="181867" algn="ctr">
                <a:lnSpc>
                  <a:spcPct val="95825"/>
                </a:lnSpc>
              </a:pPr>
              <a:r>
                <a:rPr sz="1400" b="1" spc="0" dirty="0" smtClean="0">
                  <a:latin typeface="Arial"/>
                  <a:cs typeface="Arial"/>
                </a:rPr>
                <a:t>III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7" name="object 14"/>
            <p:cNvSpPr txBox="1"/>
            <p:nvPr/>
          </p:nvSpPr>
          <p:spPr>
            <a:xfrm>
              <a:off x="7392416" y="2833519"/>
              <a:ext cx="552025" cy="41630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latin typeface="Arial"/>
                  <a:cs typeface="Arial"/>
                </a:rPr>
                <a:t>Grade</a:t>
              </a:r>
              <a:endParaRPr sz="1400">
                <a:latin typeface="Arial"/>
                <a:cs typeface="Arial"/>
              </a:endParaRPr>
            </a:p>
            <a:p>
              <a:pPr marL="159649" marR="172204" algn="ctr">
                <a:lnSpc>
                  <a:spcPct val="95825"/>
                </a:lnSpc>
              </a:pPr>
              <a:r>
                <a:rPr sz="1400" b="1" spc="0" dirty="0" smtClean="0">
                  <a:latin typeface="Arial"/>
                  <a:cs typeface="Arial"/>
                </a:rPr>
                <a:t>IV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18" name="object 13"/>
            <p:cNvSpPr txBox="1"/>
            <p:nvPr/>
          </p:nvSpPr>
          <p:spPr>
            <a:xfrm>
              <a:off x="1373380" y="2856379"/>
              <a:ext cx="1877122" cy="8430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43119" marR="445015" algn="ctr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latin typeface="Arial"/>
                  <a:cs typeface="Arial"/>
                </a:rPr>
                <a:t>No</a:t>
              </a:r>
              <a:r>
                <a:rPr sz="1400" b="1" spc="-18" dirty="0" smtClean="0">
                  <a:latin typeface="Arial"/>
                  <a:cs typeface="Arial"/>
                </a:rPr>
                <a:t> </a:t>
              </a:r>
              <a:r>
                <a:rPr sz="1400" b="1" spc="0" dirty="0" smtClean="0">
                  <a:latin typeface="Arial"/>
                  <a:cs typeface="Arial"/>
                </a:rPr>
                <a:t>clinical,</a:t>
              </a:r>
              <a:endParaRPr sz="1400" dirty="0">
                <a:latin typeface="Arial"/>
                <a:cs typeface="Arial"/>
              </a:endParaRPr>
            </a:p>
            <a:p>
              <a:pPr indent="0" algn="ctr">
                <a:lnSpc>
                  <a:spcPct val="100041"/>
                </a:lnSpc>
              </a:pPr>
              <a:r>
                <a:rPr sz="1400" b="1" spc="0" dirty="0" smtClean="0">
                  <a:latin typeface="Arial"/>
                  <a:cs typeface="Arial"/>
                </a:rPr>
                <a:t>neuroph</a:t>
              </a:r>
              <a:r>
                <a:rPr sz="1400" b="1" spc="-14" dirty="0" smtClean="0">
                  <a:latin typeface="Arial"/>
                  <a:cs typeface="Arial"/>
                </a:rPr>
                <a:t>y</a:t>
              </a:r>
              <a:r>
                <a:rPr sz="1400" b="1" spc="0" dirty="0" smtClean="0">
                  <a:latin typeface="Arial"/>
                  <a:cs typeface="Arial"/>
                </a:rPr>
                <a:t>siological</a:t>
              </a:r>
              <a:r>
                <a:rPr sz="1400" b="1" spc="-143" dirty="0" smtClean="0">
                  <a:latin typeface="Arial"/>
                  <a:cs typeface="Arial"/>
                </a:rPr>
                <a:t> </a:t>
              </a:r>
              <a:r>
                <a:rPr sz="1400" b="1" spc="0" dirty="0" smtClean="0">
                  <a:latin typeface="Arial"/>
                  <a:cs typeface="Arial"/>
                </a:rPr>
                <a:t>or neurops</a:t>
              </a:r>
              <a:r>
                <a:rPr sz="1400" b="1" spc="-14" dirty="0" smtClean="0">
                  <a:latin typeface="Arial"/>
                  <a:cs typeface="Arial"/>
                </a:rPr>
                <a:t>y</a:t>
              </a:r>
              <a:r>
                <a:rPr sz="1400" b="1" spc="0" dirty="0" smtClean="0">
                  <a:latin typeface="Arial"/>
                  <a:cs typeface="Arial"/>
                </a:rPr>
                <a:t>chometric changes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9" name="object 12"/>
            <p:cNvSpPr txBox="1"/>
            <p:nvPr/>
          </p:nvSpPr>
          <p:spPr>
            <a:xfrm>
              <a:off x="3181604" y="3922760"/>
              <a:ext cx="2909657" cy="22885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35"/>
                </a:lnSpc>
                <a:spcBef>
                  <a:spcPts val="86"/>
                </a:spcBef>
              </a:pPr>
              <a:r>
                <a:rPr sz="1600" b="1" spc="-29" dirty="0" smtClean="0">
                  <a:latin typeface="Arial"/>
                  <a:cs typeface="Arial"/>
                </a:rPr>
                <a:t>W</a:t>
              </a:r>
              <a:r>
                <a:rPr sz="1600" b="1" spc="0" dirty="0" smtClean="0">
                  <a:latin typeface="Arial"/>
                  <a:cs typeface="Arial"/>
                </a:rPr>
                <a:t>orsening cognitive</a:t>
              </a:r>
              <a:r>
                <a:rPr sz="1600" b="1" spc="9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function</a:t>
              </a:r>
              <a:endParaRPr sz="1600" dirty="0">
                <a:latin typeface="Arial"/>
                <a:cs typeface="Arial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14400" y="4648200"/>
            <a:ext cx="6886956" cy="409195"/>
            <a:chOff x="1180338" y="5069585"/>
            <a:chExt cx="6886956" cy="409195"/>
          </a:xfrm>
          <a:solidFill>
            <a:srgbClr val="FF0000"/>
          </a:solidFill>
        </p:grpSpPr>
        <p:sp>
          <p:nvSpPr>
            <p:cNvPr id="21" name="object 39"/>
            <p:cNvSpPr/>
            <p:nvPr/>
          </p:nvSpPr>
          <p:spPr>
            <a:xfrm>
              <a:off x="1180338" y="5073396"/>
              <a:ext cx="2260092" cy="40157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41"/>
            <p:cNvSpPr/>
            <p:nvPr/>
          </p:nvSpPr>
          <p:spPr>
            <a:xfrm>
              <a:off x="1180338" y="5073396"/>
              <a:ext cx="2260092" cy="401574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33"/>
            <p:cNvSpPr/>
            <p:nvPr/>
          </p:nvSpPr>
          <p:spPr>
            <a:xfrm>
              <a:off x="3487674" y="5073396"/>
              <a:ext cx="1997964" cy="40157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34"/>
            <p:cNvSpPr/>
            <p:nvPr/>
          </p:nvSpPr>
          <p:spPr>
            <a:xfrm>
              <a:off x="3483864" y="5080254"/>
              <a:ext cx="2005583" cy="398526"/>
            </a:xfrm>
            <a:custGeom>
              <a:avLst/>
              <a:gdLst/>
              <a:ahLst/>
              <a:cxnLst/>
              <a:rect l="l" t="t" r="r" b="b"/>
              <a:pathLst>
                <a:path w="2005584" h="398525">
                  <a:moveTo>
                    <a:pt x="1941576" y="398526"/>
                  </a:moveTo>
                  <a:lnTo>
                    <a:pt x="1956768" y="395016"/>
                  </a:lnTo>
                  <a:lnTo>
                    <a:pt x="1969279" y="389624"/>
                  </a:lnTo>
                  <a:lnTo>
                    <a:pt x="1980500" y="381838"/>
                  </a:lnTo>
                  <a:lnTo>
                    <a:pt x="1990049" y="372045"/>
                  </a:lnTo>
                  <a:lnTo>
                    <a:pt x="1997540" y="360635"/>
                  </a:lnTo>
                  <a:lnTo>
                    <a:pt x="2002592" y="347996"/>
                  </a:lnTo>
                  <a:lnTo>
                    <a:pt x="2004822" y="334518"/>
                  </a:lnTo>
                  <a:lnTo>
                    <a:pt x="2005583" y="327660"/>
                  </a:lnTo>
                  <a:lnTo>
                    <a:pt x="2005583" y="60198"/>
                  </a:lnTo>
                  <a:lnTo>
                    <a:pt x="2004822" y="53340"/>
                  </a:lnTo>
                  <a:lnTo>
                    <a:pt x="2004060" y="45720"/>
                  </a:lnTo>
                  <a:lnTo>
                    <a:pt x="2001506" y="36920"/>
                  </a:lnTo>
                  <a:lnTo>
                    <a:pt x="1995686" y="24728"/>
                  </a:lnTo>
                  <a:lnTo>
                    <a:pt x="1987729" y="13868"/>
                  </a:lnTo>
                  <a:lnTo>
                    <a:pt x="1977949" y="4619"/>
                  </a:lnTo>
                  <a:lnTo>
                    <a:pt x="1967788" y="3107"/>
                  </a:lnTo>
                  <a:lnTo>
                    <a:pt x="1973546" y="6605"/>
                  </a:lnTo>
                  <a:lnTo>
                    <a:pt x="1983486" y="15240"/>
                  </a:lnTo>
                  <a:lnTo>
                    <a:pt x="1984248" y="16763"/>
                  </a:lnTo>
                  <a:lnTo>
                    <a:pt x="1987296" y="19812"/>
                  </a:lnTo>
                  <a:lnTo>
                    <a:pt x="1989582" y="22860"/>
                  </a:lnTo>
                  <a:lnTo>
                    <a:pt x="1991868" y="26670"/>
                  </a:lnTo>
                  <a:lnTo>
                    <a:pt x="1993391" y="29718"/>
                  </a:lnTo>
                  <a:lnTo>
                    <a:pt x="1994915" y="32766"/>
                  </a:lnTo>
                  <a:lnTo>
                    <a:pt x="1996439" y="36575"/>
                  </a:lnTo>
                  <a:lnTo>
                    <a:pt x="1997964" y="40386"/>
                  </a:lnTo>
                  <a:lnTo>
                    <a:pt x="1997964" y="43434"/>
                  </a:lnTo>
                  <a:lnTo>
                    <a:pt x="1998726" y="43434"/>
                  </a:lnTo>
                  <a:lnTo>
                    <a:pt x="1998726" y="46482"/>
                  </a:lnTo>
                  <a:lnTo>
                    <a:pt x="1999488" y="46482"/>
                  </a:lnTo>
                  <a:lnTo>
                    <a:pt x="1999488" y="50292"/>
                  </a:lnTo>
                  <a:lnTo>
                    <a:pt x="2000250" y="50292"/>
                  </a:lnTo>
                  <a:lnTo>
                    <a:pt x="2000250" y="58674"/>
                  </a:lnTo>
                  <a:lnTo>
                    <a:pt x="2001012" y="58674"/>
                  </a:lnTo>
                  <a:lnTo>
                    <a:pt x="2000250" y="329184"/>
                  </a:lnTo>
                  <a:lnTo>
                    <a:pt x="1996394" y="349885"/>
                  </a:lnTo>
                  <a:lnTo>
                    <a:pt x="1990498" y="362110"/>
                  </a:lnTo>
                  <a:lnTo>
                    <a:pt x="1982295" y="372805"/>
                  </a:lnTo>
                  <a:lnTo>
                    <a:pt x="1972093" y="381641"/>
                  </a:lnTo>
                  <a:lnTo>
                    <a:pt x="1960195" y="388292"/>
                  </a:lnTo>
                  <a:lnTo>
                    <a:pt x="1946910" y="392430"/>
                  </a:lnTo>
                  <a:lnTo>
                    <a:pt x="1941576" y="393192"/>
                  </a:lnTo>
                  <a:lnTo>
                    <a:pt x="1941576" y="393954"/>
                  </a:lnTo>
                  <a:lnTo>
                    <a:pt x="64008" y="393192"/>
                  </a:lnTo>
                  <a:lnTo>
                    <a:pt x="19812" y="369570"/>
                  </a:lnTo>
                  <a:lnTo>
                    <a:pt x="19050" y="368046"/>
                  </a:lnTo>
                  <a:lnTo>
                    <a:pt x="15239" y="364236"/>
                  </a:lnTo>
                  <a:lnTo>
                    <a:pt x="12953" y="360425"/>
                  </a:lnTo>
                  <a:lnTo>
                    <a:pt x="11430" y="357378"/>
                  </a:lnTo>
                  <a:lnTo>
                    <a:pt x="9906" y="354330"/>
                  </a:lnTo>
                  <a:lnTo>
                    <a:pt x="8382" y="350520"/>
                  </a:lnTo>
                  <a:lnTo>
                    <a:pt x="6858" y="346710"/>
                  </a:lnTo>
                  <a:lnTo>
                    <a:pt x="6858" y="343662"/>
                  </a:lnTo>
                  <a:lnTo>
                    <a:pt x="6096" y="343662"/>
                  </a:lnTo>
                  <a:lnTo>
                    <a:pt x="6096" y="340613"/>
                  </a:lnTo>
                  <a:lnTo>
                    <a:pt x="5334" y="340613"/>
                  </a:lnTo>
                  <a:lnTo>
                    <a:pt x="5334" y="335280"/>
                  </a:lnTo>
                  <a:lnTo>
                    <a:pt x="4572" y="335280"/>
                  </a:lnTo>
                  <a:lnTo>
                    <a:pt x="4572" y="52578"/>
                  </a:lnTo>
                  <a:lnTo>
                    <a:pt x="5115" y="48746"/>
                  </a:lnTo>
                  <a:lnTo>
                    <a:pt x="8886" y="35663"/>
                  </a:lnTo>
                  <a:lnTo>
                    <a:pt x="15255" y="23698"/>
                  </a:lnTo>
                  <a:lnTo>
                    <a:pt x="22795" y="14527"/>
                  </a:lnTo>
                  <a:lnTo>
                    <a:pt x="15261" y="15814"/>
                  </a:lnTo>
                  <a:lnTo>
                    <a:pt x="7942" y="27064"/>
                  </a:lnTo>
                  <a:lnTo>
                    <a:pt x="3047" y="39624"/>
                  </a:lnTo>
                  <a:lnTo>
                    <a:pt x="761" y="46482"/>
                  </a:lnTo>
                  <a:lnTo>
                    <a:pt x="0" y="53340"/>
                  </a:lnTo>
                  <a:lnTo>
                    <a:pt x="0" y="334518"/>
                  </a:lnTo>
                  <a:lnTo>
                    <a:pt x="3048" y="348996"/>
                  </a:lnTo>
                  <a:lnTo>
                    <a:pt x="9260" y="362653"/>
                  </a:lnTo>
                  <a:lnTo>
                    <a:pt x="16980" y="373867"/>
                  </a:lnTo>
                  <a:lnTo>
                    <a:pt x="31242" y="386334"/>
                  </a:lnTo>
                  <a:lnTo>
                    <a:pt x="43434" y="393192"/>
                  </a:lnTo>
                  <a:lnTo>
                    <a:pt x="64008" y="398526"/>
                  </a:lnTo>
                  <a:lnTo>
                    <a:pt x="1941576" y="398526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35"/>
            <p:cNvSpPr/>
            <p:nvPr/>
          </p:nvSpPr>
          <p:spPr>
            <a:xfrm>
              <a:off x="3499125" y="5069585"/>
              <a:ext cx="1962688" cy="26482"/>
            </a:xfrm>
            <a:custGeom>
              <a:avLst/>
              <a:gdLst/>
              <a:ahLst/>
              <a:cxnLst/>
              <a:rect l="l" t="t" r="r" b="b"/>
              <a:pathLst>
                <a:path w="1962688" h="26482">
                  <a:moveTo>
                    <a:pt x="7534" y="25195"/>
                  </a:moveTo>
                  <a:lnTo>
                    <a:pt x="44174" y="5334"/>
                  </a:lnTo>
                  <a:lnTo>
                    <a:pt x="48746" y="4572"/>
                  </a:lnTo>
                  <a:lnTo>
                    <a:pt x="1925552" y="4572"/>
                  </a:lnTo>
                  <a:lnTo>
                    <a:pt x="1930886" y="5334"/>
                  </a:lnTo>
                  <a:lnTo>
                    <a:pt x="1935845" y="6546"/>
                  </a:lnTo>
                  <a:lnTo>
                    <a:pt x="1947915" y="10973"/>
                  </a:lnTo>
                  <a:lnTo>
                    <a:pt x="1952526" y="13775"/>
                  </a:lnTo>
                  <a:lnTo>
                    <a:pt x="1962688" y="15287"/>
                  </a:lnTo>
                  <a:lnTo>
                    <a:pt x="1951399" y="7928"/>
                  </a:lnTo>
                  <a:lnTo>
                    <a:pt x="1938916" y="2739"/>
                  </a:lnTo>
                  <a:lnTo>
                    <a:pt x="1925552" y="0"/>
                  </a:lnTo>
                  <a:lnTo>
                    <a:pt x="55604" y="0"/>
                  </a:lnTo>
                  <a:lnTo>
                    <a:pt x="9349" y="16837"/>
                  </a:lnTo>
                  <a:lnTo>
                    <a:pt x="0" y="26482"/>
                  </a:lnTo>
                  <a:lnTo>
                    <a:pt x="7534" y="2519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36"/>
            <p:cNvSpPr/>
            <p:nvPr/>
          </p:nvSpPr>
          <p:spPr>
            <a:xfrm>
              <a:off x="3487674" y="5073396"/>
              <a:ext cx="1997964" cy="40157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" name="object 37"/>
            <p:cNvSpPr/>
            <p:nvPr/>
          </p:nvSpPr>
          <p:spPr>
            <a:xfrm>
              <a:off x="3483864" y="5080254"/>
              <a:ext cx="2005583" cy="398526"/>
            </a:xfrm>
            <a:custGeom>
              <a:avLst/>
              <a:gdLst/>
              <a:ahLst/>
              <a:cxnLst/>
              <a:rect l="l" t="t" r="r" b="b"/>
              <a:pathLst>
                <a:path w="2005584" h="398525">
                  <a:moveTo>
                    <a:pt x="12191" y="41910"/>
                  </a:moveTo>
                  <a:lnTo>
                    <a:pt x="14477" y="36576"/>
                  </a:lnTo>
                  <a:lnTo>
                    <a:pt x="15765" y="33189"/>
                  </a:lnTo>
                  <a:lnTo>
                    <a:pt x="23002" y="21829"/>
                  </a:lnTo>
                  <a:lnTo>
                    <a:pt x="32003" y="12954"/>
                  </a:lnTo>
                  <a:lnTo>
                    <a:pt x="15261" y="15814"/>
                  </a:lnTo>
                  <a:lnTo>
                    <a:pt x="7942" y="27064"/>
                  </a:lnTo>
                  <a:lnTo>
                    <a:pt x="3047" y="39624"/>
                  </a:lnTo>
                  <a:lnTo>
                    <a:pt x="761" y="46482"/>
                  </a:lnTo>
                  <a:lnTo>
                    <a:pt x="0" y="53340"/>
                  </a:lnTo>
                  <a:lnTo>
                    <a:pt x="0" y="334518"/>
                  </a:lnTo>
                  <a:lnTo>
                    <a:pt x="16980" y="373867"/>
                  </a:lnTo>
                  <a:lnTo>
                    <a:pt x="50292" y="395478"/>
                  </a:lnTo>
                  <a:lnTo>
                    <a:pt x="64008" y="398526"/>
                  </a:lnTo>
                  <a:lnTo>
                    <a:pt x="1941576" y="398526"/>
                  </a:lnTo>
                  <a:lnTo>
                    <a:pt x="1980500" y="381838"/>
                  </a:lnTo>
                  <a:lnTo>
                    <a:pt x="2002592" y="347996"/>
                  </a:lnTo>
                  <a:lnTo>
                    <a:pt x="2005583" y="327660"/>
                  </a:lnTo>
                  <a:lnTo>
                    <a:pt x="2005583" y="60198"/>
                  </a:lnTo>
                  <a:lnTo>
                    <a:pt x="2004822" y="53340"/>
                  </a:lnTo>
                  <a:lnTo>
                    <a:pt x="2004060" y="45720"/>
                  </a:lnTo>
                  <a:lnTo>
                    <a:pt x="2001506" y="36920"/>
                  </a:lnTo>
                  <a:lnTo>
                    <a:pt x="1995686" y="24728"/>
                  </a:lnTo>
                  <a:lnTo>
                    <a:pt x="1987729" y="13868"/>
                  </a:lnTo>
                  <a:lnTo>
                    <a:pt x="1977949" y="4619"/>
                  </a:lnTo>
                  <a:lnTo>
                    <a:pt x="1946910" y="0"/>
                  </a:lnTo>
                  <a:lnTo>
                    <a:pt x="1957312" y="3169"/>
                  </a:lnTo>
                  <a:lnTo>
                    <a:pt x="1969304" y="9562"/>
                  </a:lnTo>
                  <a:lnTo>
                    <a:pt x="1979473" y="18261"/>
                  </a:lnTo>
                  <a:lnTo>
                    <a:pt x="1987482" y="28934"/>
                  </a:lnTo>
                  <a:lnTo>
                    <a:pt x="1992996" y="41246"/>
                  </a:lnTo>
                  <a:lnTo>
                    <a:pt x="1995677" y="54864"/>
                  </a:lnTo>
                  <a:lnTo>
                    <a:pt x="1995677" y="333756"/>
                  </a:lnTo>
                  <a:lnTo>
                    <a:pt x="1976446" y="372195"/>
                  </a:lnTo>
                  <a:lnTo>
                    <a:pt x="1940052" y="388620"/>
                  </a:lnTo>
                  <a:lnTo>
                    <a:pt x="70866" y="389382"/>
                  </a:lnTo>
                  <a:lnTo>
                    <a:pt x="60174" y="388267"/>
                  </a:lnTo>
                  <a:lnTo>
                    <a:pt x="25070" y="368903"/>
                  </a:lnTo>
                  <a:lnTo>
                    <a:pt x="9144" y="333756"/>
                  </a:lnTo>
                  <a:lnTo>
                    <a:pt x="9144" y="54102"/>
                  </a:lnTo>
                  <a:lnTo>
                    <a:pt x="12191" y="4191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" name="object 38"/>
            <p:cNvSpPr/>
            <p:nvPr/>
          </p:nvSpPr>
          <p:spPr>
            <a:xfrm>
              <a:off x="3499125" y="5069585"/>
              <a:ext cx="1962688" cy="26482"/>
            </a:xfrm>
            <a:custGeom>
              <a:avLst/>
              <a:gdLst/>
              <a:ahLst/>
              <a:cxnLst/>
              <a:rect l="l" t="t" r="r" b="b"/>
              <a:pathLst>
                <a:path w="1962688" h="26482">
                  <a:moveTo>
                    <a:pt x="21314" y="19812"/>
                  </a:moveTo>
                  <a:lnTo>
                    <a:pt x="1918694" y="9144"/>
                  </a:lnTo>
                  <a:lnTo>
                    <a:pt x="1925552" y="9906"/>
                  </a:lnTo>
                  <a:lnTo>
                    <a:pt x="1931648" y="10668"/>
                  </a:lnTo>
                  <a:lnTo>
                    <a:pt x="1962688" y="15287"/>
                  </a:lnTo>
                  <a:lnTo>
                    <a:pt x="1951399" y="7928"/>
                  </a:lnTo>
                  <a:lnTo>
                    <a:pt x="1938916" y="2739"/>
                  </a:lnTo>
                  <a:lnTo>
                    <a:pt x="1925552" y="0"/>
                  </a:lnTo>
                  <a:lnTo>
                    <a:pt x="55604" y="0"/>
                  </a:lnTo>
                  <a:lnTo>
                    <a:pt x="9349" y="16837"/>
                  </a:lnTo>
                  <a:lnTo>
                    <a:pt x="0" y="26482"/>
                  </a:lnTo>
                  <a:lnTo>
                    <a:pt x="16742" y="23622"/>
                  </a:lnTo>
                  <a:lnTo>
                    <a:pt x="21314" y="1981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27"/>
            <p:cNvSpPr/>
            <p:nvPr/>
          </p:nvSpPr>
          <p:spPr>
            <a:xfrm>
              <a:off x="5532120" y="5073396"/>
              <a:ext cx="2530602" cy="40157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" name="object 28"/>
            <p:cNvSpPr/>
            <p:nvPr/>
          </p:nvSpPr>
          <p:spPr>
            <a:xfrm>
              <a:off x="5528310" y="5078684"/>
              <a:ext cx="2538984" cy="400095"/>
            </a:xfrm>
            <a:custGeom>
              <a:avLst/>
              <a:gdLst/>
              <a:ahLst/>
              <a:cxnLst/>
              <a:rect l="l" t="t" r="r" b="b"/>
              <a:pathLst>
                <a:path w="2538984" h="400095">
                  <a:moveTo>
                    <a:pt x="2474976" y="400095"/>
                  </a:moveTo>
                  <a:lnTo>
                    <a:pt x="2490237" y="396626"/>
                  </a:lnTo>
                  <a:lnTo>
                    <a:pt x="2502673" y="391213"/>
                  </a:lnTo>
                  <a:lnTo>
                    <a:pt x="2513692" y="383341"/>
                  </a:lnTo>
                  <a:lnTo>
                    <a:pt x="2523025" y="373452"/>
                  </a:lnTo>
                  <a:lnTo>
                    <a:pt x="2530403" y="361987"/>
                  </a:lnTo>
                  <a:lnTo>
                    <a:pt x="2535558" y="349384"/>
                  </a:lnTo>
                  <a:lnTo>
                    <a:pt x="2538222" y="336087"/>
                  </a:lnTo>
                  <a:lnTo>
                    <a:pt x="2538984" y="329229"/>
                  </a:lnTo>
                  <a:lnTo>
                    <a:pt x="2538984" y="61767"/>
                  </a:lnTo>
                  <a:lnTo>
                    <a:pt x="2538222" y="54909"/>
                  </a:lnTo>
                  <a:lnTo>
                    <a:pt x="2537460" y="47289"/>
                  </a:lnTo>
                  <a:lnTo>
                    <a:pt x="2534342" y="38029"/>
                  </a:lnTo>
                  <a:lnTo>
                    <a:pt x="2528356" y="25667"/>
                  </a:lnTo>
                  <a:lnTo>
                    <a:pt x="2520759" y="15047"/>
                  </a:lnTo>
                  <a:lnTo>
                    <a:pt x="2511549" y="6214"/>
                  </a:lnTo>
                  <a:lnTo>
                    <a:pt x="2501178" y="4672"/>
                  </a:lnTo>
                  <a:lnTo>
                    <a:pt x="2503157" y="5689"/>
                  </a:lnTo>
                  <a:lnTo>
                    <a:pt x="2513075" y="13761"/>
                  </a:lnTo>
                  <a:lnTo>
                    <a:pt x="2515362" y="16047"/>
                  </a:lnTo>
                  <a:lnTo>
                    <a:pt x="2519934" y="20619"/>
                  </a:lnTo>
                  <a:lnTo>
                    <a:pt x="2522219" y="23667"/>
                  </a:lnTo>
                  <a:lnTo>
                    <a:pt x="2524506" y="27477"/>
                  </a:lnTo>
                  <a:lnTo>
                    <a:pt x="2526791" y="31287"/>
                  </a:lnTo>
                  <a:lnTo>
                    <a:pt x="2528316" y="34335"/>
                  </a:lnTo>
                  <a:lnTo>
                    <a:pt x="2529840" y="38145"/>
                  </a:lnTo>
                  <a:lnTo>
                    <a:pt x="2531364" y="42717"/>
                  </a:lnTo>
                  <a:lnTo>
                    <a:pt x="2531364" y="45765"/>
                  </a:lnTo>
                  <a:lnTo>
                    <a:pt x="2532888" y="48051"/>
                  </a:lnTo>
                  <a:lnTo>
                    <a:pt x="2532888" y="53385"/>
                  </a:lnTo>
                  <a:lnTo>
                    <a:pt x="2533649" y="53385"/>
                  </a:lnTo>
                  <a:lnTo>
                    <a:pt x="2532888" y="337611"/>
                  </a:lnTo>
                  <a:lnTo>
                    <a:pt x="2532125" y="342945"/>
                  </a:lnTo>
                  <a:lnTo>
                    <a:pt x="2527748" y="356149"/>
                  </a:lnTo>
                  <a:lnTo>
                    <a:pt x="2522028" y="366240"/>
                  </a:lnTo>
                  <a:lnTo>
                    <a:pt x="2513838" y="376473"/>
                  </a:lnTo>
                  <a:lnTo>
                    <a:pt x="2512314" y="377235"/>
                  </a:lnTo>
                  <a:lnTo>
                    <a:pt x="2508504" y="381045"/>
                  </a:lnTo>
                  <a:lnTo>
                    <a:pt x="2506980" y="381807"/>
                  </a:lnTo>
                  <a:lnTo>
                    <a:pt x="2503169" y="384855"/>
                  </a:lnTo>
                  <a:lnTo>
                    <a:pt x="2500121" y="386379"/>
                  </a:lnTo>
                  <a:lnTo>
                    <a:pt x="2497073" y="387903"/>
                  </a:lnTo>
                  <a:lnTo>
                    <a:pt x="2492501" y="390189"/>
                  </a:lnTo>
                  <a:lnTo>
                    <a:pt x="2488691" y="391713"/>
                  </a:lnTo>
                  <a:lnTo>
                    <a:pt x="2485643" y="392475"/>
                  </a:lnTo>
                  <a:lnTo>
                    <a:pt x="2483358" y="393237"/>
                  </a:lnTo>
                  <a:lnTo>
                    <a:pt x="2479547" y="393999"/>
                  </a:lnTo>
                  <a:lnTo>
                    <a:pt x="2474975" y="394761"/>
                  </a:lnTo>
                  <a:lnTo>
                    <a:pt x="2474975" y="395523"/>
                  </a:lnTo>
                  <a:lnTo>
                    <a:pt x="64007" y="394761"/>
                  </a:lnTo>
                  <a:lnTo>
                    <a:pt x="53960" y="392860"/>
                  </a:lnTo>
                  <a:lnTo>
                    <a:pt x="41853" y="388243"/>
                  </a:lnTo>
                  <a:lnTo>
                    <a:pt x="30862" y="381421"/>
                  </a:lnTo>
                  <a:lnTo>
                    <a:pt x="21336" y="372663"/>
                  </a:lnTo>
                  <a:lnTo>
                    <a:pt x="20574" y="371139"/>
                  </a:lnTo>
                  <a:lnTo>
                    <a:pt x="16001" y="366567"/>
                  </a:lnTo>
                  <a:lnTo>
                    <a:pt x="13715" y="362757"/>
                  </a:lnTo>
                  <a:lnTo>
                    <a:pt x="11429" y="358947"/>
                  </a:lnTo>
                  <a:lnTo>
                    <a:pt x="9905" y="355137"/>
                  </a:lnTo>
                  <a:lnTo>
                    <a:pt x="8381" y="351327"/>
                  </a:lnTo>
                  <a:lnTo>
                    <a:pt x="6857" y="346755"/>
                  </a:lnTo>
                  <a:lnTo>
                    <a:pt x="6857" y="343707"/>
                  </a:lnTo>
                  <a:lnTo>
                    <a:pt x="6095" y="343707"/>
                  </a:lnTo>
                  <a:lnTo>
                    <a:pt x="6095" y="339897"/>
                  </a:lnTo>
                  <a:lnTo>
                    <a:pt x="5334" y="339897"/>
                  </a:lnTo>
                  <a:lnTo>
                    <a:pt x="5334" y="333039"/>
                  </a:lnTo>
                  <a:lnTo>
                    <a:pt x="4572" y="333039"/>
                  </a:lnTo>
                  <a:lnTo>
                    <a:pt x="4572" y="57957"/>
                  </a:lnTo>
                  <a:lnTo>
                    <a:pt x="8982" y="37795"/>
                  </a:lnTo>
                  <a:lnTo>
                    <a:pt x="15283" y="25744"/>
                  </a:lnTo>
                  <a:lnTo>
                    <a:pt x="23846" y="15204"/>
                  </a:lnTo>
                  <a:lnTo>
                    <a:pt x="34303" y="6533"/>
                  </a:lnTo>
                  <a:lnTo>
                    <a:pt x="45130" y="713"/>
                  </a:lnTo>
                  <a:lnTo>
                    <a:pt x="36069" y="0"/>
                  </a:lnTo>
                  <a:lnTo>
                    <a:pt x="25025" y="7683"/>
                  </a:lnTo>
                  <a:lnTo>
                    <a:pt x="15595" y="17286"/>
                  </a:lnTo>
                  <a:lnTo>
                    <a:pt x="8146" y="28544"/>
                  </a:lnTo>
                  <a:lnTo>
                    <a:pt x="3047" y="41193"/>
                  </a:lnTo>
                  <a:lnTo>
                    <a:pt x="0" y="54909"/>
                  </a:lnTo>
                  <a:lnTo>
                    <a:pt x="0" y="336087"/>
                  </a:lnTo>
                  <a:lnTo>
                    <a:pt x="3048" y="350565"/>
                  </a:lnTo>
                  <a:lnTo>
                    <a:pt x="9441" y="364615"/>
                  </a:lnTo>
                  <a:lnTo>
                    <a:pt x="25908" y="384093"/>
                  </a:lnTo>
                  <a:lnTo>
                    <a:pt x="32004" y="387903"/>
                  </a:lnTo>
                  <a:lnTo>
                    <a:pt x="37338" y="391713"/>
                  </a:lnTo>
                  <a:lnTo>
                    <a:pt x="46399" y="395612"/>
                  </a:lnTo>
                  <a:lnTo>
                    <a:pt x="59767" y="399313"/>
                  </a:lnTo>
                  <a:lnTo>
                    <a:pt x="71628" y="400095"/>
                  </a:lnTo>
                  <a:lnTo>
                    <a:pt x="2474976" y="40009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29"/>
            <p:cNvSpPr/>
            <p:nvPr/>
          </p:nvSpPr>
          <p:spPr>
            <a:xfrm>
              <a:off x="5564379" y="5069585"/>
              <a:ext cx="2475479" cy="15313"/>
            </a:xfrm>
            <a:custGeom>
              <a:avLst/>
              <a:gdLst/>
              <a:ahLst/>
              <a:cxnLst/>
              <a:rect l="l" t="t" r="r" b="b"/>
              <a:pathLst>
                <a:path w="2475479" h="15313">
                  <a:moveTo>
                    <a:pt x="2464653" y="8313"/>
                  </a:moveTo>
                  <a:lnTo>
                    <a:pt x="2452209" y="3193"/>
                  </a:lnTo>
                  <a:lnTo>
                    <a:pt x="2438144" y="0"/>
                  </a:lnTo>
                  <a:lnTo>
                    <a:pt x="34796" y="0"/>
                  </a:lnTo>
                  <a:lnTo>
                    <a:pt x="25457" y="543"/>
                  </a:lnTo>
                  <a:lnTo>
                    <a:pt x="12289" y="3597"/>
                  </a:lnTo>
                  <a:lnTo>
                    <a:pt x="0" y="9098"/>
                  </a:lnTo>
                  <a:lnTo>
                    <a:pt x="9060" y="9812"/>
                  </a:lnTo>
                  <a:lnTo>
                    <a:pt x="10219" y="9189"/>
                  </a:lnTo>
                  <a:lnTo>
                    <a:pt x="23366" y="5334"/>
                  </a:lnTo>
                  <a:lnTo>
                    <a:pt x="28700" y="4572"/>
                  </a:lnTo>
                  <a:lnTo>
                    <a:pt x="2438144" y="4572"/>
                  </a:lnTo>
                  <a:lnTo>
                    <a:pt x="2442716" y="5334"/>
                  </a:lnTo>
                  <a:lnTo>
                    <a:pt x="2443118" y="5398"/>
                  </a:lnTo>
                  <a:lnTo>
                    <a:pt x="2455501" y="8833"/>
                  </a:lnTo>
                  <a:lnTo>
                    <a:pt x="2465108" y="13771"/>
                  </a:lnTo>
                  <a:lnTo>
                    <a:pt x="2475479" y="15313"/>
                  </a:lnTo>
                  <a:lnTo>
                    <a:pt x="2464653" y="831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" name="object 30"/>
            <p:cNvSpPr/>
            <p:nvPr/>
          </p:nvSpPr>
          <p:spPr>
            <a:xfrm>
              <a:off x="5532120" y="5073396"/>
              <a:ext cx="2530602" cy="40157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31"/>
            <p:cNvSpPr/>
            <p:nvPr/>
          </p:nvSpPr>
          <p:spPr>
            <a:xfrm>
              <a:off x="5528310" y="5078684"/>
              <a:ext cx="2538984" cy="400095"/>
            </a:xfrm>
            <a:custGeom>
              <a:avLst/>
              <a:gdLst/>
              <a:ahLst/>
              <a:cxnLst/>
              <a:rect l="l" t="t" r="r" b="b"/>
              <a:pathLst>
                <a:path w="2538984" h="400095">
                  <a:moveTo>
                    <a:pt x="20574" y="27477"/>
                  </a:moveTo>
                  <a:lnTo>
                    <a:pt x="23621" y="22905"/>
                  </a:lnTo>
                  <a:lnTo>
                    <a:pt x="27432" y="18333"/>
                  </a:lnTo>
                  <a:lnTo>
                    <a:pt x="32003" y="14523"/>
                  </a:lnTo>
                  <a:lnTo>
                    <a:pt x="37337" y="10713"/>
                  </a:lnTo>
                  <a:lnTo>
                    <a:pt x="41909" y="7665"/>
                  </a:lnTo>
                  <a:lnTo>
                    <a:pt x="47581" y="5181"/>
                  </a:lnTo>
                  <a:lnTo>
                    <a:pt x="58668" y="1780"/>
                  </a:lnTo>
                  <a:lnTo>
                    <a:pt x="36069" y="0"/>
                  </a:lnTo>
                  <a:lnTo>
                    <a:pt x="25025" y="7683"/>
                  </a:lnTo>
                  <a:lnTo>
                    <a:pt x="15595" y="17286"/>
                  </a:lnTo>
                  <a:lnTo>
                    <a:pt x="8146" y="28544"/>
                  </a:lnTo>
                  <a:lnTo>
                    <a:pt x="3047" y="41193"/>
                  </a:lnTo>
                  <a:lnTo>
                    <a:pt x="0" y="54909"/>
                  </a:lnTo>
                  <a:lnTo>
                    <a:pt x="0" y="336087"/>
                  </a:lnTo>
                  <a:lnTo>
                    <a:pt x="3048" y="350565"/>
                  </a:lnTo>
                  <a:lnTo>
                    <a:pt x="9441" y="364615"/>
                  </a:lnTo>
                  <a:lnTo>
                    <a:pt x="25908" y="384093"/>
                  </a:lnTo>
                  <a:lnTo>
                    <a:pt x="32004" y="387903"/>
                  </a:lnTo>
                  <a:lnTo>
                    <a:pt x="37338" y="391713"/>
                  </a:lnTo>
                  <a:lnTo>
                    <a:pt x="46399" y="395612"/>
                  </a:lnTo>
                  <a:lnTo>
                    <a:pt x="59767" y="399313"/>
                  </a:lnTo>
                  <a:lnTo>
                    <a:pt x="71628" y="400095"/>
                  </a:lnTo>
                  <a:lnTo>
                    <a:pt x="2474976" y="400095"/>
                  </a:lnTo>
                  <a:lnTo>
                    <a:pt x="2513692" y="383341"/>
                  </a:lnTo>
                  <a:lnTo>
                    <a:pt x="2535558" y="349384"/>
                  </a:lnTo>
                  <a:lnTo>
                    <a:pt x="2538984" y="329229"/>
                  </a:lnTo>
                  <a:lnTo>
                    <a:pt x="2538984" y="61767"/>
                  </a:lnTo>
                  <a:lnTo>
                    <a:pt x="2538222" y="54909"/>
                  </a:lnTo>
                  <a:lnTo>
                    <a:pt x="2537460" y="47289"/>
                  </a:lnTo>
                  <a:lnTo>
                    <a:pt x="2534342" y="38029"/>
                  </a:lnTo>
                  <a:lnTo>
                    <a:pt x="2528356" y="25667"/>
                  </a:lnTo>
                  <a:lnTo>
                    <a:pt x="2520759" y="15047"/>
                  </a:lnTo>
                  <a:lnTo>
                    <a:pt x="2511549" y="6214"/>
                  </a:lnTo>
                  <a:lnTo>
                    <a:pt x="2480310" y="1569"/>
                  </a:lnTo>
                  <a:lnTo>
                    <a:pt x="2490546" y="4568"/>
                  </a:lnTo>
                  <a:lnTo>
                    <a:pt x="2502458" y="11016"/>
                  </a:lnTo>
                  <a:lnTo>
                    <a:pt x="2512652" y="19924"/>
                  </a:lnTo>
                  <a:lnTo>
                    <a:pt x="2520743" y="30795"/>
                  </a:lnTo>
                  <a:lnTo>
                    <a:pt x="2526346" y="43131"/>
                  </a:lnTo>
                  <a:lnTo>
                    <a:pt x="2529078" y="56433"/>
                  </a:lnTo>
                  <a:lnTo>
                    <a:pt x="2529078" y="335325"/>
                  </a:lnTo>
                  <a:lnTo>
                    <a:pt x="2509869" y="373393"/>
                  </a:lnTo>
                  <a:lnTo>
                    <a:pt x="2473452" y="390189"/>
                  </a:lnTo>
                  <a:lnTo>
                    <a:pt x="71628" y="390951"/>
                  </a:lnTo>
                  <a:lnTo>
                    <a:pt x="59996" y="389636"/>
                  </a:lnTo>
                  <a:lnTo>
                    <a:pt x="25518" y="370575"/>
                  </a:lnTo>
                  <a:lnTo>
                    <a:pt x="9906" y="335325"/>
                  </a:lnTo>
                  <a:lnTo>
                    <a:pt x="9144" y="62529"/>
                  </a:lnTo>
                  <a:lnTo>
                    <a:pt x="9906" y="55671"/>
                  </a:lnTo>
                  <a:lnTo>
                    <a:pt x="10667" y="49575"/>
                  </a:lnTo>
                  <a:lnTo>
                    <a:pt x="12191" y="43479"/>
                  </a:lnTo>
                  <a:lnTo>
                    <a:pt x="16763" y="32811"/>
                  </a:lnTo>
                  <a:lnTo>
                    <a:pt x="20574" y="2747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32"/>
            <p:cNvSpPr/>
            <p:nvPr/>
          </p:nvSpPr>
          <p:spPr>
            <a:xfrm>
              <a:off x="5564379" y="5069585"/>
              <a:ext cx="2475479" cy="15313"/>
            </a:xfrm>
            <a:custGeom>
              <a:avLst/>
              <a:gdLst/>
              <a:ahLst/>
              <a:cxnLst/>
              <a:rect l="l" t="t" r="r" b="b"/>
              <a:pathLst>
                <a:path w="2475479" h="15313">
                  <a:moveTo>
                    <a:pt x="2431286" y="9144"/>
                  </a:moveTo>
                  <a:lnTo>
                    <a:pt x="2437382" y="9906"/>
                  </a:lnTo>
                  <a:lnTo>
                    <a:pt x="2444240" y="10668"/>
                  </a:lnTo>
                  <a:lnTo>
                    <a:pt x="2475479" y="15313"/>
                  </a:lnTo>
                  <a:lnTo>
                    <a:pt x="2464653" y="8313"/>
                  </a:lnTo>
                  <a:lnTo>
                    <a:pt x="2452209" y="3193"/>
                  </a:lnTo>
                  <a:lnTo>
                    <a:pt x="2438144" y="0"/>
                  </a:lnTo>
                  <a:lnTo>
                    <a:pt x="34796" y="0"/>
                  </a:lnTo>
                  <a:lnTo>
                    <a:pt x="25457" y="543"/>
                  </a:lnTo>
                  <a:lnTo>
                    <a:pt x="12289" y="3597"/>
                  </a:lnTo>
                  <a:lnTo>
                    <a:pt x="0" y="9098"/>
                  </a:lnTo>
                  <a:lnTo>
                    <a:pt x="22598" y="10879"/>
                  </a:lnTo>
                  <a:lnTo>
                    <a:pt x="35558" y="9144"/>
                  </a:lnTo>
                  <a:lnTo>
                    <a:pt x="2431286" y="914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8"/>
            <p:cNvSpPr txBox="1"/>
            <p:nvPr/>
          </p:nvSpPr>
          <p:spPr>
            <a:xfrm>
              <a:off x="1669034" y="5161970"/>
              <a:ext cx="1317213" cy="25400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0" dirty="0" smtClean="0">
                  <a:latin typeface="Arial"/>
                  <a:cs typeface="Arial"/>
                </a:rPr>
                <a:t>Unimpaired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36" name="object 7"/>
            <p:cNvSpPr txBox="1"/>
            <p:nvPr/>
          </p:nvSpPr>
          <p:spPr>
            <a:xfrm>
              <a:off x="3921505" y="5161970"/>
              <a:ext cx="1164847" cy="25400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0" dirty="0" smtClean="0">
                  <a:latin typeface="Arial"/>
                  <a:cs typeface="Arial"/>
                </a:rPr>
                <a:t>Covert</a:t>
              </a:r>
              <a:r>
                <a:rPr sz="1800" b="1" spc="-4" dirty="0" smtClean="0">
                  <a:latin typeface="Arial"/>
                  <a:cs typeface="Arial"/>
                </a:rPr>
                <a:t> </a:t>
              </a:r>
              <a:r>
                <a:rPr sz="1800" b="1" spc="0" dirty="0" smtClean="0">
                  <a:latin typeface="Arial"/>
                  <a:cs typeface="Arial"/>
                </a:rPr>
                <a:t>HE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37" name="object 6"/>
            <p:cNvSpPr txBox="1"/>
            <p:nvPr/>
          </p:nvSpPr>
          <p:spPr>
            <a:xfrm>
              <a:off x="6295898" y="5161970"/>
              <a:ext cx="1038431" cy="254000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0" dirty="0" smtClean="0">
                  <a:latin typeface="Arial"/>
                  <a:cs typeface="Arial"/>
                </a:rPr>
                <a:t>Overt HE</a:t>
              </a:r>
              <a:endParaRPr sz="1800">
                <a:latin typeface="Arial"/>
                <a:cs typeface="Arial"/>
              </a:endParaRPr>
            </a:p>
          </p:txBody>
        </p:sp>
      </p:grpSp>
      <p:sp>
        <p:nvSpPr>
          <p:cNvPr id="38" name="object 3"/>
          <p:cNvSpPr txBox="1"/>
          <p:nvPr/>
        </p:nvSpPr>
        <p:spPr>
          <a:xfrm>
            <a:off x="4648200" y="6400800"/>
            <a:ext cx="406957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i="1" spc="0" dirty="0" smtClean="0">
                <a:latin typeface="Arial"/>
                <a:cs typeface="Arial"/>
              </a:rPr>
              <a:t>Bajaj JS,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et al.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-4" dirty="0" smtClean="0">
                <a:latin typeface="Arial"/>
                <a:cs typeface="Arial"/>
              </a:rPr>
              <a:t>A</a:t>
            </a:r>
            <a:r>
              <a:rPr sz="1200" b="1" i="1" spc="0" dirty="0" smtClean="0">
                <a:latin typeface="Arial"/>
                <a:cs typeface="Arial"/>
              </a:rPr>
              <a:t>liment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Pharmacol Ther.</a:t>
            </a:r>
            <a:r>
              <a:rPr sz="1200" b="1" i="1" spc="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2011;33:739–47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Classification of HE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47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36912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What are the sources of UGI bleeding?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99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Burden of HE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cs typeface="Arial"/>
              </a:rPr>
              <a:t>45</a:t>
            </a:r>
            <a:r>
              <a:rPr lang="en-GB" spc="9" dirty="0" smtClean="0">
                <a:cs typeface="Arial"/>
              </a:rPr>
              <a:t> - </a:t>
            </a:r>
            <a:r>
              <a:rPr lang="en-GB" dirty="0" smtClean="0">
                <a:cs typeface="Arial"/>
              </a:rPr>
              <a:t>80%</a:t>
            </a:r>
            <a:r>
              <a:rPr lang="en-GB" spc="9" dirty="0" smtClean="0">
                <a:cs typeface="Arial"/>
              </a:rPr>
              <a:t> </a:t>
            </a:r>
            <a:r>
              <a:rPr lang="en-GB" dirty="0" smtClean="0">
                <a:cs typeface="Arial"/>
              </a:rPr>
              <a:t>of patients</a:t>
            </a:r>
            <a:r>
              <a:rPr lang="en-GB" spc="9" dirty="0" smtClean="0">
                <a:cs typeface="Arial"/>
              </a:rPr>
              <a:t> </a:t>
            </a:r>
            <a:r>
              <a:rPr lang="en-GB" dirty="0" smtClean="0">
                <a:cs typeface="Arial"/>
              </a:rPr>
              <a:t>with</a:t>
            </a:r>
            <a:r>
              <a:rPr lang="en-GB" spc="-9" dirty="0" smtClean="0">
                <a:cs typeface="Arial"/>
              </a:rPr>
              <a:t> </a:t>
            </a:r>
            <a:r>
              <a:rPr lang="en-GB" dirty="0" smtClean="0">
                <a:cs typeface="Arial"/>
              </a:rPr>
              <a:t>cirrhosis may suffer from</a:t>
            </a:r>
            <a:r>
              <a:rPr lang="en-GB" spc="4" dirty="0" smtClean="0">
                <a:cs typeface="Arial"/>
              </a:rPr>
              <a:t> </a:t>
            </a:r>
            <a:r>
              <a:rPr lang="en-GB" dirty="0" smtClean="0">
                <a:cs typeface="Arial"/>
              </a:rPr>
              <a:t>minimal HE</a:t>
            </a:r>
          </a:p>
          <a:p>
            <a:r>
              <a:rPr lang="en-GB" dirty="0" smtClean="0">
                <a:cs typeface="Arial"/>
              </a:rPr>
              <a:t>Overt HE occurs in</a:t>
            </a:r>
            <a:r>
              <a:rPr lang="en-GB" spc="-9" dirty="0" smtClean="0">
                <a:cs typeface="Arial"/>
              </a:rPr>
              <a:t> </a:t>
            </a:r>
            <a:r>
              <a:rPr lang="en-GB" dirty="0" smtClean="0">
                <a:cs typeface="Arial"/>
              </a:rPr>
              <a:t>30–45%</a:t>
            </a:r>
            <a:r>
              <a:rPr lang="en-GB" spc="29" dirty="0" smtClean="0">
                <a:cs typeface="Arial"/>
              </a:rPr>
              <a:t> </a:t>
            </a:r>
            <a:r>
              <a:rPr lang="en-GB" dirty="0" smtClean="0">
                <a:cs typeface="Arial"/>
              </a:rPr>
              <a:t>of patient</a:t>
            </a:r>
            <a:r>
              <a:rPr lang="en-GB" spc="9" dirty="0" smtClean="0">
                <a:cs typeface="Arial"/>
              </a:rPr>
              <a:t>s</a:t>
            </a:r>
          </a:p>
          <a:p>
            <a:pPr marL="12700" marR="1325189" indent="341313">
              <a:spcBef>
                <a:spcPts val="768"/>
              </a:spcBef>
            </a:pPr>
            <a:r>
              <a:rPr lang="en-GB" dirty="0" smtClean="0">
                <a:cs typeface="Arial"/>
              </a:rPr>
              <a:t>HE is a criterion for </a:t>
            </a:r>
            <a:r>
              <a:rPr lang="en-GB" dirty="0" err="1" smtClean="0">
                <a:cs typeface="Arial"/>
              </a:rPr>
              <a:t>decompensation</a:t>
            </a:r>
            <a:endParaRPr lang="en-GB" dirty="0" smtClean="0">
              <a:cs typeface="Arial"/>
            </a:endParaRPr>
          </a:p>
          <a:p>
            <a:pPr marL="12700" marR="1325189" indent="341313">
              <a:spcBef>
                <a:spcPts val="768"/>
              </a:spcBef>
            </a:pPr>
            <a:r>
              <a:rPr lang="en-GB" dirty="0" smtClean="0">
                <a:cs typeface="Arial"/>
              </a:rPr>
              <a:t>HE is associated</a:t>
            </a:r>
            <a:r>
              <a:rPr lang="en-GB" spc="25" dirty="0" smtClean="0">
                <a:cs typeface="Arial"/>
              </a:rPr>
              <a:t> </a:t>
            </a:r>
            <a:r>
              <a:rPr lang="en-GB" dirty="0" smtClean="0">
                <a:cs typeface="Arial"/>
              </a:rPr>
              <a:t>with poor</a:t>
            </a:r>
            <a:r>
              <a:rPr lang="en-GB" spc="-9" dirty="0" smtClean="0">
                <a:cs typeface="Arial"/>
              </a:rPr>
              <a:t> </a:t>
            </a:r>
            <a:r>
              <a:rPr lang="en-GB" dirty="0" smtClean="0">
                <a:cs typeface="Arial"/>
              </a:rPr>
              <a:t>prognosis</a:t>
            </a:r>
          </a:p>
          <a:p>
            <a:pPr marL="412750" marR="1325189" lvl="1" indent="341313">
              <a:spcBef>
                <a:spcPts val="768"/>
              </a:spcBef>
            </a:pPr>
            <a:r>
              <a:rPr lang="en-GB" dirty="0" smtClean="0">
                <a:cs typeface="Arial"/>
              </a:rPr>
              <a:t>1-year</a:t>
            </a:r>
            <a:r>
              <a:rPr lang="en-GB" spc="-58" dirty="0" smtClean="0">
                <a:cs typeface="Arial"/>
              </a:rPr>
              <a:t> m</a:t>
            </a:r>
            <a:r>
              <a:rPr lang="en-GB" dirty="0" smtClean="0">
                <a:cs typeface="Arial"/>
              </a:rPr>
              <a:t>ortality</a:t>
            </a:r>
            <a:r>
              <a:rPr lang="en-GB" spc="-104" dirty="0" smtClean="0">
                <a:cs typeface="Arial"/>
              </a:rPr>
              <a:t> </a:t>
            </a:r>
            <a:r>
              <a:rPr lang="en-GB" dirty="0" smtClean="0">
                <a:cs typeface="Arial"/>
              </a:rPr>
              <a:t>in patients with</a:t>
            </a:r>
            <a:r>
              <a:rPr lang="en-GB" spc="-14" dirty="0" smtClean="0">
                <a:cs typeface="Arial"/>
              </a:rPr>
              <a:t> </a:t>
            </a:r>
            <a:r>
              <a:rPr lang="en-GB" dirty="0" smtClean="0">
                <a:cs typeface="Arial"/>
              </a:rPr>
              <a:t>an</a:t>
            </a:r>
            <a:r>
              <a:rPr lang="en-GB" spc="-13" dirty="0" smtClean="0">
                <a:cs typeface="Arial"/>
              </a:rPr>
              <a:t> </a:t>
            </a:r>
            <a:r>
              <a:rPr lang="en-GB" dirty="0" smtClean="0">
                <a:cs typeface="Arial"/>
              </a:rPr>
              <a:t>HE</a:t>
            </a:r>
            <a:r>
              <a:rPr lang="en-GB" spc="-17" dirty="0" smtClean="0">
                <a:cs typeface="Arial"/>
              </a:rPr>
              <a:t> d</a:t>
            </a:r>
            <a:r>
              <a:rPr lang="en-GB" dirty="0" smtClean="0">
                <a:cs typeface="Arial"/>
              </a:rPr>
              <a:t>iagnosis</a:t>
            </a:r>
            <a:r>
              <a:rPr lang="en-GB" spc="14" dirty="0" smtClean="0">
                <a:cs typeface="Arial"/>
              </a:rPr>
              <a:t> </a:t>
            </a:r>
            <a:r>
              <a:rPr lang="en-GB" dirty="0" smtClean="0">
                <a:cs typeface="Arial"/>
              </a:rPr>
              <a:t>was</a:t>
            </a:r>
            <a:r>
              <a:rPr lang="en-GB" spc="-37" dirty="0" smtClean="0">
                <a:cs typeface="Arial"/>
              </a:rPr>
              <a:t> </a:t>
            </a:r>
            <a:r>
              <a:rPr lang="en-GB" dirty="0" smtClean="0">
                <a:cs typeface="Arial"/>
              </a:rPr>
              <a:t>64%</a:t>
            </a:r>
            <a:r>
              <a:rPr lang="en-GB" spc="-39" dirty="0" smtClean="0">
                <a:cs typeface="Arial"/>
              </a:rPr>
              <a:t> </a:t>
            </a:r>
            <a:r>
              <a:rPr lang="en-GB" dirty="0" smtClean="0">
                <a:cs typeface="Arial"/>
              </a:rPr>
              <a:t>(5-year</a:t>
            </a:r>
            <a:r>
              <a:rPr lang="en-GB" spc="-75" dirty="0" smtClean="0">
                <a:cs typeface="Arial"/>
              </a:rPr>
              <a:t> </a:t>
            </a:r>
            <a:r>
              <a:rPr lang="en-GB" dirty="0" smtClean="0">
                <a:cs typeface="Arial"/>
              </a:rPr>
              <a:t>mortality</a:t>
            </a:r>
            <a:r>
              <a:rPr lang="en-GB" spc="-104" dirty="0" smtClean="0">
                <a:cs typeface="Arial"/>
              </a:rPr>
              <a:t> </a:t>
            </a:r>
            <a:r>
              <a:rPr lang="en-GB" dirty="0" smtClean="0">
                <a:cs typeface="Arial"/>
              </a:rPr>
              <a:t>85%</a:t>
            </a:r>
            <a:r>
              <a:rPr lang="en-GB" spc="14" dirty="0" smtClean="0">
                <a:cs typeface="Arial"/>
              </a:rPr>
              <a:t>)</a:t>
            </a:r>
            <a:endParaRPr lang="en-GB" dirty="0" smtClean="0">
              <a:cs typeface="Arial"/>
            </a:endParaRPr>
          </a:p>
          <a:p>
            <a:endParaRPr lang="en-GB" dirty="0"/>
          </a:p>
        </p:txBody>
      </p:sp>
      <p:sp>
        <p:nvSpPr>
          <p:cNvPr id="4" name="object 4"/>
          <p:cNvSpPr txBox="1"/>
          <p:nvPr/>
        </p:nvSpPr>
        <p:spPr>
          <a:xfrm>
            <a:off x="436619" y="5858683"/>
            <a:ext cx="4363981" cy="8405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3512">
              <a:lnSpc>
                <a:spcPts val="1360"/>
              </a:lnSpc>
              <a:spcBef>
                <a:spcPts val="68"/>
              </a:spcBef>
            </a:pPr>
            <a:endParaRPr lang="en-GB" sz="1200" b="1" i="1" spc="0" dirty="0" smtClean="0">
              <a:latin typeface="Arial"/>
              <a:cs typeface="Arial"/>
            </a:endParaRPr>
          </a:p>
          <a:p>
            <a:pPr marL="12700" marR="23512">
              <a:lnSpc>
                <a:spcPts val="1360"/>
              </a:lnSpc>
              <a:spcBef>
                <a:spcPts val="68"/>
              </a:spcBef>
            </a:pPr>
            <a:r>
              <a:rPr sz="1200" b="1" i="1" spc="0" dirty="0" smtClean="0">
                <a:latin typeface="Arial"/>
                <a:cs typeface="Arial"/>
              </a:rPr>
              <a:t>Ortiz </a:t>
            </a:r>
            <a:r>
              <a:rPr sz="1200" b="1" i="1" spc="-14" dirty="0" smtClean="0">
                <a:latin typeface="Arial"/>
                <a:cs typeface="Arial"/>
              </a:rPr>
              <a:t>M</a:t>
            </a:r>
            <a:r>
              <a:rPr sz="1200" b="1" i="1" spc="0" dirty="0" smtClean="0">
                <a:latin typeface="Arial"/>
                <a:cs typeface="Arial"/>
              </a:rPr>
              <a:t>,</a:t>
            </a:r>
            <a:r>
              <a:rPr sz="1200" b="1" i="1" spc="2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et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al.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J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Hepatol.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2005;</a:t>
            </a:r>
            <a:r>
              <a:rPr sz="1200" b="1" i="1" spc="-4" dirty="0" smtClean="0">
                <a:latin typeface="Arial"/>
                <a:cs typeface="Arial"/>
              </a:rPr>
              <a:t>4</a:t>
            </a:r>
            <a:r>
              <a:rPr sz="1200" b="1" i="1" spc="0" dirty="0" smtClean="0">
                <a:latin typeface="Arial"/>
                <a:cs typeface="Arial"/>
              </a:rPr>
              <a:t>2(Suppl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1):S45–53</a:t>
            </a:r>
            <a:endParaRPr sz="1200" dirty="0">
              <a:latin typeface="Arial"/>
              <a:cs typeface="Arial"/>
            </a:endParaRPr>
          </a:p>
          <a:p>
            <a:pPr marL="12700" marR="8001">
              <a:lnSpc>
                <a:spcPts val="1394"/>
              </a:lnSpc>
              <a:spcBef>
                <a:spcPts val="277"/>
              </a:spcBef>
            </a:pPr>
            <a:r>
              <a:rPr sz="1200" b="1" i="1" spc="0" dirty="0" smtClean="0">
                <a:latin typeface="Arial"/>
                <a:cs typeface="Arial"/>
              </a:rPr>
              <a:t>Bass</a:t>
            </a:r>
            <a:r>
              <a:rPr sz="1200" b="1" i="1" spc="-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N</a:t>
            </a:r>
            <a:r>
              <a:rPr sz="1200" b="1" i="1" spc="-14" dirty="0" smtClean="0">
                <a:latin typeface="Arial"/>
                <a:cs typeface="Arial"/>
              </a:rPr>
              <a:t>M</a:t>
            </a:r>
            <a:r>
              <a:rPr sz="1200" b="1" i="1" spc="0" dirty="0" smtClean="0">
                <a:latin typeface="Arial"/>
                <a:cs typeface="Arial"/>
              </a:rPr>
              <a:t>.</a:t>
            </a:r>
            <a:r>
              <a:rPr sz="1200" b="1" i="1" spc="1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Aliment Pharmacol Ther.</a:t>
            </a:r>
            <a:r>
              <a:rPr sz="1200" b="1" i="1" spc="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2007;</a:t>
            </a:r>
            <a:r>
              <a:rPr sz="1200" b="1" i="1" spc="-4" dirty="0" smtClean="0">
                <a:latin typeface="Arial"/>
                <a:cs typeface="Arial"/>
              </a:rPr>
              <a:t>2</a:t>
            </a:r>
            <a:r>
              <a:rPr sz="1200" b="1" i="1" spc="0" dirty="0" smtClean="0">
                <a:latin typeface="Arial"/>
                <a:cs typeface="Arial"/>
              </a:rPr>
              <a:t>5(Suppl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1):23–31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394"/>
              </a:lnSpc>
              <a:spcBef>
                <a:spcPts val="345"/>
              </a:spcBef>
            </a:pPr>
            <a:r>
              <a:rPr sz="1200" b="1" i="1" spc="0" dirty="0" err="1" smtClean="0">
                <a:latin typeface="Arial"/>
                <a:cs typeface="Arial"/>
              </a:rPr>
              <a:t>Poordad</a:t>
            </a:r>
            <a:r>
              <a:rPr sz="1200" b="1" i="1" spc="20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F</a:t>
            </a:r>
            <a:r>
              <a:rPr sz="1200" b="1" i="1" spc="-134" dirty="0" smtClean="0">
                <a:latin typeface="Arial"/>
                <a:cs typeface="Arial"/>
              </a:rPr>
              <a:t>F</a:t>
            </a:r>
            <a:r>
              <a:rPr sz="1200" b="1" i="1" spc="0" dirty="0" smtClean="0">
                <a:latin typeface="Arial"/>
                <a:cs typeface="Arial"/>
              </a:rPr>
              <a:t>.</a:t>
            </a:r>
            <a:r>
              <a:rPr sz="1200" b="1" i="1" spc="-25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Aliment Pharmacol The</a:t>
            </a:r>
            <a:r>
              <a:rPr sz="1200" b="1" i="1" spc="-64" dirty="0" smtClean="0">
                <a:latin typeface="Arial"/>
                <a:cs typeface="Arial"/>
              </a:rPr>
              <a:t>r</a:t>
            </a:r>
            <a:r>
              <a:rPr sz="1200" b="1" i="1" spc="0" dirty="0" smtClean="0">
                <a:latin typeface="Arial"/>
                <a:cs typeface="Arial"/>
              </a:rPr>
              <a:t>.</a:t>
            </a:r>
            <a:r>
              <a:rPr sz="1200" b="1" i="1" spc="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2007;2</a:t>
            </a:r>
            <a:r>
              <a:rPr sz="1200" b="1" i="1" spc="-4" dirty="0" smtClean="0">
                <a:latin typeface="Arial"/>
                <a:cs typeface="Arial"/>
              </a:rPr>
              <a:t>5</a:t>
            </a:r>
            <a:r>
              <a:rPr sz="1200" b="1" i="1" spc="0" dirty="0" smtClean="0">
                <a:latin typeface="Arial"/>
                <a:cs typeface="Arial"/>
              </a:rPr>
              <a:t>(Suppl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1):3–9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4904486" y="6248400"/>
            <a:ext cx="3858514" cy="401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03250" marR="274">
              <a:lnSpc>
                <a:spcPts val="1360"/>
              </a:lnSpc>
              <a:spcBef>
                <a:spcPts val="68"/>
              </a:spcBef>
            </a:pPr>
            <a:r>
              <a:rPr sz="1200" b="1" i="1" spc="0" dirty="0" err="1" smtClean="0">
                <a:latin typeface="Arial"/>
                <a:cs typeface="Arial"/>
              </a:rPr>
              <a:t>Jepsen</a:t>
            </a:r>
            <a:r>
              <a:rPr sz="1200" b="1" i="1" spc="0" dirty="0" smtClean="0">
                <a:latin typeface="Arial"/>
                <a:cs typeface="Arial"/>
              </a:rPr>
              <a:t> P,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et al.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Hepatology.</a:t>
            </a:r>
            <a:r>
              <a:rPr sz="1200" b="1" i="1" spc="1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2010;5</a:t>
            </a:r>
            <a:r>
              <a:rPr sz="1200" b="1" i="1" spc="-4" dirty="0" smtClean="0">
                <a:latin typeface="Arial"/>
                <a:cs typeface="Arial"/>
              </a:rPr>
              <a:t>1</a:t>
            </a:r>
            <a:r>
              <a:rPr sz="1200" b="1" i="1" spc="0" dirty="0" smtClean="0">
                <a:latin typeface="Arial"/>
                <a:cs typeface="Arial"/>
              </a:rPr>
              <a:t>:</a:t>
            </a:r>
            <a:r>
              <a:rPr sz="1200" b="1" i="1" spc="-4" dirty="0" smtClean="0">
                <a:latin typeface="Arial"/>
                <a:cs typeface="Arial"/>
              </a:rPr>
              <a:t>1</a:t>
            </a:r>
            <a:r>
              <a:rPr sz="1200" b="1" i="1" spc="0" dirty="0" smtClean="0">
                <a:latin typeface="Arial"/>
                <a:cs typeface="Arial"/>
              </a:rPr>
              <a:t>6</a:t>
            </a:r>
            <a:r>
              <a:rPr sz="1200" b="1" i="1" spc="-4" dirty="0" smtClean="0">
                <a:latin typeface="Arial"/>
                <a:cs typeface="Arial"/>
              </a:rPr>
              <a:t>7</a:t>
            </a:r>
            <a:r>
              <a:rPr sz="1200" b="1" i="1" spc="0" dirty="0" smtClean="0">
                <a:latin typeface="Arial"/>
                <a:cs typeface="Arial"/>
              </a:rPr>
              <a:t>5</a:t>
            </a:r>
            <a:r>
              <a:rPr sz="1200" b="1" i="1" spc="-4" dirty="0" smtClean="0">
                <a:latin typeface="Arial"/>
                <a:cs typeface="Arial"/>
              </a:rPr>
              <a:t>–</a:t>
            </a:r>
            <a:r>
              <a:rPr sz="1200" b="1" i="1" spc="0" dirty="0" smtClean="0">
                <a:latin typeface="Arial"/>
                <a:cs typeface="Arial"/>
              </a:rPr>
              <a:t>82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ts val="1394"/>
              </a:lnSpc>
              <a:spcBef>
                <a:spcPts val="277"/>
              </a:spcBef>
            </a:pPr>
            <a:r>
              <a:rPr sz="1200" b="1" i="1" spc="0" dirty="0" smtClean="0">
                <a:latin typeface="Arial"/>
                <a:cs typeface="Arial"/>
              </a:rPr>
              <a:t>Bajaj</a:t>
            </a:r>
            <a:r>
              <a:rPr sz="1200" b="1" i="1" spc="-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JS, et al. Am J Gas</a:t>
            </a:r>
            <a:r>
              <a:rPr sz="1200" b="1" i="1" spc="4" dirty="0" smtClean="0">
                <a:latin typeface="Arial"/>
                <a:cs typeface="Arial"/>
              </a:rPr>
              <a:t>t</a:t>
            </a:r>
            <a:r>
              <a:rPr sz="1200" b="1" i="1" spc="0" dirty="0" smtClean="0">
                <a:latin typeface="Arial"/>
                <a:cs typeface="Arial"/>
              </a:rPr>
              <a:t>roenterol.</a:t>
            </a:r>
            <a:r>
              <a:rPr sz="1200" b="1" i="1" spc="-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2011;106:1646–53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563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Common precipitating factor for HE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50-80% of patients with episodic HE have an identifiable precipitant</a:t>
            </a:r>
            <a:endParaRPr 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457200" y="1828800"/>
            <a:ext cx="8316468" cy="4293109"/>
            <a:chOff x="423672" y="1987295"/>
            <a:chExt cx="8316468" cy="4293109"/>
          </a:xfrm>
        </p:grpSpPr>
        <p:sp>
          <p:nvSpPr>
            <p:cNvPr id="5" name="object 52"/>
            <p:cNvSpPr/>
            <p:nvPr/>
          </p:nvSpPr>
          <p:spPr>
            <a:xfrm>
              <a:off x="423672" y="2633472"/>
              <a:ext cx="1431798" cy="314706"/>
            </a:xfrm>
            <a:custGeom>
              <a:avLst/>
              <a:gdLst/>
              <a:ahLst/>
              <a:cxnLst/>
              <a:rect l="l" t="t" r="r" b="b"/>
              <a:pathLst>
                <a:path w="1431798" h="314706">
                  <a:moveTo>
                    <a:pt x="0" y="52577"/>
                  </a:moveTo>
                  <a:lnTo>
                    <a:pt x="0" y="262127"/>
                  </a:lnTo>
                  <a:lnTo>
                    <a:pt x="14728" y="298560"/>
                  </a:lnTo>
                  <a:lnTo>
                    <a:pt x="52578" y="314705"/>
                  </a:lnTo>
                  <a:lnTo>
                    <a:pt x="1379220" y="314705"/>
                  </a:lnTo>
                  <a:lnTo>
                    <a:pt x="1415652" y="299977"/>
                  </a:lnTo>
                  <a:lnTo>
                    <a:pt x="1431798" y="262127"/>
                  </a:lnTo>
                  <a:lnTo>
                    <a:pt x="1431798" y="52577"/>
                  </a:lnTo>
                  <a:lnTo>
                    <a:pt x="1417069" y="16145"/>
                  </a:lnTo>
                  <a:lnTo>
                    <a:pt x="1379220" y="0"/>
                  </a:lnTo>
                  <a:lnTo>
                    <a:pt x="52577" y="0"/>
                  </a:lnTo>
                  <a:lnTo>
                    <a:pt x="16145" y="14728"/>
                  </a:lnTo>
                  <a:lnTo>
                    <a:pt x="0" y="5257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51"/>
            <p:cNvSpPr/>
            <p:nvPr/>
          </p:nvSpPr>
          <p:spPr>
            <a:xfrm>
              <a:off x="2481072" y="2598419"/>
              <a:ext cx="6239256" cy="384810"/>
            </a:xfrm>
            <a:custGeom>
              <a:avLst/>
              <a:gdLst/>
              <a:ahLst/>
              <a:cxnLst/>
              <a:rect l="l" t="t" r="r" b="b"/>
              <a:pathLst>
                <a:path w="6239256" h="384810">
                  <a:moveTo>
                    <a:pt x="0" y="64008"/>
                  </a:moveTo>
                  <a:lnTo>
                    <a:pt x="27" y="322718"/>
                  </a:lnTo>
                  <a:lnTo>
                    <a:pt x="14794" y="361807"/>
                  </a:lnTo>
                  <a:lnTo>
                    <a:pt x="49677" y="383201"/>
                  </a:lnTo>
                  <a:lnTo>
                    <a:pt x="64008" y="384810"/>
                  </a:lnTo>
                  <a:lnTo>
                    <a:pt x="6177024" y="384762"/>
                  </a:lnTo>
                  <a:lnTo>
                    <a:pt x="6216058" y="370053"/>
                  </a:lnTo>
                  <a:lnTo>
                    <a:pt x="6237626" y="335286"/>
                  </a:lnTo>
                  <a:lnTo>
                    <a:pt x="6239256" y="320801"/>
                  </a:lnTo>
                  <a:lnTo>
                    <a:pt x="6239207" y="61470"/>
                  </a:lnTo>
                  <a:lnTo>
                    <a:pt x="6224184" y="22751"/>
                  </a:lnTo>
                  <a:lnTo>
                    <a:pt x="6189010" y="1589"/>
                  </a:lnTo>
                  <a:lnTo>
                    <a:pt x="6174486" y="0"/>
                  </a:lnTo>
                  <a:lnTo>
                    <a:pt x="62130" y="27"/>
                  </a:lnTo>
                  <a:lnTo>
                    <a:pt x="23317" y="14547"/>
                  </a:lnTo>
                  <a:lnTo>
                    <a:pt x="1646" y="49440"/>
                  </a:lnTo>
                  <a:lnTo>
                    <a:pt x="0" y="64008"/>
                  </a:lnTo>
                  <a:close/>
                </a:path>
              </a:pathLst>
            </a:custGeom>
            <a:solidFill>
              <a:srgbClr val="3C8B9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49"/>
            <p:cNvSpPr/>
            <p:nvPr/>
          </p:nvSpPr>
          <p:spPr>
            <a:xfrm>
              <a:off x="423672" y="3034284"/>
              <a:ext cx="1431798" cy="384810"/>
            </a:xfrm>
            <a:custGeom>
              <a:avLst/>
              <a:gdLst/>
              <a:ahLst/>
              <a:cxnLst/>
              <a:rect l="l" t="t" r="r" b="b"/>
              <a:pathLst>
                <a:path w="1431798" h="384810">
                  <a:moveTo>
                    <a:pt x="0" y="64008"/>
                  </a:moveTo>
                  <a:lnTo>
                    <a:pt x="48" y="323339"/>
                  </a:lnTo>
                  <a:lnTo>
                    <a:pt x="15071" y="362058"/>
                  </a:lnTo>
                  <a:lnTo>
                    <a:pt x="50245" y="383220"/>
                  </a:lnTo>
                  <a:lnTo>
                    <a:pt x="64770" y="384810"/>
                  </a:lnTo>
                  <a:lnTo>
                    <a:pt x="1369566" y="384762"/>
                  </a:lnTo>
                  <a:lnTo>
                    <a:pt x="1408600" y="370053"/>
                  </a:lnTo>
                  <a:lnTo>
                    <a:pt x="1430168" y="335286"/>
                  </a:lnTo>
                  <a:lnTo>
                    <a:pt x="1431798" y="320802"/>
                  </a:lnTo>
                  <a:lnTo>
                    <a:pt x="1431749" y="61522"/>
                  </a:lnTo>
                  <a:lnTo>
                    <a:pt x="1416726" y="23065"/>
                  </a:lnTo>
                  <a:lnTo>
                    <a:pt x="1381552" y="1627"/>
                  </a:lnTo>
                  <a:lnTo>
                    <a:pt x="1367028" y="0"/>
                  </a:lnTo>
                  <a:lnTo>
                    <a:pt x="62231" y="48"/>
                  </a:lnTo>
                  <a:lnTo>
                    <a:pt x="23197" y="15005"/>
                  </a:lnTo>
                  <a:lnTo>
                    <a:pt x="1629" y="49760"/>
                  </a:lnTo>
                  <a:lnTo>
                    <a:pt x="0" y="64008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48"/>
            <p:cNvSpPr/>
            <p:nvPr/>
          </p:nvSpPr>
          <p:spPr>
            <a:xfrm>
              <a:off x="2481072" y="3069335"/>
              <a:ext cx="6241542" cy="314706"/>
            </a:xfrm>
            <a:custGeom>
              <a:avLst/>
              <a:gdLst/>
              <a:ahLst/>
              <a:cxnLst/>
              <a:rect l="l" t="t" r="r" b="b"/>
              <a:pathLst>
                <a:path w="6241542" h="314706">
                  <a:moveTo>
                    <a:pt x="0" y="52578"/>
                  </a:moveTo>
                  <a:lnTo>
                    <a:pt x="0" y="262128"/>
                  </a:lnTo>
                  <a:lnTo>
                    <a:pt x="14450" y="298853"/>
                  </a:lnTo>
                  <a:lnTo>
                    <a:pt x="52578" y="314706"/>
                  </a:lnTo>
                  <a:lnTo>
                    <a:pt x="6188964" y="314706"/>
                  </a:lnTo>
                  <a:lnTo>
                    <a:pt x="6225689" y="300255"/>
                  </a:lnTo>
                  <a:lnTo>
                    <a:pt x="6241542" y="262128"/>
                  </a:lnTo>
                  <a:lnTo>
                    <a:pt x="6241542" y="52578"/>
                  </a:lnTo>
                  <a:lnTo>
                    <a:pt x="6227091" y="16145"/>
                  </a:lnTo>
                  <a:lnTo>
                    <a:pt x="6188964" y="0"/>
                  </a:lnTo>
                  <a:lnTo>
                    <a:pt x="52577" y="0"/>
                  </a:lnTo>
                  <a:lnTo>
                    <a:pt x="15852" y="14728"/>
                  </a:lnTo>
                  <a:lnTo>
                    <a:pt x="0" y="52578"/>
                  </a:lnTo>
                  <a:close/>
                </a:path>
              </a:pathLst>
            </a:custGeom>
            <a:solidFill>
              <a:srgbClr val="3C8B9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46"/>
            <p:cNvSpPr/>
            <p:nvPr/>
          </p:nvSpPr>
          <p:spPr>
            <a:xfrm>
              <a:off x="423672" y="4098798"/>
              <a:ext cx="1431798" cy="314706"/>
            </a:xfrm>
            <a:custGeom>
              <a:avLst/>
              <a:gdLst/>
              <a:ahLst/>
              <a:cxnLst/>
              <a:rect l="l" t="t" r="r" b="b"/>
              <a:pathLst>
                <a:path w="1431798" h="314706">
                  <a:moveTo>
                    <a:pt x="0" y="52577"/>
                  </a:moveTo>
                  <a:lnTo>
                    <a:pt x="0" y="262889"/>
                  </a:lnTo>
                  <a:lnTo>
                    <a:pt x="14520" y="298742"/>
                  </a:lnTo>
                  <a:lnTo>
                    <a:pt x="52578" y="314705"/>
                  </a:lnTo>
                  <a:lnTo>
                    <a:pt x="1379220" y="314705"/>
                  </a:lnTo>
                  <a:lnTo>
                    <a:pt x="1415434" y="300548"/>
                  </a:lnTo>
                  <a:lnTo>
                    <a:pt x="1431798" y="262889"/>
                  </a:lnTo>
                  <a:lnTo>
                    <a:pt x="1431798" y="52577"/>
                  </a:lnTo>
                  <a:lnTo>
                    <a:pt x="1417069" y="16145"/>
                  </a:lnTo>
                  <a:lnTo>
                    <a:pt x="1379220" y="0"/>
                  </a:lnTo>
                  <a:lnTo>
                    <a:pt x="52577" y="0"/>
                  </a:lnTo>
                  <a:lnTo>
                    <a:pt x="16145" y="14728"/>
                  </a:lnTo>
                  <a:lnTo>
                    <a:pt x="0" y="5257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45"/>
            <p:cNvSpPr/>
            <p:nvPr/>
          </p:nvSpPr>
          <p:spPr>
            <a:xfrm>
              <a:off x="2481072" y="4126991"/>
              <a:ext cx="6241542" cy="258318"/>
            </a:xfrm>
            <a:custGeom>
              <a:avLst/>
              <a:gdLst/>
              <a:ahLst/>
              <a:cxnLst/>
              <a:rect l="l" t="t" r="r" b="b"/>
              <a:pathLst>
                <a:path w="6241542" h="258318">
                  <a:moveTo>
                    <a:pt x="0" y="43434"/>
                  </a:moveTo>
                  <a:lnTo>
                    <a:pt x="0" y="214884"/>
                  </a:lnTo>
                  <a:lnTo>
                    <a:pt x="16547" y="249368"/>
                  </a:lnTo>
                  <a:lnTo>
                    <a:pt x="42672" y="258318"/>
                  </a:lnTo>
                  <a:lnTo>
                    <a:pt x="6198870" y="258317"/>
                  </a:lnTo>
                  <a:lnTo>
                    <a:pt x="6239187" y="229321"/>
                  </a:lnTo>
                  <a:lnTo>
                    <a:pt x="6241542" y="214883"/>
                  </a:lnTo>
                  <a:lnTo>
                    <a:pt x="6241542" y="43433"/>
                  </a:lnTo>
                  <a:lnTo>
                    <a:pt x="6212922" y="2440"/>
                  </a:lnTo>
                  <a:lnTo>
                    <a:pt x="6198870" y="0"/>
                  </a:lnTo>
                  <a:lnTo>
                    <a:pt x="42672" y="0"/>
                  </a:lnTo>
                  <a:lnTo>
                    <a:pt x="2354" y="29295"/>
                  </a:lnTo>
                  <a:lnTo>
                    <a:pt x="0" y="43434"/>
                  </a:lnTo>
                  <a:close/>
                </a:path>
              </a:pathLst>
            </a:custGeom>
            <a:solidFill>
              <a:srgbClr val="3C8B9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43"/>
            <p:cNvSpPr/>
            <p:nvPr/>
          </p:nvSpPr>
          <p:spPr>
            <a:xfrm>
              <a:off x="423672" y="4482083"/>
              <a:ext cx="1431798" cy="385572"/>
            </a:xfrm>
            <a:custGeom>
              <a:avLst/>
              <a:gdLst/>
              <a:ahLst/>
              <a:cxnLst/>
              <a:rect l="l" t="t" r="r" b="b"/>
              <a:pathLst>
                <a:path w="1431798" h="385572">
                  <a:moveTo>
                    <a:pt x="0" y="64008"/>
                  </a:moveTo>
                  <a:lnTo>
                    <a:pt x="74" y="323948"/>
                  </a:lnTo>
                  <a:lnTo>
                    <a:pt x="15280" y="362623"/>
                  </a:lnTo>
                  <a:lnTo>
                    <a:pt x="50327" y="383961"/>
                  </a:lnTo>
                  <a:lnTo>
                    <a:pt x="64770" y="385572"/>
                  </a:lnTo>
                  <a:lnTo>
                    <a:pt x="1370174" y="385497"/>
                  </a:lnTo>
                  <a:lnTo>
                    <a:pt x="1408849" y="370291"/>
                  </a:lnTo>
                  <a:lnTo>
                    <a:pt x="1430187" y="335244"/>
                  </a:lnTo>
                  <a:lnTo>
                    <a:pt x="1431798" y="320802"/>
                  </a:lnTo>
                  <a:lnTo>
                    <a:pt x="1431749" y="61522"/>
                  </a:lnTo>
                  <a:lnTo>
                    <a:pt x="1416726" y="23065"/>
                  </a:lnTo>
                  <a:lnTo>
                    <a:pt x="1381552" y="1627"/>
                  </a:lnTo>
                  <a:lnTo>
                    <a:pt x="1367028" y="0"/>
                  </a:lnTo>
                  <a:lnTo>
                    <a:pt x="62231" y="48"/>
                  </a:lnTo>
                  <a:lnTo>
                    <a:pt x="23197" y="15005"/>
                  </a:lnTo>
                  <a:lnTo>
                    <a:pt x="1629" y="49760"/>
                  </a:lnTo>
                  <a:lnTo>
                    <a:pt x="0" y="64008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42"/>
            <p:cNvSpPr/>
            <p:nvPr/>
          </p:nvSpPr>
          <p:spPr>
            <a:xfrm>
              <a:off x="2481072" y="4546091"/>
              <a:ext cx="6241542" cy="257556"/>
            </a:xfrm>
            <a:custGeom>
              <a:avLst/>
              <a:gdLst/>
              <a:ahLst/>
              <a:cxnLst/>
              <a:rect l="l" t="t" r="r" b="b"/>
              <a:pathLst>
                <a:path w="6241542" h="257556">
                  <a:moveTo>
                    <a:pt x="0" y="42672"/>
                  </a:moveTo>
                  <a:lnTo>
                    <a:pt x="0" y="214884"/>
                  </a:lnTo>
                  <a:lnTo>
                    <a:pt x="28500" y="255159"/>
                  </a:lnTo>
                  <a:lnTo>
                    <a:pt x="42672" y="257556"/>
                  </a:lnTo>
                  <a:lnTo>
                    <a:pt x="6198870" y="257556"/>
                  </a:lnTo>
                  <a:lnTo>
                    <a:pt x="6239145" y="229055"/>
                  </a:lnTo>
                  <a:lnTo>
                    <a:pt x="6241542" y="214884"/>
                  </a:lnTo>
                  <a:lnTo>
                    <a:pt x="6241542" y="42672"/>
                  </a:lnTo>
                  <a:lnTo>
                    <a:pt x="6213041" y="2396"/>
                  </a:lnTo>
                  <a:lnTo>
                    <a:pt x="6198870" y="0"/>
                  </a:lnTo>
                  <a:lnTo>
                    <a:pt x="42672" y="0"/>
                  </a:lnTo>
                  <a:lnTo>
                    <a:pt x="2396" y="28500"/>
                  </a:lnTo>
                  <a:lnTo>
                    <a:pt x="0" y="42672"/>
                  </a:lnTo>
                  <a:close/>
                </a:path>
              </a:pathLst>
            </a:custGeom>
            <a:solidFill>
              <a:srgbClr val="3C8B9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40"/>
            <p:cNvSpPr/>
            <p:nvPr/>
          </p:nvSpPr>
          <p:spPr>
            <a:xfrm>
              <a:off x="423672" y="2074925"/>
              <a:ext cx="1431798" cy="384810"/>
            </a:xfrm>
            <a:custGeom>
              <a:avLst/>
              <a:gdLst/>
              <a:ahLst/>
              <a:cxnLst/>
              <a:rect l="l" t="t" r="r" b="b"/>
              <a:pathLst>
                <a:path w="1431797" h="384810">
                  <a:moveTo>
                    <a:pt x="0" y="64008"/>
                  </a:moveTo>
                  <a:lnTo>
                    <a:pt x="48" y="323339"/>
                  </a:lnTo>
                  <a:lnTo>
                    <a:pt x="15071" y="362058"/>
                  </a:lnTo>
                  <a:lnTo>
                    <a:pt x="50245" y="383220"/>
                  </a:lnTo>
                  <a:lnTo>
                    <a:pt x="64770" y="384810"/>
                  </a:lnTo>
                  <a:lnTo>
                    <a:pt x="1369566" y="384762"/>
                  </a:lnTo>
                  <a:lnTo>
                    <a:pt x="1408600" y="370053"/>
                  </a:lnTo>
                  <a:lnTo>
                    <a:pt x="1430168" y="335286"/>
                  </a:lnTo>
                  <a:lnTo>
                    <a:pt x="1431798" y="320802"/>
                  </a:lnTo>
                  <a:lnTo>
                    <a:pt x="1431749" y="61470"/>
                  </a:lnTo>
                  <a:lnTo>
                    <a:pt x="1416726" y="22751"/>
                  </a:lnTo>
                  <a:lnTo>
                    <a:pt x="1381552" y="1589"/>
                  </a:lnTo>
                  <a:lnTo>
                    <a:pt x="1367028" y="0"/>
                  </a:lnTo>
                  <a:lnTo>
                    <a:pt x="62231" y="47"/>
                  </a:lnTo>
                  <a:lnTo>
                    <a:pt x="23197" y="14756"/>
                  </a:lnTo>
                  <a:lnTo>
                    <a:pt x="1629" y="49523"/>
                  </a:lnTo>
                  <a:lnTo>
                    <a:pt x="0" y="64008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39"/>
            <p:cNvSpPr/>
            <p:nvPr/>
          </p:nvSpPr>
          <p:spPr>
            <a:xfrm>
              <a:off x="2481072" y="1987295"/>
              <a:ext cx="6241542" cy="560070"/>
            </a:xfrm>
            <a:custGeom>
              <a:avLst/>
              <a:gdLst/>
              <a:ahLst/>
              <a:cxnLst/>
              <a:rect l="l" t="t" r="r" b="b"/>
              <a:pathLst>
                <a:path w="6241541" h="560070">
                  <a:moveTo>
                    <a:pt x="0" y="92964"/>
                  </a:moveTo>
                  <a:lnTo>
                    <a:pt x="0" y="467106"/>
                  </a:lnTo>
                  <a:lnTo>
                    <a:pt x="11908" y="512711"/>
                  </a:lnTo>
                  <a:lnTo>
                    <a:pt x="39436" y="543188"/>
                  </a:lnTo>
                  <a:lnTo>
                    <a:pt x="78273" y="558926"/>
                  </a:lnTo>
                  <a:lnTo>
                    <a:pt x="92964" y="560070"/>
                  </a:lnTo>
                  <a:lnTo>
                    <a:pt x="6148578" y="560070"/>
                  </a:lnTo>
                  <a:lnTo>
                    <a:pt x="6194522" y="547999"/>
                  </a:lnTo>
                  <a:lnTo>
                    <a:pt x="6224869" y="520301"/>
                  </a:lnTo>
                  <a:lnTo>
                    <a:pt x="6240417" y="481615"/>
                  </a:lnTo>
                  <a:lnTo>
                    <a:pt x="6241542" y="467106"/>
                  </a:lnTo>
                  <a:lnTo>
                    <a:pt x="6241542" y="92964"/>
                  </a:lnTo>
                  <a:lnTo>
                    <a:pt x="6229633" y="47358"/>
                  </a:lnTo>
                  <a:lnTo>
                    <a:pt x="6202105" y="16881"/>
                  </a:lnTo>
                  <a:lnTo>
                    <a:pt x="6163268" y="1143"/>
                  </a:lnTo>
                  <a:lnTo>
                    <a:pt x="6148578" y="0"/>
                  </a:lnTo>
                  <a:lnTo>
                    <a:pt x="92963" y="0"/>
                  </a:lnTo>
                  <a:lnTo>
                    <a:pt x="47019" y="12070"/>
                  </a:lnTo>
                  <a:lnTo>
                    <a:pt x="16672" y="39768"/>
                  </a:lnTo>
                  <a:lnTo>
                    <a:pt x="1124" y="78454"/>
                  </a:lnTo>
                  <a:lnTo>
                    <a:pt x="0" y="92964"/>
                  </a:lnTo>
                  <a:close/>
                </a:path>
              </a:pathLst>
            </a:custGeom>
            <a:solidFill>
              <a:srgbClr val="3C8B9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37"/>
            <p:cNvSpPr/>
            <p:nvPr/>
          </p:nvSpPr>
          <p:spPr>
            <a:xfrm>
              <a:off x="423672" y="3592830"/>
              <a:ext cx="1431798" cy="314706"/>
            </a:xfrm>
            <a:custGeom>
              <a:avLst/>
              <a:gdLst/>
              <a:ahLst/>
              <a:cxnLst/>
              <a:rect l="l" t="t" r="r" b="b"/>
              <a:pathLst>
                <a:path w="1431798" h="314706">
                  <a:moveTo>
                    <a:pt x="0" y="52577"/>
                  </a:moveTo>
                  <a:lnTo>
                    <a:pt x="0" y="262127"/>
                  </a:lnTo>
                  <a:lnTo>
                    <a:pt x="14728" y="298853"/>
                  </a:lnTo>
                  <a:lnTo>
                    <a:pt x="52578" y="314705"/>
                  </a:lnTo>
                  <a:lnTo>
                    <a:pt x="1379220" y="314705"/>
                  </a:lnTo>
                  <a:lnTo>
                    <a:pt x="1415652" y="300255"/>
                  </a:lnTo>
                  <a:lnTo>
                    <a:pt x="1431798" y="262127"/>
                  </a:lnTo>
                  <a:lnTo>
                    <a:pt x="1431798" y="52577"/>
                  </a:lnTo>
                  <a:lnTo>
                    <a:pt x="1417069" y="16145"/>
                  </a:lnTo>
                  <a:lnTo>
                    <a:pt x="1379220" y="0"/>
                  </a:lnTo>
                  <a:lnTo>
                    <a:pt x="52577" y="0"/>
                  </a:lnTo>
                  <a:lnTo>
                    <a:pt x="16145" y="14728"/>
                  </a:lnTo>
                  <a:lnTo>
                    <a:pt x="0" y="5257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33"/>
            <p:cNvSpPr/>
            <p:nvPr/>
          </p:nvSpPr>
          <p:spPr>
            <a:xfrm>
              <a:off x="2482596" y="3470147"/>
              <a:ext cx="6237732" cy="560070"/>
            </a:xfrm>
            <a:custGeom>
              <a:avLst/>
              <a:gdLst/>
              <a:ahLst/>
              <a:cxnLst/>
              <a:rect l="l" t="t" r="r" b="b"/>
              <a:pathLst>
                <a:path w="6237732" h="560070">
                  <a:moveTo>
                    <a:pt x="0" y="92964"/>
                  </a:moveTo>
                  <a:lnTo>
                    <a:pt x="0" y="467106"/>
                  </a:lnTo>
                  <a:lnTo>
                    <a:pt x="12294" y="513057"/>
                  </a:lnTo>
                  <a:lnTo>
                    <a:pt x="40131" y="543318"/>
                  </a:lnTo>
                  <a:lnTo>
                    <a:pt x="79074" y="558935"/>
                  </a:lnTo>
                  <a:lnTo>
                    <a:pt x="93726" y="560070"/>
                  </a:lnTo>
                  <a:lnTo>
                    <a:pt x="6144006" y="560070"/>
                  </a:lnTo>
                  <a:lnTo>
                    <a:pt x="6190486" y="547802"/>
                  </a:lnTo>
                  <a:lnTo>
                    <a:pt x="6220937" y="520115"/>
                  </a:lnTo>
                  <a:lnTo>
                    <a:pt x="6236596" y="481557"/>
                  </a:lnTo>
                  <a:lnTo>
                    <a:pt x="6237732" y="467106"/>
                  </a:lnTo>
                  <a:lnTo>
                    <a:pt x="6237732" y="92964"/>
                  </a:lnTo>
                  <a:lnTo>
                    <a:pt x="6225437" y="47012"/>
                  </a:lnTo>
                  <a:lnTo>
                    <a:pt x="6197600" y="16751"/>
                  </a:lnTo>
                  <a:lnTo>
                    <a:pt x="6158657" y="1134"/>
                  </a:lnTo>
                  <a:lnTo>
                    <a:pt x="6144006" y="0"/>
                  </a:lnTo>
                  <a:lnTo>
                    <a:pt x="93725" y="0"/>
                  </a:lnTo>
                  <a:lnTo>
                    <a:pt x="47245" y="12267"/>
                  </a:lnTo>
                  <a:lnTo>
                    <a:pt x="16794" y="39954"/>
                  </a:lnTo>
                  <a:lnTo>
                    <a:pt x="1135" y="78512"/>
                  </a:lnTo>
                  <a:lnTo>
                    <a:pt x="0" y="92964"/>
                  </a:lnTo>
                  <a:close/>
                </a:path>
              </a:pathLst>
            </a:custGeom>
            <a:solidFill>
              <a:srgbClr val="3C8B9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34"/>
            <p:cNvSpPr/>
            <p:nvPr/>
          </p:nvSpPr>
          <p:spPr>
            <a:xfrm>
              <a:off x="5078730" y="3629405"/>
              <a:ext cx="3255264" cy="268986"/>
            </a:xfrm>
            <a:custGeom>
              <a:avLst/>
              <a:gdLst/>
              <a:ahLst/>
              <a:cxnLst/>
              <a:rect l="l" t="t" r="r" b="b"/>
              <a:pathLst>
                <a:path w="3255264" h="268986">
                  <a:moveTo>
                    <a:pt x="0" y="0"/>
                  </a:moveTo>
                  <a:lnTo>
                    <a:pt x="0" y="268986"/>
                  </a:lnTo>
                  <a:lnTo>
                    <a:pt x="3255264" y="268986"/>
                  </a:lnTo>
                  <a:lnTo>
                    <a:pt x="32552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8B9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35"/>
            <p:cNvSpPr/>
            <p:nvPr/>
          </p:nvSpPr>
          <p:spPr>
            <a:xfrm>
              <a:off x="5164836" y="3540252"/>
              <a:ext cx="198120" cy="419862"/>
            </a:xfrm>
            <a:custGeom>
              <a:avLst/>
              <a:gdLst/>
              <a:ahLst/>
              <a:cxnLst/>
              <a:rect l="l" t="t" r="r" b="b"/>
              <a:pathLst>
                <a:path w="198120" h="419862">
                  <a:moveTo>
                    <a:pt x="0" y="419862"/>
                  </a:moveTo>
                  <a:lnTo>
                    <a:pt x="5894" y="419711"/>
                  </a:lnTo>
                  <a:lnTo>
                    <a:pt x="21163" y="417885"/>
                  </a:lnTo>
                  <a:lnTo>
                    <a:pt x="35590" y="414111"/>
                  </a:lnTo>
                  <a:lnTo>
                    <a:pt x="48994" y="408550"/>
                  </a:lnTo>
                  <a:lnTo>
                    <a:pt x="61196" y="401362"/>
                  </a:lnTo>
                  <a:lnTo>
                    <a:pt x="72015" y="392705"/>
                  </a:lnTo>
                  <a:lnTo>
                    <a:pt x="81270" y="382741"/>
                  </a:lnTo>
                  <a:lnTo>
                    <a:pt x="88783" y="371628"/>
                  </a:lnTo>
                  <a:lnTo>
                    <a:pt x="94372" y="359525"/>
                  </a:lnTo>
                  <a:lnTo>
                    <a:pt x="97858" y="346594"/>
                  </a:lnTo>
                  <a:lnTo>
                    <a:pt x="99060" y="332994"/>
                  </a:lnTo>
                  <a:lnTo>
                    <a:pt x="99060" y="297180"/>
                  </a:lnTo>
                  <a:lnTo>
                    <a:pt x="99230" y="292021"/>
                  </a:lnTo>
                  <a:lnTo>
                    <a:pt x="101308" y="278652"/>
                  </a:lnTo>
                  <a:lnTo>
                    <a:pt x="105602" y="266012"/>
                  </a:lnTo>
                  <a:lnTo>
                    <a:pt x="111932" y="254262"/>
                  </a:lnTo>
                  <a:lnTo>
                    <a:pt x="120118" y="243560"/>
                  </a:lnTo>
                  <a:lnTo>
                    <a:pt x="129980" y="234066"/>
                  </a:lnTo>
                  <a:lnTo>
                    <a:pt x="141338" y="225940"/>
                  </a:lnTo>
                  <a:lnTo>
                    <a:pt x="154010" y="219342"/>
                  </a:lnTo>
                  <a:lnTo>
                    <a:pt x="167818" y="214432"/>
                  </a:lnTo>
                  <a:lnTo>
                    <a:pt x="182581" y="211368"/>
                  </a:lnTo>
                  <a:lnTo>
                    <a:pt x="198120" y="210311"/>
                  </a:lnTo>
                  <a:lnTo>
                    <a:pt x="192225" y="210161"/>
                  </a:lnTo>
                  <a:lnTo>
                    <a:pt x="176956" y="208335"/>
                  </a:lnTo>
                  <a:lnTo>
                    <a:pt x="162529" y="204561"/>
                  </a:lnTo>
                  <a:lnTo>
                    <a:pt x="149125" y="199000"/>
                  </a:lnTo>
                  <a:lnTo>
                    <a:pt x="136923" y="191812"/>
                  </a:lnTo>
                  <a:lnTo>
                    <a:pt x="126104" y="183155"/>
                  </a:lnTo>
                  <a:lnTo>
                    <a:pt x="116849" y="173191"/>
                  </a:lnTo>
                  <a:lnTo>
                    <a:pt x="109336" y="162078"/>
                  </a:lnTo>
                  <a:lnTo>
                    <a:pt x="103747" y="149975"/>
                  </a:lnTo>
                  <a:lnTo>
                    <a:pt x="100261" y="137044"/>
                  </a:lnTo>
                  <a:lnTo>
                    <a:pt x="99060" y="123444"/>
                  </a:lnTo>
                  <a:lnTo>
                    <a:pt x="99060" y="86867"/>
                  </a:lnTo>
                  <a:lnTo>
                    <a:pt x="98889" y="81709"/>
                  </a:lnTo>
                  <a:lnTo>
                    <a:pt x="96811" y="68340"/>
                  </a:lnTo>
                  <a:lnTo>
                    <a:pt x="92517" y="55700"/>
                  </a:lnTo>
                  <a:lnTo>
                    <a:pt x="86187" y="43950"/>
                  </a:lnTo>
                  <a:lnTo>
                    <a:pt x="78001" y="33248"/>
                  </a:lnTo>
                  <a:lnTo>
                    <a:pt x="68139" y="23754"/>
                  </a:lnTo>
                  <a:lnTo>
                    <a:pt x="56781" y="15628"/>
                  </a:lnTo>
                  <a:lnTo>
                    <a:pt x="44109" y="9030"/>
                  </a:lnTo>
                  <a:lnTo>
                    <a:pt x="30301" y="4120"/>
                  </a:lnTo>
                  <a:lnTo>
                    <a:pt x="15538" y="1056"/>
                  </a:lnTo>
                  <a:lnTo>
                    <a:pt x="0" y="0"/>
                  </a:lnTo>
                  <a:lnTo>
                    <a:pt x="0" y="419862"/>
                  </a:lnTo>
                  <a:close/>
                </a:path>
              </a:pathLst>
            </a:custGeom>
            <a:solidFill>
              <a:srgbClr val="3C8B9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36"/>
            <p:cNvSpPr/>
            <p:nvPr/>
          </p:nvSpPr>
          <p:spPr>
            <a:xfrm>
              <a:off x="5164836" y="3530346"/>
              <a:ext cx="207264" cy="439673"/>
            </a:xfrm>
            <a:custGeom>
              <a:avLst/>
              <a:gdLst/>
              <a:ahLst/>
              <a:cxnLst/>
              <a:rect l="l" t="t" r="r" b="b"/>
              <a:pathLst>
                <a:path w="207263" h="439674">
                  <a:moveTo>
                    <a:pt x="71092" y="23441"/>
                  </a:moveTo>
                  <a:lnTo>
                    <a:pt x="59899" y="15912"/>
                  </a:lnTo>
                  <a:lnTo>
                    <a:pt x="47762" y="9812"/>
                  </a:lnTo>
                  <a:lnTo>
                    <a:pt x="34851" y="5238"/>
                  </a:lnTo>
                  <a:lnTo>
                    <a:pt x="21336" y="2285"/>
                  </a:lnTo>
                  <a:lnTo>
                    <a:pt x="10668" y="761"/>
                  </a:lnTo>
                  <a:lnTo>
                    <a:pt x="762" y="0"/>
                  </a:lnTo>
                  <a:lnTo>
                    <a:pt x="0" y="19050"/>
                  </a:lnTo>
                  <a:lnTo>
                    <a:pt x="9906" y="19812"/>
                  </a:lnTo>
                  <a:lnTo>
                    <a:pt x="19050" y="21336"/>
                  </a:lnTo>
                  <a:lnTo>
                    <a:pt x="35321" y="25502"/>
                  </a:lnTo>
                  <a:lnTo>
                    <a:pt x="47955" y="31142"/>
                  </a:lnTo>
                  <a:lnTo>
                    <a:pt x="59406" y="38582"/>
                  </a:lnTo>
                  <a:lnTo>
                    <a:pt x="69417" y="47673"/>
                  </a:lnTo>
                  <a:lnTo>
                    <a:pt x="77731" y="58263"/>
                  </a:lnTo>
                  <a:lnTo>
                    <a:pt x="84090" y="70204"/>
                  </a:lnTo>
                  <a:lnTo>
                    <a:pt x="88237" y="83345"/>
                  </a:lnTo>
                  <a:lnTo>
                    <a:pt x="89916" y="97536"/>
                  </a:lnTo>
                  <a:lnTo>
                    <a:pt x="89916" y="142494"/>
                  </a:lnTo>
                  <a:lnTo>
                    <a:pt x="91303" y="150227"/>
                  </a:lnTo>
                  <a:lnTo>
                    <a:pt x="95243" y="163551"/>
                  </a:lnTo>
                  <a:lnTo>
                    <a:pt x="100875" y="175764"/>
                  </a:lnTo>
                  <a:lnTo>
                    <a:pt x="108061" y="186840"/>
                  </a:lnTo>
                  <a:lnTo>
                    <a:pt x="116661" y="196750"/>
                  </a:lnTo>
                  <a:lnTo>
                    <a:pt x="126536" y="205466"/>
                  </a:lnTo>
                  <a:lnTo>
                    <a:pt x="137549" y="212961"/>
                  </a:lnTo>
                  <a:lnTo>
                    <a:pt x="174362" y="212978"/>
                  </a:lnTo>
                  <a:lnTo>
                    <a:pt x="161090" y="216167"/>
                  </a:lnTo>
                  <a:lnTo>
                    <a:pt x="149560" y="219206"/>
                  </a:lnTo>
                  <a:lnTo>
                    <a:pt x="151358" y="219900"/>
                  </a:lnTo>
                  <a:lnTo>
                    <a:pt x="197358" y="229361"/>
                  </a:lnTo>
                  <a:lnTo>
                    <a:pt x="176784" y="212597"/>
                  </a:lnTo>
                  <a:lnTo>
                    <a:pt x="187452" y="211074"/>
                  </a:lnTo>
                  <a:lnTo>
                    <a:pt x="197358" y="229361"/>
                  </a:lnTo>
                  <a:lnTo>
                    <a:pt x="203454" y="210311"/>
                  </a:lnTo>
                  <a:lnTo>
                    <a:pt x="188976" y="210311"/>
                  </a:lnTo>
                  <a:lnTo>
                    <a:pt x="180594" y="208788"/>
                  </a:lnTo>
                  <a:lnTo>
                    <a:pt x="176240" y="208139"/>
                  </a:lnTo>
                  <a:lnTo>
                    <a:pt x="163291" y="204611"/>
                  </a:lnTo>
                  <a:lnTo>
                    <a:pt x="150849" y="198912"/>
                  </a:lnTo>
                  <a:lnTo>
                    <a:pt x="139309" y="191296"/>
                  </a:lnTo>
                  <a:lnTo>
                    <a:pt x="129066" y="182017"/>
                  </a:lnTo>
                  <a:lnTo>
                    <a:pt x="120515" y="171328"/>
                  </a:lnTo>
                  <a:lnTo>
                    <a:pt x="114051" y="159485"/>
                  </a:lnTo>
                  <a:lnTo>
                    <a:pt x="110070" y="146741"/>
                  </a:lnTo>
                  <a:lnTo>
                    <a:pt x="108966" y="133350"/>
                  </a:lnTo>
                  <a:lnTo>
                    <a:pt x="108966" y="96012"/>
                  </a:lnTo>
                  <a:lnTo>
                    <a:pt x="108204" y="86105"/>
                  </a:lnTo>
                  <a:lnTo>
                    <a:pt x="106956" y="79106"/>
                  </a:lnTo>
                  <a:lnTo>
                    <a:pt x="103030" y="65893"/>
                  </a:lnTo>
                  <a:lnTo>
                    <a:pt x="97310" y="53624"/>
                  </a:lnTo>
                  <a:lnTo>
                    <a:pt x="89968" y="42394"/>
                  </a:lnTo>
                  <a:lnTo>
                    <a:pt x="81172" y="32300"/>
                  </a:lnTo>
                  <a:lnTo>
                    <a:pt x="71092" y="23441"/>
                  </a:lnTo>
                  <a:close/>
                </a:path>
                <a:path w="207263" h="439674">
                  <a:moveTo>
                    <a:pt x="197358" y="229361"/>
                  </a:moveTo>
                  <a:lnTo>
                    <a:pt x="151358" y="219900"/>
                  </a:lnTo>
                  <a:lnTo>
                    <a:pt x="162430" y="224174"/>
                  </a:lnTo>
                  <a:lnTo>
                    <a:pt x="176022" y="227838"/>
                  </a:lnTo>
                  <a:lnTo>
                    <a:pt x="179070" y="230886"/>
                  </a:lnTo>
                  <a:lnTo>
                    <a:pt x="188214" y="230124"/>
                  </a:lnTo>
                  <a:lnTo>
                    <a:pt x="198120" y="229361"/>
                  </a:lnTo>
                  <a:lnTo>
                    <a:pt x="203454" y="229361"/>
                  </a:lnTo>
                  <a:lnTo>
                    <a:pt x="207264" y="224790"/>
                  </a:lnTo>
                  <a:lnTo>
                    <a:pt x="207264" y="214884"/>
                  </a:lnTo>
                  <a:lnTo>
                    <a:pt x="203454" y="210311"/>
                  </a:lnTo>
                  <a:lnTo>
                    <a:pt x="197358" y="229361"/>
                  </a:lnTo>
                  <a:close/>
                </a:path>
                <a:path w="207263" h="439674">
                  <a:moveTo>
                    <a:pt x="165910" y="234423"/>
                  </a:moveTo>
                  <a:lnTo>
                    <a:pt x="179070" y="230886"/>
                  </a:lnTo>
                  <a:lnTo>
                    <a:pt x="176022" y="227838"/>
                  </a:lnTo>
                  <a:lnTo>
                    <a:pt x="162430" y="224174"/>
                  </a:lnTo>
                  <a:lnTo>
                    <a:pt x="151358" y="219900"/>
                  </a:lnTo>
                  <a:lnTo>
                    <a:pt x="136177" y="227579"/>
                  </a:lnTo>
                  <a:lnTo>
                    <a:pt x="124989" y="235534"/>
                  </a:lnTo>
                  <a:lnTo>
                    <a:pt x="114949" y="244811"/>
                  </a:lnTo>
                  <a:lnTo>
                    <a:pt x="106284" y="255275"/>
                  </a:lnTo>
                  <a:lnTo>
                    <a:pt x="99222" y="266792"/>
                  </a:lnTo>
                  <a:lnTo>
                    <a:pt x="93988" y="279228"/>
                  </a:lnTo>
                  <a:lnTo>
                    <a:pt x="90811" y="292450"/>
                  </a:lnTo>
                  <a:lnTo>
                    <a:pt x="89916" y="306324"/>
                  </a:lnTo>
                  <a:lnTo>
                    <a:pt x="89916" y="342900"/>
                  </a:lnTo>
                  <a:lnTo>
                    <a:pt x="89154" y="351282"/>
                  </a:lnTo>
                  <a:lnTo>
                    <a:pt x="86977" y="361382"/>
                  </a:lnTo>
                  <a:lnTo>
                    <a:pt x="82035" y="374136"/>
                  </a:lnTo>
                  <a:lnTo>
                    <a:pt x="75068" y="385455"/>
                  </a:lnTo>
                  <a:lnTo>
                    <a:pt x="66316" y="395297"/>
                  </a:lnTo>
                  <a:lnTo>
                    <a:pt x="56021" y="403623"/>
                  </a:lnTo>
                  <a:lnTo>
                    <a:pt x="44424" y="410392"/>
                  </a:lnTo>
                  <a:lnTo>
                    <a:pt x="31765" y="415564"/>
                  </a:lnTo>
                  <a:lnTo>
                    <a:pt x="18288" y="419100"/>
                  </a:lnTo>
                  <a:lnTo>
                    <a:pt x="0" y="420623"/>
                  </a:lnTo>
                  <a:lnTo>
                    <a:pt x="762" y="439673"/>
                  </a:lnTo>
                  <a:lnTo>
                    <a:pt x="11430" y="438912"/>
                  </a:lnTo>
                  <a:lnTo>
                    <a:pt x="22098" y="437388"/>
                  </a:lnTo>
                  <a:lnTo>
                    <a:pt x="37187" y="433878"/>
                  </a:lnTo>
                  <a:lnTo>
                    <a:pt x="50136" y="428919"/>
                  </a:lnTo>
                  <a:lnTo>
                    <a:pt x="62248" y="422390"/>
                  </a:lnTo>
                  <a:lnTo>
                    <a:pt x="73350" y="414411"/>
                  </a:lnTo>
                  <a:lnTo>
                    <a:pt x="83267" y="405105"/>
                  </a:lnTo>
                  <a:lnTo>
                    <a:pt x="91824" y="394591"/>
                  </a:lnTo>
                  <a:lnTo>
                    <a:pt x="98847" y="382993"/>
                  </a:lnTo>
                  <a:lnTo>
                    <a:pt x="104161" y="370430"/>
                  </a:lnTo>
                  <a:lnTo>
                    <a:pt x="107592" y="357026"/>
                  </a:lnTo>
                  <a:lnTo>
                    <a:pt x="108966" y="342900"/>
                  </a:lnTo>
                  <a:lnTo>
                    <a:pt x="108966" y="299466"/>
                  </a:lnTo>
                  <a:lnTo>
                    <a:pt x="110781" y="289537"/>
                  </a:lnTo>
                  <a:lnTo>
                    <a:pt x="115479" y="276813"/>
                  </a:lnTo>
                  <a:lnTo>
                    <a:pt x="122414" y="265373"/>
                  </a:lnTo>
                  <a:lnTo>
                    <a:pt x="131255" y="255314"/>
                  </a:lnTo>
                  <a:lnTo>
                    <a:pt x="141672" y="246737"/>
                  </a:lnTo>
                  <a:lnTo>
                    <a:pt x="153334" y="239740"/>
                  </a:lnTo>
                  <a:lnTo>
                    <a:pt x="165910" y="234423"/>
                  </a:lnTo>
                  <a:close/>
                </a:path>
                <a:path w="207263" h="439674">
                  <a:moveTo>
                    <a:pt x="197358" y="229361"/>
                  </a:moveTo>
                  <a:lnTo>
                    <a:pt x="187452" y="211074"/>
                  </a:lnTo>
                  <a:lnTo>
                    <a:pt x="176784" y="212597"/>
                  </a:lnTo>
                  <a:lnTo>
                    <a:pt x="197358" y="229361"/>
                  </a:lnTo>
                  <a:close/>
                </a:path>
                <a:path w="207263" h="439674">
                  <a:moveTo>
                    <a:pt x="161090" y="216167"/>
                  </a:moveTo>
                  <a:lnTo>
                    <a:pt x="174362" y="212978"/>
                  </a:lnTo>
                  <a:lnTo>
                    <a:pt x="137549" y="212961"/>
                  </a:lnTo>
                  <a:lnTo>
                    <a:pt x="149560" y="219206"/>
                  </a:lnTo>
                  <a:lnTo>
                    <a:pt x="161090" y="216167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31"/>
            <p:cNvSpPr/>
            <p:nvPr/>
          </p:nvSpPr>
          <p:spPr>
            <a:xfrm>
              <a:off x="423672" y="5023104"/>
              <a:ext cx="1431798" cy="315468"/>
            </a:xfrm>
            <a:custGeom>
              <a:avLst/>
              <a:gdLst/>
              <a:ahLst/>
              <a:cxnLst/>
              <a:rect l="l" t="t" r="r" b="b"/>
              <a:pathLst>
                <a:path w="1431798" h="315468">
                  <a:moveTo>
                    <a:pt x="0" y="52578"/>
                  </a:moveTo>
                  <a:lnTo>
                    <a:pt x="0" y="262890"/>
                  </a:lnTo>
                  <a:lnTo>
                    <a:pt x="14728" y="299322"/>
                  </a:lnTo>
                  <a:lnTo>
                    <a:pt x="52578" y="315468"/>
                  </a:lnTo>
                  <a:lnTo>
                    <a:pt x="1379220" y="315468"/>
                  </a:lnTo>
                  <a:lnTo>
                    <a:pt x="1415652" y="300739"/>
                  </a:lnTo>
                  <a:lnTo>
                    <a:pt x="1431798" y="262890"/>
                  </a:lnTo>
                  <a:lnTo>
                    <a:pt x="1431798" y="52578"/>
                  </a:lnTo>
                  <a:lnTo>
                    <a:pt x="1417069" y="16145"/>
                  </a:lnTo>
                  <a:lnTo>
                    <a:pt x="1379220" y="0"/>
                  </a:lnTo>
                  <a:lnTo>
                    <a:pt x="52577" y="0"/>
                  </a:lnTo>
                  <a:lnTo>
                    <a:pt x="16145" y="14728"/>
                  </a:lnTo>
                  <a:lnTo>
                    <a:pt x="0" y="52578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" name="object 30"/>
            <p:cNvSpPr/>
            <p:nvPr/>
          </p:nvSpPr>
          <p:spPr>
            <a:xfrm>
              <a:off x="2481072" y="4917947"/>
              <a:ext cx="6241542" cy="525780"/>
            </a:xfrm>
            <a:custGeom>
              <a:avLst/>
              <a:gdLst/>
              <a:ahLst/>
              <a:cxnLst/>
              <a:rect l="l" t="t" r="r" b="b"/>
              <a:pathLst>
                <a:path w="6241542" h="525780">
                  <a:moveTo>
                    <a:pt x="0" y="87630"/>
                  </a:moveTo>
                  <a:lnTo>
                    <a:pt x="0" y="438150"/>
                  </a:lnTo>
                  <a:lnTo>
                    <a:pt x="8459" y="475758"/>
                  </a:lnTo>
                  <a:lnTo>
                    <a:pt x="34298" y="507811"/>
                  </a:lnTo>
                  <a:lnTo>
                    <a:pt x="72367" y="524554"/>
                  </a:lnTo>
                  <a:lnTo>
                    <a:pt x="86868" y="525780"/>
                  </a:lnTo>
                  <a:lnTo>
                    <a:pt x="6153912" y="525780"/>
                  </a:lnTo>
                  <a:lnTo>
                    <a:pt x="6192236" y="516988"/>
                  </a:lnTo>
                  <a:lnTo>
                    <a:pt x="6223946" y="490808"/>
                  </a:lnTo>
                  <a:lnTo>
                    <a:pt x="6240348" y="452611"/>
                  </a:lnTo>
                  <a:lnTo>
                    <a:pt x="6241542" y="438150"/>
                  </a:lnTo>
                  <a:lnTo>
                    <a:pt x="6241542" y="87630"/>
                  </a:lnTo>
                  <a:lnTo>
                    <a:pt x="6232881" y="49638"/>
                  </a:lnTo>
                  <a:lnTo>
                    <a:pt x="6206896" y="17822"/>
                  </a:lnTo>
                  <a:lnTo>
                    <a:pt x="6168561" y="1214"/>
                  </a:lnTo>
                  <a:lnTo>
                    <a:pt x="6153912" y="0"/>
                  </a:lnTo>
                  <a:lnTo>
                    <a:pt x="86868" y="0"/>
                  </a:lnTo>
                  <a:lnTo>
                    <a:pt x="49404" y="8605"/>
                  </a:lnTo>
                  <a:lnTo>
                    <a:pt x="17687" y="34779"/>
                  </a:lnTo>
                  <a:lnTo>
                    <a:pt x="1202" y="73107"/>
                  </a:lnTo>
                  <a:lnTo>
                    <a:pt x="0" y="87630"/>
                  </a:lnTo>
                  <a:close/>
                </a:path>
              </a:pathLst>
            </a:custGeom>
            <a:solidFill>
              <a:srgbClr val="3C8B9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28"/>
            <p:cNvSpPr/>
            <p:nvPr/>
          </p:nvSpPr>
          <p:spPr>
            <a:xfrm>
              <a:off x="423672" y="5511546"/>
              <a:ext cx="1431798" cy="315468"/>
            </a:xfrm>
            <a:custGeom>
              <a:avLst/>
              <a:gdLst/>
              <a:ahLst/>
              <a:cxnLst/>
              <a:rect l="l" t="t" r="r" b="b"/>
              <a:pathLst>
                <a:path w="1431798" h="315468">
                  <a:moveTo>
                    <a:pt x="0" y="52577"/>
                  </a:moveTo>
                  <a:lnTo>
                    <a:pt x="0" y="262889"/>
                  </a:lnTo>
                  <a:lnTo>
                    <a:pt x="14728" y="299322"/>
                  </a:lnTo>
                  <a:lnTo>
                    <a:pt x="52578" y="315467"/>
                  </a:lnTo>
                  <a:lnTo>
                    <a:pt x="1379220" y="315467"/>
                  </a:lnTo>
                  <a:lnTo>
                    <a:pt x="1415652" y="300739"/>
                  </a:lnTo>
                  <a:lnTo>
                    <a:pt x="1431798" y="262889"/>
                  </a:lnTo>
                  <a:lnTo>
                    <a:pt x="1431798" y="52577"/>
                  </a:lnTo>
                  <a:lnTo>
                    <a:pt x="1417069" y="16145"/>
                  </a:lnTo>
                  <a:lnTo>
                    <a:pt x="1379220" y="0"/>
                  </a:lnTo>
                  <a:lnTo>
                    <a:pt x="52577" y="0"/>
                  </a:lnTo>
                  <a:lnTo>
                    <a:pt x="16145" y="14728"/>
                  </a:lnTo>
                  <a:lnTo>
                    <a:pt x="0" y="5257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27"/>
            <p:cNvSpPr/>
            <p:nvPr/>
          </p:nvSpPr>
          <p:spPr>
            <a:xfrm>
              <a:off x="2481072" y="5511545"/>
              <a:ext cx="6241542" cy="315468"/>
            </a:xfrm>
            <a:custGeom>
              <a:avLst/>
              <a:gdLst/>
              <a:ahLst/>
              <a:cxnLst/>
              <a:rect l="l" t="t" r="r" b="b"/>
              <a:pathLst>
                <a:path w="6241542" h="315468">
                  <a:moveTo>
                    <a:pt x="0" y="52578"/>
                  </a:moveTo>
                  <a:lnTo>
                    <a:pt x="0" y="262890"/>
                  </a:lnTo>
                  <a:lnTo>
                    <a:pt x="14450" y="299322"/>
                  </a:lnTo>
                  <a:lnTo>
                    <a:pt x="52578" y="315468"/>
                  </a:lnTo>
                  <a:lnTo>
                    <a:pt x="6188964" y="315468"/>
                  </a:lnTo>
                  <a:lnTo>
                    <a:pt x="6225689" y="300739"/>
                  </a:lnTo>
                  <a:lnTo>
                    <a:pt x="6241542" y="262890"/>
                  </a:lnTo>
                  <a:lnTo>
                    <a:pt x="6241542" y="52578"/>
                  </a:lnTo>
                  <a:lnTo>
                    <a:pt x="6227091" y="16145"/>
                  </a:lnTo>
                  <a:lnTo>
                    <a:pt x="6188964" y="0"/>
                  </a:lnTo>
                  <a:lnTo>
                    <a:pt x="52577" y="0"/>
                  </a:lnTo>
                  <a:lnTo>
                    <a:pt x="15852" y="14728"/>
                  </a:lnTo>
                  <a:lnTo>
                    <a:pt x="0" y="52578"/>
                  </a:lnTo>
                  <a:close/>
                </a:path>
              </a:pathLst>
            </a:custGeom>
            <a:solidFill>
              <a:srgbClr val="3C8B9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26"/>
            <p:cNvSpPr/>
            <p:nvPr/>
          </p:nvSpPr>
          <p:spPr>
            <a:xfrm>
              <a:off x="441198" y="5894832"/>
              <a:ext cx="1431036" cy="385572"/>
            </a:xfrm>
            <a:custGeom>
              <a:avLst/>
              <a:gdLst/>
              <a:ahLst/>
              <a:cxnLst/>
              <a:rect l="l" t="t" r="r" b="b"/>
              <a:pathLst>
                <a:path w="1431036" h="385572">
                  <a:moveTo>
                    <a:pt x="0" y="64008"/>
                  </a:moveTo>
                  <a:lnTo>
                    <a:pt x="27" y="323441"/>
                  </a:lnTo>
                  <a:lnTo>
                    <a:pt x="14547" y="362254"/>
                  </a:lnTo>
                  <a:lnTo>
                    <a:pt x="49440" y="383925"/>
                  </a:lnTo>
                  <a:lnTo>
                    <a:pt x="64008" y="385572"/>
                  </a:lnTo>
                  <a:lnTo>
                    <a:pt x="1368905" y="385544"/>
                  </a:lnTo>
                  <a:lnTo>
                    <a:pt x="1407718" y="370777"/>
                  </a:lnTo>
                  <a:lnTo>
                    <a:pt x="1429389" y="335894"/>
                  </a:lnTo>
                  <a:lnTo>
                    <a:pt x="1431036" y="321564"/>
                  </a:lnTo>
                  <a:lnTo>
                    <a:pt x="1431008" y="62130"/>
                  </a:lnTo>
                  <a:lnTo>
                    <a:pt x="1416241" y="23317"/>
                  </a:lnTo>
                  <a:lnTo>
                    <a:pt x="1381358" y="1646"/>
                  </a:lnTo>
                  <a:lnTo>
                    <a:pt x="1367028" y="0"/>
                  </a:lnTo>
                  <a:lnTo>
                    <a:pt x="62091" y="27"/>
                  </a:lnTo>
                  <a:lnTo>
                    <a:pt x="23002" y="14794"/>
                  </a:lnTo>
                  <a:lnTo>
                    <a:pt x="1608" y="49677"/>
                  </a:lnTo>
                  <a:lnTo>
                    <a:pt x="0" y="64008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24"/>
            <p:cNvSpPr/>
            <p:nvPr/>
          </p:nvSpPr>
          <p:spPr>
            <a:xfrm>
              <a:off x="2478786" y="5929883"/>
              <a:ext cx="6261354" cy="315468"/>
            </a:xfrm>
            <a:custGeom>
              <a:avLst/>
              <a:gdLst/>
              <a:ahLst/>
              <a:cxnLst/>
              <a:rect l="l" t="t" r="r" b="b"/>
              <a:pathLst>
                <a:path w="6261354" h="315468">
                  <a:moveTo>
                    <a:pt x="0" y="52578"/>
                  </a:moveTo>
                  <a:lnTo>
                    <a:pt x="0" y="262890"/>
                  </a:lnTo>
                  <a:lnTo>
                    <a:pt x="14728" y="299322"/>
                  </a:lnTo>
                  <a:lnTo>
                    <a:pt x="52578" y="315468"/>
                  </a:lnTo>
                  <a:lnTo>
                    <a:pt x="6208776" y="315468"/>
                  </a:lnTo>
                  <a:lnTo>
                    <a:pt x="6245208" y="300739"/>
                  </a:lnTo>
                  <a:lnTo>
                    <a:pt x="6261354" y="262890"/>
                  </a:lnTo>
                  <a:lnTo>
                    <a:pt x="6261354" y="52578"/>
                  </a:lnTo>
                  <a:lnTo>
                    <a:pt x="6246625" y="16145"/>
                  </a:lnTo>
                  <a:lnTo>
                    <a:pt x="6208776" y="0"/>
                  </a:lnTo>
                  <a:lnTo>
                    <a:pt x="52577" y="0"/>
                  </a:lnTo>
                  <a:lnTo>
                    <a:pt x="16145" y="14728"/>
                  </a:lnTo>
                  <a:lnTo>
                    <a:pt x="0" y="52578"/>
                  </a:lnTo>
                  <a:close/>
                </a:path>
              </a:pathLst>
            </a:custGeom>
            <a:solidFill>
              <a:srgbClr val="3C8B9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19"/>
            <p:cNvSpPr txBox="1"/>
            <p:nvPr/>
          </p:nvSpPr>
          <p:spPr>
            <a:xfrm>
              <a:off x="590042" y="2084276"/>
              <a:ext cx="1109815" cy="3683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ts val="1325"/>
                </a:lnSpc>
                <a:spcBef>
                  <a:spcPts val="66"/>
                </a:spcBef>
              </a:pPr>
              <a:r>
                <a:rPr sz="1200" b="1" spc="0" dirty="0" smtClean="0">
                  <a:latin typeface="Arial"/>
                  <a:cs typeface="Arial"/>
                </a:rPr>
                <a:t>H</a:t>
              </a:r>
              <a:r>
                <a:rPr sz="1200" b="1" spc="-14" dirty="0" smtClean="0">
                  <a:latin typeface="Arial"/>
                  <a:cs typeface="Arial"/>
                </a:rPr>
                <a:t>y</a:t>
              </a:r>
              <a:r>
                <a:rPr sz="1200" b="1" spc="0" dirty="0" smtClean="0">
                  <a:latin typeface="Arial"/>
                  <a:cs typeface="Arial"/>
                </a:rPr>
                <a:t>povolaemia/</a:t>
              </a:r>
              <a:endParaRPr sz="1200">
                <a:latin typeface="Arial"/>
                <a:cs typeface="Arial"/>
              </a:endParaRPr>
            </a:p>
            <a:p>
              <a:pPr marL="208025" marR="217782" algn="ctr">
                <a:lnSpc>
                  <a:spcPct val="95825"/>
                </a:lnSpc>
                <a:spcBef>
                  <a:spcPts val="53"/>
                </a:spcBef>
              </a:pPr>
              <a:r>
                <a:rPr sz="1200" b="1" spc="0" dirty="0" smtClean="0">
                  <a:latin typeface="Arial"/>
                  <a:cs typeface="Arial"/>
                </a:rPr>
                <a:t>diuretics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36" name="object 18"/>
            <p:cNvSpPr txBox="1"/>
            <p:nvPr/>
          </p:nvSpPr>
          <p:spPr>
            <a:xfrm>
              <a:off x="669290" y="2711402"/>
              <a:ext cx="964028" cy="177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325"/>
                </a:lnSpc>
                <a:spcBef>
                  <a:spcPts val="66"/>
                </a:spcBef>
              </a:pPr>
              <a:r>
                <a:rPr sz="1200" b="1" spc="0" dirty="0" smtClean="0">
                  <a:latin typeface="Arial"/>
                  <a:cs typeface="Arial"/>
                </a:rPr>
                <a:t>Renal</a:t>
              </a:r>
              <a:r>
                <a:rPr sz="1200" b="1" spc="4" dirty="0" smtClean="0">
                  <a:latin typeface="Arial"/>
                  <a:cs typeface="Arial"/>
                </a:rPr>
                <a:t> </a:t>
              </a:r>
              <a:r>
                <a:rPr sz="1200" b="1" spc="0" dirty="0" smtClean="0">
                  <a:latin typeface="Arial"/>
                  <a:cs typeface="Arial"/>
                </a:rPr>
                <a:t>failure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37" name="object 17"/>
            <p:cNvSpPr txBox="1"/>
            <p:nvPr/>
          </p:nvSpPr>
          <p:spPr>
            <a:xfrm>
              <a:off x="825500" y="3043634"/>
              <a:ext cx="639909" cy="3683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70103" marR="81694" algn="ctr">
                <a:lnSpc>
                  <a:spcPts val="1325"/>
                </a:lnSpc>
                <a:spcBef>
                  <a:spcPts val="66"/>
                </a:spcBef>
              </a:pPr>
              <a:r>
                <a:rPr sz="1200" b="1" spc="0" dirty="0" smtClean="0">
                  <a:latin typeface="Arial"/>
                  <a:cs typeface="Arial"/>
                </a:rPr>
                <a:t>Upper</a:t>
              </a:r>
              <a:endParaRPr sz="1200">
                <a:latin typeface="Arial"/>
                <a:cs typeface="Arial"/>
              </a:endParaRPr>
            </a:p>
            <a:p>
              <a:pPr algn="ctr">
                <a:lnSpc>
                  <a:spcPct val="95825"/>
                </a:lnSpc>
                <a:spcBef>
                  <a:spcPts val="53"/>
                </a:spcBef>
              </a:pPr>
              <a:r>
                <a:rPr sz="1200" b="1" spc="0" dirty="0" smtClean="0">
                  <a:latin typeface="Arial"/>
                  <a:cs typeface="Arial"/>
                </a:rPr>
                <a:t>GI</a:t>
              </a:r>
              <a:r>
                <a:rPr sz="1200" b="1" spc="9" dirty="0" smtClean="0">
                  <a:latin typeface="Arial"/>
                  <a:cs typeface="Arial"/>
                </a:rPr>
                <a:t> </a:t>
              </a:r>
              <a:r>
                <a:rPr sz="1200" b="1" spc="0" dirty="0" smtClean="0">
                  <a:latin typeface="Arial"/>
                  <a:cs typeface="Arial"/>
                </a:rPr>
                <a:t>bleed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38" name="object 16"/>
            <p:cNvSpPr txBox="1"/>
            <p:nvPr/>
          </p:nvSpPr>
          <p:spPr>
            <a:xfrm>
              <a:off x="2575052" y="3138884"/>
              <a:ext cx="5301016" cy="177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325"/>
                </a:lnSpc>
                <a:spcBef>
                  <a:spcPts val="66"/>
                </a:spcBef>
              </a:pPr>
              <a:r>
                <a:rPr sz="1050" spc="0" dirty="0" smtClean="0">
                  <a:solidFill>
                    <a:srgbClr val="FF9900"/>
                  </a:solidFill>
                  <a:latin typeface="Wingdings"/>
                  <a:cs typeface="Wingdings"/>
                </a:rPr>
                <a:t></a:t>
              </a:r>
              <a:r>
                <a:rPr sz="1050" spc="236" dirty="0" smtClean="0">
                  <a:solidFill>
                    <a:srgbClr val="FF9900"/>
                  </a:solidFill>
                  <a:latin typeface="Times New Roman"/>
                  <a:cs typeface="Times New Roman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Blood</a:t>
              </a:r>
              <a:r>
                <a:rPr sz="1200" b="1" spc="1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in</a:t>
              </a:r>
              <a:r>
                <a:rPr sz="1200" b="1" spc="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GI</a:t>
              </a:r>
              <a:r>
                <a:rPr sz="1200" b="1" spc="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tract</a:t>
              </a:r>
              <a:r>
                <a:rPr sz="1200" b="1" spc="-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leads to</a:t>
              </a:r>
              <a:r>
                <a:rPr sz="1200" b="1" spc="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increased</a:t>
              </a:r>
              <a:r>
                <a:rPr sz="1200" b="1" spc="-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ammonia and</a:t>
              </a:r>
              <a:r>
                <a:rPr sz="1200" b="1" spc="1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nitrogen</a:t>
              </a:r>
              <a:r>
                <a:rPr sz="1200" b="1" spc="1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absorption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39" name="object 15"/>
            <p:cNvSpPr txBox="1"/>
            <p:nvPr/>
          </p:nvSpPr>
          <p:spPr>
            <a:xfrm>
              <a:off x="2588768" y="3471878"/>
              <a:ext cx="1917150" cy="558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 marR="22860">
                <a:lnSpc>
                  <a:spcPts val="1325"/>
                </a:lnSpc>
                <a:spcBef>
                  <a:spcPts val="66"/>
                </a:spcBef>
              </a:pPr>
              <a:r>
                <a:rPr sz="1050" spc="0" dirty="0" smtClean="0">
                  <a:solidFill>
                    <a:srgbClr val="FF9900"/>
                  </a:solidFill>
                  <a:latin typeface="Wingdings"/>
                  <a:cs typeface="Wingdings"/>
                </a:rPr>
                <a:t></a:t>
              </a:r>
              <a:r>
                <a:rPr sz="1050" spc="236" dirty="0" smtClean="0">
                  <a:solidFill>
                    <a:srgbClr val="FF9900"/>
                  </a:solidFill>
                  <a:latin typeface="Times New Roman"/>
                  <a:cs typeface="Times New Roman"/>
                </a:rPr>
                <a:t> </a:t>
              </a:r>
              <a:r>
                <a:rPr sz="1200" b="1" spc="-25" dirty="0" smtClean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1200" b="1" spc="4" dirty="0" smtClean="0">
                  <a:solidFill>
                    <a:srgbClr val="FFFFFF"/>
                  </a:solidFill>
                  <a:latin typeface="Arial"/>
                  <a:cs typeface="Arial"/>
                </a:rPr>
                <a:t>i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ssue</a:t>
              </a:r>
              <a:r>
                <a:rPr sz="1200" b="1" spc="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catabolism</a:t>
              </a:r>
              <a:endParaRPr sz="1200">
                <a:latin typeface="Arial"/>
                <a:cs typeface="Arial"/>
              </a:endParaRPr>
            </a:p>
            <a:p>
              <a:pPr marL="12700">
                <a:lnSpc>
                  <a:spcPct val="95825"/>
                </a:lnSpc>
                <a:spcBef>
                  <a:spcPts val="53"/>
                </a:spcBef>
              </a:pPr>
              <a:r>
                <a:rPr sz="1050" spc="0" dirty="0" smtClean="0">
                  <a:solidFill>
                    <a:srgbClr val="FF9900"/>
                  </a:solidFill>
                  <a:latin typeface="Wingdings"/>
                  <a:cs typeface="Wingdings"/>
                </a:rPr>
                <a:t></a:t>
              </a:r>
              <a:r>
                <a:rPr sz="1050" spc="236" dirty="0" smtClean="0">
                  <a:solidFill>
                    <a:srgbClr val="FF9900"/>
                  </a:solidFill>
                  <a:latin typeface="Times New Roman"/>
                  <a:cs typeface="Times New Roman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Impaired renal function</a:t>
              </a:r>
              <a:endParaRPr sz="1200">
                <a:latin typeface="Arial"/>
                <a:cs typeface="Arial"/>
              </a:endParaRPr>
            </a:p>
            <a:p>
              <a:pPr marL="12700" marR="22860">
                <a:lnSpc>
                  <a:spcPct val="95825"/>
                </a:lnSpc>
                <a:spcBef>
                  <a:spcPts val="120"/>
                </a:spcBef>
              </a:pPr>
              <a:r>
                <a:rPr sz="1050" spc="0" dirty="0" smtClean="0">
                  <a:solidFill>
                    <a:srgbClr val="FF9900"/>
                  </a:solidFill>
                  <a:latin typeface="Wingdings"/>
                  <a:cs typeface="Wingdings"/>
                </a:rPr>
                <a:t></a:t>
              </a:r>
              <a:r>
                <a:rPr sz="1050" spc="236" dirty="0" smtClean="0">
                  <a:solidFill>
                    <a:srgbClr val="FF9900"/>
                  </a:solidFill>
                  <a:latin typeface="Times New Roman"/>
                  <a:cs typeface="Times New Roman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Inflammation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0" name="object 14"/>
            <p:cNvSpPr txBox="1"/>
            <p:nvPr/>
          </p:nvSpPr>
          <p:spPr>
            <a:xfrm>
              <a:off x="809498" y="3670760"/>
              <a:ext cx="684058" cy="177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325"/>
                </a:lnSpc>
                <a:spcBef>
                  <a:spcPts val="66"/>
                </a:spcBef>
              </a:pPr>
              <a:r>
                <a:rPr sz="1200" b="1" spc="0" dirty="0" smtClean="0">
                  <a:latin typeface="Arial"/>
                  <a:cs typeface="Arial"/>
                </a:rPr>
                <a:t>Infection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1" name="object 13"/>
            <p:cNvSpPr txBox="1"/>
            <p:nvPr/>
          </p:nvSpPr>
          <p:spPr>
            <a:xfrm>
              <a:off x="661670" y="4176728"/>
              <a:ext cx="979477" cy="177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325"/>
                </a:lnSpc>
                <a:spcBef>
                  <a:spcPts val="66"/>
                </a:spcBef>
              </a:pPr>
              <a:r>
                <a:rPr sz="1200" b="1" spc="0" dirty="0" smtClean="0">
                  <a:latin typeface="Arial"/>
                  <a:cs typeface="Arial"/>
                </a:rPr>
                <a:t>Constipation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2" name="object 12"/>
            <p:cNvSpPr txBox="1"/>
            <p:nvPr/>
          </p:nvSpPr>
          <p:spPr>
            <a:xfrm>
              <a:off x="2572766" y="4176728"/>
              <a:ext cx="1643055" cy="177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325"/>
                </a:lnSpc>
                <a:spcBef>
                  <a:spcPts val="66"/>
                </a:spcBef>
              </a:pPr>
              <a:r>
                <a:rPr sz="1050" spc="0" dirty="0" smtClean="0">
                  <a:solidFill>
                    <a:srgbClr val="FF9900"/>
                  </a:solidFill>
                  <a:latin typeface="Wingdings"/>
                  <a:cs typeface="Wingdings"/>
                </a:rPr>
                <a:t></a:t>
              </a:r>
              <a:r>
                <a:rPr sz="1050" spc="236" dirty="0" smtClean="0">
                  <a:solidFill>
                    <a:srgbClr val="FF9900"/>
                  </a:solidFill>
                  <a:latin typeface="Times New Roman"/>
                  <a:cs typeface="Times New Roman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Increases</a:t>
              </a:r>
              <a:r>
                <a:rPr sz="1200" b="1" spc="-1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ammonia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3" name="object 11"/>
            <p:cNvSpPr txBox="1"/>
            <p:nvPr/>
          </p:nvSpPr>
          <p:spPr>
            <a:xfrm>
              <a:off x="641096" y="4491434"/>
              <a:ext cx="1008186" cy="3683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ts val="1325"/>
                </a:lnSpc>
                <a:spcBef>
                  <a:spcPts val="66"/>
                </a:spcBef>
              </a:pPr>
              <a:r>
                <a:rPr sz="1200" b="1" spc="0" dirty="0" smtClean="0">
                  <a:latin typeface="Arial"/>
                  <a:cs typeface="Arial"/>
                </a:rPr>
                <a:t>Ps</a:t>
              </a:r>
              <a:r>
                <a:rPr sz="1200" b="1" spc="-14" dirty="0" smtClean="0">
                  <a:latin typeface="Arial"/>
                  <a:cs typeface="Arial"/>
                </a:rPr>
                <a:t>y</a:t>
              </a:r>
              <a:r>
                <a:rPr sz="1200" b="1" spc="0" dirty="0" smtClean="0">
                  <a:latin typeface="Arial"/>
                  <a:cs typeface="Arial"/>
                </a:rPr>
                <a:t>choactive</a:t>
              </a:r>
              <a:endParaRPr sz="1200">
                <a:latin typeface="Arial"/>
                <a:cs typeface="Arial"/>
              </a:endParaRPr>
            </a:p>
            <a:p>
              <a:pPr marL="72389" marR="82741" algn="ctr">
                <a:lnSpc>
                  <a:spcPct val="95825"/>
                </a:lnSpc>
                <a:spcBef>
                  <a:spcPts val="53"/>
                </a:spcBef>
              </a:pPr>
              <a:r>
                <a:rPr sz="1200" b="1" spc="0" dirty="0" smtClean="0">
                  <a:latin typeface="Arial"/>
                  <a:cs typeface="Arial"/>
                </a:rPr>
                <a:t>medication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4" name="object 10"/>
            <p:cNvSpPr txBox="1"/>
            <p:nvPr/>
          </p:nvSpPr>
          <p:spPr>
            <a:xfrm>
              <a:off x="2572766" y="4595066"/>
              <a:ext cx="2031953" cy="177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325"/>
                </a:lnSpc>
                <a:spcBef>
                  <a:spcPts val="66"/>
                </a:spcBef>
              </a:pPr>
              <a:r>
                <a:rPr sz="1050" spc="0" dirty="0" smtClean="0">
                  <a:solidFill>
                    <a:srgbClr val="FF9900"/>
                  </a:solidFill>
                  <a:latin typeface="Wingdings"/>
                  <a:cs typeface="Wingdings"/>
                </a:rPr>
                <a:t></a:t>
              </a:r>
              <a:r>
                <a:rPr sz="1050" spc="236" dirty="0" smtClean="0">
                  <a:solidFill>
                    <a:srgbClr val="FF9900"/>
                  </a:solidFill>
                  <a:latin typeface="Times New Roman"/>
                  <a:cs typeface="Times New Roman"/>
                </a:rPr>
                <a:t> </a:t>
              </a:r>
              <a:r>
                <a:rPr sz="1200" b="1" spc="-19" dirty="0" smtClean="0">
                  <a:solidFill>
                    <a:srgbClr val="FFFFFF"/>
                  </a:solidFill>
                  <a:latin typeface="Arial"/>
                  <a:cs typeface="Arial"/>
                </a:rPr>
                <a:t>W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orsen</a:t>
              </a:r>
              <a:r>
                <a:rPr sz="1200" b="1" spc="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s</a:t>
              </a:r>
              <a:r>
                <a:rPr sz="1200" b="1" spc="-14" dirty="0" smtClean="0">
                  <a:solidFill>
                    <a:srgbClr val="FFFFFF"/>
                  </a:solidFill>
                  <a:latin typeface="Arial"/>
                  <a:cs typeface="Arial"/>
                </a:rPr>
                <a:t>y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mptoms</a:t>
              </a:r>
              <a:r>
                <a:rPr sz="1200" b="1" spc="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of</a:t>
              </a:r>
              <a:r>
                <a:rPr sz="1200" b="1" spc="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HE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5" name="object 9"/>
            <p:cNvSpPr txBox="1"/>
            <p:nvPr/>
          </p:nvSpPr>
          <p:spPr>
            <a:xfrm>
              <a:off x="2575052" y="4910534"/>
              <a:ext cx="5640362" cy="84836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3368" marR="13586">
                <a:lnSpc>
                  <a:spcPts val="1325"/>
                </a:lnSpc>
                <a:spcBef>
                  <a:spcPts val="66"/>
                </a:spcBef>
              </a:pPr>
              <a:r>
                <a:rPr sz="1050" spc="0" dirty="0" smtClean="0">
                  <a:solidFill>
                    <a:srgbClr val="FF9900"/>
                  </a:solidFill>
                  <a:latin typeface="Wingdings"/>
                  <a:cs typeface="Wingdings"/>
                </a:rPr>
                <a:t></a:t>
              </a:r>
              <a:r>
                <a:rPr sz="1050" spc="236" dirty="0" smtClean="0">
                  <a:solidFill>
                    <a:srgbClr val="FF9900"/>
                  </a:solidFill>
                  <a:latin typeface="Times New Roman"/>
                  <a:cs typeface="Times New Roman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HE</a:t>
              </a:r>
              <a:r>
                <a:rPr sz="1200" b="1" spc="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is</a:t>
              </a:r>
              <a:r>
                <a:rPr sz="1200" b="1" spc="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the</a:t>
              </a:r>
              <a:r>
                <a:rPr sz="1200" b="1" spc="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most</a:t>
              </a:r>
              <a:r>
                <a:rPr sz="1200" b="1" spc="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common</a:t>
              </a:r>
              <a:r>
                <a:rPr sz="1200" b="1" spc="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complication</a:t>
              </a:r>
              <a:r>
                <a:rPr sz="1200" b="1" spc="1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of</a:t>
              </a:r>
              <a:r>
                <a:rPr sz="1200" b="1" spc="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TIPS</a:t>
              </a:r>
              <a:endParaRPr sz="1200">
                <a:latin typeface="Arial"/>
                <a:cs typeface="Arial"/>
              </a:endParaRPr>
            </a:p>
            <a:p>
              <a:pPr marL="206248" indent="-182880">
                <a:lnSpc>
                  <a:spcPts val="1379"/>
                </a:lnSpc>
              </a:pPr>
              <a:r>
                <a:rPr sz="1050" spc="0" dirty="0" smtClean="0">
                  <a:solidFill>
                    <a:srgbClr val="FF9900"/>
                  </a:solidFill>
                  <a:latin typeface="Wingdings"/>
                  <a:cs typeface="Wingdings"/>
                </a:rPr>
                <a:t></a:t>
              </a:r>
              <a:r>
                <a:rPr sz="1050" spc="236" dirty="0" smtClean="0">
                  <a:solidFill>
                    <a:srgbClr val="FF9900"/>
                  </a:solidFill>
                  <a:latin typeface="Times New Roman"/>
                  <a:cs typeface="Times New Roman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Related to</a:t>
              </a:r>
              <a:r>
                <a:rPr sz="1200" b="1" spc="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portal h</a:t>
              </a:r>
              <a:r>
                <a:rPr sz="1200" b="1" spc="-14" dirty="0" smtClean="0">
                  <a:solidFill>
                    <a:srgbClr val="FFFFFF"/>
                  </a:solidFill>
                  <a:latin typeface="Arial"/>
                  <a:cs typeface="Arial"/>
                </a:rPr>
                <a:t>y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poperfusion</a:t>
              </a:r>
              <a:r>
                <a:rPr sz="1200" b="1" spc="3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and</a:t>
              </a:r>
              <a:r>
                <a:rPr sz="1200" b="1" spc="1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increased</a:t>
              </a:r>
              <a:r>
                <a:rPr sz="1200" b="1" spc="-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availability of</a:t>
              </a:r>
              <a:r>
                <a:rPr sz="1200" b="1" spc="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ammonia</a:t>
              </a:r>
              <a:r>
                <a:rPr sz="1200" b="1" spc="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and </a:t>
              </a:r>
              <a:endParaRPr sz="1200">
                <a:latin typeface="Arial"/>
                <a:cs typeface="Arial"/>
              </a:endParaRPr>
            </a:p>
            <a:p>
              <a:pPr marL="206248">
                <a:lnSpc>
                  <a:spcPts val="1379"/>
                </a:lnSpc>
                <a:spcBef>
                  <a:spcPts val="120"/>
                </a:spcBef>
              </a:pP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toxins</a:t>
              </a:r>
              <a:endParaRPr sz="1200">
                <a:latin typeface="Arial"/>
                <a:cs typeface="Arial"/>
              </a:endParaRPr>
            </a:p>
            <a:p>
              <a:pPr marL="12700" marR="13586">
                <a:lnSpc>
                  <a:spcPct val="95825"/>
                </a:lnSpc>
                <a:spcBef>
                  <a:spcPts val="999"/>
                </a:spcBef>
              </a:pPr>
              <a:r>
                <a:rPr sz="1050" spc="0" dirty="0" smtClean="0">
                  <a:solidFill>
                    <a:srgbClr val="FF9900"/>
                  </a:solidFill>
                  <a:latin typeface="Wingdings"/>
                  <a:cs typeface="Wingdings"/>
                </a:rPr>
                <a:t></a:t>
              </a:r>
              <a:r>
                <a:rPr sz="1050" spc="236" dirty="0" smtClean="0">
                  <a:solidFill>
                    <a:srgbClr val="FF9900"/>
                  </a:solidFill>
                  <a:latin typeface="Times New Roman"/>
                  <a:cs typeface="Times New Roman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Contributes</a:t>
              </a:r>
              <a:r>
                <a:rPr sz="1200" b="1" spc="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to</a:t>
              </a:r>
              <a:r>
                <a:rPr sz="1200" b="1" spc="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astroc</a:t>
              </a:r>
              <a:r>
                <a:rPr sz="1200" b="1" spc="-14" dirty="0" smtClean="0">
                  <a:solidFill>
                    <a:srgbClr val="FFFFFF"/>
                  </a:solidFill>
                  <a:latin typeface="Arial"/>
                  <a:cs typeface="Arial"/>
                </a:rPr>
                <a:t>y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te s</a:t>
              </a:r>
              <a:r>
                <a:rPr sz="1200" b="1" spc="14" dirty="0" smtClean="0">
                  <a:solidFill>
                    <a:srgbClr val="FFFFFF"/>
                  </a:solidFill>
                  <a:latin typeface="Arial"/>
                  <a:cs typeface="Arial"/>
                </a:rPr>
                <a:t>w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elling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6" name="object 8"/>
            <p:cNvSpPr txBox="1"/>
            <p:nvPr/>
          </p:nvSpPr>
          <p:spPr>
            <a:xfrm>
              <a:off x="958088" y="5101034"/>
              <a:ext cx="386566" cy="17779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325"/>
                </a:lnSpc>
                <a:spcBef>
                  <a:spcPts val="66"/>
                </a:spcBef>
              </a:pPr>
              <a:r>
                <a:rPr sz="1200" b="1" spc="0" dirty="0" smtClean="0">
                  <a:latin typeface="Arial"/>
                  <a:cs typeface="Arial"/>
                </a:rPr>
                <a:t>TIPS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7" name="object 7"/>
            <p:cNvSpPr txBox="1"/>
            <p:nvPr/>
          </p:nvSpPr>
          <p:spPr>
            <a:xfrm>
              <a:off x="577850" y="5589476"/>
              <a:ext cx="1147169" cy="177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325"/>
                </a:lnSpc>
                <a:spcBef>
                  <a:spcPts val="66"/>
                </a:spcBef>
              </a:pPr>
              <a:r>
                <a:rPr sz="1200" b="1" spc="0" dirty="0" smtClean="0">
                  <a:latin typeface="Arial"/>
                  <a:cs typeface="Arial"/>
                </a:rPr>
                <a:t>H</a:t>
              </a:r>
              <a:r>
                <a:rPr sz="1200" b="1" spc="-14" dirty="0" smtClean="0">
                  <a:latin typeface="Arial"/>
                  <a:cs typeface="Arial"/>
                </a:rPr>
                <a:t>y</a:t>
              </a:r>
              <a:r>
                <a:rPr sz="1200" b="1" spc="0" dirty="0" smtClean="0">
                  <a:latin typeface="Arial"/>
                  <a:cs typeface="Arial"/>
                </a:rPr>
                <a:t>ponatraemia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8" name="object 6"/>
            <p:cNvSpPr txBox="1"/>
            <p:nvPr/>
          </p:nvSpPr>
          <p:spPr>
            <a:xfrm>
              <a:off x="591566" y="5916374"/>
              <a:ext cx="1142084" cy="36067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ts val="1325"/>
                </a:lnSpc>
                <a:spcBef>
                  <a:spcPts val="66"/>
                </a:spcBef>
              </a:pPr>
              <a:r>
                <a:rPr sz="1200" b="1" spc="0" dirty="0" smtClean="0">
                  <a:latin typeface="Arial"/>
                  <a:cs typeface="Arial"/>
                </a:rPr>
                <a:t>Additional</a:t>
              </a:r>
              <a:r>
                <a:rPr sz="1200" b="1" spc="29" dirty="0" smtClean="0">
                  <a:latin typeface="Arial"/>
                  <a:cs typeface="Arial"/>
                </a:rPr>
                <a:t> </a:t>
              </a:r>
              <a:r>
                <a:rPr sz="1200" b="1" spc="0" dirty="0" smtClean="0">
                  <a:latin typeface="Arial"/>
                  <a:cs typeface="Arial"/>
                </a:rPr>
                <a:t>liver</a:t>
              </a:r>
              <a:endParaRPr sz="1200">
                <a:latin typeface="Arial"/>
                <a:cs typeface="Arial"/>
              </a:endParaRPr>
            </a:p>
            <a:p>
              <a:pPr marL="333755" marR="344496" algn="ctr">
                <a:lnSpc>
                  <a:spcPct val="95825"/>
                </a:lnSpc>
              </a:pPr>
              <a:r>
                <a:rPr sz="1200" b="1" spc="0" dirty="0" smtClean="0">
                  <a:latin typeface="Arial"/>
                  <a:cs typeface="Arial"/>
                </a:rPr>
                <a:t>injury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49" name="object 5"/>
            <p:cNvSpPr txBox="1"/>
            <p:nvPr/>
          </p:nvSpPr>
          <p:spPr>
            <a:xfrm>
              <a:off x="2573528" y="5999432"/>
              <a:ext cx="4634056" cy="1778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325"/>
                </a:lnSpc>
                <a:spcBef>
                  <a:spcPts val="66"/>
                </a:spcBef>
              </a:pPr>
              <a:r>
                <a:rPr sz="1050" spc="0" dirty="0" smtClean="0">
                  <a:solidFill>
                    <a:srgbClr val="FF9900"/>
                  </a:solidFill>
                  <a:latin typeface="Wingdings"/>
                  <a:cs typeface="Wingdings"/>
                </a:rPr>
                <a:t></a:t>
              </a:r>
              <a:r>
                <a:rPr sz="1050" spc="236" dirty="0" smtClean="0">
                  <a:solidFill>
                    <a:srgbClr val="FF9900"/>
                  </a:solidFill>
                  <a:latin typeface="Times New Roman"/>
                  <a:cs typeface="Times New Roman"/>
                </a:rPr>
                <a:t> </a:t>
              </a:r>
              <a:r>
                <a:rPr sz="1200" b="1" spc="-19" dirty="0" smtClean="0">
                  <a:solidFill>
                    <a:srgbClr val="FFFFFF"/>
                  </a:solidFill>
                  <a:latin typeface="Arial"/>
                  <a:cs typeface="Arial"/>
                </a:rPr>
                <a:t>W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orsens</a:t>
              </a:r>
              <a:r>
                <a:rPr sz="1200" b="1" spc="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hepatic</a:t>
              </a:r>
              <a:r>
                <a:rPr sz="1200" b="1" spc="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function</a:t>
              </a:r>
              <a:r>
                <a:rPr sz="1200" b="1" spc="1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and</a:t>
              </a:r>
              <a:r>
                <a:rPr sz="1200" b="1" spc="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reduces ammonia metabolism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50" name="object 3"/>
            <p:cNvSpPr txBox="1"/>
            <p:nvPr/>
          </p:nvSpPr>
          <p:spPr>
            <a:xfrm>
              <a:off x="5078730" y="3629405"/>
              <a:ext cx="3255264" cy="26898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361950">
                <a:lnSpc>
                  <a:spcPct val="95825"/>
                </a:lnSpc>
                <a:spcBef>
                  <a:spcPts val="405"/>
                </a:spcBef>
              </a:pPr>
              <a:r>
                <a:rPr sz="1200" spc="4" dirty="0" smtClean="0">
                  <a:solidFill>
                    <a:srgbClr val="FFFFFF"/>
                  </a:solidFill>
                  <a:latin typeface="Wingdings"/>
                  <a:cs typeface="Wingdings"/>
                </a:rPr>
                <a:t>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increased blood</a:t>
              </a:r>
              <a:r>
                <a:rPr sz="1200" b="1" spc="2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ammonia</a:t>
              </a:r>
              <a:endParaRPr sz="1200">
                <a:latin typeface="Arial"/>
                <a:cs typeface="Arial"/>
              </a:endParaRPr>
            </a:p>
          </p:txBody>
        </p:sp>
      </p:grpSp>
      <p:sp>
        <p:nvSpPr>
          <p:cNvPr id="51" name="Right Arrow 50"/>
          <p:cNvSpPr/>
          <p:nvPr/>
        </p:nvSpPr>
        <p:spPr>
          <a:xfrm>
            <a:off x="1905000" y="1905000"/>
            <a:ext cx="609600" cy="381000"/>
          </a:xfrm>
          <a:prstGeom prst="rightArrow">
            <a:avLst/>
          </a:prstGeom>
          <a:solidFill>
            <a:srgbClr val="FFFF66"/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ight Arrow 55"/>
          <p:cNvSpPr/>
          <p:nvPr/>
        </p:nvSpPr>
        <p:spPr>
          <a:xfrm>
            <a:off x="1905000" y="2438400"/>
            <a:ext cx="609600" cy="381000"/>
          </a:xfrm>
          <a:prstGeom prst="rightArrow">
            <a:avLst/>
          </a:prstGeom>
          <a:solidFill>
            <a:srgbClr val="FFFF66"/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Arrow 56"/>
          <p:cNvSpPr/>
          <p:nvPr/>
        </p:nvSpPr>
        <p:spPr>
          <a:xfrm>
            <a:off x="1905000" y="2895600"/>
            <a:ext cx="609600" cy="381000"/>
          </a:xfrm>
          <a:prstGeom prst="rightArrow">
            <a:avLst/>
          </a:prstGeom>
          <a:solidFill>
            <a:srgbClr val="FFFF66"/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/>
          <p:cNvSpPr/>
          <p:nvPr/>
        </p:nvSpPr>
        <p:spPr>
          <a:xfrm>
            <a:off x="1905000" y="3429000"/>
            <a:ext cx="609600" cy="381000"/>
          </a:xfrm>
          <a:prstGeom prst="rightArrow">
            <a:avLst/>
          </a:prstGeom>
          <a:solidFill>
            <a:srgbClr val="FFFF66"/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1905000" y="3886200"/>
            <a:ext cx="609600" cy="381000"/>
          </a:xfrm>
          <a:prstGeom prst="rightArrow">
            <a:avLst/>
          </a:prstGeom>
          <a:solidFill>
            <a:srgbClr val="FFFF66"/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/>
          <p:cNvSpPr/>
          <p:nvPr/>
        </p:nvSpPr>
        <p:spPr>
          <a:xfrm>
            <a:off x="1905000" y="4343400"/>
            <a:ext cx="609600" cy="381000"/>
          </a:xfrm>
          <a:prstGeom prst="rightArrow">
            <a:avLst/>
          </a:prstGeom>
          <a:solidFill>
            <a:srgbClr val="FFFF66"/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1905000" y="4876800"/>
            <a:ext cx="609600" cy="381000"/>
          </a:xfrm>
          <a:prstGeom prst="rightArrow">
            <a:avLst/>
          </a:prstGeom>
          <a:solidFill>
            <a:srgbClr val="FFFF66"/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Arrow 61"/>
          <p:cNvSpPr/>
          <p:nvPr/>
        </p:nvSpPr>
        <p:spPr>
          <a:xfrm>
            <a:off x="1905000" y="5334000"/>
            <a:ext cx="609600" cy="381000"/>
          </a:xfrm>
          <a:prstGeom prst="rightArrow">
            <a:avLst/>
          </a:prstGeom>
          <a:solidFill>
            <a:srgbClr val="FFFF66"/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Arrow 62"/>
          <p:cNvSpPr/>
          <p:nvPr/>
        </p:nvSpPr>
        <p:spPr>
          <a:xfrm>
            <a:off x="1905000" y="5791200"/>
            <a:ext cx="609600" cy="381000"/>
          </a:xfrm>
          <a:prstGeom prst="rightArrow">
            <a:avLst/>
          </a:prstGeom>
          <a:solidFill>
            <a:srgbClr val="FFFF66"/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bject 4"/>
          <p:cNvSpPr txBox="1"/>
          <p:nvPr/>
        </p:nvSpPr>
        <p:spPr>
          <a:xfrm>
            <a:off x="1207262" y="6333777"/>
            <a:ext cx="7478398" cy="36601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lang="en-US" sz="1100" b="1" i="1" dirty="0" smtClean="0">
                <a:latin typeface="Arial"/>
                <a:cs typeface="Arial"/>
              </a:rPr>
              <a:t>           </a:t>
            </a:r>
            <a:r>
              <a:rPr sz="1100" b="1" i="1" spc="-34" smtClean="0">
                <a:latin typeface="Arial"/>
                <a:cs typeface="Arial"/>
              </a:rPr>
              <a:t> </a:t>
            </a:r>
            <a:r>
              <a:rPr sz="1100" b="1" i="1" spc="-14" dirty="0" smtClean="0">
                <a:latin typeface="Arial"/>
                <a:cs typeface="Arial"/>
              </a:rPr>
              <a:t>M</a:t>
            </a:r>
            <a:r>
              <a:rPr sz="1100" b="1" i="1" spc="0" dirty="0" smtClean="0">
                <a:latin typeface="Arial"/>
                <a:cs typeface="Arial"/>
              </a:rPr>
              <a:t>organ</a:t>
            </a:r>
            <a:r>
              <a:rPr sz="1100" b="1" i="1" spc="-24" dirty="0" smtClean="0">
                <a:latin typeface="Arial"/>
                <a:cs typeface="Arial"/>
              </a:rPr>
              <a:t> </a:t>
            </a:r>
            <a:r>
              <a:rPr sz="1100" b="1" i="1" spc="-14" dirty="0" smtClean="0">
                <a:latin typeface="Arial"/>
                <a:cs typeface="Arial"/>
              </a:rPr>
              <a:t>M</a:t>
            </a:r>
            <a:r>
              <a:rPr sz="1100" b="1" i="1" spc="0" dirty="0" smtClean="0">
                <a:latin typeface="Arial"/>
                <a:cs typeface="Arial"/>
              </a:rPr>
              <a:t>Y.</a:t>
            </a:r>
            <a:r>
              <a:rPr sz="1100" b="1" i="1" spc="-6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In</a:t>
            </a:r>
            <a:r>
              <a:rPr sz="1100" b="1" i="1" spc="-4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Sherlock</a:t>
            </a:r>
            <a:r>
              <a:rPr sz="1100" b="1" i="1" spc="-9" dirty="0" smtClean="0">
                <a:latin typeface="Arial"/>
                <a:cs typeface="Arial"/>
              </a:rPr>
              <a:t>'</a:t>
            </a:r>
            <a:r>
              <a:rPr sz="1100" b="1" i="1" spc="0" dirty="0" smtClean="0">
                <a:latin typeface="Arial"/>
                <a:cs typeface="Arial"/>
              </a:rPr>
              <a:t>s</a:t>
            </a:r>
            <a:r>
              <a:rPr sz="1100" b="1" i="1" spc="-45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Disease</a:t>
            </a:r>
            <a:r>
              <a:rPr sz="1100" b="1" i="1" spc="-41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of</a:t>
            </a:r>
            <a:r>
              <a:rPr sz="1100" b="1" i="1" spc="-15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the</a:t>
            </a:r>
            <a:r>
              <a:rPr sz="1100" b="1" i="1" spc="-21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Liver</a:t>
            </a:r>
            <a:r>
              <a:rPr sz="1100" b="1" i="1" spc="-31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and</a:t>
            </a:r>
            <a:r>
              <a:rPr sz="1100" b="1" i="1" spc="-19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Biliary</a:t>
            </a:r>
            <a:r>
              <a:rPr sz="1100" b="1" i="1" spc="-48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System,</a:t>
            </a:r>
            <a:r>
              <a:rPr sz="1100" b="1" i="1" spc="-52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12th</a:t>
            </a:r>
            <a:r>
              <a:rPr sz="1100" b="1" i="1" spc="-27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ed:</a:t>
            </a:r>
            <a:r>
              <a:rPr sz="1100" b="1" i="1" spc="-21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Blackwell</a:t>
            </a:r>
            <a:r>
              <a:rPr sz="1100" b="1" i="1" spc="-64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Publishing</a:t>
            </a:r>
            <a:r>
              <a:rPr sz="1100" b="1" i="1" spc="-56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Ltd;</a:t>
            </a:r>
            <a:r>
              <a:rPr sz="1100" b="1" i="1" spc="-25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2011</a:t>
            </a:r>
            <a:endParaRPr sz="1100">
              <a:latin typeface="Arial"/>
              <a:cs typeface="Arial"/>
            </a:endParaRPr>
          </a:p>
          <a:p>
            <a:pPr marL="3708395" marR="1506">
              <a:lnSpc>
                <a:spcPct val="95825"/>
              </a:lnSpc>
              <a:spcBef>
                <a:spcPts val="258"/>
              </a:spcBef>
            </a:pPr>
            <a:r>
              <a:rPr lang="en-US" sz="1100" b="1" i="1" spc="0" dirty="0" smtClean="0">
                <a:latin typeface="Arial"/>
                <a:cs typeface="Arial"/>
              </a:rPr>
              <a:t>          </a:t>
            </a:r>
            <a:r>
              <a:rPr sz="1100" b="1" i="1" spc="0" smtClean="0">
                <a:latin typeface="Arial"/>
                <a:cs typeface="Arial"/>
              </a:rPr>
              <a:t>Bajaj</a:t>
            </a:r>
            <a:r>
              <a:rPr sz="1100" b="1" i="1" spc="-36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JS.</a:t>
            </a:r>
            <a:r>
              <a:rPr sz="1100" b="1" i="1" spc="-21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Aliment</a:t>
            </a:r>
            <a:r>
              <a:rPr sz="1100" b="1" i="1" spc="-50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Pharmacol</a:t>
            </a:r>
            <a:r>
              <a:rPr sz="1100" b="1" i="1" spc="-61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Ther.</a:t>
            </a:r>
            <a:r>
              <a:rPr sz="1100" b="1" i="1" spc="-31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2010;31:537–47</a:t>
            </a:r>
            <a:endParaRPr sz="1100">
              <a:latin typeface="Arial"/>
              <a:cs typeface="Arial"/>
            </a:endParaRPr>
          </a:p>
        </p:txBody>
      </p:sp>
      <p:sp>
        <p:nvSpPr>
          <p:cNvPr id="65" name="object 16"/>
          <p:cNvSpPr txBox="1"/>
          <p:nvPr/>
        </p:nvSpPr>
        <p:spPr>
          <a:xfrm>
            <a:off x="2590800" y="2514600"/>
            <a:ext cx="6248400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sz="1050" spc="0" smtClean="0">
                <a:solidFill>
                  <a:srgbClr val="FF9900"/>
                </a:solidFill>
                <a:latin typeface="Wingdings"/>
                <a:cs typeface="Wingdings"/>
              </a:rPr>
              <a:t></a:t>
            </a:r>
            <a:r>
              <a:rPr lang="en-US" sz="1050" dirty="0" smtClean="0">
                <a:solidFill>
                  <a:srgbClr val="FF9900"/>
                </a:solidFill>
                <a:latin typeface="Wingdings"/>
                <a:cs typeface="Wingdings"/>
              </a:rPr>
              <a:t> </a:t>
            </a:r>
            <a:r>
              <a:rPr lang="en-US" sz="1300" b="1" dirty="0" smtClean="0">
                <a:solidFill>
                  <a:schemeClr val="bg1"/>
                </a:solidFill>
              </a:rPr>
              <a:t>Reduced clearance of ammonia, acid-base imbalance and other nitrogenous products </a:t>
            </a:r>
            <a:endParaRPr sz="13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6" name="object 16"/>
          <p:cNvSpPr txBox="1"/>
          <p:nvPr/>
        </p:nvSpPr>
        <p:spPr>
          <a:xfrm>
            <a:off x="2514600" y="1905000"/>
            <a:ext cx="6400800" cy="457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sz="1050" spc="0" dirty="0" smtClean="0">
                <a:solidFill>
                  <a:srgbClr val="FF9900"/>
                </a:solidFill>
                <a:latin typeface="Wingdings"/>
                <a:cs typeface="Wingdings"/>
              </a:rPr>
              <a:t> </a:t>
            </a:r>
            <a:r>
              <a:rPr sz="1050" spc="0" smtClean="0">
                <a:solidFill>
                  <a:srgbClr val="FF9900"/>
                </a:solidFill>
                <a:latin typeface="Wingdings"/>
                <a:cs typeface="Wingdings"/>
              </a:rPr>
              <a:t></a:t>
            </a:r>
            <a:r>
              <a:rPr lang="en-US" sz="1050" spc="0" dirty="0" smtClean="0">
                <a:solidFill>
                  <a:srgbClr val="FF9900"/>
                </a:solidFill>
                <a:latin typeface="Wingdings"/>
                <a:cs typeface="Wingdings"/>
              </a:rPr>
              <a:t> </a:t>
            </a:r>
            <a:r>
              <a:rPr lang="en-US" sz="1350" b="1" dirty="0" err="1" smtClean="0">
                <a:solidFill>
                  <a:schemeClr val="bg1"/>
                </a:solidFill>
              </a:rPr>
              <a:t>Hypokalaemia</a:t>
            </a:r>
            <a:r>
              <a:rPr lang="en-US" sz="1350" b="1" dirty="0" smtClean="0">
                <a:solidFill>
                  <a:schemeClr val="bg1"/>
                </a:solidFill>
              </a:rPr>
              <a:t> and alkalosis facilitates ammonia production</a:t>
            </a:r>
          </a:p>
          <a:p>
            <a:r>
              <a:rPr lang="en-US" sz="1350" dirty="0" smtClean="0">
                <a:solidFill>
                  <a:schemeClr val="bg1"/>
                </a:solidFill>
                <a:cs typeface="Wingdings"/>
              </a:rPr>
              <a:t>    </a:t>
            </a:r>
            <a:r>
              <a:rPr lang="en-US" sz="1350" b="1" dirty="0" smtClean="0">
                <a:solidFill>
                  <a:schemeClr val="bg1"/>
                </a:solidFill>
              </a:rPr>
              <a:t>Dehydration may precipitate worsening mental function in previously controlled HE</a:t>
            </a:r>
            <a:r>
              <a:rPr lang="en-US" sz="1350" dirty="0" smtClean="0">
                <a:solidFill>
                  <a:schemeClr val="bg1"/>
                </a:solidFill>
                <a:cs typeface="Wingdings"/>
              </a:rPr>
              <a:t> </a:t>
            </a:r>
            <a:endParaRPr lang="en-US" sz="1350" b="1" dirty="0" smtClean="0">
              <a:solidFill>
                <a:schemeClr val="bg1"/>
              </a:solidFill>
            </a:endParaRPr>
          </a:p>
          <a:p>
            <a:endParaRPr sz="13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976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Diagnosis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cs typeface="Arial"/>
              </a:rPr>
              <a:t>Overt</a:t>
            </a:r>
            <a:r>
              <a:rPr lang="en-US" sz="2800" b="1" spc="-67" dirty="0" smtClean="0">
                <a:cs typeface="Arial"/>
              </a:rPr>
              <a:t> </a:t>
            </a:r>
            <a:r>
              <a:rPr lang="en-US" sz="2800" b="1" dirty="0" smtClean="0">
                <a:cs typeface="Arial"/>
              </a:rPr>
              <a:t>HE</a:t>
            </a:r>
            <a:r>
              <a:rPr lang="en-US" sz="2800" spc="-12" dirty="0" smtClean="0">
                <a:cs typeface="Arial"/>
              </a:rPr>
              <a:t> </a:t>
            </a:r>
            <a:r>
              <a:rPr lang="en-US" sz="2800" dirty="0" smtClean="0">
                <a:cs typeface="Arial"/>
              </a:rPr>
              <a:t>is</a:t>
            </a:r>
            <a:r>
              <a:rPr lang="en-US" sz="2800" spc="-14" dirty="0" smtClean="0">
                <a:cs typeface="Arial"/>
              </a:rPr>
              <a:t> </a:t>
            </a:r>
            <a:r>
              <a:rPr lang="en-US" sz="2800" dirty="0" smtClean="0">
                <a:cs typeface="Arial"/>
              </a:rPr>
              <a:t>a</a:t>
            </a:r>
            <a:r>
              <a:rPr lang="en-US" sz="2800" i="1" spc="-11" dirty="0" smtClean="0">
                <a:cs typeface="Arial"/>
              </a:rPr>
              <a:t> </a:t>
            </a:r>
            <a:r>
              <a:rPr lang="en-US" sz="2800" b="1" i="1" dirty="0" smtClean="0">
                <a:cs typeface="Arial"/>
              </a:rPr>
              <a:t>clinical diagnosis</a:t>
            </a:r>
            <a:r>
              <a:rPr lang="en-US" sz="2800" dirty="0" smtClean="0">
                <a:cs typeface="Arial"/>
              </a:rPr>
              <a:t>;</a:t>
            </a:r>
            <a:r>
              <a:rPr lang="en-US" sz="2800" spc="14" dirty="0" smtClean="0">
                <a:cs typeface="Arial"/>
              </a:rPr>
              <a:t> </a:t>
            </a:r>
            <a:r>
              <a:rPr lang="en-US" sz="2800" dirty="0" smtClean="0">
                <a:cs typeface="Arial"/>
              </a:rPr>
              <a:t>signs and symptoms</a:t>
            </a:r>
            <a:r>
              <a:rPr lang="en-US" sz="2800" spc="-84" dirty="0" smtClean="0">
                <a:cs typeface="Arial"/>
              </a:rPr>
              <a:t> </a:t>
            </a:r>
            <a:r>
              <a:rPr lang="en-US" sz="2800" dirty="0" smtClean="0">
                <a:cs typeface="Arial"/>
              </a:rPr>
              <a:t>include:</a:t>
            </a:r>
            <a:endParaRPr lang="en-US" sz="2800" b="1" dirty="0" smtClean="0">
              <a:cs typeface="Arial"/>
            </a:endParaRPr>
          </a:p>
          <a:p>
            <a:pPr marL="412750" marR="34290" lvl="1">
              <a:lnSpc>
                <a:spcPts val="1939"/>
              </a:lnSpc>
              <a:spcBef>
                <a:spcPts val="97"/>
              </a:spcBef>
              <a:buNone/>
            </a:pPr>
            <a:r>
              <a:rPr lang="en-US" sz="2400" dirty="0" smtClean="0">
                <a:cs typeface="Arial"/>
              </a:rPr>
              <a:t>	</a:t>
            </a:r>
          </a:p>
          <a:p>
            <a:endParaRPr lang="en-US" sz="2800" dirty="0" smtClean="0">
              <a:cs typeface="Arial"/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800" b="1" dirty="0" smtClean="0"/>
              <a:t>Minimal HE </a:t>
            </a:r>
            <a:r>
              <a:rPr lang="en-US" sz="2800" dirty="0" smtClean="0"/>
              <a:t>requires </a:t>
            </a:r>
            <a:r>
              <a:rPr lang="en-US" sz="2800" b="1" i="1" dirty="0" smtClean="0"/>
              <a:t>psychometric testing </a:t>
            </a:r>
            <a:r>
              <a:rPr lang="en-US" sz="2800" dirty="0" smtClean="0"/>
              <a:t>to identify and diagnose</a:t>
            </a:r>
            <a:endParaRPr lang="en-US" sz="2800" dirty="0"/>
          </a:p>
        </p:txBody>
      </p:sp>
      <p:sp>
        <p:nvSpPr>
          <p:cNvPr id="9" name="object 13"/>
          <p:cNvSpPr txBox="1"/>
          <p:nvPr/>
        </p:nvSpPr>
        <p:spPr>
          <a:xfrm>
            <a:off x="914400" y="2590800"/>
            <a:ext cx="3200400" cy="2362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spcBef>
                <a:spcPts val="97"/>
              </a:spcBef>
              <a:buFont typeface="Arial" pitchFamily="34" charset="0"/>
              <a:buChar char="•"/>
            </a:pPr>
            <a:r>
              <a:rPr lang="en-US" sz="2000" spc="0" dirty="0" smtClean="0">
                <a:cs typeface="Arial"/>
              </a:rPr>
              <a:t>   </a:t>
            </a:r>
            <a:r>
              <a:rPr sz="2000" spc="0" dirty="0" smtClean="0">
                <a:cs typeface="Arial"/>
              </a:rPr>
              <a:t>Personality changes</a:t>
            </a:r>
            <a:endParaRPr sz="2000" dirty="0">
              <a:cs typeface="Arial"/>
            </a:endParaRPr>
          </a:p>
          <a:p>
            <a:pPr marL="12700" marR="134640">
              <a:spcBef>
                <a:spcPts val="593"/>
              </a:spcBef>
              <a:buFont typeface="Arial" pitchFamily="34" charset="0"/>
              <a:buChar char="•"/>
            </a:pPr>
            <a:r>
              <a:rPr lang="en-US" sz="2000" spc="0" dirty="0" smtClean="0">
                <a:cs typeface="Arial"/>
              </a:rPr>
              <a:t>   </a:t>
            </a:r>
            <a:r>
              <a:rPr sz="2000" spc="0" dirty="0" smtClean="0">
                <a:cs typeface="Arial"/>
              </a:rPr>
              <a:t>Sleep disturbances </a:t>
            </a:r>
            <a:endParaRPr sz="2000" dirty="0">
              <a:cs typeface="Arial"/>
            </a:endParaRPr>
          </a:p>
          <a:p>
            <a:pPr marL="12700" marR="134640">
              <a:spcBef>
                <a:spcPts val="689"/>
              </a:spcBef>
              <a:buFont typeface="Arial" pitchFamily="34" charset="0"/>
              <a:buChar char="•"/>
            </a:pPr>
            <a:r>
              <a:rPr lang="en-US" sz="2000" spc="0" dirty="0" smtClean="0">
                <a:cs typeface="Arial"/>
              </a:rPr>
              <a:t>   </a:t>
            </a:r>
            <a:r>
              <a:rPr sz="2000" spc="0" dirty="0" smtClean="0">
                <a:cs typeface="Arial"/>
              </a:rPr>
              <a:t>Confusion </a:t>
            </a:r>
            <a:endParaRPr sz="2000" dirty="0">
              <a:cs typeface="Arial"/>
            </a:endParaRPr>
          </a:p>
          <a:p>
            <a:pPr marL="12700" marR="134640">
              <a:spcBef>
                <a:spcPts val="689"/>
              </a:spcBef>
              <a:buFont typeface="Arial" pitchFamily="34" charset="0"/>
              <a:buChar char="•"/>
            </a:pPr>
            <a:r>
              <a:rPr lang="en-US" sz="2000" spc="0" dirty="0" smtClean="0">
                <a:cs typeface="Arial"/>
              </a:rPr>
              <a:t>   </a:t>
            </a:r>
            <a:r>
              <a:rPr sz="2000" spc="0" dirty="0" smtClean="0">
                <a:cs typeface="Arial"/>
              </a:rPr>
              <a:t>Depression</a:t>
            </a:r>
            <a:endParaRPr sz="2000" dirty="0">
              <a:cs typeface="Arial"/>
            </a:endParaRPr>
          </a:p>
          <a:p>
            <a:pPr marL="12700" marR="34289">
              <a:spcBef>
                <a:spcPts val="709"/>
              </a:spcBef>
              <a:buFont typeface="Arial" pitchFamily="34" charset="0"/>
              <a:buChar char="•"/>
            </a:pPr>
            <a:r>
              <a:rPr lang="en-US" sz="2000" spc="0" dirty="0" smtClean="0">
                <a:cs typeface="Arial"/>
              </a:rPr>
              <a:t>   </a:t>
            </a:r>
            <a:r>
              <a:rPr sz="2000" spc="0" dirty="0" smtClean="0">
                <a:cs typeface="Arial"/>
              </a:rPr>
              <a:t>Slurred speech</a:t>
            </a:r>
            <a:endParaRPr sz="2000" dirty="0">
              <a:cs typeface="Arial"/>
            </a:endParaRPr>
          </a:p>
          <a:p>
            <a:pPr marL="12700" marR="34289">
              <a:spcBef>
                <a:spcPts val="690"/>
              </a:spcBef>
              <a:buFont typeface="Arial" pitchFamily="34" charset="0"/>
              <a:buChar char="•"/>
            </a:pPr>
            <a:r>
              <a:rPr lang="en-US" sz="2000" spc="0" dirty="0" smtClean="0">
                <a:cs typeface="Arial"/>
              </a:rPr>
              <a:t>   </a:t>
            </a:r>
            <a:r>
              <a:rPr sz="2000" spc="0" dirty="0" smtClean="0">
                <a:cs typeface="Arial"/>
              </a:rPr>
              <a:t>Lethargy</a:t>
            </a:r>
            <a:endParaRPr sz="2000" dirty="0"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8200" y="2514600"/>
            <a:ext cx="3886200" cy="25944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90">
              <a:spcBef>
                <a:spcPts val="97"/>
              </a:spcBef>
              <a:buFont typeface="Arial" pitchFamily="34" charset="0"/>
              <a:buChar char="•"/>
            </a:pPr>
            <a:r>
              <a:rPr lang="en-US" sz="2000" spc="0" dirty="0" smtClean="0">
                <a:cs typeface="Arial"/>
              </a:rPr>
              <a:t>  </a:t>
            </a:r>
            <a:r>
              <a:rPr sz="2000" spc="0" dirty="0" smtClean="0">
                <a:cs typeface="Arial"/>
              </a:rPr>
              <a:t>Coma</a:t>
            </a:r>
            <a:endParaRPr sz="2000" dirty="0">
              <a:cs typeface="Arial"/>
            </a:endParaRPr>
          </a:p>
          <a:p>
            <a:pPr marL="12700" marR="34290">
              <a:spcBef>
                <a:spcPts val="593"/>
              </a:spcBef>
              <a:buFont typeface="Arial" pitchFamily="34" charset="0"/>
              <a:buChar char="•"/>
            </a:pPr>
            <a:r>
              <a:rPr lang="en-US" sz="2000" spc="0" dirty="0" smtClean="0">
                <a:cs typeface="Arial"/>
              </a:rPr>
              <a:t>  </a:t>
            </a:r>
            <a:r>
              <a:rPr sz="2000" spc="0" dirty="0" err="1" smtClean="0">
                <a:cs typeface="Arial"/>
              </a:rPr>
              <a:t>Asterixis</a:t>
            </a:r>
            <a:endParaRPr sz="2000" dirty="0">
              <a:cs typeface="Arial"/>
            </a:endParaRPr>
          </a:p>
          <a:p>
            <a:pPr marL="12700" marR="34290">
              <a:spcBef>
                <a:spcPts val="690"/>
              </a:spcBef>
              <a:buFont typeface="Arial" pitchFamily="34" charset="0"/>
              <a:buChar char="•"/>
            </a:pPr>
            <a:r>
              <a:rPr lang="en-US" sz="2000" spc="0" dirty="0" smtClean="0">
                <a:cs typeface="Arial"/>
              </a:rPr>
              <a:t>  </a:t>
            </a:r>
            <a:r>
              <a:rPr sz="2000" spc="0" dirty="0" smtClean="0">
                <a:cs typeface="Arial"/>
              </a:rPr>
              <a:t>Ataxia</a:t>
            </a:r>
            <a:endParaRPr sz="2000" dirty="0">
              <a:cs typeface="Arial"/>
            </a:endParaRPr>
          </a:p>
          <a:p>
            <a:pPr marL="12700" marR="34290">
              <a:spcBef>
                <a:spcPts val="690"/>
              </a:spcBef>
              <a:buFont typeface="Arial" pitchFamily="34" charset="0"/>
              <a:buChar char="•"/>
            </a:pPr>
            <a:r>
              <a:rPr lang="en-US" sz="2000" spc="0" dirty="0" smtClean="0">
                <a:cs typeface="Arial"/>
              </a:rPr>
              <a:t>  </a:t>
            </a:r>
            <a:r>
              <a:rPr sz="2000" spc="0" dirty="0" err="1" smtClean="0">
                <a:cs typeface="Arial"/>
              </a:rPr>
              <a:t>Foetor</a:t>
            </a:r>
            <a:r>
              <a:rPr sz="2000" spc="4" dirty="0" smtClean="0">
                <a:cs typeface="Arial"/>
              </a:rPr>
              <a:t> </a:t>
            </a:r>
            <a:r>
              <a:rPr sz="2000" spc="0" dirty="0" smtClean="0">
                <a:cs typeface="Arial"/>
              </a:rPr>
              <a:t>hepaticus;</a:t>
            </a:r>
            <a:endParaRPr sz="2000" dirty="0">
              <a:cs typeface="Arial"/>
            </a:endParaRPr>
          </a:p>
          <a:p>
            <a:pPr marL="12700">
              <a:spcBef>
                <a:spcPts val="90"/>
              </a:spcBef>
            </a:pPr>
            <a:r>
              <a:rPr lang="en-US" sz="2000" spc="0" dirty="0" smtClean="0">
                <a:cs typeface="Arial"/>
              </a:rPr>
              <a:t>    </a:t>
            </a:r>
            <a:r>
              <a:rPr sz="2000" spc="0" dirty="0" smtClean="0">
                <a:cs typeface="Arial"/>
              </a:rPr>
              <a:t>Sweet or musty odour of breath</a:t>
            </a:r>
            <a:endParaRPr lang="en-US" sz="2000" spc="0" dirty="0" smtClean="0">
              <a:cs typeface="Arial"/>
            </a:endParaRPr>
          </a:p>
          <a:p>
            <a:pPr marL="236538" indent="-236538">
              <a:spcBef>
                <a:spcPts val="97"/>
              </a:spcBef>
            </a:pPr>
            <a:r>
              <a:rPr lang="en-US" sz="2000" dirty="0" smtClean="0">
                <a:cs typeface="Arial"/>
              </a:rPr>
              <a:t>    and urine believed to be due to        </a:t>
            </a:r>
            <a:r>
              <a:rPr lang="en-US" sz="2000" dirty="0" err="1" smtClean="0">
                <a:cs typeface="Arial"/>
              </a:rPr>
              <a:t>mercaptans</a:t>
            </a:r>
            <a:endParaRPr lang="en-US" sz="2000" dirty="0" smtClean="0">
              <a:cs typeface="Arial"/>
            </a:endParaRPr>
          </a:p>
          <a:p>
            <a:pPr marL="12700" marR="34290"/>
            <a:endParaRPr lang="en-US" sz="2000" dirty="0" smtClean="0"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0"/>
              </a:spcBef>
            </a:pP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3"/>
          <p:cNvSpPr txBox="1"/>
          <p:nvPr/>
        </p:nvSpPr>
        <p:spPr>
          <a:xfrm>
            <a:off x="4456430" y="6104588"/>
            <a:ext cx="4298330" cy="616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i="1" spc="0" dirty="0" smtClean="0">
                <a:latin typeface="Arial"/>
                <a:cs typeface="Arial"/>
              </a:rPr>
              <a:t>Bass</a:t>
            </a:r>
            <a:r>
              <a:rPr sz="1200" b="1" i="1" spc="-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N</a:t>
            </a:r>
            <a:r>
              <a:rPr sz="1200" b="1" i="1" spc="-14" dirty="0" smtClean="0">
                <a:latin typeface="Arial"/>
                <a:cs typeface="Arial"/>
              </a:rPr>
              <a:t>M</a:t>
            </a:r>
            <a:r>
              <a:rPr sz="1200" b="1" i="1" spc="0" dirty="0" smtClean="0">
                <a:latin typeface="Arial"/>
                <a:cs typeface="Arial"/>
              </a:rPr>
              <a:t>.</a:t>
            </a:r>
            <a:r>
              <a:rPr sz="1200" b="1" i="1" spc="1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Aliment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Pharmacol Ther.</a:t>
            </a:r>
            <a:r>
              <a:rPr sz="1200" b="1" i="1" spc="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2007;</a:t>
            </a:r>
            <a:r>
              <a:rPr sz="1200" b="1" i="1" spc="-4" dirty="0" smtClean="0">
                <a:latin typeface="Arial"/>
                <a:cs typeface="Arial"/>
              </a:rPr>
              <a:t>2</a:t>
            </a:r>
            <a:r>
              <a:rPr sz="1200" b="1" i="1" spc="0" dirty="0" smtClean="0">
                <a:latin typeface="Arial"/>
                <a:cs typeface="Arial"/>
              </a:rPr>
              <a:t>5(Suppl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1):23–31</a:t>
            </a:r>
            <a:endParaRPr sz="1200" dirty="0">
              <a:latin typeface="Arial"/>
              <a:cs typeface="Arial"/>
            </a:endParaRPr>
          </a:p>
          <a:p>
            <a:pPr marL="1162049" marR="12740" algn="ctr">
              <a:lnSpc>
                <a:spcPct val="95825"/>
              </a:lnSpc>
              <a:spcBef>
                <a:spcPts val="278"/>
              </a:spcBef>
            </a:pPr>
            <a:r>
              <a:rPr sz="1200" b="1" i="1" spc="0" dirty="0" smtClean="0">
                <a:latin typeface="Arial"/>
                <a:cs typeface="Arial"/>
              </a:rPr>
              <a:t>Harrison, Internal</a:t>
            </a:r>
            <a:r>
              <a:rPr sz="1200" b="1" i="1" spc="9" dirty="0" smtClean="0">
                <a:latin typeface="Arial"/>
                <a:cs typeface="Arial"/>
              </a:rPr>
              <a:t> </a:t>
            </a:r>
            <a:r>
              <a:rPr sz="1200" b="1" i="1" spc="-14" dirty="0" smtClean="0">
                <a:latin typeface="Arial"/>
                <a:cs typeface="Arial"/>
              </a:rPr>
              <a:t>M</a:t>
            </a:r>
            <a:r>
              <a:rPr sz="1200" b="1" i="1" spc="0" dirty="0" smtClean="0">
                <a:latin typeface="Arial"/>
                <a:cs typeface="Arial"/>
              </a:rPr>
              <a:t>edicine.</a:t>
            </a:r>
            <a:r>
              <a:rPr sz="1200" b="1" i="1" spc="1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15th Ed:p1765</a:t>
            </a:r>
            <a:endParaRPr sz="1200" dirty="0">
              <a:latin typeface="Arial"/>
              <a:cs typeface="Arial"/>
            </a:endParaRPr>
          </a:p>
          <a:p>
            <a:pPr marL="1046225" marR="11887" algn="ctr">
              <a:lnSpc>
                <a:spcPct val="95825"/>
              </a:lnSpc>
              <a:spcBef>
                <a:spcPts val="345"/>
              </a:spcBef>
            </a:pPr>
            <a:r>
              <a:rPr sz="1200" b="1" i="1" spc="0" dirty="0" smtClean="0">
                <a:latin typeface="Arial"/>
                <a:cs typeface="Arial"/>
              </a:rPr>
              <a:t>Ferenci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P,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et al.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Hep</a:t>
            </a:r>
            <a:r>
              <a:rPr sz="1200" b="1" i="1" spc="-4" dirty="0" smtClean="0">
                <a:latin typeface="Arial"/>
                <a:cs typeface="Arial"/>
              </a:rPr>
              <a:t>a</a:t>
            </a:r>
            <a:r>
              <a:rPr sz="1200" b="1" i="1" spc="0" dirty="0" smtClean="0">
                <a:latin typeface="Arial"/>
                <a:cs typeface="Arial"/>
              </a:rPr>
              <a:t>tology.</a:t>
            </a:r>
            <a:r>
              <a:rPr sz="1200" b="1" i="1" spc="1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2002;3</a:t>
            </a:r>
            <a:r>
              <a:rPr sz="1200" b="1" i="1" spc="-4" dirty="0" smtClean="0">
                <a:latin typeface="Arial"/>
                <a:cs typeface="Arial"/>
              </a:rPr>
              <a:t>5</a:t>
            </a:r>
            <a:r>
              <a:rPr sz="1200" b="1" i="1" spc="0" dirty="0" smtClean="0">
                <a:latin typeface="Arial"/>
                <a:cs typeface="Arial"/>
              </a:rPr>
              <a:t>:</a:t>
            </a:r>
            <a:r>
              <a:rPr sz="1200" b="1" i="1" spc="-4" dirty="0" smtClean="0">
                <a:latin typeface="Arial"/>
                <a:cs typeface="Arial"/>
              </a:rPr>
              <a:t>7</a:t>
            </a:r>
            <a:r>
              <a:rPr sz="1200" b="1" i="1" spc="0" dirty="0" smtClean="0">
                <a:latin typeface="Arial"/>
                <a:cs typeface="Arial"/>
              </a:rPr>
              <a:t>1</a:t>
            </a:r>
            <a:r>
              <a:rPr sz="1200" b="1" i="1" spc="-4" dirty="0" smtClean="0">
                <a:latin typeface="Arial"/>
                <a:cs typeface="Arial"/>
              </a:rPr>
              <a:t>6</a:t>
            </a:r>
            <a:r>
              <a:rPr sz="1200" b="1" i="1" spc="0" dirty="0" smtClean="0">
                <a:latin typeface="Arial"/>
                <a:cs typeface="Arial"/>
              </a:rPr>
              <a:t>–</a:t>
            </a:r>
            <a:r>
              <a:rPr sz="1200" b="1" i="1" spc="-4" dirty="0" smtClean="0">
                <a:latin typeface="Arial"/>
                <a:cs typeface="Arial"/>
              </a:rPr>
              <a:t>2</a:t>
            </a:r>
            <a:r>
              <a:rPr sz="1200" b="1" i="1" spc="0" dirty="0" smtClean="0"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635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Clinical evaluation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HE should only be diagnosed after the </a:t>
            </a:r>
            <a:r>
              <a:rPr lang="en-US" i="1" dirty="0" smtClean="0"/>
              <a:t>exclusion </a:t>
            </a:r>
            <a:r>
              <a:rPr lang="en-US" dirty="0" smtClean="0"/>
              <a:t>of other potential causes</a:t>
            </a:r>
          </a:p>
          <a:p>
            <a:r>
              <a:rPr lang="en-US" i="1" dirty="0" smtClean="0"/>
              <a:t>Previously unknown focal deficits  </a:t>
            </a:r>
            <a:r>
              <a:rPr lang="en-US" dirty="0" smtClean="0"/>
              <a:t>point towards alternatives such as SDH or Ischemic event</a:t>
            </a:r>
          </a:p>
          <a:p>
            <a:r>
              <a:rPr lang="en-US" dirty="0" smtClean="0"/>
              <a:t>Evaluation should include </a:t>
            </a:r>
            <a:r>
              <a:rPr lang="en-US" i="1" dirty="0" smtClean="0"/>
              <a:t>vital signs and air way protection</a:t>
            </a:r>
          </a:p>
          <a:p>
            <a:r>
              <a:rPr lang="en-US" dirty="0" smtClean="0"/>
              <a:t>The physical examination should also concentrate on </a:t>
            </a:r>
            <a:r>
              <a:rPr lang="en-US" i="1" dirty="0" smtClean="0"/>
              <a:t>grading the severity - WHC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58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Diagnostic tools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4" name="Content Placeholder 3"/>
          <p:cNvGrpSpPr>
            <a:grpSpLocks noGrp="1"/>
          </p:cNvGrpSpPr>
          <p:nvPr/>
        </p:nvGrpSpPr>
        <p:grpSpPr>
          <a:xfrm>
            <a:off x="457200" y="1447800"/>
            <a:ext cx="8229600" cy="4525963"/>
            <a:chOff x="778764" y="1707641"/>
            <a:chExt cx="7875269" cy="4184904"/>
          </a:xfrm>
        </p:grpSpPr>
        <p:sp>
          <p:nvSpPr>
            <p:cNvPr id="5" name="object 30"/>
            <p:cNvSpPr/>
            <p:nvPr/>
          </p:nvSpPr>
          <p:spPr>
            <a:xfrm>
              <a:off x="779526" y="1707641"/>
              <a:ext cx="7873746" cy="539496"/>
            </a:xfrm>
            <a:custGeom>
              <a:avLst/>
              <a:gdLst/>
              <a:ahLst/>
              <a:cxnLst/>
              <a:rect l="l" t="t" r="r" b="b"/>
              <a:pathLst>
                <a:path w="7873746" h="539496">
                  <a:moveTo>
                    <a:pt x="0" y="89916"/>
                  </a:moveTo>
                  <a:lnTo>
                    <a:pt x="0" y="449770"/>
                  </a:lnTo>
                  <a:lnTo>
                    <a:pt x="9972" y="491289"/>
                  </a:lnTo>
                  <a:lnTo>
                    <a:pt x="36595" y="522370"/>
                  </a:lnTo>
                  <a:lnTo>
                    <a:pt x="75195" y="538339"/>
                  </a:lnTo>
                  <a:lnTo>
                    <a:pt x="89916" y="539496"/>
                  </a:lnTo>
                  <a:lnTo>
                    <a:pt x="7784017" y="539495"/>
                  </a:lnTo>
                  <a:lnTo>
                    <a:pt x="7825203" y="529523"/>
                  </a:lnTo>
                  <a:lnTo>
                    <a:pt x="7856401" y="502900"/>
                  </a:lnTo>
                  <a:lnTo>
                    <a:pt x="7872568" y="464300"/>
                  </a:lnTo>
                  <a:lnTo>
                    <a:pt x="7873746" y="449580"/>
                  </a:lnTo>
                  <a:lnTo>
                    <a:pt x="7873745" y="89728"/>
                  </a:lnTo>
                  <a:lnTo>
                    <a:pt x="7863628" y="48542"/>
                  </a:lnTo>
                  <a:lnTo>
                    <a:pt x="7836821" y="17344"/>
                  </a:lnTo>
                  <a:lnTo>
                    <a:pt x="7798365" y="1177"/>
                  </a:lnTo>
                  <a:lnTo>
                    <a:pt x="7783830" y="0"/>
                  </a:lnTo>
                  <a:lnTo>
                    <a:pt x="89725" y="0"/>
                  </a:lnTo>
                  <a:lnTo>
                    <a:pt x="48206" y="10117"/>
                  </a:lnTo>
                  <a:lnTo>
                    <a:pt x="17125" y="36924"/>
                  </a:lnTo>
                  <a:lnTo>
                    <a:pt x="1156" y="75380"/>
                  </a:lnTo>
                  <a:lnTo>
                    <a:pt x="0" y="89916"/>
                  </a:lnTo>
                  <a:close/>
                </a:path>
              </a:pathLst>
            </a:custGeom>
            <a:solidFill>
              <a:srgbClr val="FE983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29"/>
            <p:cNvSpPr/>
            <p:nvPr/>
          </p:nvSpPr>
          <p:spPr>
            <a:xfrm>
              <a:off x="790194" y="3343655"/>
              <a:ext cx="1907286" cy="2548890"/>
            </a:xfrm>
            <a:custGeom>
              <a:avLst/>
              <a:gdLst/>
              <a:ahLst/>
              <a:cxnLst/>
              <a:rect l="l" t="t" r="r" b="b"/>
              <a:pathLst>
                <a:path w="1907286" h="2548890">
                  <a:moveTo>
                    <a:pt x="0" y="116586"/>
                  </a:moveTo>
                  <a:lnTo>
                    <a:pt x="0" y="2433066"/>
                  </a:lnTo>
                  <a:lnTo>
                    <a:pt x="7396" y="2473911"/>
                  </a:lnTo>
                  <a:lnTo>
                    <a:pt x="28714" y="2509435"/>
                  </a:lnTo>
                  <a:lnTo>
                    <a:pt x="60970" y="2535120"/>
                  </a:lnTo>
                  <a:lnTo>
                    <a:pt x="101174" y="2547973"/>
                  </a:lnTo>
                  <a:lnTo>
                    <a:pt x="115824" y="2548890"/>
                  </a:lnTo>
                  <a:lnTo>
                    <a:pt x="1791462" y="2548890"/>
                  </a:lnTo>
                  <a:lnTo>
                    <a:pt x="1832307" y="2541493"/>
                  </a:lnTo>
                  <a:lnTo>
                    <a:pt x="1867831" y="2520175"/>
                  </a:lnTo>
                  <a:lnTo>
                    <a:pt x="1893516" y="2487919"/>
                  </a:lnTo>
                  <a:lnTo>
                    <a:pt x="1906369" y="2447715"/>
                  </a:lnTo>
                  <a:lnTo>
                    <a:pt x="1907286" y="2433066"/>
                  </a:lnTo>
                  <a:lnTo>
                    <a:pt x="1907286" y="116585"/>
                  </a:lnTo>
                  <a:lnTo>
                    <a:pt x="1899725" y="75209"/>
                  </a:lnTo>
                  <a:lnTo>
                    <a:pt x="1878362" y="39644"/>
                  </a:lnTo>
                  <a:lnTo>
                    <a:pt x="1846154" y="13856"/>
                  </a:lnTo>
                  <a:lnTo>
                    <a:pt x="1806064" y="923"/>
                  </a:lnTo>
                  <a:lnTo>
                    <a:pt x="1791462" y="0"/>
                  </a:lnTo>
                  <a:lnTo>
                    <a:pt x="115823" y="0"/>
                  </a:lnTo>
                  <a:lnTo>
                    <a:pt x="74547" y="7660"/>
                  </a:lnTo>
                  <a:lnTo>
                    <a:pt x="39216" y="29258"/>
                  </a:lnTo>
                  <a:lnTo>
                    <a:pt x="13683" y="61720"/>
                  </a:lnTo>
                  <a:lnTo>
                    <a:pt x="910" y="101970"/>
                  </a:lnTo>
                  <a:lnTo>
                    <a:pt x="0" y="116586"/>
                  </a:lnTo>
                  <a:close/>
                </a:path>
              </a:pathLst>
            </a:custGeom>
            <a:solidFill>
              <a:srgbClr val="3C8B9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28"/>
            <p:cNvSpPr/>
            <p:nvPr/>
          </p:nvSpPr>
          <p:spPr>
            <a:xfrm>
              <a:off x="778764" y="2396490"/>
              <a:ext cx="1909572" cy="9022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27"/>
            <p:cNvSpPr/>
            <p:nvPr/>
          </p:nvSpPr>
          <p:spPr>
            <a:xfrm>
              <a:off x="2782824" y="3343655"/>
              <a:ext cx="1908048" cy="2548890"/>
            </a:xfrm>
            <a:custGeom>
              <a:avLst/>
              <a:gdLst/>
              <a:ahLst/>
              <a:cxnLst/>
              <a:rect l="l" t="t" r="r" b="b"/>
              <a:pathLst>
                <a:path w="1908047" h="2548890">
                  <a:moveTo>
                    <a:pt x="0" y="100584"/>
                  </a:moveTo>
                  <a:lnTo>
                    <a:pt x="14" y="2450801"/>
                  </a:lnTo>
                  <a:lnTo>
                    <a:pt x="9824" y="2492427"/>
                  </a:lnTo>
                  <a:lnTo>
                    <a:pt x="34989" y="2525045"/>
                  </a:lnTo>
                  <a:lnTo>
                    <a:pt x="71373" y="2544788"/>
                  </a:lnTo>
                  <a:lnTo>
                    <a:pt x="99822" y="2548890"/>
                  </a:lnTo>
                  <a:lnTo>
                    <a:pt x="1809823" y="2548863"/>
                  </a:lnTo>
                  <a:lnTo>
                    <a:pt x="1851355" y="2539011"/>
                  </a:lnTo>
                  <a:lnTo>
                    <a:pt x="1884051" y="2514012"/>
                  </a:lnTo>
                  <a:lnTo>
                    <a:pt x="1903912" y="2477688"/>
                  </a:lnTo>
                  <a:lnTo>
                    <a:pt x="1908048" y="2449068"/>
                  </a:lnTo>
                  <a:lnTo>
                    <a:pt x="1908004" y="97606"/>
                  </a:lnTo>
                  <a:lnTo>
                    <a:pt x="1897835" y="56311"/>
                  </a:lnTo>
                  <a:lnTo>
                    <a:pt x="1872531" y="23827"/>
                  </a:lnTo>
                  <a:lnTo>
                    <a:pt x="1836046" y="4105"/>
                  </a:lnTo>
                  <a:lnTo>
                    <a:pt x="1807464" y="0"/>
                  </a:lnTo>
                  <a:lnTo>
                    <a:pt x="97494" y="27"/>
                  </a:lnTo>
                  <a:lnTo>
                    <a:pt x="56411" y="10027"/>
                  </a:lnTo>
                  <a:lnTo>
                    <a:pt x="23928" y="35317"/>
                  </a:lnTo>
                  <a:lnTo>
                    <a:pt x="4131" y="71898"/>
                  </a:lnTo>
                  <a:lnTo>
                    <a:pt x="0" y="100584"/>
                  </a:lnTo>
                  <a:close/>
                </a:path>
              </a:pathLst>
            </a:custGeom>
            <a:solidFill>
              <a:srgbClr val="3C8B9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26"/>
            <p:cNvSpPr/>
            <p:nvPr/>
          </p:nvSpPr>
          <p:spPr>
            <a:xfrm>
              <a:off x="2766060" y="2396490"/>
              <a:ext cx="1909572" cy="9022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25"/>
            <p:cNvSpPr/>
            <p:nvPr/>
          </p:nvSpPr>
          <p:spPr>
            <a:xfrm>
              <a:off x="4775454" y="3343655"/>
              <a:ext cx="1908048" cy="2548890"/>
            </a:xfrm>
            <a:custGeom>
              <a:avLst/>
              <a:gdLst/>
              <a:ahLst/>
              <a:cxnLst/>
              <a:rect l="l" t="t" r="r" b="b"/>
              <a:pathLst>
                <a:path w="1908048" h="2548890">
                  <a:moveTo>
                    <a:pt x="0" y="124968"/>
                  </a:moveTo>
                  <a:lnTo>
                    <a:pt x="0" y="2424684"/>
                  </a:lnTo>
                  <a:lnTo>
                    <a:pt x="6625" y="2464801"/>
                  </a:lnTo>
                  <a:lnTo>
                    <a:pt x="26463" y="2501317"/>
                  </a:lnTo>
                  <a:lnTo>
                    <a:pt x="56924" y="2529097"/>
                  </a:lnTo>
                  <a:lnTo>
                    <a:pt x="95397" y="2545529"/>
                  </a:lnTo>
                  <a:lnTo>
                    <a:pt x="124206" y="2548890"/>
                  </a:lnTo>
                  <a:lnTo>
                    <a:pt x="1783080" y="2548890"/>
                  </a:lnTo>
                  <a:lnTo>
                    <a:pt x="1824029" y="2542110"/>
                  </a:lnTo>
                  <a:lnTo>
                    <a:pt x="1860594" y="2522217"/>
                  </a:lnTo>
                  <a:lnTo>
                    <a:pt x="1888334" y="2491787"/>
                  </a:lnTo>
                  <a:lnTo>
                    <a:pt x="1904705" y="2453407"/>
                  </a:lnTo>
                  <a:lnTo>
                    <a:pt x="1908048" y="2424684"/>
                  </a:lnTo>
                  <a:lnTo>
                    <a:pt x="1908048" y="124968"/>
                  </a:lnTo>
                  <a:lnTo>
                    <a:pt x="1901106" y="83571"/>
                  </a:lnTo>
                  <a:lnTo>
                    <a:pt x="1881109" y="47189"/>
                  </a:lnTo>
                  <a:lnTo>
                    <a:pt x="1850568" y="19599"/>
                  </a:lnTo>
                  <a:lnTo>
                    <a:pt x="1812003" y="3322"/>
                  </a:lnTo>
                  <a:lnTo>
                    <a:pt x="1783080" y="0"/>
                  </a:lnTo>
                  <a:lnTo>
                    <a:pt x="124205" y="0"/>
                  </a:lnTo>
                  <a:lnTo>
                    <a:pt x="83639" y="6786"/>
                  </a:lnTo>
                  <a:lnTo>
                    <a:pt x="47307" y="26730"/>
                  </a:lnTo>
                  <a:lnTo>
                    <a:pt x="19677" y="57302"/>
                  </a:lnTo>
                  <a:lnTo>
                    <a:pt x="3340" y="95959"/>
                  </a:lnTo>
                  <a:lnTo>
                    <a:pt x="0" y="124968"/>
                  </a:lnTo>
                  <a:close/>
                </a:path>
              </a:pathLst>
            </a:custGeom>
            <a:solidFill>
              <a:srgbClr val="3C8B9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24"/>
            <p:cNvSpPr/>
            <p:nvPr/>
          </p:nvSpPr>
          <p:spPr>
            <a:xfrm>
              <a:off x="4765548" y="2396490"/>
              <a:ext cx="1909572" cy="9022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23"/>
            <p:cNvSpPr/>
            <p:nvPr/>
          </p:nvSpPr>
          <p:spPr>
            <a:xfrm>
              <a:off x="6744461" y="2396489"/>
              <a:ext cx="1909572" cy="9022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22"/>
            <p:cNvSpPr/>
            <p:nvPr/>
          </p:nvSpPr>
          <p:spPr>
            <a:xfrm>
              <a:off x="6742938" y="3343655"/>
              <a:ext cx="1908048" cy="2548890"/>
            </a:xfrm>
            <a:custGeom>
              <a:avLst/>
              <a:gdLst/>
              <a:ahLst/>
              <a:cxnLst/>
              <a:rect l="l" t="t" r="r" b="b"/>
              <a:pathLst>
                <a:path w="1908048" h="2548890">
                  <a:moveTo>
                    <a:pt x="0" y="124968"/>
                  </a:moveTo>
                  <a:lnTo>
                    <a:pt x="0" y="2424684"/>
                  </a:lnTo>
                  <a:lnTo>
                    <a:pt x="6864" y="2465250"/>
                  </a:lnTo>
                  <a:lnTo>
                    <a:pt x="26966" y="2501582"/>
                  </a:lnTo>
                  <a:lnTo>
                    <a:pt x="57639" y="2529212"/>
                  </a:lnTo>
                  <a:lnTo>
                    <a:pt x="96201" y="2545549"/>
                  </a:lnTo>
                  <a:lnTo>
                    <a:pt x="124968" y="2548890"/>
                  </a:lnTo>
                  <a:lnTo>
                    <a:pt x="1783842" y="2548890"/>
                  </a:lnTo>
                  <a:lnTo>
                    <a:pt x="1823959" y="2542264"/>
                  </a:lnTo>
                  <a:lnTo>
                    <a:pt x="1860475" y="2522426"/>
                  </a:lnTo>
                  <a:lnTo>
                    <a:pt x="1888255" y="2491965"/>
                  </a:lnTo>
                  <a:lnTo>
                    <a:pt x="1904687" y="2453492"/>
                  </a:lnTo>
                  <a:lnTo>
                    <a:pt x="1908048" y="2424684"/>
                  </a:lnTo>
                  <a:lnTo>
                    <a:pt x="1908048" y="124968"/>
                  </a:lnTo>
                  <a:lnTo>
                    <a:pt x="1901268" y="84018"/>
                  </a:lnTo>
                  <a:lnTo>
                    <a:pt x="1881375" y="47453"/>
                  </a:lnTo>
                  <a:lnTo>
                    <a:pt x="1850945" y="19713"/>
                  </a:lnTo>
                  <a:lnTo>
                    <a:pt x="1812565" y="3342"/>
                  </a:lnTo>
                  <a:lnTo>
                    <a:pt x="1783842" y="0"/>
                  </a:lnTo>
                  <a:lnTo>
                    <a:pt x="124968" y="0"/>
                  </a:lnTo>
                  <a:lnTo>
                    <a:pt x="83870" y="6941"/>
                  </a:lnTo>
                  <a:lnTo>
                    <a:pt x="47510" y="26938"/>
                  </a:lnTo>
                  <a:lnTo>
                    <a:pt x="19788" y="57479"/>
                  </a:lnTo>
                  <a:lnTo>
                    <a:pt x="3362" y="96044"/>
                  </a:lnTo>
                  <a:lnTo>
                    <a:pt x="0" y="124968"/>
                  </a:lnTo>
                  <a:close/>
                </a:path>
              </a:pathLst>
            </a:custGeom>
            <a:solidFill>
              <a:srgbClr val="3C8B92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9"/>
            <p:cNvSpPr txBox="1"/>
            <p:nvPr/>
          </p:nvSpPr>
          <p:spPr>
            <a:xfrm>
              <a:off x="3492500" y="1865558"/>
              <a:ext cx="2482155" cy="2540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-134" dirty="0" smtClean="0">
                  <a:latin typeface="Arial"/>
                  <a:cs typeface="Arial"/>
                </a:rPr>
                <a:t>T</a:t>
              </a:r>
              <a:r>
                <a:rPr sz="1800" b="1" spc="0" dirty="0" smtClean="0">
                  <a:latin typeface="Arial"/>
                  <a:cs typeface="Arial"/>
                </a:rPr>
                <a:t>ools for detecting HE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5" name="object 18"/>
            <p:cNvSpPr txBox="1"/>
            <p:nvPr/>
          </p:nvSpPr>
          <p:spPr>
            <a:xfrm>
              <a:off x="1025906" y="2623550"/>
              <a:ext cx="1372589" cy="47269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ts val="1735"/>
                </a:lnSpc>
                <a:spcBef>
                  <a:spcPts val="86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Psychometric</a:t>
              </a:r>
              <a:endParaRPr sz="1600">
                <a:latin typeface="Arial"/>
                <a:cs typeface="Arial"/>
              </a:endParaRPr>
            </a:p>
            <a:p>
              <a:pPr marL="346685" marR="304094" algn="ctr">
                <a:lnSpc>
                  <a:spcPct val="95825"/>
                </a:lnSpc>
              </a:pPr>
              <a:r>
                <a:rPr sz="1600" b="1" spc="0" dirty="0" smtClean="0">
                  <a:latin typeface="Arial"/>
                  <a:cs typeface="Arial"/>
                </a:rPr>
                <a:t>testing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6" name="object 17"/>
            <p:cNvSpPr txBox="1"/>
            <p:nvPr/>
          </p:nvSpPr>
          <p:spPr>
            <a:xfrm>
              <a:off x="2823464" y="2623550"/>
              <a:ext cx="1756287" cy="47269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ts val="1735"/>
                </a:lnSpc>
                <a:spcBef>
                  <a:spcPts val="86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Neurophysiologic</a:t>
              </a:r>
              <a:endParaRPr sz="1600">
                <a:latin typeface="Arial"/>
                <a:cs typeface="Arial"/>
              </a:endParaRPr>
            </a:p>
            <a:p>
              <a:pPr marL="537199" marR="497278" algn="ctr">
                <a:lnSpc>
                  <a:spcPct val="95825"/>
                </a:lnSpc>
              </a:pPr>
              <a:r>
                <a:rPr sz="1600" b="1" spc="0" dirty="0" smtClean="0">
                  <a:latin typeface="Arial"/>
                  <a:cs typeface="Arial"/>
                </a:rPr>
                <a:t>testing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7" name="object 16"/>
            <p:cNvSpPr txBox="1"/>
            <p:nvPr/>
          </p:nvSpPr>
          <p:spPr>
            <a:xfrm>
              <a:off x="6895592" y="2623550"/>
              <a:ext cx="1563946" cy="47269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ts val="1735"/>
                </a:lnSpc>
                <a:spcBef>
                  <a:spcPts val="86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Blood</a:t>
              </a:r>
              <a:r>
                <a:rPr sz="1600" b="1" spc="-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ammonia</a:t>
              </a:r>
              <a:endParaRPr sz="1600">
                <a:latin typeface="Arial"/>
                <a:cs typeface="Arial"/>
              </a:endParaRPr>
            </a:p>
            <a:p>
              <a:pPr marL="493762" marR="450317" algn="ctr">
                <a:lnSpc>
                  <a:spcPct val="95825"/>
                </a:lnSpc>
              </a:pPr>
              <a:r>
                <a:rPr sz="1600" b="1" spc="0" dirty="0" smtClean="0">
                  <a:latin typeface="Arial"/>
                  <a:cs typeface="Arial"/>
                </a:rPr>
                <a:t>levels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8" name="object 15"/>
            <p:cNvSpPr txBox="1"/>
            <p:nvPr/>
          </p:nvSpPr>
          <p:spPr>
            <a:xfrm>
              <a:off x="5024120" y="2745470"/>
              <a:ext cx="1422204" cy="22885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35"/>
                </a:lnSpc>
                <a:spcBef>
                  <a:spcPts val="86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Neuroimaging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19" name="object 14"/>
            <p:cNvSpPr txBox="1"/>
            <p:nvPr/>
          </p:nvSpPr>
          <p:spPr>
            <a:xfrm>
              <a:off x="830834" y="3440833"/>
              <a:ext cx="1792117" cy="41630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Neuro-ps</a:t>
              </a:r>
              <a:r>
                <a:rPr sz="1400" b="1" spc="-14" dirty="0" smtClean="0">
                  <a:solidFill>
                    <a:srgbClr val="FFFFFF"/>
                  </a:solidFill>
                  <a:latin typeface="Arial"/>
                  <a:cs typeface="Arial"/>
                </a:rPr>
                <a:t>y</a:t>
              </a: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chological</a:t>
              </a:r>
              <a:endParaRPr sz="1400">
                <a:latin typeface="Arial"/>
                <a:cs typeface="Arial"/>
              </a:endParaRPr>
            </a:p>
            <a:p>
              <a:pPr marL="329578" marR="295708" algn="ctr">
                <a:lnSpc>
                  <a:spcPct val="95825"/>
                </a:lnSpc>
              </a:pP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assessments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20" name="object 13"/>
            <p:cNvSpPr txBox="1"/>
            <p:nvPr/>
          </p:nvSpPr>
          <p:spPr>
            <a:xfrm>
              <a:off x="3003296" y="3435499"/>
              <a:ext cx="1428280" cy="53938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520084" marR="482178" algn="ctr">
                <a:lnSpc>
                  <a:spcPts val="1530"/>
                </a:lnSpc>
                <a:spcBef>
                  <a:spcPts val="76"/>
                </a:spcBef>
              </a:pPr>
              <a:r>
                <a:rPr sz="1400" b="1" spc="-4" dirty="0" smtClean="0">
                  <a:solidFill>
                    <a:srgbClr val="FFFFFF"/>
                  </a:solidFill>
                  <a:latin typeface="Arial"/>
                  <a:cs typeface="Arial"/>
                </a:rPr>
                <a:t>EEG</a:t>
              </a:r>
              <a:endParaRPr sz="1400">
                <a:latin typeface="Arial"/>
                <a:cs typeface="Arial"/>
              </a:endParaRPr>
            </a:p>
            <a:p>
              <a:pPr marL="651" marR="651" algn="ctr">
                <a:lnSpc>
                  <a:spcPct val="100041"/>
                </a:lnSpc>
              </a:pP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(Specialised</a:t>
              </a:r>
              <a:r>
                <a:rPr sz="1100" b="1" spc="-7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anal</a:t>
              </a:r>
              <a:r>
                <a:rPr sz="1100" b="1" spc="-9" dirty="0" smtClean="0">
                  <a:solidFill>
                    <a:srgbClr val="FFFFFF"/>
                  </a:solidFill>
                  <a:latin typeface="Arial"/>
                  <a:cs typeface="Arial"/>
                </a:rPr>
                <a:t>y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sis may</a:t>
              </a:r>
              <a:r>
                <a:rPr sz="1100" b="1" spc="-26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be</a:t>
              </a:r>
              <a:r>
                <a:rPr sz="1100" b="1" spc="-17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necessar</a:t>
              </a:r>
              <a:r>
                <a:rPr sz="1100" b="1" spc="-9" dirty="0" smtClean="0">
                  <a:solidFill>
                    <a:srgbClr val="FFFFFF"/>
                  </a:solidFill>
                  <a:latin typeface="Arial"/>
                  <a:cs typeface="Arial"/>
                </a:rPr>
                <a:t>y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)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1" name="object 12"/>
            <p:cNvSpPr txBox="1"/>
            <p:nvPr/>
          </p:nvSpPr>
          <p:spPr>
            <a:xfrm>
              <a:off x="5174996" y="3443119"/>
              <a:ext cx="1121148" cy="53938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09295" marR="11396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CT</a:t>
              </a:r>
              <a:r>
                <a:rPr sz="1400" b="1" spc="-18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scan</a:t>
              </a:r>
              <a:endParaRPr sz="1400">
                <a:latin typeface="Arial"/>
                <a:cs typeface="Arial"/>
              </a:endParaRPr>
            </a:p>
            <a:p>
              <a:pPr marL="120143" indent="-107443">
                <a:lnSpc>
                  <a:spcPct val="100041"/>
                </a:lnSpc>
              </a:pP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(for</a:t>
              </a:r>
              <a:r>
                <a:rPr sz="1100" b="1" spc="-28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exclusion</a:t>
              </a:r>
              <a:r>
                <a:rPr sz="1100" b="1" spc="-55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of other</a:t>
              </a:r>
              <a:r>
                <a:rPr sz="1100" b="1" spc="-32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causes)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2" name="object 11"/>
            <p:cNvSpPr txBox="1"/>
            <p:nvPr/>
          </p:nvSpPr>
          <p:spPr>
            <a:xfrm>
              <a:off x="7066278" y="3443119"/>
              <a:ext cx="1266866" cy="843017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02331" marR="204940" algn="ctr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Helpful</a:t>
              </a:r>
              <a:r>
                <a:rPr sz="1400" b="1" spc="-62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in</a:t>
              </a:r>
              <a:endParaRPr sz="1400">
                <a:latin typeface="Arial"/>
                <a:cs typeface="Arial"/>
              </a:endParaRPr>
            </a:p>
            <a:p>
              <a:pPr algn="ctr">
                <a:lnSpc>
                  <a:spcPct val="100041"/>
                </a:lnSpc>
              </a:pP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eval</a:t>
              </a:r>
              <a:r>
                <a:rPr sz="1400" b="1" spc="-9" dirty="0" smtClean="0">
                  <a:solidFill>
                    <a:srgbClr val="FFFFFF"/>
                  </a:solidFill>
                  <a:latin typeface="Arial"/>
                  <a:cs typeface="Arial"/>
                </a:rPr>
                <a:t>u</a:t>
              </a: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ation</a:t>
              </a:r>
              <a:r>
                <a:rPr sz="1400" b="1" spc="-8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and for</a:t>
              </a:r>
              <a:r>
                <a:rPr sz="1400" b="1" spc="-18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planning management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23" name="object 10"/>
            <p:cNvSpPr txBox="1"/>
            <p:nvPr/>
          </p:nvSpPr>
          <p:spPr>
            <a:xfrm>
              <a:off x="820165" y="4080904"/>
              <a:ext cx="1869219" cy="539391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53835" marR="20916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Computerised</a:t>
              </a:r>
              <a:r>
                <a:rPr sz="1400" b="1" spc="-108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b="1" spc="-104" dirty="0" smtClean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ests</a:t>
              </a:r>
              <a:endParaRPr sz="1400">
                <a:latin typeface="Arial"/>
                <a:cs typeface="Arial"/>
              </a:endParaRPr>
            </a:p>
            <a:p>
              <a:pPr marL="25654" marR="20916">
                <a:lnSpc>
                  <a:spcPct val="95825"/>
                </a:lnSpc>
              </a:pP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(e.g.</a:t>
              </a:r>
              <a:r>
                <a:rPr sz="1100" b="1" spc="-37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Vienna</a:t>
              </a:r>
              <a:r>
                <a:rPr sz="1100" b="1" spc="-35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Determination</a:t>
              </a:r>
              <a:endParaRPr sz="1100">
                <a:latin typeface="Arial"/>
                <a:cs typeface="Arial"/>
              </a:endParaRPr>
            </a:p>
            <a:p>
              <a:pPr marL="12700">
                <a:lnSpc>
                  <a:spcPct val="95825"/>
                </a:lnSpc>
                <a:spcBef>
                  <a:spcPts val="55"/>
                </a:spcBef>
              </a:pP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Test,</a:t>
              </a:r>
              <a:r>
                <a:rPr sz="1100" b="1" spc="-35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Vienna</a:t>
              </a:r>
              <a:r>
                <a:rPr sz="1100" b="1" spc="-35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Reaction</a:t>
              </a:r>
              <a:r>
                <a:rPr sz="1100" b="1" spc="-46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Test)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4" name="object 9"/>
            <p:cNvSpPr txBox="1"/>
            <p:nvPr/>
          </p:nvSpPr>
          <p:spPr>
            <a:xfrm>
              <a:off x="5554472" y="4205119"/>
              <a:ext cx="377048" cy="202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MRI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25" name="object 8"/>
            <p:cNvSpPr txBox="1"/>
            <p:nvPr/>
          </p:nvSpPr>
          <p:spPr>
            <a:xfrm>
              <a:off x="3087878" y="4464199"/>
              <a:ext cx="1276268" cy="202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Critical</a:t>
              </a:r>
              <a:r>
                <a:rPr sz="1400" b="1" spc="-62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Flicker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26" name="object 7"/>
            <p:cNvSpPr txBox="1"/>
            <p:nvPr/>
          </p:nvSpPr>
          <p:spPr>
            <a:xfrm>
              <a:off x="5027930" y="4631833"/>
              <a:ext cx="1413491" cy="3717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78941" marR="488406" algn="ctr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MRS</a:t>
              </a:r>
              <a:endParaRPr sz="1400">
                <a:latin typeface="Arial"/>
                <a:cs typeface="Arial"/>
              </a:endParaRPr>
            </a:p>
            <a:p>
              <a:pPr algn="ctr">
                <a:lnSpc>
                  <a:spcPct val="95825"/>
                </a:lnSpc>
              </a:pP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(mainly</a:t>
              </a:r>
              <a:r>
                <a:rPr sz="1100" b="1" spc="-53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for</a:t>
              </a:r>
              <a:r>
                <a:rPr sz="1100" b="1" spc="-2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research)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7" name="object 6"/>
            <p:cNvSpPr txBox="1"/>
            <p:nvPr/>
          </p:nvSpPr>
          <p:spPr>
            <a:xfrm>
              <a:off x="881888" y="4797193"/>
              <a:ext cx="1684404" cy="92038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0796" marR="81390" algn="ctr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Paper</a:t>
              </a:r>
              <a:r>
                <a:rPr sz="1400" b="1" spc="-38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and</a:t>
              </a:r>
              <a:r>
                <a:rPr sz="1400" b="1" spc="-3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Pencil</a:t>
              </a:r>
              <a:endParaRPr sz="1400">
                <a:latin typeface="Arial"/>
                <a:cs typeface="Arial"/>
              </a:endParaRPr>
            </a:p>
            <a:p>
              <a:pPr marL="610006" marR="570464" algn="ctr">
                <a:lnSpc>
                  <a:spcPct val="95825"/>
                </a:lnSpc>
              </a:pPr>
              <a:r>
                <a:rPr sz="1400" b="1" spc="-104" dirty="0" smtClean="0">
                  <a:solidFill>
                    <a:srgbClr val="FFFFFF"/>
                  </a:solidFill>
                  <a:latin typeface="Arial"/>
                  <a:cs typeface="Arial"/>
                </a:rPr>
                <a:t>T</a:t>
              </a:r>
              <a:r>
                <a:rPr sz="1400" b="1" spc="4" dirty="0" smtClean="0">
                  <a:solidFill>
                    <a:srgbClr val="FFFFFF"/>
                  </a:solidFill>
                  <a:latin typeface="Arial"/>
                  <a:cs typeface="Arial"/>
                </a:rPr>
                <a:t>ests</a:t>
              </a:r>
              <a:endParaRPr sz="1400">
                <a:latin typeface="Arial"/>
                <a:cs typeface="Arial"/>
              </a:endParaRPr>
            </a:p>
            <a:p>
              <a:pPr marL="651" marR="651" indent="0" algn="ctr">
                <a:lnSpc>
                  <a:spcPct val="100041"/>
                </a:lnSpc>
                <a:spcBef>
                  <a:spcPts val="55"/>
                </a:spcBef>
              </a:pP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(e.g.</a:t>
              </a:r>
              <a:r>
                <a:rPr sz="1100" b="1" spc="-37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Number</a:t>
              </a:r>
              <a:r>
                <a:rPr sz="1100" b="1" spc="-31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Connection Test,</a:t>
              </a:r>
              <a:r>
                <a:rPr sz="1100" b="1" spc="-35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Serial</a:t>
              </a:r>
              <a:r>
                <a:rPr sz="1100" b="1" spc="-3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Dotting</a:t>
              </a:r>
              <a:r>
                <a:rPr sz="1100" b="1" spc="-38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Test, Line</a:t>
              </a:r>
              <a:r>
                <a:rPr sz="1100" b="1" spc="-22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Tracing</a:t>
              </a:r>
              <a:r>
                <a:rPr sz="1100" b="1" spc="-3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Test)</a:t>
              </a:r>
              <a:endParaRPr sz="1100">
                <a:latin typeface="Arial"/>
                <a:cs typeface="Arial"/>
              </a:endParaRPr>
            </a:p>
          </p:txBody>
        </p:sp>
        <p:sp>
          <p:nvSpPr>
            <p:cNvPr id="28" name="object 5"/>
            <p:cNvSpPr txBox="1"/>
            <p:nvPr/>
          </p:nvSpPr>
          <p:spPr>
            <a:xfrm>
              <a:off x="2813551" y="5226191"/>
              <a:ext cx="1860572" cy="41630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38326" marR="153570" algn="ctr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Evoked</a:t>
              </a:r>
              <a:r>
                <a:rPr sz="1400" b="1" spc="-5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potentials</a:t>
              </a:r>
              <a:endParaRPr sz="1400">
                <a:latin typeface="Arial"/>
                <a:cs typeface="Arial"/>
              </a:endParaRPr>
            </a:p>
            <a:p>
              <a:pPr algn="ctr">
                <a:lnSpc>
                  <a:spcPct val="95825"/>
                </a:lnSpc>
              </a:pP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Inhibitory</a:t>
              </a:r>
              <a:r>
                <a:rPr sz="1400" b="1" spc="-83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control</a:t>
              </a:r>
              <a:r>
                <a:rPr sz="1400" b="1" spc="-62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test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29" name="object 4"/>
            <p:cNvSpPr txBox="1"/>
            <p:nvPr/>
          </p:nvSpPr>
          <p:spPr>
            <a:xfrm>
              <a:off x="5232146" y="5226199"/>
              <a:ext cx="1005109" cy="37174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71266" marR="80351" algn="ctr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PET</a:t>
              </a:r>
              <a:r>
                <a:rPr sz="1400" b="1" spc="1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4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scan</a:t>
              </a:r>
              <a:endParaRPr sz="1400">
                <a:latin typeface="Arial"/>
                <a:cs typeface="Arial"/>
              </a:endParaRPr>
            </a:p>
            <a:p>
              <a:pPr algn="ctr">
                <a:lnSpc>
                  <a:spcPct val="95825"/>
                </a:lnSpc>
              </a:pP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(research</a:t>
              </a:r>
              <a:r>
                <a:rPr sz="1100" b="1" spc="-5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1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tool)</a:t>
              </a:r>
              <a:endParaRPr sz="1100">
                <a:latin typeface="Arial"/>
                <a:cs typeface="Arial"/>
              </a:endParaRPr>
            </a:p>
          </p:txBody>
        </p:sp>
      </p:grpSp>
      <p:sp>
        <p:nvSpPr>
          <p:cNvPr id="30" name="object 3"/>
          <p:cNvSpPr txBox="1"/>
          <p:nvPr/>
        </p:nvSpPr>
        <p:spPr>
          <a:xfrm>
            <a:off x="1011428" y="6119064"/>
            <a:ext cx="7732100" cy="6167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465322" marR="533">
              <a:lnSpc>
                <a:spcPts val="1325"/>
              </a:lnSpc>
              <a:spcBef>
                <a:spcPts val="66"/>
              </a:spcBef>
            </a:pPr>
            <a:r>
              <a:rPr sz="1200" b="1" i="1" spc="0" dirty="0" smtClean="0">
                <a:latin typeface="Arial"/>
                <a:cs typeface="Arial"/>
              </a:rPr>
              <a:t>Bajaj JS.</a:t>
            </a:r>
            <a:r>
              <a:rPr sz="1200" b="1" i="1" spc="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Expert Rev Gastroenterol</a:t>
            </a:r>
            <a:r>
              <a:rPr sz="1200" b="1" i="1" spc="-4" dirty="0" smtClean="0">
                <a:latin typeface="Arial"/>
                <a:cs typeface="Arial"/>
              </a:rPr>
              <a:t> H</a:t>
            </a:r>
            <a:r>
              <a:rPr sz="1200" b="1" i="1" spc="0" dirty="0" smtClean="0">
                <a:latin typeface="Arial"/>
                <a:cs typeface="Arial"/>
              </a:rPr>
              <a:t>epatol.</a:t>
            </a:r>
            <a:r>
              <a:rPr sz="1200" b="1" i="1" spc="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2008;2:785–90</a:t>
            </a:r>
            <a:endParaRPr sz="1200">
              <a:latin typeface="Arial"/>
              <a:cs typeface="Arial"/>
            </a:endParaRPr>
          </a:p>
          <a:p>
            <a:pPr marL="3997198">
              <a:lnSpc>
                <a:spcPct val="95825"/>
              </a:lnSpc>
              <a:spcBef>
                <a:spcPts val="278"/>
              </a:spcBef>
            </a:pPr>
            <a:r>
              <a:rPr sz="1200" b="1" i="1" spc="0" dirty="0" smtClean="0">
                <a:latin typeface="Arial"/>
                <a:cs typeface="Arial"/>
              </a:rPr>
              <a:t>Blei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AT,</a:t>
            </a:r>
            <a:r>
              <a:rPr sz="1200" b="1" i="1" spc="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et al.</a:t>
            </a:r>
            <a:r>
              <a:rPr sz="1200" b="1" i="1" spc="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Am J Gastroenterol. 2001;96:1968–76</a:t>
            </a:r>
            <a:endParaRPr sz="1200">
              <a:latin typeface="Arial"/>
              <a:cs typeface="Arial"/>
            </a:endParaRPr>
          </a:p>
          <a:p>
            <a:pPr marL="12700" marR="716">
              <a:lnSpc>
                <a:spcPct val="95825"/>
              </a:lnSpc>
              <a:spcBef>
                <a:spcPts val="345"/>
              </a:spcBef>
            </a:pPr>
            <a:r>
              <a:rPr sz="1200" b="1" i="1" spc="-14" dirty="0" smtClean="0">
                <a:latin typeface="Arial"/>
                <a:cs typeface="Arial"/>
              </a:rPr>
              <a:t>M</a:t>
            </a:r>
            <a:r>
              <a:rPr sz="1200" b="1" i="1" spc="0" dirty="0" smtClean="0">
                <a:latin typeface="Arial"/>
                <a:cs typeface="Arial"/>
              </a:rPr>
              <a:t>organ</a:t>
            </a:r>
            <a:r>
              <a:rPr sz="1200" b="1" i="1" spc="24" dirty="0" smtClean="0">
                <a:latin typeface="Arial"/>
                <a:cs typeface="Arial"/>
              </a:rPr>
              <a:t> </a:t>
            </a:r>
            <a:r>
              <a:rPr sz="1200" b="1" i="1" spc="-14" dirty="0" smtClean="0">
                <a:latin typeface="Arial"/>
                <a:cs typeface="Arial"/>
              </a:rPr>
              <a:t>M</a:t>
            </a:r>
            <a:r>
              <a:rPr sz="1200" b="1" i="1" spc="0" dirty="0" smtClean="0">
                <a:latin typeface="Arial"/>
                <a:cs typeface="Arial"/>
              </a:rPr>
              <a:t>Y.</a:t>
            </a:r>
            <a:r>
              <a:rPr sz="1200" b="1" i="1" spc="2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In</a:t>
            </a:r>
            <a:r>
              <a:rPr sz="1200" b="1" i="1" spc="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Sherlock's Disease</a:t>
            </a:r>
            <a:r>
              <a:rPr sz="1200" b="1" i="1" spc="-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of</a:t>
            </a:r>
            <a:r>
              <a:rPr sz="1200" b="1" i="1" spc="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the Liver and</a:t>
            </a:r>
            <a:r>
              <a:rPr sz="1200" b="1" i="1" spc="1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Biliary</a:t>
            </a:r>
            <a:r>
              <a:rPr sz="1200" b="1" i="1" spc="-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System,</a:t>
            </a:r>
            <a:r>
              <a:rPr sz="1200" b="1" i="1" spc="-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12th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ed: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Blackwell</a:t>
            </a:r>
            <a:r>
              <a:rPr sz="1200" b="1" i="1" spc="-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Publishing</a:t>
            </a:r>
            <a:r>
              <a:rPr sz="1200" b="1" i="1" spc="3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Ltd;</a:t>
            </a:r>
            <a:r>
              <a:rPr sz="1200" b="1" i="1" spc="1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2011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986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Suggested treatment algorithm for overt HE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8600" y="1371600"/>
            <a:ext cx="8515350" cy="5037981"/>
            <a:chOff x="196596" y="1629917"/>
            <a:chExt cx="8515350" cy="4952179"/>
          </a:xfrm>
        </p:grpSpPr>
        <p:sp>
          <p:nvSpPr>
            <p:cNvPr id="5" name="object 21"/>
            <p:cNvSpPr/>
            <p:nvPr/>
          </p:nvSpPr>
          <p:spPr>
            <a:xfrm>
              <a:off x="4119230" y="2068067"/>
              <a:ext cx="141761" cy="406145"/>
            </a:xfrm>
            <a:custGeom>
              <a:avLst/>
              <a:gdLst/>
              <a:ahLst/>
              <a:cxnLst/>
              <a:rect l="l" t="t" r="r" b="b"/>
              <a:pathLst>
                <a:path w="141761" h="406145">
                  <a:moveTo>
                    <a:pt x="133911" y="265738"/>
                  </a:moveTo>
                  <a:lnTo>
                    <a:pt x="122271" y="264076"/>
                  </a:lnTo>
                  <a:lnTo>
                    <a:pt x="112917" y="271271"/>
                  </a:lnTo>
                  <a:lnTo>
                    <a:pt x="87009" y="315634"/>
                  </a:lnTo>
                  <a:lnTo>
                    <a:pt x="87009" y="374904"/>
                  </a:lnTo>
                  <a:lnTo>
                    <a:pt x="55005" y="374904"/>
                  </a:lnTo>
                  <a:lnTo>
                    <a:pt x="55005" y="315634"/>
                  </a:lnTo>
                  <a:lnTo>
                    <a:pt x="29097" y="271271"/>
                  </a:lnTo>
                  <a:lnTo>
                    <a:pt x="28545" y="270414"/>
                  </a:lnTo>
                  <a:lnTo>
                    <a:pt x="18726" y="263929"/>
                  </a:lnTo>
                  <a:lnTo>
                    <a:pt x="6999" y="265938"/>
                  </a:lnTo>
                  <a:lnTo>
                    <a:pt x="6694" y="266145"/>
                  </a:lnTo>
                  <a:lnTo>
                    <a:pt x="0" y="275633"/>
                  </a:lnTo>
                  <a:lnTo>
                    <a:pt x="1665" y="287274"/>
                  </a:lnTo>
                  <a:lnTo>
                    <a:pt x="71007" y="406145"/>
                  </a:lnTo>
                  <a:lnTo>
                    <a:pt x="140349" y="287274"/>
                  </a:lnTo>
                  <a:lnTo>
                    <a:pt x="140755" y="286554"/>
                  </a:lnTo>
                  <a:lnTo>
                    <a:pt x="141761" y="275106"/>
                  </a:lnTo>
                  <a:lnTo>
                    <a:pt x="134253" y="265938"/>
                  </a:lnTo>
                  <a:lnTo>
                    <a:pt x="133911" y="265738"/>
                  </a:lnTo>
                  <a:close/>
                </a:path>
                <a:path w="141761" h="406145">
                  <a:moveTo>
                    <a:pt x="87009" y="374904"/>
                  </a:moveTo>
                  <a:lnTo>
                    <a:pt x="84723" y="366521"/>
                  </a:lnTo>
                  <a:lnTo>
                    <a:pt x="57291" y="366521"/>
                  </a:lnTo>
                  <a:lnTo>
                    <a:pt x="71007" y="343035"/>
                  </a:lnTo>
                  <a:lnTo>
                    <a:pt x="84723" y="366521"/>
                  </a:lnTo>
                  <a:lnTo>
                    <a:pt x="87009" y="374904"/>
                  </a:lnTo>
                  <a:lnTo>
                    <a:pt x="87009" y="0"/>
                  </a:lnTo>
                  <a:lnTo>
                    <a:pt x="55005" y="0"/>
                  </a:lnTo>
                  <a:lnTo>
                    <a:pt x="55005" y="374904"/>
                  </a:lnTo>
                  <a:lnTo>
                    <a:pt x="87009" y="374904"/>
                  </a:lnTo>
                  <a:close/>
                </a:path>
                <a:path w="141761" h="406145">
                  <a:moveTo>
                    <a:pt x="84723" y="366521"/>
                  </a:moveTo>
                  <a:lnTo>
                    <a:pt x="71007" y="343035"/>
                  </a:lnTo>
                  <a:lnTo>
                    <a:pt x="57291" y="366521"/>
                  </a:lnTo>
                  <a:lnTo>
                    <a:pt x="84723" y="366521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22"/>
            <p:cNvSpPr/>
            <p:nvPr/>
          </p:nvSpPr>
          <p:spPr>
            <a:xfrm>
              <a:off x="4190238" y="2068067"/>
              <a:ext cx="0" cy="374904"/>
            </a:xfrm>
            <a:custGeom>
              <a:avLst/>
              <a:gdLst/>
              <a:ahLst/>
              <a:cxnLst/>
              <a:rect l="l" t="t" r="r" b="b"/>
              <a:pathLst>
                <a:path h="374904">
                  <a:moveTo>
                    <a:pt x="0" y="0"/>
                  </a:moveTo>
                  <a:lnTo>
                    <a:pt x="0" y="374904"/>
                  </a:lnTo>
                </a:path>
              </a:pathLst>
            </a:custGeom>
            <a:ln w="33273"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23"/>
            <p:cNvSpPr/>
            <p:nvPr/>
          </p:nvSpPr>
          <p:spPr>
            <a:xfrm>
              <a:off x="3001518" y="2474213"/>
              <a:ext cx="2377440" cy="320802"/>
            </a:xfrm>
            <a:custGeom>
              <a:avLst/>
              <a:gdLst/>
              <a:ahLst/>
              <a:cxnLst/>
              <a:rect l="l" t="t" r="r" b="b"/>
              <a:pathLst>
                <a:path w="2377439" h="320802">
                  <a:moveTo>
                    <a:pt x="0" y="61722"/>
                  </a:moveTo>
                  <a:lnTo>
                    <a:pt x="0" y="259080"/>
                  </a:lnTo>
                  <a:lnTo>
                    <a:pt x="12615" y="296713"/>
                  </a:lnTo>
                  <a:lnTo>
                    <a:pt x="46693" y="319102"/>
                  </a:lnTo>
                  <a:lnTo>
                    <a:pt x="60960" y="320802"/>
                  </a:lnTo>
                  <a:lnTo>
                    <a:pt x="2315718" y="320802"/>
                  </a:lnTo>
                  <a:lnTo>
                    <a:pt x="2353621" y="307924"/>
                  </a:lnTo>
                  <a:lnTo>
                    <a:pt x="2375761" y="273548"/>
                  </a:lnTo>
                  <a:lnTo>
                    <a:pt x="2377440" y="259080"/>
                  </a:lnTo>
                  <a:lnTo>
                    <a:pt x="2377440" y="61722"/>
                  </a:lnTo>
                  <a:lnTo>
                    <a:pt x="2364562" y="23818"/>
                  </a:lnTo>
                  <a:lnTo>
                    <a:pt x="2330186" y="1678"/>
                  </a:lnTo>
                  <a:lnTo>
                    <a:pt x="2315718" y="0"/>
                  </a:lnTo>
                  <a:lnTo>
                    <a:pt x="60960" y="0"/>
                  </a:lnTo>
                  <a:lnTo>
                    <a:pt x="23935" y="12669"/>
                  </a:lnTo>
                  <a:lnTo>
                    <a:pt x="1696" y="47167"/>
                  </a:lnTo>
                  <a:lnTo>
                    <a:pt x="0" y="61722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24"/>
            <p:cNvSpPr/>
            <p:nvPr/>
          </p:nvSpPr>
          <p:spPr>
            <a:xfrm>
              <a:off x="2606040" y="1629917"/>
              <a:ext cx="3168396" cy="438150"/>
            </a:xfrm>
            <a:custGeom>
              <a:avLst/>
              <a:gdLst/>
              <a:ahLst/>
              <a:cxnLst/>
              <a:rect l="l" t="t" r="r" b="b"/>
              <a:pathLst>
                <a:path w="3168395" h="438150">
                  <a:moveTo>
                    <a:pt x="0" y="49530"/>
                  </a:moveTo>
                  <a:lnTo>
                    <a:pt x="0" y="388620"/>
                  </a:lnTo>
                  <a:lnTo>
                    <a:pt x="22591" y="430232"/>
                  </a:lnTo>
                  <a:lnTo>
                    <a:pt x="49530" y="438150"/>
                  </a:lnTo>
                  <a:lnTo>
                    <a:pt x="3118866" y="438150"/>
                  </a:lnTo>
                  <a:lnTo>
                    <a:pt x="3160286" y="415558"/>
                  </a:lnTo>
                  <a:lnTo>
                    <a:pt x="3168396" y="388620"/>
                  </a:lnTo>
                  <a:lnTo>
                    <a:pt x="3168396" y="49530"/>
                  </a:lnTo>
                  <a:lnTo>
                    <a:pt x="3145467" y="7917"/>
                  </a:lnTo>
                  <a:lnTo>
                    <a:pt x="3118866" y="0"/>
                  </a:lnTo>
                  <a:lnTo>
                    <a:pt x="49529" y="0"/>
                  </a:lnTo>
                  <a:lnTo>
                    <a:pt x="7917" y="22591"/>
                  </a:lnTo>
                  <a:lnTo>
                    <a:pt x="0" y="49530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25"/>
            <p:cNvSpPr/>
            <p:nvPr/>
          </p:nvSpPr>
          <p:spPr>
            <a:xfrm>
              <a:off x="3002280" y="3087623"/>
              <a:ext cx="2375916" cy="320802"/>
            </a:xfrm>
            <a:custGeom>
              <a:avLst/>
              <a:gdLst/>
              <a:ahLst/>
              <a:cxnLst/>
              <a:rect l="l" t="t" r="r" b="b"/>
              <a:pathLst>
                <a:path w="2375916" h="320801">
                  <a:moveTo>
                    <a:pt x="0" y="61722"/>
                  </a:moveTo>
                  <a:lnTo>
                    <a:pt x="0" y="259842"/>
                  </a:lnTo>
                  <a:lnTo>
                    <a:pt x="12405" y="296592"/>
                  </a:lnTo>
                  <a:lnTo>
                    <a:pt x="46607" y="319084"/>
                  </a:lnTo>
                  <a:lnTo>
                    <a:pt x="60960" y="320802"/>
                  </a:lnTo>
                  <a:lnTo>
                    <a:pt x="2314194" y="320802"/>
                  </a:lnTo>
                  <a:lnTo>
                    <a:pt x="2351827" y="308186"/>
                  </a:lnTo>
                  <a:lnTo>
                    <a:pt x="2374216" y="274108"/>
                  </a:lnTo>
                  <a:lnTo>
                    <a:pt x="2375916" y="259842"/>
                  </a:lnTo>
                  <a:lnTo>
                    <a:pt x="2375916" y="61722"/>
                  </a:lnTo>
                  <a:lnTo>
                    <a:pt x="2363038" y="24141"/>
                  </a:lnTo>
                  <a:lnTo>
                    <a:pt x="2328662" y="1720"/>
                  </a:lnTo>
                  <a:lnTo>
                    <a:pt x="2314194" y="0"/>
                  </a:lnTo>
                  <a:lnTo>
                    <a:pt x="60960" y="0"/>
                  </a:lnTo>
                  <a:lnTo>
                    <a:pt x="23935" y="12899"/>
                  </a:lnTo>
                  <a:lnTo>
                    <a:pt x="1696" y="47411"/>
                  </a:lnTo>
                  <a:lnTo>
                    <a:pt x="0" y="61722"/>
                  </a:lnTo>
                  <a:close/>
                </a:path>
              </a:pathLst>
            </a:custGeom>
            <a:solidFill>
              <a:srgbClr val="FF0000">
                <a:alpha val="50000"/>
              </a:srgb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26"/>
            <p:cNvSpPr/>
            <p:nvPr/>
          </p:nvSpPr>
          <p:spPr>
            <a:xfrm>
              <a:off x="4119161" y="2795016"/>
              <a:ext cx="141744" cy="293369"/>
            </a:xfrm>
            <a:custGeom>
              <a:avLst/>
              <a:gdLst/>
              <a:ahLst/>
              <a:cxnLst/>
              <a:rect l="l" t="t" r="r" b="b"/>
              <a:pathLst>
                <a:path w="141744" h="293369">
                  <a:moveTo>
                    <a:pt x="133602" y="151993"/>
                  </a:moveTo>
                  <a:lnTo>
                    <a:pt x="122154" y="150987"/>
                  </a:lnTo>
                  <a:lnTo>
                    <a:pt x="112986" y="158495"/>
                  </a:lnTo>
                  <a:lnTo>
                    <a:pt x="87078" y="202859"/>
                  </a:lnTo>
                  <a:lnTo>
                    <a:pt x="87078" y="261366"/>
                  </a:lnTo>
                  <a:lnTo>
                    <a:pt x="55074" y="261366"/>
                  </a:lnTo>
                  <a:lnTo>
                    <a:pt x="55074" y="202859"/>
                  </a:lnTo>
                  <a:lnTo>
                    <a:pt x="29166" y="158495"/>
                  </a:lnTo>
                  <a:lnTo>
                    <a:pt x="28383" y="157306"/>
                  </a:lnTo>
                  <a:lnTo>
                    <a:pt x="18611" y="150704"/>
                  </a:lnTo>
                  <a:lnTo>
                    <a:pt x="7068" y="152400"/>
                  </a:lnTo>
                  <a:lnTo>
                    <a:pt x="6292" y="152952"/>
                  </a:lnTo>
                  <a:lnTo>
                    <a:pt x="0" y="162770"/>
                  </a:lnTo>
                  <a:lnTo>
                    <a:pt x="1734" y="174497"/>
                  </a:lnTo>
                  <a:lnTo>
                    <a:pt x="71076" y="293369"/>
                  </a:lnTo>
                  <a:lnTo>
                    <a:pt x="140418" y="174497"/>
                  </a:lnTo>
                  <a:lnTo>
                    <a:pt x="141090" y="173249"/>
                  </a:lnTo>
                  <a:lnTo>
                    <a:pt x="141744" y="161664"/>
                  </a:lnTo>
                  <a:lnTo>
                    <a:pt x="134322" y="152400"/>
                  </a:lnTo>
                  <a:lnTo>
                    <a:pt x="133602" y="151993"/>
                  </a:lnTo>
                  <a:close/>
                </a:path>
                <a:path w="141744" h="293369">
                  <a:moveTo>
                    <a:pt x="87078" y="261366"/>
                  </a:moveTo>
                  <a:lnTo>
                    <a:pt x="84792" y="253745"/>
                  </a:lnTo>
                  <a:lnTo>
                    <a:pt x="57360" y="253745"/>
                  </a:lnTo>
                  <a:lnTo>
                    <a:pt x="71076" y="230259"/>
                  </a:lnTo>
                  <a:lnTo>
                    <a:pt x="84792" y="253745"/>
                  </a:lnTo>
                  <a:lnTo>
                    <a:pt x="87078" y="261366"/>
                  </a:lnTo>
                  <a:lnTo>
                    <a:pt x="87078" y="0"/>
                  </a:lnTo>
                  <a:lnTo>
                    <a:pt x="55074" y="0"/>
                  </a:lnTo>
                  <a:lnTo>
                    <a:pt x="55074" y="261366"/>
                  </a:lnTo>
                  <a:lnTo>
                    <a:pt x="87078" y="261366"/>
                  </a:lnTo>
                  <a:close/>
                </a:path>
                <a:path w="141744" h="293369">
                  <a:moveTo>
                    <a:pt x="84792" y="253745"/>
                  </a:moveTo>
                  <a:lnTo>
                    <a:pt x="71076" y="230259"/>
                  </a:lnTo>
                  <a:lnTo>
                    <a:pt x="57360" y="253745"/>
                  </a:lnTo>
                  <a:lnTo>
                    <a:pt x="84792" y="25374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27"/>
            <p:cNvSpPr/>
            <p:nvPr/>
          </p:nvSpPr>
          <p:spPr>
            <a:xfrm>
              <a:off x="4190238" y="2795016"/>
              <a:ext cx="0" cy="261366"/>
            </a:xfrm>
            <a:custGeom>
              <a:avLst/>
              <a:gdLst/>
              <a:ahLst/>
              <a:cxnLst/>
              <a:rect l="l" t="t" r="r" b="b"/>
              <a:pathLst>
                <a:path h="261366">
                  <a:moveTo>
                    <a:pt x="0" y="0"/>
                  </a:moveTo>
                  <a:lnTo>
                    <a:pt x="0" y="261366"/>
                  </a:lnTo>
                </a:path>
              </a:pathLst>
            </a:custGeom>
            <a:ln w="33273"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28"/>
            <p:cNvSpPr/>
            <p:nvPr/>
          </p:nvSpPr>
          <p:spPr>
            <a:xfrm>
              <a:off x="6552438" y="1927859"/>
              <a:ext cx="2159508" cy="673608"/>
            </a:xfrm>
            <a:custGeom>
              <a:avLst/>
              <a:gdLst/>
              <a:ahLst/>
              <a:cxnLst/>
              <a:rect l="l" t="t" r="r" b="b"/>
              <a:pathLst>
                <a:path w="2159507" h="673608">
                  <a:moveTo>
                    <a:pt x="0" y="128777"/>
                  </a:moveTo>
                  <a:lnTo>
                    <a:pt x="95" y="549850"/>
                  </a:lnTo>
                  <a:lnTo>
                    <a:pt x="8762" y="591672"/>
                  </a:lnTo>
                  <a:lnTo>
                    <a:pt x="29826" y="627342"/>
                  </a:lnTo>
                  <a:lnTo>
                    <a:pt x="60943" y="654392"/>
                  </a:lnTo>
                  <a:lnTo>
                    <a:pt x="99769" y="670350"/>
                  </a:lnTo>
                  <a:lnTo>
                    <a:pt x="128778" y="673607"/>
                  </a:lnTo>
                  <a:lnTo>
                    <a:pt x="2035801" y="673510"/>
                  </a:lnTo>
                  <a:lnTo>
                    <a:pt x="2077885" y="664750"/>
                  </a:lnTo>
                  <a:lnTo>
                    <a:pt x="2113557" y="643532"/>
                  </a:lnTo>
                  <a:lnTo>
                    <a:pt x="2140473" y="612326"/>
                  </a:lnTo>
                  <a:lnTo>
                    <a:pt x="2156288" y="573602"/>
                  </a:lnTo>
                  <a:lnTo>
                    <a:pt x="2159508" y="544829"/>
                  </a:lnTo>
                  <a:lnTo>
                    <a:pt x="2159412" y="123757"/>
                  </a:lnTo>
                  <a:lnTo>
                    <a:pt x="2150745" y="81935"/>
                  </a:lnTo>
                  <a:lnTo>
                    <a:pt x="2129681" y="46265"/>
                  </a:lnTo>
                  <a:lnTo>
                    <a:pt x="2098564" y="19215"/>
                  </a:lnTo>
                  <a:lnTo>
                    <a:pt x="2059738" y="3257"/>
                  </a:lnTo>
                  <a:lnTo>
                    <a:pt x="2030730" y="0"/>
                  </a:lnTo>
                  <a:lnTo>
                    <a:pt x="123706" y="97"/>
                  </a:lnTo>
                  <a:lnTo>
                    <a:pt x="81622" y="8857"/>
                  </a:lnTo>
                  <a:lnTo>
                    <a:pt x="45950" y="30075"/>
                  </a:lnTo>
                  <a:lnTo>
                    <a:pt x="19034" y="61281"/>
                  </a:lnTo>
                  <a:lnTo>
                    <a:pt x="3219" y="100005"/>
                  </a:lnTo>
                  <a:lnTo>
                    <a:pt x="0" y="128777"/>
                  </a:lnTo>
                  <a:close/>
                </a:path>
              </a:pathLst>
            </a:custGeom>
            <a:solidFill>
              <a:srgbClr val="6A6AC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29"/>
            <p:cNvSpPr/>
            <p:nvPr/>
          </p:nvSpPr>
          <p:spPr>
            <a:xfrm>
              <a:off x="4174236" y="2068067"/>
              <a:ext cx="2378202" cy="267429"/>
            </a:xfrm>
            <a:custGeom>
              <a:avLst/>
              <a:gdLst/>
              <a:ahLst/>
              <a:cxnLst/>
              <a:rect l="l" t="t" r="r" b="b"/>
              <a:pathLst>
                <a:path w="2378202" h="267429">
                  <a:moveTo>
                    <a:pt x="0" y="0"/>
                  </a:moveTo>
                  <a:lnTo>
                    <a:pt x="0" y="196596"/>
                  </a:lnTo>
                  <a:lnTo>
                    <a:pt x="16002" y="180594"/>
                  </a:lnTo>
                  <a:lnTo>
                    <a:pt x="32004" y="196596"/>
                  </a:lnTo>
                  <a:lnTo>
                    <a:pt x="2315091" y="196596"/>
                  </a:lnTo>
                  <a:lnTo>
                    <a:pt x="2338578" y="210311"/>
                  </a:lnTo>
                  <a:lnTo>
                    <a:pt x="2287691" y="212598"/>
                  </a:lnTo>
                  <a:lnTo>
                    <a:pt x="2243328" y="238505"/>
                  </a:lnTo>
                  <a:lnTo>
                    <a:pt x="2236069" y="248131"/>
                  </a:lnTo>
                  <a:lnTo>
                    <a:pt x="2236974" y="260065"/>
                  </a:lnTo>
                  <a:lnTo>
                    <a:pt x="2237232" y="260603"/>
                  </a:lnTo>
                  <a:lnTo>
                    <a:pt x="2246677" y="267429"/>
                  </a:lnTo>
                  <a:lnTo>
                    <a:pt x="2258438" y="266433"/>
                  </a:lnTo>
                  <a:lnTo>
                    <a:pt x="2259330" y="265937"/>
                  </a:lnTo>
                  <a:lnTo>
                    <a:pt x="2378202" y="196595"/>
                  </a:lnTo>
                  <a:lnTo>
                    <a:pt x="2346198" y="212597"/>
                  </a:lnTo>
                  <a:lnTo>
                    <a:pt x="2338578" y="182879"/>
                  </a:lnTo>
                  <a:lnTo>
                    <a:pt x="2287691" y="180594"/>
                  </a:lnTo>
                  <a:lnTo>
                    <a:pt x="32004" y="180594"/>
                  </a:lnTo>
                  <a:lnTo>
                    <a:pt x="32004" y="0"/>
                  </a:lnTo>
                  <a:lnTo>
                    <a:pt x="0" y="0"/>
                  </a:lnTo>
                  <a:close/>
                </a:path>
                <a:path w="2378202" h="267429">
                  <a:moveTo>
                    <a:pt x="2346198" y="180593"/>
                  </a:moveTo>
                  <a:lnTo>
                    <a:pt x="2287691" y="180594"/>
                  </a:lnTo>
                  <a:lnTo>
                    <a:pt x="2338578" y="182879"/>
                  </a:lnTo>
                  <a:lnTo>
                    <a:pt x="2346198" y="212597"/>
                  </a:lnTo>
                  <a:lnTo>
                    <a:pt x="2378202" y="196595"/>
                  </a:lnTo>
                  <a:lnTo>
                    <a:pt x="2259330" y="127253"/>
                  </a:lnTo>
                  <a:lnTo>
                    <a:pt x="2247786" y="125558"/>
                  </a:lnTo>
                  <a:lnTo>
                    <a:pt x="2238014" y="132160"/>
                  </a:lnTo>
                  <a:lnTo>
                    <a:pt x="2237232" y="133349"/>
                  </a:lnTo>
                  <a:lnTo>
                    <a:pt x="2233422" y="140969"/>
                  </a:lnTo>
                  <a:lnTo>
                    <a:pt x="2235708" y="150113"/>
                  </a:lnTo>
                  <a:lnTo>
                    <a:pt x="2243328" y="154685"/>
                  </a:lnTo>
                  <a:lnTo>
                    <a:pt x="2287691" y="180594"/>
                  </a:lnTo>
                  <a:lnTo>
                    <a:pt x="2346198" y="180593"/>
                  </a:lnTo>
                  <a:close/>
                </a:path>
                <a:path w="2378202" h="267429">
                  <a:moveTo>
                    <a:pt x="2287691" y="212598"/>
                  </a:moveTo>
                  <a:lnTo>
                    <a:pt x="2338578" y="210311"/>
                  </a:lnTo>
                  <a:lnTo>
                    <a:pt x="2315091" y="196596"/>
                  </a:lnTo>
                  <a:lnTo>
                    <a:pt x="32004" y="196596"/>
                  </a:lnTo>
                  <a:lnTo>
                    <a:pt x="16002" y="180594"/>
                  </a:lnTo>
                  <a:lnTo>
                    <a:pt x="0" y="196596"/>
                  </a:lnTo>
                  <a:lnTo>
                    <a:pt x="0" y="205740"/>
                  </a:lnTo>
                  <a:lnTo>
                    <a:pt x="6858" y="212597"/>
                  </a:lnTo>
                  <a:lnTo>
                    <a:pt x="2287691" y="212598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30"/>
            <p:cNvSpPr/>
            <p:nvPr/>
          </p:nvSpPr>
          <p:spPr>
            <a:xfrm>
              <a:off x="4174236" y="3408426"/>
              <a:ext cx="2339340" cy="231985"/>
            </a:xfrm>
            <a:custGeom>
              <a:avLst/>
              <a:gdLst/>
              <a:ahLst/>
              <a:cxnLst/>
              <a:rect l="l" t="t" r="r" b="b"/>
              <a:pathLst>
                <a:path w="2339340" h="231985">
                  <a:moveTo>
                    <a:pt x="0" y="0"/>
                  </a:moveTo>
                  <a:lnTo>
                    <a:pt x="0" y="160782"/>
                  </a:lnTo>
                  <a:lnTo>
                    <a:pt x="16002" y="144780"/>
                  </a:lnTo>
                  <a:lnTo>
                    <a:pt x="32004" y="160782"/>
                  </a:lnTo>
                  <a:lnTo>
                    <a:pt x="2276229" y="160782"/>
                  </a:lnTo>
                  <a:lnTo>
                    <a:pt x="2299716" y="174497"/>
                  </a:lnTo>
                  <a:lnTo>
                    <a:pt x="2248829" y="176784"/>
                  </a:lnTo>
                  <a:lnTo>
                    <a:pt x="2204466" y="202691"/>
                  </a:lnTo>
                  <a:lnTo>
                    <a:pt x="2197343" y="212137"/>
                  </a:lnTo>
                  <a:lnTo>
                    <a:pt x="2198633" y="223898"/>
                  </a:lnTo>
                  <a:lnTo>
                    <a:pt x="2199132" y="224789"/>
                  </a:lnTo>
                  <a:lnTo>
                    <a:pt x="2208486" y="231985"/>
                  </a:lnTo>
                  <a:lnTo>
                    <a:pt x="2220126" y="230323"/>
                  </a:lnTo>
                  <a:lnTo>
                    <a:pt x="2220468" y="230123"/>
                  </a:lnTo>
                  <a:lnTo>
                    <a:pt x="2339340" y="160781"/>
                  </a:lnTo>
                  <a:lnTo>
                    <a:pt x="2308098" y="176783"/>
                  </a:lnTo>
                  <a:lnTo>
                    <a:pt x="2299716" y="147065"/>
                  </a:lnTo>
                  <a:lnTo>
                    <a:pt x="2248829" y="144780"/>
                  </a:lnTo>
                  <a:lnTo>
                    <a:pt x="32004" y="144780"/>
                  </a:lnTo>
                  <a:lnTo>
                    <a:pt x="32004" y="0"/>
                  </a:lnTo>
                  <a:lnTo>
                    <a:pt x="0" y="0"/>
                  </a:lnTo>
                  <a:close/>
                </a:path>
                <a:path w="2339340" h="231985">
                  <a:moveTo>
                    <a:pt x="2308098" y="144779"/>
                  </a:moveTo>
                  <a:lnTo>
                    <a:pt x="2248829" y="144780"/>
                  </a:lnTo>
                  <a:lnTo>
                    <a:pt x="2299716" y="147065"/>
                  </a:lnTo>
                  <a:lnTo>
                    <a:pt x="2308098" y="176783"/>
                  </a:lnTo>
                  <a:lnTo>
                    <a:pt x="2339340" y="160781"/>
                  </a:lnTo>
                  <a:lnTo>
                    <a:pt x="2220468" y="91439"/>
                  </a:lnTo>
                  <a:lnTo>
                    <a:pt x="2209015" y="89813"/>
                  </a:lnTo>
                  <a:lnTo>
                    <a:pt x="2199574" y="96834"/>
                  </a:lnTo>
                  <a:lnTo>
                    <a:pt x="2199132" y="97535"/>
                  </a:lnTo>
                  <a:lnTo>
                    <a:pt x="2197185" y="109176"/>
                  </a:lnTo>
                  <a:lnTo>
                    <a:pt x="2204128" y="118664"/>
                  </a:lnTo>
                  <a:lnTo>
                    <a:pt x="2204466" y="118871"/>
                  </a:lnTo>
                  <a:lnTo>
                    <a:pt x="2248829" y="144780"/>
                  </a:lnTo>
                  <a:lnTo>
                    <a:pt x="2308098" y="144779"/>
                  </a:lnTo>
                  <a:close/>
                </a:path>
                <a:path w="2339340" h="231985">
                  <a:moveTo>
                    <a:pt x="2248829" y="176784"/>
                  </a:moveTo>
                  <a:lnTo>
                    <a:pt x="2299716" y="174497"/>
                  </a:lnTo>
                  <a:lnTo>
                    <a:pt x="2276229" y="160782"/>
                  </a:lnTo>
                  <a:lnTo>
                    <a:pt x="32004" y="160782"/>
                  </a:lnTo>
                  <a:lnTo>
                    <a:pt x="16002" y="144780"/>
                  </a:lnTo>
                  <a:lnTo>
                    <a:pt x="0" y="160782"/>
                  </a:lnTo>
                  <a:lnTo>
                    <a:pt x="0" y="169926"/>
                  </a:lnTo>
                  <a:lnTo>
                    <a:pt x="6858" y="176784"/>
                  </a:lnTo>
                  <a:lnTo>
                    <a:pt x="2248829" y="176784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31"/>
            <p:cNvSpPr/>
            <p:nvPr/>
          </p:nvSpPr>
          <p:spPr>
            <a:xfrm>
              <a:off x="2603754" y="3408426"/>
              <a:ext cx="1602486" cy="231985"/>
            </a:xfrm>
            <a:custGeom>
              <a:avLst/>
              <a:gdLst/>
              <a:ahLst/>
              <a:cxnLst/>
              <a:rect l="l" t="t" r="r" b="b"/>
              <a:pathLst>
                <a:path w="1602486" h="231985">
                  <a:moveTo>
                    <a:pt x="1602486" y="160782"/>
                  </a:moveTo>
                  <a:lnTo>
                    <a:pt x="1602486" y="0"/>
                  </a:lnTo>
                  <a:lnTo>
                    <a:pt x="1570482" y="0"/>
                  </a:lnTo>
                  <a:lnTo>
                    <a:pt x="1570481" y="144780"/>
                  </a:lnTo>
                  <a:lnTo>
                    <a:pt x="63110" y="160782"/>
                  </a:lnTo>
                  <a:lnTo>
                    <a:pt x="39624" y="174498"/>
                  </a:lnTo>
                  <a:lnTo>
                    <a:pt x="39624" y="147066"/>
                  </a:lnTo>
                  <a:lnTo>
                    <a:pt x="90510" y="144779"/>
                  </a:lnTo>
                  <a:lnTo>
                    <a:pt x="134874" y="118872"/>
                  </a:lnTo>
                  <a:lnTo>
                    <a:pt x="31242" y="144780"/>
                  </a:lnTo>
                  <a:lnTo>
                    <a:pt x="31242" y="176784"/>
                  </a:lnTo>
                  <a:lnTo>
                    <a:pt x="0" y="160782"/>
                  </a:lnTo>
                  <a:lnTo>
                    <a:pt x="118872" y="230124"/>
                  </a:lnTo>
                  <a:lnTo>
                    <a:pt x="119213" y="230323"/>
                  </a:lnTo>
                  <a:lnTo>
                    <a:pt x="130853" y="231985"/>
                  </a:lnTo>
                  <a:lnTo>
                    <a:pt x="140208" y="224790"/>
                  </a:lnTo>
                  <a:lnTo>
                    <a:pt x="140706" y="223898"/>
                  </a:lnTo>
                  <a:lnTo>
                    <a:pt x="141996" y="212137"/>
                  </a:lnTo>
                  <a:lnTo>
                    <a:pt x="134874" y="202692"/>
                  </a:lnTo>
                  <a:lnTo>
                    <a:pt x="90510" y="176783"/>
                  </a:lnTo>
                  <a:lnTo>
                    <a:pt x="1570482" y="160782"/>
                  </a:lnTo>
                  <a:lnTo>
                    <a:pt x="1586484" y="144780"/>
                  </a:lnTo>
                  <a:lnTo>
                    <a:pt x="1602486" y="160782"/>
                  </a:lnTo>
                  <a:close/>
                </a:path>
                <a:path w="1602486" h="231985">
                  <a:moveTo>
                    <a:pt x="1594866" y="176784"/>
                  </a:moveTo>
                  <a:lnTo>
                    <a:pt x="1602486" y="169926"/>
                  </a:lnTo>
                  <a:lnTo>
                    <a:pt x="1602486" y="160782"/>
                  </a:lnTo>
                  <a:lnTo>
                    <a:pt x="1586484" y="144780"/>
                  </a:lnTo>
                  <a:lnTo>
                    <a:pt x="1570482" y="160782"/>
                  </a:lnTo>
                  <a:lnTo>
                    <a:pt x="90510" y="176783"/>
                  </a:lnTo>
                  <a:lnTo>
                    <a:pt x="1594866" y="176784"/>
                  </a:lnTo>
                  <a:close/>
                </a:path>
                <a:path w="1602486" h="231985">
                  <a:moveTo>
                    <a:pt x="63110" y="160782"/>
                  </a:moveTo>
                  <a:lnTo>
                    <a:pt x="1570481" y="144780"/>
                  </a:lnTo>
                  <a:lnTo>
                    <a:pt x="90510" y="144779"/>
                  </a:lnTo>
                  <a:lnTo>
                    <a:pt x="39624" y="147066"/>
                  </a:lnTo>
                  <a:lnTo>
                    <a:pt x="39624" y="174498"/>
                  </a:lnTo>
                  <a:lnTo>
                    <a:pt x="63110" y="160782"/>
                  </a:lnTo>
                  <a:close/>
                </a:path>
                <a:path w="1602486" h="231985">
                  <a:moveTo>
                    <a:pt x="31242" y="144780"/>
                  </a:moveTo>
                  <a:lnTo>
                    <a:pt x="134874" y="118872"/>
                  </a:lnTo>
                  <a:lnTo>
                    <a:pt x="135211" y="118664"/>
                  </a:lnTo>
                  <a:lnTo>
                    <a:pt x="142154" y="109176"/>
                  </a:lnTo>
                  <a:lnTo>
                    <a:pt x="140208" y="97536"/>
                  </a:lnTo>
                  <a:lnTo>
                    <a:pt x="139765" y="96834"/>
                  </a:lnTo>
                  <a:lnTo>
                    <a:pt x="130324" y="89813"/>
                  </a:lnTo>
                  <a:lnTo>
                    <a:pt x="118872" y="91440"/>
                  </a:lnTo>
                  <a:lnTo>
                    <a:pt x="0" y="160782"/>
                  </a:lnTo>
                  <a:lnTo>
                    <a:pt x="31242" y="176784"/>
                  </a:lnTo>
                  <a:lnTo>
                    <a:pt x="31242" y="14478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32"/>
            <p:cNvSpPr/>
            <p:nvPr/>
          </p:nvSpPr>
          <p:spPr>
            <a:xfrm>
              <a:off x="443484" y="4257294"/>
              <a:ext cx="2160270" cy="480822"/>
            </a:xfrm>
            <a:custGeom>
              <a:avLst/>
              <a:gdLst/>
              <a:ahLst/>
              <a:cxnLst/>
              <a:rect l="l" t="t" r="r" b="b"/>
              <a:pathLst>
                <a:path w="2160270" h="480822">
                  <a:moveTo>
                    <a:pt x="0" y="92201"/>
                  </a:moveTo>
                  <a:lnTo>
                    <a:pt x="83" y="392585"/>
                  </a:lnTo>
                  <a:lnTo>
                    <a:pt x="11493" y="433342"/>
                  </a:lnTo>
                  <a:lnTo>
                    <a:pt x="38889" y="463932"/>
                  </a:lnTo>
                  <a:lnTo>
                    <a:pt x="77595" y="479679"/>
                  </a:lnTo>
                  <a:lnTo>
                    <a:pt x="92202" y="480821"/>
                  </a:lnTo>
                  <a:lnTo>
                    <a:pt x="2072033" y="480738"/>
                  </a:lnTo>
                  <a:lnTo>
                    <a:pt x="2112790" y="469328"/>
                  </a:lnTo>
                  <a:lnTo>
                    <a:pt x="2143380" y="441932"/>
                  </a:lnTo>
                  <a:lnTo>
                    <a:pt x="2159127" y="403226"/>
                  </a:lnTo>
                  <a:lnTo>
                    <a:pt x="2160270" y="388619"/>
                  </a:lnTo>
                  <a:lnTo>
                    <a:pt x="2160186" y="88236"/>
                  </a:lnTo>
                  <a:lnTo>
                    <a:pt x="2148776" y="47479"/>
                  </a:lnTo>
                  <a:lnTo>
                    <a:pt x="2121380" y="16889"/>
                  </a:lnTo>
                  <a:lnTo>
                    <a:pt x="2082674" y="1142"/>
                  </a:lnTo>
                  <a:lnTo>
                    <a:pt x="2068068" y="0"/>
                  </a:lnTo>
                  <a:lnTo>
                    <a:pt x="88236" y="83"/>
                  </a:lnTo>
                  <a:lnTo>
                    <a:pt x="47479" y="11493"/>
                  </a:lnTo>
                  <a:lnTo>
                    <a:pt x="16889" y="38889"/>
                  </a:lnTo>
                  <a:lnTo>
                    <a:pt x="1142" y="77595"/>
                  </a:lnTo>
                  <a:lnTo>
                    <a:pt x="0" y="9220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33"/>
            <p:cNvSpPr/>
            <p:nvPr/>
          </p:nvSpPr>
          <p:spPr>
            <a:xfrm>
              <a:off x="1452711" y="3810000"/>
              <a:ext cx="144440" cy="447294"/>
            </a:xfrm>
            <a:custGeom>
              <a:avLst/>
              <a:gdLst/>
              <a:ahLst/>
              <a:cxnLst/>
              <a:rect l="l" t="t" r="r" b="b"/>
              <a:pathLst>
                <a:path w="144440" h="447294">
                  <a:moveTo>
                    <a:pt x="142154" y="311658"/>
                  </a:moveTo>
                  <a:lnTo>
                    <a:pt x="134534" y="307086"/>
                  </a:lnTo>
                  <a:lnTo>
                    <a:pt x="134192" y="306886"/>
                  </a:lnTo>
                  <a:lnTo>
                    <a:pt x="122263" y="305224"/>
                  </a:lnTo>
                  <a:lnTo>
                    <a:pt x="113198" y="312420"/>
                  </a:lnTo>
                  <a:lnTo>
                    <a:pt x="87290" y="356783"/>
                  </a:lnTo>
                  <a:lnTo>
                    <a:pt x="87290" y="416051"/>
                  </a:lnTo>
                  <a:lnTo>
                    <a:pt x="55286" y="416051"/>
                  </a:lnTo>
                  <a:lnTo>
                    <a:pt x="55286" y="356783"/>
                  </a:lnTo>
                  <a:lnTo>
                    <a:pt x="29378" y="312420"/>
                  </a:lnTo>
                  <a:lnTo>
                    <a:pt x="28826" y="311562"/>
                  </a:lnTo>
                  <a:lnTo>
                    <a:pt x="19008" y="305077"/>
                  </a:lnTo>
                  <a:lnTo>
                    <a:pt x="7280" y="307086"/>
                  </a:lnTo>
                  <a:lnTo>
                    <a:pt x="6943" y="307293"/>
                  </a:lnTo>
                  <a:lnTo>
                    <a:pt x="0" y="316781"/>
                  </a:lnTo>
                  <a:lnTo>
                    <a:pt x="1946" y="328422"/>
                  </a:lnTo>
                  <a:lnTo>
                    <a:pt x="71288" y="447294"/>
                  </a:lnTo>
                  <a:lnTo>
                    <a:pt x="140630" y="328422"/>
                  </a:lnTo>
                  <a:lnTo>
                    <a:pt x="144440" y="320801"/>
                  </a:lnTo>
                  <a:lnTo>
                    <a:pt x="142154" y="311658"/>
                  </a:lnTo>
                  <a:close/>
                </a:path>
                <a:path w="144440" h="447294">
                  <a:moveTo>
                    <a:pt x="87290" y="416051"/>
                  </a:moveTo>
                  <a:lnTo>
                    <a:pt x="85004" y="407670"/>
                  </a:lnTo>
                  <a:lnTo>
                    <a:pt x="57572" y="407670"/>
                  </a:lnTo>
                  <a:lnTo>
                    <a:pt x="71288" y="384183"/>
                  </a:lnTo>
                  <a:lnTo>
                    <a:pt x="85004" y="407670"/>
                  </a:lnTo>
                  <a:lnTo>
                    <a:pt x="87290" y="416051"/>
                  </a:lnTo>
                  <a:lnTo>
                    <a:pt x="87290" y="0"/>
                  </a:lnTo>
                  <a:lnTo>
                    <a:pt x="55286" y="0"/>
                  </a:lnTo>
                  <a:lnTo>
                    <a:pt x="55286" y="416051"/>
                  </a:lnTo>
                  <a:lnTo>
                    <a:pt x="87290" y="416051"/>
                  </a:lnTo>
                  <a:close/>
                </a:path>
                <a:path w="144440" h="447294">
                  <a:moveTo>
                    <a:pt x="85004" y="407670"/>
                  </a:moveTo>
                  <a:lnTo>
                    <a:pt x="71288" y="384183"/>
                  </a:lnTo>
                  <a:lnTo>
                    <a:pt x="57572" y="407670"/>
                  </a:lnTo>
                  <a:lnTo>
                    <a:pt x="85004" y="407670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34"/>
            <p:cNvSpPr/>
            <p:nvPr/>
          </p:nvSpPr>
          <p:spPr>
            <a:xfrm>
              <a:off x="1522477" y="3809999"/>
              <a:ext cx="45719" cy="441496"/>
            </a:xfrm>
            <a:custGeom>
              <a:avLst/>
              <a:gdLst/>
              <a:ahLst/>
              <a:cxnLst/>
              <a:rect l="l" t="t" r="r" b="b"/>
              <a:pathLst>
                <a:path h="416051">
                  <a:moveTo>
                    <a:pt x="0" y="0"/>
                  </a:moveTo>
                  <a:lnTo>
                    <a:pt x="0" y="416051"/>
                  </a:lnTo>
                </a:path>
              </a:pathLst>
            </a:custGeom>
            <a:ln w="33273">
              <a:solidFill>
                <a:schemeClr val="tx1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35"/>
            <p:cNvSpPr/>
            <p:nvPr/>
          </p:nvSpPr>
          <p:spPr>
            <a:xfrm>
              <a:off x="443484" y="3329178"/>
              <a:ext cx="2160270" cy="480822"/>
            </a:xfrm>
            <a:custGeom>
              <a:avLst/>
              <a:gdLst/>
              <a:ahLst/>
              <a:cxnLst/>
              <a:rect l="l" t="t" r="r" b="b"/>
              <a:pathLst>
                <a:path w="2160270" h="480822">
                  <a:moveTo>
                    <a:pt x="0" y="91439"/>
                  </a:moveTo>
                  <a:lnTo>
                    <a:pt x="83" y="392585"/>
                  </a:lnTo>
                  <a:lnTo>
                    <a:pt x="11493" y="433342"/>
                  </a:lnTo>
                  <a:lnTo>
                    <a:pt x="38889" y="463932"/>
                  </a:lnTo>
                  <a:lnTo>
                    <a:pt x="77595" y="479679"/>
                  </a:lnTo>
                  <a:lnTo>
                    <a:pt x="92202" y="480821"/>
                  </a:lnTo>
                  <a:lnTo>
                    <a:pt x="2072033" y="480738"/>
                  </a:lnTo>
                  <a:lnTo>
                    <a:pt x="2112790" y="469328"/>
                  </a:lnTo>
                  <a:lnTo>
                    <a:pt x="2143380" y="441932"/>
                  </a:lnTo>
                  <a:lnTo>
                    <a:pt x="2159127" y="403226"/>
                  </a:lnTo>
                  <a:lnTo>
                    <a:pt x="2160270" y="388619"/>
                  </a:lnTo>
                  <a:lnTo>
                    <a:pt x="2160210" y="88135"/>
                  </a:lnTo>
                  <a:lnTo>
                    <a:pt x="2148970" y="47587"/>
                  </a:lnTo>
                  <a:lnTo>
                    <a:pt x="2121567" y="16975"/>
                  </a:lnTo>
                  <a:lnTo>
                    <a:pt x="2082733" y="1150"/>
                  </a:lnTo>
                  <a:lnTo>
                    <a:pt x="2068068" y="0"/>
                  </a:lnTo>
                  <a:lnTo>
                    <a:pt x="88848" y="59"/>
                  </a:lnTo>
                  <a:lnTo>
                    <a:pt x="47831" y="11275"/>
                  </a:lnTo>
                  <a:lnTo>
                    <a:pt x="17021" y="38531"/>
                  </a:lnTo>
                  <a:lnTo>
                    <a:pt x="1151" y="76976"/>
                  </a:lnTo>
                  <a:lnTo>
                    <a:pt x="0" y="9143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36"/>
            <p:cNvSpPr/>
            <p:nvPr/>
          </p:nvSpPr>
          <p:spPr>
            <a:xfrm>
              <a:off x="2624328" y="4863083"/>
              <a:ext cx="3131820" cy="961359"/>
            </a:xfrm>
            <a:custGeom>
              <a:avLst/>
              <a:gdLst/>
              <a:ahLst/>
              <a:cxnLst/>
              <a:rect l="l" t="t" r="r" b="b"/>
              <a:pathLst>
                <a:path w="3131820" h="769620">
                  <a:moveTo>
                    <a:pt x="0" y="147066"/>
                  </a:moveTo>
                  <a:lnTo>
                    <a:pt x="0" y="621792"/>
                  </a:lnTo>
                  <a:lnTo>
                    <a:pt x="8077" y="670283"/>
                  </a:lnTo>
                  <a:lnTo>
                    <a:pt x="27088" y="707380"/>
                  </a:lnTo>
                  <a:lnTo>
                    <a:pt x="55347" y="737427"/>
                  </a:lnTo>
                  <a:lnTo>
                    <a:pt x="91041" y="758554"/>
                  </a:lnTo>
                  <a:lnTo>
                    <a:pt x="132357" y="768893"/>
                  </a:lnTo>
                  <a:lnTo>
                    <a:pt x="147066" y="769620"/>
                  </a:lnTo>
                  <a:lnTo>
                    <a:pt x="2984754" y="769620"/>
                  </a:lnTo>
                  <a:lnTo>
                    <a:pt x="3033160" y="761456"/>
                  </a:lnTo>
                  <a:lnTo>
                    <a:pt x="3070084" y="742272"/>
                  </a:lnTo>
                  <a:lnTo>
                    <a:pt x="3099924" y="713807"/>
                  </a:lnTo>
                  <a:lnTo>
                    <a:pt x="3120868" y="677930"/>
                  </a:lnTo>
                  <a:lnTo>
                    <a:pt x="3131101" y="636508"/>
                  </a:lnTo>
                  <a:lnTo>
                    <a:pt x="3131820" y="621792"/>
                  </a:lnTo>
                  <a:lnTo>
                    <a:pt x="3131716" y="141467"/>
                  </a:lnTo>
                  <a:lnTo>
                    <a:pt x="3123896" y="99107"/>
                  </a:lnTo>
                  <a:lnTo>
                    <a:pt x="3104937" y="62026"/>
                  </a:lnTo>
                  <a:lnTo>
                    <a:pt x="3076667" y="32050"/>
                  </a:lnTo>
                  <a:lnTo>
                    <a:pt x="3040912" y="11006"/>
                  </a:lnTo>
                  <a:lnTo>
                    <a:pt x="2999499" y="721"/>
                  </a:lnTo>
                  <a:lnTo>
                    <a:pt x="2984754" y="0"/>
                  </a:lnTo>
                  <a:lnTo>
                    <a:pt x="141467" y="103"/>
                  </a:lnTo>
                  <a:lnTo>
                    <a:pt x="99107" y="7923"/>
                  </a:lnTo>
                  <a:lnTo>
                    <a:pt x="62026" y="26882"/>
                  </a:lnTo>
                  <a:lnTo>
                    <a:pt x="32050" y="55152"/>
                  </a:lnTo>
                  <a:lnTo>
                    <a:pt x="11006" y="90907"/>
                  </a:lnTo>
                  <a:lnTo>
                    <a:pt x="721" y="132320"/>
                  </a:lnTo>
                  <a:lnTo>
                    <a:pt x="0" y="147066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37"/>
            <p:cNvSpPr/>
            <p:nvPr/>
          </p:nvSpPr>
          <p:spPr>
            <a:xfrm>
              <a:off x="4119230" y="3809999"/>
              <a:ext cx="3490101" cy="1053084"/>
            </a:xfrm>
            <a:custGeom>
              <a:avLst/>
              <a:gdLst/>
              <a:ahLst/>
              <a:cxnLst/>
              <a:rect l="l" t="t" r="r" b="b"/>
              <a:pathLst>
                <a:path w="3490101" h="1053084">
                  <a:moveTo>
                    <a:pt x="3458859" y="0"/>
                  </a:moveTo>
                  <a:lnTo>
                    <a:pt x="3458859" y="510540"/>
                  </a:lnTo>
                  <a:lnTo>
                    <a:pt x="3474099" y="510540"/>
                  </a:lnTo>
                  <a:lnTo>
                    <a:pt x="3458859" y="526542"/>
                  </a:lnTo>
                  <a:lnTo>
                    <a:pt x="55005" y="526542"/>
                  </a:lnTo>
                  <a:lnTo>
                    <a:pt x="55005" y="962573"/>
                  </a:lnTo>
                  <a:lnTo>
                    <a:pt x="71007" y="542544"/>
                  </a:lnTo>
                  <a:lnTo>
                    <a:pt x="3483243" y="542544"/>
                  </a:lnTo>
                  <a:lnTo>
                    <a:pt x="3490101" y="534924"/>
                  </a:lnTo>
                  <a:lnTo>
                    <a:pt x="3490101" y="0"/>
                  </a:lnTo>
                  <a:lnTo>
                    <a:pt x="3458859" y="0"/>
                  </a:lnTo>
                  <a:close/>
                </a:path>
                <a:path w="3490101" h="1053084">
                  <a:moveTo>
                    <a:pt x="3458859" y="526542"/>
                  </a:moveTo>
                  <a:lnTo>
                    <a:pt x="3474099" y="510540"/>
                  </a:lnTo>
                  <a:lnTo>
                    <a:pt x="61863" y="510540"/>
                  </a:lnTo>
                  <a:lnTo>
                    <a:pt x="55005" y="517398"/>
                  </a:lnTo>
                  <a:lnTo>
                    <a:pt x="55005" y="526542"/>
                  </a:lnTo>
                  <a:lnTo>
                    <a:pt x="3458859" y="526542"/>
                  </a:lnTo>
                  <a:close/>
                </a:path>
                <a:path w="3490101" h="1053084">
                  <a:moveTo>
                    <a:pt x="133911" y="912676"/>
                  </a:moveTo>
                  <a:lnTo>
                    <a:pt x="122271" y="911014"/>
                  </a:lnTo>
                  <a:lnTo>
                    <a:pt x="112917" y="918210"/>
                  </a:lnTo>
                  <a:lnTo>
                    <a:pt x="87009" y="962573"/>
                  </a:lnTo>
                  <a:lnTo>
                    <a:pt x="87009" y="1021842"/>
                  </a:lnTo>
                  <a:lnTo>
                    <a:pt x="55005" y="1021842"/>
                  </a:lnTo>
                  <a:lnTo>
                    <a:pt x="55005" y="962573"/>
                  </a:lnTo>
                  <a:lnTo>
                    <a:pt x="29097" y="918210"/>
                  </a:lnTo>
                  <a:lnTo>
                    <a:pt x="28545" y="917352"/>
                  </a:lnTo>
                  <a:lnTo>
                    <a:pt x="18726" y="910867"/>
                  </a:lnTo>
                  <a:lnTo>
                    <a:pt x="6999" y="912876"/>
                  </a:lnTo>
                  <a:lnTo>
                    <a:pt x="6694" y="913083"/>
                  </a:lnTo>
                  <a:lnTo>
                    <a:pt x="0" y="922571"/>
                  </a:lnTo>
                  <a:lnTo>
                    <a:pt x="1665" y="934212"/>
                  </a:lnTo>
                  <a:lnTo>
                    <a:pt x="71007" y="1053084"/>
                  </a:lnTo>
                  <a:lnTo>
                    <a:pt x="140349" y="934212"/>
                  </a:lnTo>
                  <a:lnTo>
                    <a:pt x="140755" y="933492"/>
                  </a:lnTo>
                  <a:lnTo>
                    <a:pt x="141761" y="922044"/>
                  </a:lnTo>
                  <a:lnTo>
                    <a:pt x="134253" y="912876"/>
                  </a:lnTo>
                  <a:lnTo>
                    <a:pt x="133911" y="912676"/>
                  </a:lnTo>
                  <a:close/>
                </a:path>
                <a:path w="3490101" h="1053084">
                  <a:moveTo>
                    <a:pt x="87009" y="1021842"/>
                  </a:moveTo>
                  <a:lnTo>
                    <a:pt x="84723" y="1013460"/>
                  </a:lnTo>
                  <a:lnTo>
                    <a:pt x="57291" y="1013460"/>
                  </a:lnTo>
                  <a:lnTo>
                    <a:pt x="71007" y="989973"/>
                  </a:lnTo>
                  <a:lnTo>
                    <a:pt x="84723" y="1013460"/>
                  </a:lnTo>
                  <a:lnTo>
                    <a:pt x="87009" y="1021842"/>
                  </a:lnTo>
                  <a:lnTo>
                    <a:pt x="87009" y="542543"/>
                  </a:lnTo>
                  <a:lnTo>
                    <a:pt x="71007" y="542544"/>
                  </a:lnTo>
                  <a:lnTo>
                    <a:pt x="55005" y="962573"/>
                  </a:lnTo>
                  <a:lnTo>
                    <a:pt x="55005" y="1021842"/>
                  </a:lnTo>
                  <a:lnTo>
                    <a:pt x="87009" y="1021842"/>
                  </a:lnTo>
                  <a:close/>
                </a:path>
                <a:path w="3490101" h="1053084">
                  <a:moveTo>
                    <a:pt x="84723" y="1013460"/>
                  </a:moveTo>
                  <a:lnTo>
                    <a:pt x="71007" y="989973"/>
                  </a:lnTo>
                  <a:lnTo>
                    <a:pt x="57291" y="1013460"/>
                  </a:lnTo>
                  <a:lnTo>
                    <a:pt x="84723" y="1013460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38"/>
            <p:cNvSpPr/>
            <p:nvPr/>
          </p:nvSpPr>
          <p:spPr>
            <a:xfrm>
              <a:off x="6513576" y="3329177"/>
              <a:ext cx="2160270" cy="480822"/>
            </a:xfrm>
            <a:custGeom>
              <a:avLst/>
              <a:gdLst/>
              <a:ahLst/>
              <a:cxnLst/>
              <a:rect l="l" t="t" r="r" b="b"/>
              <a:pathLst>
                <a:path w="2160270" h="480822">
                  <a:moveTo>
                    <a:pt x="0" y="91439"/>
                  </a:moveTo>
                  <a:lnTo>
                    <a:pt x="83" y="392585"/>
                  </a:lnTo>
                  <a:lnTo>
                    <a:pt x="11493" y="433342"/>
                  </a:lnTo>
                  <a:lnTo>
                    <a:pt x="38889" y="463932"/>
                  </a:lnTo>
                  <a:lnTo>
                    <a:pt x="77595" y="479679"/>
                  </a:lnTo>
                  <a:lnTo>
                    <a:pt x="92202" y="480821"/>
                  </a:lnTo>
                  <a:lnTo>
                    <a:pt x="2072033" y="480738"/>
                  </a:lnTo>
                  <a:lnTo>
                    <a:pt x="2112790" y="469328"/>
                  </a:lnTo>
                  <a:lnTo>
                    <a:pt x="2143380" y="441932"/>
                  </a:lnTo>
                  <a:lnTo>
                    <a:pt x="2159127" y="403226"/>
                  </a:lnTo>
                  <a:lnTo>
                    <a:pt x="2160270" y="388619"/>
                  </a:lnTo>
                  <a:lnTo>
                    <a:pt x="2160210" y="88135"/>
                  </a:lnTo>
                  <a:lnTo>
                    <a:pt x="2148970" y="47587"/>
                  </a:lnTo>
                  <a:lnTo>
                    <a:pt x="2121567" y="16975"/>
                  </a:lnTo>
                  <a:lnTo>
                    <a:pt x="2082733" y="1150"/>
                  </a:lnTo>
                  <a:lnTo>
                    <a:pt x="2068068" y="0"/>
                  </a:lnTo>
                  <a:lnTo>
                    <a:pt x="88848" y="59"/>
                  </a:lnTo>
                  <a:lnTo>
                    <a:pt x="47831" y="11275"/>
                  </a:lnTo>
                  <a:lnTo>
                    <a:pt x="17021" y="38531"/>
                  </a:lnTo>
                  <a:lnTo>
                    <a:pt x="1151" y="76976"/>
                  </a:lnTo>
                  <a:lnTo>
                    <a:pt x="0" y="91439"/>
                  </a:lnTo>
                  <a:close/>
                </a:path>
              </a:pathLst>
            </a:custGeom>
            <a:solidFill>
              <a:srgbClr val="6A6AC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39"/>
            <p:cNvSpPr/>
            <p:nvPr/>
          </p:nvSpPr>
          <p:spPr>
            <a:xfrm>
              <a:off x="5756148" y="5362799"/>
              <a:ext cx="726186" cy="87132"/>
            </a:xfrm>
            <a:custGeom>
              <a:avLst/>
              <a:gdLst/>
              <a:ahLst/>
              <a:cxnLst/>
              <a:rect l="l" t="t" r="r" b="b"/>
              <a:pathLst>
                <a:path w="726186" h="87132">
                  <a:moveTo>
                    <a:pt x="0" y="32003"/>
                  </a:moveTo>
                  <a:lnTo>
                    <a:pt x="636437" y="32004"/>
                  </a:lnTo>
                  <a:lnTo>
                    <a:pt x="663837" y="16002"/>
                  </a:lnTo>
                  <a:lnTo>
                    <a:pt x="636437" y="0"/>
                  </a:lnTo>
                  <a:lnTo>
                    <a:pt x="0" y="0"/>
                  </a:lnTo>
                  <a:lnTo>
                    <a:pt x="0" y="32003"/>
                  </a:lnTo>
                  <a:close/>
                </a:path>
                <a:path w="726186" h="87132">
                  <a:moveTo>
                    <a:pt x="694944" y="32003"/>
                  </a:moveTo>
                  <a:lnTo>
                    <a:pt x="608076" y="85343"/>
                  </a:lnTo>
                  <a:lnTo>
                    <a:pt x="726186" y="16001"/>
                  </a:lnTo>
                  <a:lnTo>
                    <a:pt x="694944" y="0"/>
                  </a:lnTo>
                  <a:lnTo>
                    <a:pt x="687324" y="2285"/>
                  </a:lnTo>
                  <a:lnTo>
                    <a:pt x="687324" y="29717"/>
                  </a:lnTo>
                  <a:lnTo>
                    <a:pt x="694944" y="32003"/>
                  </a:lnTo>
                  <a:close/>
                </a:path>
                <a:path w="726186" h="87132">
                  <a:moveTo>
                    <a:pt x="607184" y="-53838"/>
                  </a:moveTo>
                  <a:lnTo>
                    <a:pt x="595423" y="-55128"/>
                  </a:lnTo>
                  <a:lnTo>
                    <a:pt x="585977" y="-48006"/>
                  </a:lnTo>
                  <a:lnTo>
                    <a:pt x="585306" y="-46757"/>
                  </a:lnTo>
                  <a:lnTo>
                    <a:pt x="584651" y="-35172"/>
                  </a:lnTo>
                  <a:lnTo>
                    <a:pt x="592074" y="-25908"/>
                  </a:lnTo>
                  <a:lnTo>
                    <a:pt x="636437" y="0"/>
                  </a:lnTo>
                  <a:lnTo>
                    <a:pt x="663837" y="16002"/>
                  </a:lnTo>
                  <a:lnTo>
                    <a:pt x="636437" y="32004"/>
                  </a:lnTo>
                  <a:lnTo>
                    <a:pt x="592074" y="57911"/>
                  </a:lnTo>
                  <a:lnTo>
                    <a:pt x="591372" y="58354"/>
                  </a:lnTo>
                  <a:lnTo>
                    <a:pt x="584351" y="67795"/>
                  </a:lnTo>
                  <a:lnTo>
                    <a:pt x="585977" y="79247"/>
                  </a:lnTo>
                  <a:lnTo>
                    <a:pt x="586760" y="80437"/>
                  </a:lnTo>
                  <a:lnTo>
                    <a:pt x="596532" y="87039"/>
                  </a:lnTo>
                  <a:lnTo>
                    <a:pt x="608076" y="85343"/>
                  </a:lnTo>
                  <a:lnTo>
                    <a:pt x="694944" y="32003"/>
                  </a:lnTo>
                  <a:lnTo>
                    <a:pt x="687324" y="29717"/>
                  </a:lnTo>
                  <a:lnTo>
                    <a:pt x="687324" y="2285"/>
                  </a:lnTo>
                  <a:lnTo>
                    <a:pt x="694944" y="0"/>
                  </a:lnTo>
                  <a:lnTo>
                    <a:pt x="726186" y="16001"/>
                  </a:lnTo>
                  <a:lnTo>
                    <a:pt x="608076" y="-53340"/>
                  </a:lnTo>
                  <a:lnTo>
                    <a:pt x="607184" y="-53838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41"/>
            <p:cNvSpPr/>
            <p:nvPr/>
          </p:nvSpPr>
          <p:spPr>
            <a:xfrm>
              <a:off x="6482334" y="4667248"/>
              <a:ext cx="2160270" cy="1352551"/>
            </a:xfrm>
            <a:custGeom>
              <a:avLst/>
              <a:gdLst/>
              <a:ahLst/>
              <a:cxnLst/>
              <a:rect l="l" t="t" r="r" b="b"/>
              <a:pathLst>
                <a:path w="2160269" h="1160526">
                  <a:moveTo>
                    <a:pt x="0" y="222504"/>
                  </a:moveTo>
                  <a:lnTo>
                    <a:pt x="0" y="938784"/>
                  </a:lnTo>
                  <a:lnTo>
                    <a:pt x="6478" y="992141"/>
                  </a:lnTo>
                  <a:lnTo>
                    <a:pt x="24873" y="1040783"/>
                  </a:lnTo>
                  <a:lnTo>
                    <a:pt x="53628" y="1083180"/>
                  </a:lnTo>
                  <a:lnTo>
                    <a:pt x="91183" y="1117805"/>
                  </a:lnTo>
                  <a:lnTo>
                    <a:pt x="135981" y="1143130"/>
                  </a:lnTo>
                  <a:lnTo>
                    <a:pt x="186462" y="1157629"/>
                  </a:lnTo>
                  <a:lnTo>
                    <a:pt x="222504" y="1160526"/>
                  </a:lnTo>
                  <a:lnTo>
                    <a:pt x="1938527" y="1160526"/>
                  </a:lnTo>
                  <a:lnTo>
                    <a:pt x="1991885" y="1154094"/>
                  </a:lnTo>
                  <a:lnTo>
                    <a:pt x="2040527" y="1135816"/>
                  </a:lnTo>
                  <a:lnTo>
                    <a:pt x="2082924" y="1107221"/>
                  </a:lnTo>
                  <a:lnTo>
                    <a:pt x="2117549" y="1069835"/>
                  </a:lnTo>
                  <a:lnTo>
                    <a:pt x="2142874" y="1025187"/>
                  </a:lnTo>
                  <a:lnTo>
                    <a:pt x="2157373" y="974804"/>
                  </a:lnTo>
                  <a:lnTo>
                    <a:pt x="2160270" y="938784"/>
                  </a:lnTo>
                  <a:lnTo>
                    <a:pt x="2160270" y="222504"/>
                  </a:lnTo>
                  <a:lnTo>
                    <a:pt x="2153838" y="169099"/>
                  </a:lnTo>
                  <a:lnTo>
                    <a:pt x="2135560" y="120340"/>
                  </a:lnTo>
                  <a:lnTo>
                    <a:pt x="2106965" y="77783"/>
                  </a:lnTo>
                  <a:lnTo>
                    <a:pt x="2069579" y="42988"/>
                  </a:lnTo>
                  <a:lnTo>
                    <a:pt x="2024931" y="17514"/>
                  </a:lnTo>
                  <a:lnTo>
                    <a:pt x="1974548" y="2917"/>
                  </a:lnTo>
                  <a:lnTo>
                    <a:pt x="1938527" y="0"/>
                  </a:lnTo>
                  <a:lnTo>
                    <a:pt x="222504" y="0"/>
                  </a:lnTo>
                  <a:lnTo>
                    <a:pt x="169099" y="6478"/>
                  </a:lnTo>
                  <a:lnTo>
                    <a:pt x="120340" y="24873"/>
                  </a:lnTo>
                  <a:lnTo>
                    <a:pt x="77783" y="53628"/>
                  </a:lnTo>
                  <a:lnTo>
                    <a:pt x="42988" y="91183"/>
                  </a:lnTo>
                  <a:lnTo>
                    <a:pt x="17514" y="135981"/>
                  </a:lnTo>
                  <a:lnTo>
                    <a:pt x="2917" y="186462"/>
                  </a:lnTo>
                  <a:lnTo>
                    <a:pt x="0" y="222504"/>
                  </a:lnTo>
                  <a:close/>
                </a:path>
              </a:pathLst>
            </a:custGeom>
            <a:solidFill>
              <a:srgbClr val="6A6AC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42"/>
            <p:cNvSpPr/>
            <p:nvPr/>
          </p:nvSpPr>
          <p:spPr>
            <a:xfrm>
              <a:off x="1507998" y="3810000"/>
              <a:ext cx="2753208" cy="1053083"/>
            </a:xfrm>
            <a:custGeom>
              <a:avLst/>
              <a:gdLst/>
              <a:ahLst/>
              <a:cxnLst/>
              <a:rect l="l" t="t" r="r" b="b"/>
              <a:pathLst>
                <a:path w="2753208" h="1053083">
                  <a:moveTo>
                    <a:pt x="2724357" y="917872"/>
                  </a:moveTo>
                  <a:lnTo>
                    <a:pt x="2724150" y="918209"/>
                  </a:lnTo>
                  <a:lnTo>
                    <a:pt x="2698242" y="962573"/>
                  </a:lnTo>
                  <a:lnTo>
                    <a:pt x="2698242" y="1021841"/>
                  </a:lnTo>
                  <a:lnTo>
                    <a:pt x="2666238" y="1021841"/>
                  </a:lnTo>
                  <a:lnTo>
                    <a:pt x="2612898" y="934211"/>
                  </a:lnTo>
                  <a:lnTo>
                    <a:pt x="2682240" y="1053083"/>
                  </a:lnTo>
                  <a:lnTo>
                    <a:pt x="2751582" y="934211"/>
                  </a:lnTo>
                  <a:lnTo>
                    <a:pt x="2753208" y="922759"/>
                  </a:lnTo>
                  <a:lnTo>
                    <a:pt x="2746187" y="913318"/>
                  </a:lnTo>
                  <a:lnTo>
                    <a:pt x="2745486" y="912875"/>
                  </a:lnTo>
                  <a:lnTo>
                    <a:pt x="2733845" y="910929"/>
                  </a:lnTo>
                  <a:lnTo>
                    <a:pt x="2724357" y="917872"/>
                  </a:lnTo>
                  <a:close/>
                </a:path>
                <a:path w="2753208" h="1053083">
                  <a:moveTo>
                    <a:pt x="2698242" y="1021841"/>
                  </a:moveTo>
                  <a:lnTo>
                    <a:pt x="2698242" y="962573"/>
                  </a:lnTo>
                  <a:lnTo>
                    <a:pt x="2695956" y="1013459"/>
                  </a:lnTo>
                  <a:lnTo>
                    <a:pt x="2666238" y="1021841"/>
                  </a:lnTo>
                  <a:lnTo>
                    <a:pt x="2698242" y="1021841"/>
                  </a:lnTo>
                  <a:close/>
                </a:path>
                <a:path w="2753208" h="1053083">
                  <a:moveTo>
                    <a:pt x="2698242" y="153923"/>
                  </a:moveTo>
                  <a:lnTo>
                    <a:pt x="2698242" y="144779"/>
                  </a:lnTo>
                  <a:lnTo>
                    <a:pt x="2690622" y="137921"/>
                  </a:lnTo>
                  <a:lnTo>
                    <a:pt x="16002" y="137922"/>
                  </a:lnTo>
                  <a:lnTo>
                    <a:pt x="32004" y="153924"/>
                  </a:lnTo>
                  <a:lnTo>
                    <a:pt x="2666238" y="153923"/>
                  </a:lnTo>
                  <a:lnTo>
                    <a:pt x="2682240" y="169925"/>
                  </a:lnTo>
                  <a:lnTo>
                    <a:pt x="2698242" y="962573"/>
                  </a:lnTo>
                  <a:lnTo>
                    <a:pt x="2698242" y="153923"/>
                  </a:lnTo>
                  <a:close/>
                </a:path>
                <a:path w="2753208" h="1053083">
                  <a:moveTo>
                    <a:pt x="2666238" y="962573"/>
                  </a:moveTo>
                  <a:lnTo>
                    <a:pt x="2668524" y="1013459"/>
                  </a:lnTo>
                  <a:lnTo>
                    <a:pt x="2682240" y="989973"/>
                  </a:lnTo>
                  <a:lnTo>
                    <a:pt x="2666238" y="962573"/>
                  </a:lnTo>
                  <a:close/>
                </a:path>
                <a:path w="2753208" h="1053083">
                  <a:moveTo>
                    <a:pt x="2619123" y="912377"/>
                  </a:moveTo>
                  <a:lnTo>
                    <a:pt x="2666238" y="1021841"/>
                  </a:lnTo>
                  <a:lnTo>
                    <a:pt x="2695956" y="1013459"/>
                  </a:lnTo>
                  <a:lnTo>
                    <a:pt x="2698242" y="962573"/>
                  </a:lnTo>
                  <a:lnTo>
                    <a:pt x="2682240" y="169925"/>
                  </a:lnTo>
                  <a:lnTo>
                    <a:pt x="2666238" y="153923"/>
                  </a:lnTo>
                  <a:lnTo>
                    <a:pt x="32004" y="153924"/>
                  </a:lnTo>
                  <a:lnTo>
                    <a:pt x="16002" y="137922"/>
                  </a:lnTo>
                  <a:lnTo>
                    <a:pt x="32003" y="137922"/>
                  </a:lnTo>
                  <a:lnTo>
                    <a:pt x="32004" y="0"/>
                  </a:lnTo>
                  <a:lnTo>
                    <a:pt x="0" y="0"/>
                  </a:lnTo>
                  <a:lnTo>
                    <a:pt x="0" y="162306"/>
                  </a:lnTo>
                  <a:lnTo>
                    <a:pt x="6858" y="169926"/>
                  </a:lnTo>
                  <a:lnTo>
                    <a:pt x="2666238" y="169926"/>
                  </a:lnTo>
                  <a:lnTo>
                    <a:pt x="2666238" y="962573"/>
                  </a:lnTo>
                  <a:lnTo>
                    <a:pt x="2682240" y="989973"/>
                  </a:lnTo>
                  <a:lnTo>
                    <a:pt x="2668524" y="1013459"/>
                  </a:lnTo>
                  <a:lnTo>
                    <a:pt x="2666238" y="962573"/>
                  </a:lnTo>
                  <a:lnTo>
                    <a:pt x="2640330" y="918209"/>
                  </a:lnTo>
                  <a:lnTo>
                    <a:pt x="2630884" y="911087"/>
                  </a:lnTo>
                  <a:lnTo>
                    <a:pt x="2619123" y="912377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" name="object 20"/>
            <p:cNvSpPr/>
            <p:nvPr/>
          </p:nvSpPr>
          <p:spPr>
            <a:xfrm>
              <a:off x="196596" y="5899344"/>
              <a:ext cx="3364229" cy="682752"/>
            </a:xfrm>
            <a:custGeom>
              <a:avLst/>
              <a:gdLst/>
              <a:ahLst/>
              <a:cxnLst/>
              <a:rect l="l" t="t" r="r" b="b"/>
              <a:pathLst>
                <a:path w="3364229" h="682751">
                  <a:moveTo>
                    <a:pt x="0" y="130302"/>
                  </a:moveTo>
                  <a:lnTo>
                    <a:pt x="0" y="551688"/>
                  </a:lnTo>
                  <a:lnTo>
                    <a:pt x="9823" y="601594"/>
                  </a:lnTo>
                  <a:lnTo>
                    <a:pt x="31512" y="637024"/>
                  </a:lnTo>
                  <a:lnTo>
                    <a:pt x="62912" y="663795"/>
                  </a:lnTo>
                  <a:lnTo>
                    <a:pt x="101622" y="679543"/>
                  </a:lnTo>
                  <a:lnTo>
                    <a:pt x="130302" y="682752"/>
                  </a:lnTo>
                  <a:lnTo>
                    <a:pt x="3233166" y="682752"/>
                  </a:lnTo>
                  <a:lnTo>
                    <a:pt x="3283487" y="672745"/>
                  </a:lnTo>
                  <a:lnTo>
                    <a:pt x="3318746" y="650960"/>
                  </a:lnTo>
                  <a:lnTo>
                    <a:pt x="3345378" y="619451"/>
                  </a:lnTo>
                  <a:lnTo>
                    <a:pt x="3361040" y="580559"/>
                  </a:lnTo>
                  <a:lnTo>
                    <a:pt x="3364229" y="551688"/>
                  </a:lnTo>
                  <a:lnTo>
                    <a:pt x="3364229" y="130302"/>
                  </a:lnTo>
                  <a:lnTo>
                    <a:pt x="3354395" y="80828"/>
                  </a:lnTo>
                  <a:lnTo>
                    <a:pt x="3332648" y="45600"/>
                  </a:lnTo>
                  <a:lnTo>
                    <a:pt x="3301101" y="18925"/>
                  </a:lnTo>
                  <a:lnTo>
                    <a:pt x="3262118" y="3206"/>
                  </a:lnTo>
                  <a:lnTo>
                    <a:pt x="3233166" y="0"/>
                  </a:lnTo>
                  <a:lnTo>
                    <a:pt x="130302" y="0"/>
                  </a:lnTo>
                  <a:lnTo>
                    <a:pt x="81244" y="9652"/>
                  </a:lnTo>
                  <a:lnTo>
                    <a:pt x="45845" y="31302"/>
                  </a:lnTo>
                  <a:lnTo>
                    <a:pt x="19030" y="62739"/>
                  </a:lnTo>
                  <a:lnTo>
                    <a:pt x="3224" y="101540"/>
                  </a:lnTo>
                  <a:lnTo>
                    <a:pt x="0" y="130302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14"/>
            <p:cNvSpPr txBox="1"/>
            <p:nvPr/>
          </p:nvSpPr>
          <p:spPr>
            <a:xfrm>
              <a:off x="6697472" y="1933940"/>
              <a:ext cx="1874139" cy="66013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ts val="1700"/>
                </a:lnSpc>
                <a:spcBef>
                  <a:spcPts val="120"/>
                </a:spcBef>
              </a:pPr>
              <a:r>
                <a:rPr sz="16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Not HE:</a:t>
              </a:r>
              <a:r>
                <a:rPr sz="1600" b="1" spc="-6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6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Alternative cause for mental status</a:t>
              </a:r>
              <a:r>
                <a:rPr sz="1600" b="1" spc="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6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identified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0" name="object 13"/>
            <p:cNvSpPr txBox="1"/>
            <p:nvPr/>
          </p:nvSpPr>
          <p:spPr>
            <a:xfrm>
              <a:off x="3517646" y="2519156"/>
              <a:ext cx="1375659" cy="22885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35"/>
                </a:lnSpc>
                <a:spcBef>
                  <a:spcPts val="86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HE</a:t>
              </a:r>
              <a:r>
                <a:rPr sz="1600" b="1" spc="-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confirmed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1" name="object 12"/>
            <p:cNvSpPr txBox="1"/>
            <p:nvPr/>
          </p:nvSpPr>
          <p:spPr>
            <a:xfrm>
              <a:off x="3188462" y="3133328"/>
              <a:ext cx="2034052" cy="22885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35"/>
                </a:lnSpc>
                <a:spcBef>
                  <a:spcPts val="86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Precipitating</a:t>
              </a:r>
              <a:r>
                <a:rPr sz="1600" b="1" spc="19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factor?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2" name="object 11"/>
            <p:cNvSpPr txBox="1"/>
            <p:nvPr/>
          </p:nvSpPr>
          <p:spPr>
            <a:xfrm>
              <a:off x="583946" y="3345926"/>
              <a:ext cx="1901320" cy="44449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657343" indent="-644643">
                <a:lnSpc>
                  <a:spcPts val="1700"/>
                </a:lnSpc>
                <a:spcBef>
                  <a:spcPts val="120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Precipitating</a:t>
              </a:r>
              <a:r>
                <a:rPr sz="1600" b="1" spc="19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factor found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3" name="object 10"/>
            <p:cNvSpPr txBox="1"/>
            <p:nvPr/>
          </p:nvSpPr>
          <p:spPr>
            <a:xfrm>
              <a:off x="6654036" y="3345926"/>
              <a:ext cx="1901727" cy="44449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470654" indent="-457954">
                <a:lnSpc>
                  <a:spcPts val="1700"/>
                </a:lnSpc>
                <a:spcBef>
                  <a:spcPts val="120"/>
                </a:spcBef>
              </a:pPr>
              <a:r>
                <a:rPr sz="16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Precipitating</a:t>
              </a:r>
              <a:r>
                <a:rPr sz="1600" b="1" spc="1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6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factor not</a:t>
              </a:r>
              <a:r>
                <a:rPr sz="1600" b="1" spc="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6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found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4" name="object 9"/>
            <p:cNvSpPr txBox="1"/>
            <p:nvPr/>
          </p:nvSpPr>
          <p:spPr>
            <a:xfrm>
              <a:off x="590044" y="4274804"/>
              <a:ext cx="1890334" cy="44449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 indent="22095">
                <a:lnSpc>
                  <a:spcPts val="1700"/>
                </a:lnSpc>
                <a:spcBef>
                  <a:spcPts val="120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Direct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treatment</a:t>
              </a:r>
              <a:r>
                <a:rPr sz="1600" b="1" spc="1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at precipitating</a:t>
              </a:r>
              <a:r>
                <a:rPr sz="1600" b="1" spc="19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factor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5" name="object 8"/>
            <p:cNvSpPr txBox="1"/>
            <p:nvPr/>
          </p:nvSpPr>
          <p:spPr>
            <a:xfrm>
              <a:off x="6737858" y="4692602"/>
              <a:ext cx="1925767" cy="155579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R="275314" indent="0" algn="ctr">
                <a:lnSpc>
                  <a:spcPts val="1379"/>
                </a:lnSpc>
                <a:spcBef>
                  <a:spcPts val="15"/>
                </a:spcBef>
              </a:pP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Consider:</a:t>
              </a:r>
              <a:r>
                <a:rPr sz="1200" b="1" spc="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MARS, Embolisation</a:t>
              </a:r>
              <a:r>
                <a:rPr sz="1200" b="1" spc="1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of spontaneous portos</a:t>
              </a:r>
              <a:r>
                <a:rPr sz="1200" b="1" spc="-14" dirty="0" smtClean="0">
                  <a:solidFill>
                    <a:srgbClr val="FFFFFF"/>
                  </a:solidFill>
                  <a:latin typeface="Arial"/>
                  <a:cs typeface="Arial"/>
                </a:rPr>
                <a:t>y</a:t>
              </a:r>
              <a:r>
                <a:rPr sz="12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stemic shunts, </a:t>
              </a:r>
              <a:r>
                <a:rPr sz="10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(pro</a:t>
              </a:r>
              <a:r>
                <a:rPr sz="1000" b="1" spc="-9" dirty="0" smtClean="0">
                  <a:solidFill>
                    <a:srgbClr val="FFFFFF"/>
                  </a:solidFill>
                  <a:latin typeface="Arial"/>
                  <a:cs typeface="Arial"/>
                </a:rPr>
                <a:t>v</a:t>
              </a:r>
              <a:r>
                <a:rPr sz="10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ided</a:t>
              </a:r>
              <a:r>
                <a:rPr sz="1000" b="1" spc="-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0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radiologic</a:t>
              </a:r>
              <a:r>
                <a:rPr sz="1000" b="1" spc="-4" dirty="0" smtClean="0">
                  <a:solidFill>
                    <a:srgbClr val="FFFFFF"/>
                  </a:solidFill>
                  <a:latin typeface="Arial"/>
                  <a:cs typeface="Arial"/>
                </a:rPr>
                <a:t>a</a:t>
              </a:r>
              <a:r>
                <a:rPr sz="1000" b="1" spc="-9" dirty="0" smtClean="0">
                  <a:solidFill>
                    <a:srgbClr val="FFFFFF"/>
                  </a:solidFill>
                  <a:latin typeface="Arial"/>
                  <a:cs typeface="Arial"/>
                </a:rPr>
                <a:t>l</a:t>
              </a:r>
              <a:r>
                <a:rPr sz="10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ly diagnos</a:t>
              </a:r>
              <a:r>
                <a:rPr sz="1000" b="1" spc="-4" dirty="0" smtClean="0">
                  <a:solidFill>
                    <a:srgbClr val="FFFFFF"/>
                  </a:solidFill>
                  <a:latin typeface="Arial"/>
                  <a:cs typeface="Arial"/>
                </a:rPr>
                <a:t>e</a:t>
              </a:r>
              <a:r>
                <a:rPr sz="10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d</a:t>
              </a:r>
              <a:r>
                <a:rPr sz="1000" b="1" spc="-19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0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and</a:t>
              </a:r>
              <a:r>
                <a:rPr sz="1000" b="1" spc="-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0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MELD ±</a:t>
              </a:r>
              <a:r>
                <a:rPr sz="1000" b="1" spc="-4" dirty="0" smtClean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1000" b="1" spc="0" dirty="0" smtClean="0">
                  <a:solidFill>
                    <a:srgbClr val="FFFFFF"/>
                  </a:solidFill>
                  <a:latin typeface="Arial"/>
                  <a:cs typeface="Arial"/>
                </a:rPr>
                <a:t>11) </a:t>
              </a:r>
              <a:r>
                <a:rPr sz="1200" b="1" spc="0" smtClean="0">
                  <a:solidFill>
                    <a:srgbClr val="FFFFFF"/>
                  </a:solidFill>
                  <a:latin typeface="Arial"/>
                  <a:cs typeface="Arial"/>
                </a:rPr>
                <a:t>Liver transplant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36" name="object 7"/>
            <p:cNvSpPr txBox="1"/>
            <p:nvPr/>
          </p:nvSpPr>
          <p:spPr>
            <a:xfrm>
              <a:off x="2754137" y="4916408"/>
              <a:ext cx="2877880" cy="83313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indent="-142" algn="ctr">
                <a:lnSpc>
                  <a:spcPts val="1700"/>
                </a:lnSpc>
                <a:spcBef>
                  <a:spcPts val="120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Admit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to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ICU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for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grade</a:t>
              </a:r>
              <a:r>
                <a:rPr sz="1600" b="1" spc="-4" dirty="0" smtClean="0">
                  <a:latin typeface="Arial"/>
                  <a:cs typeface="Arial"/>
                </a:rPr>
                <a:t> </a:t>
              </a:r>
              <a:r>
                <a:rPr sz="1600" b="1" spc="4" dirty="0" smtClean="0">
                  <a:latin typeface="Arial"/>
                  <a:cs typeface="Arial"/>
                </a:rPr>
                <a:t>≥</a:t>
              </a:r>
              <a:r>
                <a:rPr sz="1600" b="1" spc="0" dirty="0" smtClean="0">
                  <a:latin typeface="Arial"/>
                  <a:cs typeface="Arial"/>
                </a:rPr>
                <a:t>3 HE Specific</a:t>
              </a:r>
              <a:r>
                <a:rPr sz="1600" b="1" spc="9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therapy with lactulose</a:t>
              </a:r>
              <a:r>
                <a:rPr sz="1600" b="1" spc="9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(enema</a:t>
              </a:r>
              <a:r>
                <a:rPr sz="1600" b="1" spc="9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if</a:t>
              </a:r>
              <a:r>
                <a:rPr sz="1600" b="1" spc="9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grade ≥ </a:t>
              </a:r>
              <a:r>
                <a:rPr sz="1600" b="1" spc="0" smtClean="0">
                  <a:latin typeface="Arial"/>
                  <a:cs typeface="Arial"/>
                </a:rPr>
                <a:t>3)</a:t>
              </a:r>
              <a:endParaRPr lang="en-US" sz="1600" b="1" spc="0" dirty="0" smtClean="0">
                <a:latin typeface="Arial"/>
                <a:cs typeface="Arial"/>
              </a:endParaRPr>
            </a:p>
            <a:p>
              <a:pPr indent="-142" algn="ctr">
                <a:lnSpc>
                  <a:spcPts val="1700"/>
                </a:lnSpc>
                <a:spcBef>
                  <a:spcPts val="120"/>
                </a:spcBef>
              </a:pPr>
              <a:r>
                <a:rPr lang="en-US" sz="1600" b="1" dirty="0" err="1" smtClean="0">
                  <a:latin typeface="Arial"/>
                  <a:cs typeface="Arial"/>
                </a:rPr>
                <a:t>rifaximin</a:t>
              </a:r>
              <a:r>
                <a:rPr lang="en-US" sz="1600" b="1" dirty="0" smtClean="0">
                  <a:latin typeface="Arial"/>
                  <a:cs typeface="Arial"/>
                </a:rPr>
                <a:t>/</a:t>
              </a:r>
              <a:r>
                <a:rPr lang="en-US" sz="1600" b="1" dirty="0" err="1" smtClean="0">
                  <a:latin typeface="Arial"/>
                  <a:cs typeface="Arial"/>
                </a:rPr>
                <a:t>metranidazole</a:t>
              </a:r>
              <a:endParaRPr sz="1600">
                <a:latin typeface="Arial"/>
                <a:cs typeface="Arial"/>
              </a:endParaRPr>
            </a:p>
          </p:txBody>
        </p:sp>
        <p:sp>
          <p:nvSpPr>
            <p:cNvPr id="37" name="object 6"/>
            <p:cNvSpPr txBox="1"/>
            <p:nvPr/>
          </p:nvSpPr>
          <p:spPr>
            <a:xfrm>
              <a:off x="5791200" y="5097181"/>
              <a:ext cx="634916" cy="202946"/>
            </a:xfrm>
            <a:prstGeom prst="rect">
              <a:avLst/>
            </a:prstGeom>
            <a:ln>
              <a:noFill/>
            </a:ln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latin typeface="Arial"/>
                  <a:cs typeface="Arial"/>
                </a:rPr>
                <a:t>Failure</a:t>
              </a:r>
              <a:endParaRPr sz="1400">
                <a:latin typeface="Arial"/>
                <a:cs typeface="Arial"/>
              </a:endParaRPr>
            </a:p>
          </p:txBody>
        </p:sp>
        <p:sp>
          <p:nvSpPr>
            <p:cNvPr id="38" name="object 5"/>
            <p:cNvSpPr txBox="1"/>
            <p:nvPr/>
          </p:nvSpPr>
          <p:spPr>
            <a:xfrm>
              <a:off x="348996" y="5974247"/>
              <a:ext cx="3024124" cy="57326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695"/>
                </a:lnSpc>
                <a:spcBef>
                  <a:spcPts val="84"/>
                </a:spcBef>
              </a:pPr>
              <a:r>
                <a:rPr sz="2400" b="1" spc="0" baseline="-1811" dirty="0" smtClean="0">
                  <a:latin typeface="Arial"/>
                  <a:cs typeface="Arial"/>
                </a:rPr>
                <a:t>Strategies</a:t>
              </a:r>
              <a:r>
                <a:rPr sz="2400" b="1" spc="9" baseline="-1811" dirty="0" smtClean="0">
                  <a:latin typeface="Arial"/>
                  <a:cs typeface="Arial"/>
                </a:rPr>
                <a:t> </a:t>
              </a:r>
              <a:r>
                <a:rPr sz="2400" b="1" spc="0" baseline="-1811" smtClean="0">
                  <a:latin typeface="Arial"/>
                  <a:cs typeface="Arial"/>
                </a:rPr>
                <a:t>to</a:t>
              </a:r>
              <a:r>
                <a:rPr sz="2400" b="1" spc="9" baseline="-1811" smtClean="0">
                  <a:latin typeface="Arial"/>
                  <a:cs typeface="Arial"/>
                </a:rPr>
                <a:t> </a:t>
              </a:r>
              <a:r>
                <a:rPr sz="2400" b="1" spc="0" baseline="-1811" smtClean="0">
                  <a:latin typeface="Arial"/>
                  <a:cs typeface="Arial"/>
                </a:rPr>
                <a:t>prevent</a:t>
              </a:r>
              <a:r>
                <a:rPr lang="en-US" sz="2400" b="1" spc="0" baseline="-1811" dirty="0" smtClean="0">
                  <a:latin typeface="Arial"/>
                  <a:cs typeface="Arial"/>
                </a:rPr>
                <a:t> relapse</a:t>
              </a:r>
              <a:endParaRPr sz="1600">
                <a:latin typeface="Arial"/>
                <a:cs typeface="Arial"/>
              </a:endParaRPr>
            </a:p>
            <a:p>
              <a:pPr marL="12700" marR="30518">
                <a:lnSpc>
                  <a:spcPts val="1345"/>
                </a:lnSpc>
              </a:pPr>
              <a:r>
                <a:rPr sz="1400" spc="0" dirty="0" smtClean="0">
                  <a:latin typeface="Wingdings"/>
                  <a:cs typeface="Wingdings"/>
                </a:rPr>
                <a:t></a:t>
              </a:r>
              <a:r>
                <a:rPr sz="1400" spc="0" dirty="0" smtClean="0">
                  <a:latin typeface="Times New Roman"/>
                  <a:cs typeface="Times New Roman"/>
                </a:rPr>
                <a:t>     </a:t>
              </a:r>
              <a:r>
                <a:rPr sz="1400" spc="144" dirty="0" smtClean="0">
                  <a:latin typeface="Times New Roman"/>
                  <a:cs typeface="Times New Roman"/>
                </a:rPr>
                <a:t> </a:t>
              </a:r>
              <a:r>
                <a:rPr sz="1400" b="1" spc="0" dirty="0" smtClean="0">
                  <a:latin typeface="Arial"/>
                  <a:cs typeface="Arial"/>
                </a:rPr>
                <a:t>Lactulose</a:t>
              </a:r>
              <a:endParaRPr sz="1400">
                <a:latin typeface="Arial"/>
                <a:cs typeface="Arial"/>
              </a:endParaRPr>
            </a:p>
            <a:p>
              <a:pPr marL="12700" marR="30518">
                <a:lnSpc>
                  <a:spcPts val="1385"/>
                </a:lnSpc>
                <a:spcBef>
                  <a:spcPts val="2"/>
                </a:spcBef>
              </a:pPr>
              <a:r>
                <a:rPr sz="1400" spc="0" dirty="0" smtClean="0">
                  <a:latin typeface="Wingdings"/>
                  <a:cs typeface="Wingdings"/>
                </a:rPr>
                <a:t></a:t>
              </a:r>
              <a:r>
                <a:rPr sz="1400" spc="0" dirty="0" smtClean="0">
                  <a:latin typeface="Times New Roman"/>
                  <a:cs typeface="Times New Roman"/>
                </a:rPr>
                <a:t>     </a:t>
              </a:r>
              <a:r>
                <a:rPr sz="1400" spc="144" dirty="0" smtClean="0">
                  <a:latin typeface="Times New Roman"/>
                  <a:cs typeface="Times New Roman"/>
                </a:rPr>
                <a:t> </a:t>
              </a:r>
              <a:r>
                <a:rPr sz="1400" b="1" spc="0" dirty="0" smtClean="0">
                  <a:latin typeface="Arial"/>
                  <a:cs typeface="Arial"/>
                </a:rPr>
                <a:t>Rifaximin</a:t>
              </a:r>
              <a:endParaRPr sz="1400">
                <a:latin typeface="Arial"/>
                <a:cs typeface="Arial"/>
              </a:endParaRPr>
            </a:p>
          </p:txBody>
        </p:sp>
      </p:grpSp>
      <p:sp>
        <p:nvSpPr>
          <p:cNvPr id="40" name="object 23"/>
          <p:cNvSpPr/>
          <p:nvPr/>
        </p:nvSpPr>
        <p:spPr>
          <a:xfrm>
            <a:off x="2590800" y="1524000"/>
            <a:ext cx="3200400" cy="304800"/>
          </a:xfrm>
          <a:custGeom>
            <a:avLst/>
            <a:gdLst/>
            <a:ahLst/>
            <a:cxnLst/>
            <a:rect l="l" t="t" r="r" b="b"/>
            <a:pathLst>
              <a:path w="2377439" h="320802">
                <a:moveTo>
                  <a:pt x="0" y="61722"/>
                </a:moveTo>
                <a:lnTo>
                  <a:pt x="0" y="259080"/>
                </a:lnTo>
                <a:lnTo>
                  <a:pt x="12615" y="296713"/>
                </a:lnTo>
                <a:lnTo>
                  <a:pt x="46693" y="319102"/>
                </a:lnTo>
                <a:lnTo>
                  <a:pt x="60960" y="320802"/>
                </a:lnTo>
                <a:lnTo>
                  <a:pt x="2315718" y="320802"/>
                </a:lnTo>
                <a:lnTo>
                  <a:pt x="2353621" y="307924"/>
                </a:lnTo>
                <a:lnTo>
                  <a:pt x="2375761" y="273548"/>
                </a:lnTo>
                <a:lnTo>
                  <a:pt x="2377440" y="259080"/>
                </a:lnTo>
                <a:lnTo>
                  <a:pt x="2377440" y="61722"/>
                </a:lnTo>
                <a:lnTo>
                  <a:pt x="2364562" y="23818"/>
                </a:lnTo>
                <a:lnTo>
                  <a:pt x="2330186" y="1678"/>
                </a:lnTo>
                <a:lnTo>
                  <a:pt x="2315718" y="0"/>
                </a:lnTo>
                <a:lnTo>
                  <a:pt x="60960" y="0"/>
                </a:lnTo>
                <a:lnTo>
                  <a:pt x="23935" y="12669"/>
                </a:lnTo>
                <a:lnTo>
                  <a:pt x="1696" y="47167"/>
                </a:lnTo>
                <a:lnTo>
                  <a:pt x="0" y="61722"/>
                </a:lnTo>
                <a:close/>
              </a:path>
            </a:pathLst>
          </a:custGeom>
          <a:solidFill>
            <a:srgbClr val="FFBF00">
              <a:alpha val="5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15"/>
          <p:cNvSpPr txBox="1"/>
          <p:nvPr/>
        </p:nvSpPr>
        <p:spPr>
          <a:xfrm>
            <a:off x="2667000" y="1600200"/>
            <a:ext cx="2974213" cy="228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5"/>
              </a:lnSpc>
              <a:spcBef>
                <a:spcPts val="86"/>
              </a:spcBef>
            </a:pPr>
            <a:r>
              <a:rPr sz="1600" b="1" spc="0" dirty="0" smtClean="0">
                <a:latin typeface="Arial"/>
                <a:cs typeface="Arial"/>
              </a:rPr>
              <a:t>Patient</a:t>
            </a:r>
            <a:r>
              <a:rPr sz="1600" b="1" spc="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with</a:t>
            </a:r>
            <a:r>
              <a:rPr sz="1600" b="1" spc="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possible</a:t>
            </a:r>
            <a:r>
              <a:rPr sz="1600" b="1" spc="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overt</a:t>
            </a:r>
            <a:r>
              <a:rPr sz="1600" b="1" spc="9" dirty="0" smtClean="0">
                <a:latin typeface="Arial"/>
                <a:cs typeface="Arial"/>
              </a:rPr>
              <a:t> </a:t>
            </a:r>
            <a:r>
              <a:rPr sz="1600" b="1" spc="0" dirty="0" smtClean="0">
                <a:latin typeface="Arial"/>
                <a:cs typeface="Arial"/>
              </a:rPr>
              <a:t>HE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2" name="object 3"/>
          <p:cNvSpPr txBox="1"/>
          <p:nvPr/>
        </p:nvSpPr>
        <p:spPr>
          <a:xfrm>
            <a:off x="4267200" y="6201664"/>
            <a:ext cx="4736510" cy="5801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070355" marR="2194">
              <a:lnSpc>
                <a:spcPts val="1325"/>
              </a:lnSpc>
              <a:spcBef>
                <a:spcPts val="66"/>
              </a:spcBef>
            </a:pPr>
            <a:r>
              <a:rPr sz="1200" b="1" i="1" spc="0" dirty="0" smtClean="0">
                <a:latin typeface="Arial"/>
                <a:cs typeface="Arial"/>
              </a:rPr>
              <a:t>Bajaj JS,</a:t>
            </a:r>
            <a:r>
              <a:rPr sz="1200" b="1" i="1" spc="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Aliment Pharm</a:t>
            </a:r>
            <a:r>
              <a:rPr sz="1200" b="1" i="1" spc="-9" dirty="0" smtClean="0">
                <a:latin typeface="Arial"/>
                <a:cs typeface="Arial"/>
              </a:rPr>
              <a:t>a</a:t>
            </a:r>
            <a:r>
              <a:rPr sz="1200" b="1" i="1" spc="0" dirty="0" smtClean="0">
                <a:latin typeface="Arial"/>
                <a:cs typeface="Arial"/>
              </a:rPr>
              <a:t>col Ther.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2010;31:537–47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278"/>
              </a:spcBef>
            </a:pPr>
            <a:r>
              <a:rPr sz="1200" b="1" i="1" spc="0" dirty="0" smtClean="0">
                <a:latin typeface="Arial"/>
                <a:cs typeface="Arial"/>
              </a:rPr>
              <a:t>Häussinger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-4" dirty="0" smtClean="0">
                <a:latin typeface="Arial"/>
                <a:cs typeface="Arial"/>
              </a:rPr>
              <a:t>D</a:t>
            </a:r>
            <a:r>
              <a:rPr sz="1200" b="1" i="1" spc="0" dirty="0" smtClean="0">
                <a:latin typeface="Arial"/>
                <a:cs typeface="Arial"/>
              </a:rPr>
              <a:t>.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Acta</a:t>
            </a:r>
            <a:r>
              <a:rPr sz="1200" b="1" i="1" spc="-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Gastro-Enterologica Belgica. 2010;73:457–64</a:t>
            </a:r>
            <a:endParaRPr sz="1200">
              <a:latin typeface="Arial"/>
              <a:cs typeface="Arial"/>
            </a:endParaRPr>
          </a:p>
          <a:p>
            <a:pPr marL="2439669" marR="274">
              <a:lnSpc>
                <a:spcPct val="95825"/>
              </a:lnSpc>
              <a:spcBef>
                <a:spcPts val="60"/>
              </a:spcBef>
            </a:pPr>
            <a:r>
              <a:rPr sz="1200" b="1" i="1" spc="0" dirty="0" smtClean="0">
                <a:latin typeface="Arial"/>
                <a:cs typeface="Arial"/>
              </a:rPr>
              <a:t>Saliba</a:t>
            </a:r>
            <a:r>
              <a:rPr sz="1200" b="1" i="1" spc="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F.</a:t>
            </a:r>
            <a:r>
              <a:rPr sz="1200" b="1" i="1" spc="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Crit Care.</a:t>
            </a:r>
            <a:r>
              <a:rPr sz="1200" b="1" i="1" spc="-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2006;10:118</a:t>
            </a:r>
            <a:endParaRPr sz="1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606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Management of HE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Patients with </a:t>
            </a:r>
            <a:r>
              <a:rPr lang="en-US" b="1" i="1" dirty="0" smtClean="0"/>
              <a:t>Grade 2 HE </a:t>
            </a:r>
            <a:r>
              <a:rPr lang="en-US" dirty="0" smtClean="0"/>
              <a:t>should be </a:t>
            </a:r>
            <a:r>
              <a:rPr lang="en-US" b="1" i="1" dirty="0" smtClean="0"/>
              <a:t>admitted</a:t>
            </a:r>
            <a:r>
              <a:rPr lang="en-US" b="1" dirty="0" smtClean="0"/>
              <a:t> </a:t>
            </a:r>
            <a:r>
              <a:rPr lang="en-US" dirty="0" smtClean="0"/>
              <a:t>to identify precipitating factors</a:t>
            </a:r>
          </a:p>
          <a:p>
            <a:r>
              <a:rPr lang="en-US" dirty="0" smtClean="0"/>
              <a:t>Patients with </a:t>
            </a:r>
            <a:r>
              <a:rPr lang="en-US" b="1" i="1" dirty="0" smtClean="0"/>
              <a:t>Grade 3 or more HE</a:t>
            </a:r>
            <a:r>
              <a:rPr lang="en-US" dirty="0" smtClean="0"/>
              <a:t> should be </a:t>
            </a:r>
            <a:r>
              <a:rPr lang="en-US" b="1" i="1" dirty="0" smtClean="0"/>
              <a:t>managed in an ICU/HDU</a:t>
            </a:r>
          </a:p>
          <a:p>
            <a:r>
              <a:rPr lang="en-US" b="1" i="1" dirty="0" smtClean="0"/>
              <a:t>Complete infectious work-up</a:t>
            </a:r>
          </a:p>
          <a:p>
            <a:pPr lvl="1"/>
            <a:r>
              <a:rPr lang="en-US" dirty="0" smtClean="0"/>
              <a:t>Diagnostic </a:t>
            </a:r>
            <a:r>
              <a:rPr lang="en-US" dirty="0" err="1" smtClean="0"/>
              <a:t>paracentesis</a:t>
            </a:r>
            <a:endParaRPr lang="en-US" dirty="0" smtClean="0"/>
          </a:p>
          <a:p>
            <a:pPr lvl="1"/>
            <a:r>
              <a:rPr lang="en-US" dirty="0" smtClean="0"/>
              <a:t>Pan-culturing of urine and blood </a:t>
            </a:r>
          </a:p>
          <a:p>
            <a:pPr lvl="1"/>
            <a:r>
              <a:rPr lang="en-US" dirty="0" smtClean="0"/>
              <a:t>Chest X-ray </a:t>
            </a:r>
          </a:p>
          <a:p>
            <a:pPr lvl="1"/>
            <a:r>
              <a:rPr lang="en-US" dirty="0" smtClean="0"/>
              <a:t>Skin examination for possible </a:t>
            </a:r>
            <a:r>
              <a:rPr lang="en-US" dirty="0" err="1" smtClean="0"/>
              <a:t>cellulitis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4800600" y="6456394"/>
            <a:ext cx="3955839" cy="401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sz="1200" b="1" i="1" dirty="0" smtClean="0"/>
              <a:t>Bajaj SJ et al. Aliment </a:t>
            </a:r>
            <a:r>
              <a:rPr lang="en-US" sz="1200" b="1" i="1" dirty="0" err="1" smtClean="0"/>
              <a:t>Pharmacol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Ther</a:t>
            </a:r>
            <a:r>
              <a:rPr lang="en-US" sz="1200" b="1" i="1" dirty="0" smtClean="0"/>
              <a:t>. 2010;31, 537–547</a:t>
            </a:r>
          </a:p>
        </p:txBody>
      </p:sp>
    </p:spTree>
    <p:extLst>
      <p:ext uri="{BB962C8B-B14F-4D97-AF65-F5344CB8AC3E}">
        <p14:creationId xmlns:p14="http://schemas.microsoft.com/office/powerpoint/2010/main" val="191978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Management of HE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No role for prophylactic antibiotics in OHE</a:t>
            </a:r>
          </a:p>
          <a:p>
            <a:pPr lvl="1"/>
            <a:r>
              <a:rPr lang="en-US" dirty="0" smtClean="0"/>
              <a:t>Unless there is evidence of GI bleeding or sepsis</a:t>
            </a:r>
          </a:p>
          <a:p>
            <a:r>
              <a:rPr lang="en-US" dirty="0" smtClean="0"/>
              <a:t>Metabolic abnormalities should be corrected</a:t>
            </a:r>
          </a:p>
          <a:p>
            <a:r>
              <a:rPr lang="en-US" dirty="0" smtClean="0"/>
              <a:t>Hydration should be gentle, with care not to cause pulmonary congestion</a:t>
            </a:r>
          </a:p>
          <a:p>
            <a:r>
              <a:rPr lang="en-US" dirty="0" smtClean="0"/>
              <a:t>Correction of the underlying factors that precipitate HE might in itself help to resolve HE</a:t>
            </a:r>
          </a:p>
          <a:p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4800600" y="6456394"/>
            <a:ext cx="3955839" cy="40160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r>
              <a:rPr lang="en-US" sz="1200" b="1" i="1" dirty="0" smtClean="0"/>
              <a:t>Bajaj SJ et al. Aliment </a:t>
            </a:r>
            <a:r>
              <a:rPr lang="en-US" sz="1200" b="1" i="1" dirty="0" err="1" smtClean="0"/>
              <a:t>Pharmacol</a:t>
            </a:r>
            <a:r>
              <a:rPr lang="en-US" sz="1200" b="1" i="1" dirty="0" smtClean="0"/>
              <a:t> </a:t>
            </a:r>
            <a:r>
              <a:rPr lang="en-US" sz="1200" b="1" i="1" dirty="0" err="1" smtClean="0"/>
              <a:t>Ther</a:t>
            </a:r>
            <a:r>
              <a:rPr lang="en-US" sz="1200" b="1" i="1" dirty="0" smtClean="0"/>
              <a:t>. 2010;31, 537–547</a:t>
            </a:r>
          </a:p>
        </p:txBody>
      </p:sp>
    </p:spTree>
    <p:extLst>
      <p:ext uri="{BB962C8B-B14F-4D97-AF65-F5344CB8AC3E}">
        <p14:creationId xmlns:p14="http://schemas.microsoft.com/office/powerpoint/2010/main" val="25409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Specific treatment interventions in HE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Reduction in Ammonia production </a:t>
            </a:r>
          </a:p>
          <a:p>
            <a:pPr lvl="1"/>
            <a:r>
              <a:rPr lang="en-US" dirty="0" err="1" smtClean="0"/>
              <a:t>Lactulose</a:t>
            </a:r>
            <a:r>
              <a:rPr lang="en-US" dirty="0" smtClean="0"/>
              <a:t>, </a:t>
            </a:r>
            <a:r>
              <a:rPr lang="en-US" dirty="0" err="1" smtClean="0"/>
              <a:t>Rifaximin</a:t>
            </a:r>
            <a:r>
              <a:rPr lang="en-US" dirty="0" smtClean="0"/>
              <a:t>, </a:t>
            </a:r>
            <a:r>
              <a:rPr lang="en-US" dirty="0" err="1" smtClean="0"/>
              <a:t>Metronidazole</a:t>
            </a:r>
            <a:endParaRPr lang="en-US" dirty="0" smtClean="0"/>
          </a:p>
          <a:p>
            <a:r>
              <a:rPr lang="en-US" b="1" dirty="0" smtClean="0"/>
              <a:t>Alternative pathways for ammonia disposal</a:t>
            </a:r>
          </a:p>
          <a:p>
            <a:pPr lvl="1"/>
            <a:r>
              <a:rPr lang="en-US" dirty="0" smtClean="0"/>
              <a:t>L-</a:t>
            </a:r>
            <a:r>
              <a:rPr lang="en-US" dirty="0" err="1" smtClean="0"/>
              <a:t>Ornithine</a:t>
            </a:r>
            <a:r>
              <a:rPr lang="en-US" dirty="0" smtClean="0"/>
              <a:t> L- </a:t>
            </a:r>
            <a:r>
              <a:rPr lang="en-US" dirty="0" err="1" smtClean="0"/>
              <a:t>Aspartate</a:t>
            </a:r>
            <a:r>
              <a:rPr lang="en-US" dirty="0" smtClean="0"/>
              <a:t> (LOLA) </a:t>
            </a:r>
          </a:p>
          <a:p>
            <a:r>
              <a:rPr lang="en-US" b="1" dirty="0" smtClean="0"/>
              <a:t>Modifying </a:t>
            </a:r>
            <a:r>
              <a:rPr lang="en-US" b="1" dirty="0" err="1" smtClean="0"/>
              <a:t>porto</a:t>
            </a:r>
            <a:r>
              <a:rPr lang="en-US" b="1" dirty="0" smtClean="0"/>
              <a:t>-systemic collaterals </a:t>
            </a:r>
          </a:p>
          <a:p>
            <a:pPr lvl="1"/>
            <a:r>
              <a:rPr lang="en-US" dirty="0" smtClean="0"/>
              <a:t>persistent HE not responding to therapy, HE after TIPS</a:t>
            </a:r>
          </a:p>
          <a:p>
            <a:r>
              <a:rPr lang="en-US" b="1" dirty="0" smtClean="0"/>
              <a:t>Nutritional Interventions  </a:t>
            </a:r>
          </a:p>
          <a:p>
            <a:pPr lvl="1"/>
            <a:r>
              <a:rPr lang="en-US" dirty="0" smtClean="0"/>
              <a:t>Branched chain amino acids and vegetable based proteins</a:t>
            </a:r>
          </a:p>
          <a:p>
            <a:pPr lvl="1"/>
            <a:r>
              <a:rPr lang="en-US" dirty="0" smtClean="0"/>
              <a:t>Zn supplementation may provide a benefit in HE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0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Resistant HE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b="1" i="1" dirty="0" smtClean="0"/>
              <a:t>If HE persists after 72 h of treatment</a:t>
            </a:r>
            <a:r>
              <a:rPr lang="en-US" dirty="0" smtClean="0"/>
              <a:t>, the following possibilities must be explored:</a:t>
            </a:r>
          </a:p>
          <a:p>
            <a:pPr lvl="1"/>
            <a:r>
              <a:rPr lang="en-US" b="1" i="1" dirty="0" smtClean="0"/>
              <a:t>Other causes of encephalopathy </a:t>
            </a:r>
            <a:r>
              <a:rPr lang="en-US" dirty="0" smtClean="0"/>
              <a:t>might have been missed or inadequately treated</a:t>
            </a:r>
          </a:p>
          <a:p>
            <a:pPr lvl="1"/>
            <a:r>
              <a:rPr lang="en-US" b="1" i="1" dirty="0" smtClean="0"/>
              <a:t>A  precipitating factor</a:t>
            </a:r>
            <a:r>
              <a:rPr lang="en-US" b="1" dirty="0" smtClean="0"/>
              <a:t> </a:t>
            </a:r>
            <a:r>
              <a:rPr lang="en-US" dirty="0" smtClean="0"/>
              <a:t>might have been </a:t>
            </a:r>
            <a:r>
              <a:rPr lang="en-US" i="1" dirty="0" smtClean="0"/>
              <a:t>missed, treated inadequately</a:t>
            </a:r>
          </a:p>
          <a:p>
            <a:pPr lvl="1"/>
            <a:r>
              <a:rPr lang="en-US" b="1" i="1" dirty="0" smtClean="0"/>
              <a:t>Effective empiric therapy has not been instituted</a:t>
            </a:r>
          </a:p>
          <a:p>
            <a:pPr lvl="1"/>
            <a:r>
              <a:rPr lang="en-US" dirty="0" smtClean="0"/>
              <a:t>Keep on searching for </a:t>
            </a:r>
            <a:r>
              <a:rPr lang="en-US" b="1" i="1" dirty="0" smtClean="0"/>
              <a:t>missed possibilities </a:t>
            </a:r>
          </a:p>
          <a:p>
            <a:pPr lvl="2"/>
            <a:r>
              <a:rPr lang="en-US" dirty="0" smtClean="0"/>
              <a:t>shunts?, occult infections ?, </a:t>
            </a:r>
            <a:r>
              <a:rPr lang="en-US" dirty="0" err="1" smtClean="0"/>
              <a:t>benzodiacepines</a:t>
            </a:r>
            <a:r>
              <a:rPr lang="en-US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377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Sources of UGI bleeding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1" dirty="0" smtClean="0"/>
              <a:t>Non-portal hypertensive bleeds</a:t>
            </a:r>
          </a:p>
          <a:p>
            <a:pPr lvl="1"/>
            <a:r>
              <a:rPr lang="en-GB" b="1" i="1" dirty="0" smtClean="0">
                <a:solidFill>
                  <a:srgbClr val="C00000"/>
                </a:solidFill>
              </a:rPr>
              <a:t>Ulcer bleeding</a:t>
            </a:r>
          </a:p>
          <a:p>
            <a:pPr lvl="1"/>
            <a:r>
              <a:rPr lang="en-GB" i="1" dirty="0" smtClean="0"/>
              <a:t>Non-ulcer bleeding</a:t>
            </a:r>
          </a:p>
          <a:p>
            <a:pPr lvl="2"/>
            <a:r>
              <a:rPr lang="en-GB" dirty="0" smtClean="0"/>
              <a:t>Mallory-Weiss tears</a:t>
            </a:r>
          </a:p>
          <a:p>
            <a:pPr lvl="2"/>
            <a:r>
              <a:rPr lang="en-GB" dirty="0" err="1" smtClean="0"/>
              <a:t>Oesophagitis</a:t>
            </a:r>
            <a:endParaRPr lang="en-GB" dirty="0" smtClean="0"/>
          </a:p>
          <a:p>
            <a:pPr lvl="2"/>
            <a:r>
              <a:rPr lang="en-GB" dirty="0" err="1" smtClean="0"/>
              <a:t>Neoplasms</a:t>
            </a:r>
            <a:endParaRPr lang="en-GB" dirty="0" smtClean="0"/>
          </a:p>
          <a:p>
            <a:pPr lvl="2"/>
            <a:r>
              <a:rPr lang="en-GB" dirty="0" err="1" smtClean="0"/>
              <a:t>Dieulafoy</a:t>
            </a:r>
            <a:r>
              <a:rPr lang="en-GB" dirty="0" smtClean="0"/>
              <a:t> lesions</a:t>
            </a:r>
            <a:endParaRPr lang="en-GB" dirty="0"/>
          </a:p>
          <a:p>
            <a:r>
              <a:rPr lang="en-GB" b="1" dirty="0" smtClean="0"/>
              <a:t>Portal hypertensive bleeds</a:t>
            </a:r>
          </a:p>
          <a:p>
            <a:pPr lvl="1"/>
            <a:r>
              <a:rPr lang="en-GB" b="1" i="1" dirty="0" smtClean="0">
                <a:solidFill>
                  <a:srgbClr val="C00000"/>
                </a:solidFill>
              </a:rPr>
              <a:t>Oesophageal varices</a:t>
            </a:r>
          </a:p>
          <a:p>
            <a:pPr lvl="1"/>
            <a:r>
              <a:rPr lang="en-GB" i="1" dirty="0" smtClean="0"/>
              <a:t>Gastric </a:t>
            </a:r>
            <a:r>
              <a:rPr lang="en-GB" i="1" dirty="0" err="1" smtClean="0"/>
              <a:t>fundal</a:t>
            </a:r>
            <a:r>
              <a:rPr lang="en-GB" i="1" dirty="0" smtClean="0"/>
              <a:t> varices</a:t>
            </a:r>
          </a:p>
          <a:p>
            <a:pPr lvl="1"/>
            <a:r>
              <a:rPr lang="en-GB" i="1" dirty="0" smtClean="0"/>
              <a:t>Portal hypertensive </a:t>
            </a:r>
            <a:r>
              <a:rPr lang="en-GB" i="1" dirty="0" err="1" smtClean="0"/>
              <a:t>gastropathy</a:t>
            </a:r>
            <a:r>
              <a:rPr lang="en-GB" i="1" dirty="0" smtClean="0"/>
              <a:t> </a:t>
            </a:r>
          </a:p>
          <a:p>
            <a:pPr lvl="1">
              <a:buNone/>
            </a:pPr>
            <a:r>
              <a:rPr lang="en-GB" i="1" dirty="0" smtClean="0"/>
              <a:t>    (PHG)</a:t>
            </a:r>
            <a:endParaRPr lang="en-GB" i="1" dirty="0"/>
          </a:p>
        </p:txBody>
      </p:sp>
      <p:pic>
        <p:nvPicPr>
          <p:cNvPr id="4" name="Picture 3" descr="weo_gas_ulcer_inversion_costa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176" y="2060848"/>
            <a:ext cx="2211006" cy="1656184"/>
          </a:xfrm>
          <a:prstGeom prst="rect">
            <a:avLst/>
          </a:prstGeom>
        </p:spPr>
      </p:pic>
      <p:pic>
        <p:nvPicPr>
          <p:cNvPr id="6" name="Picture 5" descr="weo_eso_varicesb2_costa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156176" y="4437112"/>
            <a:ext cx="221100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6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GB" b="1" dirty="0" err="1" smtClean="0">
                <a:solidFill>
                  <a:srgbClr val="C00000"/>
                </a:solidFill>
              </a:rPr>
              <a:t>Lactulose</a:t>
            </a:r>
            <a:r>
              <a:rPr lang="en-GB" b="1" dirty="0" smtClean="0">
                <a:solidFill>
                  <a:srgbClr val="C00000"/>
                </a:solidFill>
              </a:rPr>
              <a:t> for secondary </a:t>
            </a:r>
            <a:r>
              <a:rPr lang="en-GB" b="1" dirty="0" err="1" smtClean="0">
                <a:solidFill>
                  <a:srgbClr val="C00000"/>
                </a:solidFill>
              </a:rPr>
              <a:t>prophylasix</a:t>
            </a:r>
            <a:r>
              <a:rPr lang="en-GB" b="1" dirty="0" smtClean="0">
                <a:solidFill>
                  <a:srgbClr val="C00000"/>
                </a:solidFill>
              </a:rPr>
              <a:t> (ITT)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GB" sz="2800" dirty="0" smtClean="0"/>
              <a:t>Patients recovering from HE; existing therapy continued; randomised to </a:t>
            </a:r>
            <a:r>
              <a:rPr lang="en-GB" sz="2800" dirty="0" err="1" smtClean="0"/>
              <a:t>lactulose</a:t>
            </a:r>
            <a:r>
              <a:rPr lang="en-GB" sz="2800" dirty="0" smtClean="0"/>
              <a:t> or placebo</a:t>
            </a:r>
          </a:p>
          <a:p>
            <a:pPr marL="754063" marR="34646" lvl="1" indent="-354013">
              <a:lnSpc>
                <a:spcPct val="95825"/>
              </a:lnSpc>
              <a:spcBef>
                <a:spcPts val="679"/>
              </a:spcBef>
            </a:pPr>
            <a:r>
              <a:rPr lang="en-GB" sz="2000" dirty="0" smtClean="0">
                <a:cs typeface="Arial"/>
              </a:rPr>
              <a:t>Mean</a:t>
            </a:r>
            <a:r>
              <a:rPr lang="en-GB" sz="2000" spc="4" dirty="0" smtClean="0">
                <a:cs typeface="Arial"/>
              </a:rPr>
              <a:t> </a:t>
            </a:r>
            <a:r>
              <a:rPr lang="en-GB" sz="2000" dirty="0" smtClean="0">
                <a:cs typeface="Arial"/>
              </a:rPr>
              <a:t>MELD</a:t>
            </a:r>
            <a:r>
              <a:rPr lang="en-GB" sz="2000" spc="-4" dirty="0" smtClean="0">
                <a:cs typeface="Arial"/>
              </a:rPr>
              <a:t> </a:t>
            </a:r>
            <a:r>
              <a:rPr lang="en-GB" sz="2000" dirty="0" smtClean="0">
                <a:cs typeface="Arial"/>
              </a:rPr>
              <a:t>score</a:t>
            </a:r>
            <a:r>
              <a:rPr lang="en-GB" sz="2000" spc="4" dirty="0" smtClean="0">
                <a:cs typeface="Arial"/>
              </a:rPr>
              <a:t> </a:t>
            </a:r>
            <a:r>
              <a:rPr lang="en-GB" sz="2000" dirty="0" smtClean="0">
                <a:cs typeface="Arial"/>
              </a:rPr>
              <a:t>21.8</a:t>
            </a:r>
            <a:r>
              <a:rPr lang="en-GB" sz="2000" spc="4" dirty="0" smtClean="0">
                <a:cs typeface="Arial"/>
              </a:rPr>
              <a:t> </a:t>
            </a:r>
            <a:r>
              <a:rPr lang="en-GB" sz="2000" dirty="0" smtClean="0">
                <a:cs typeface="Arial"/>
              </a:rPr>
              <a:t>and</a:t>
            </a:r>
            <a:r>
              <a:rPr lang="en-GB" sz="2000" spc="4" dirty="0" smtClean="0">
                <a:cs typeface="Arial"/>
              </a:rPr>
              <a:t> </a:t>
            </a:r>
            <a:r>
              <a:rPr lang="en-GB" sz="2000" dirty="0" smtClean="0">
                <a:cs typeface="Arial"/>
              </a:rPr>
              <a:t>20.6</a:t>
            </a:r>
            <a:r>
              <a:rPr lang="en-GB" sz="2000" spc="4" dirty="0" smtClean="0">
                <a:cs typeface="Arial"/>
              </a:rPr>
              <a:t> </a:t>
            </a:r>
            <a:r>
              <a:rPr lang="en-GB" sz="2000" dirty="0" smtClean="0">
                <a:cs typeface="Arial"/>
              </a:rPr>
              <a:t>respectively</a:t>
            </a:r>
            <a:r>
              <a:rPr lang="en-GB" sz="2000" spc="14" dirty="0" smtClean="0">
                <a:cs typeface="Arial"/>
              </a:rPr>
              <a:t> </a:t>
            </a:r>
            <a:r>
              <a:rPr lang="en-GB" sz="2000" dirty="0" smtClean="0">
                <a:cs typeface="Arial"/>
              </a:rPr>
              <a:t>at</a:t>
            </a:r>
            <a:r>
              <a:rPr lang="en-GB" sz="2000" spc="4" dirty="0" smtClean="0">
                <a:cs typeface="Arial"/>
              </a:rPr>
              <a:t> </a:t>
            </a:r>
            <a:r>
              <a:rPr lang="en-GB" sz="2000" dirty="0" smtClean="0">
                <a:cs typeface="Arial"/>
              </a:rPr>
              <a:t>baseline; median</a:t>
            </a:r>
            <a:r>
              <a:rPr lang="en-GB" sz="2000" spc="9" dirty="0" smtClean="0">
                <a:cs typeface="Arial"/>
              </a:rPr>
              <a:t> </a:t>
            </a:r>
            <a:r>
              <a:rPr lang="en-GB" sz="2000" dirty="0" smtClean="0">
                <a:cs typeface="Arial"/>
              </a:rPr>
              <a:t>14</a:t>
            </a:r>
            <a:r>
              <a:rPr lang="en-GB" sz="2000" spc="9" dirty="0" smtClean="0">
                <a:cs typeface="Arial"/>
              </a:rPr>
              <a:t> </a:t>
            </a:r>
            <a:r>
              <a:rPr lang="en-GB" sz="2000" dirty="0" smtClean="0">
                <a:cs typeface="Arial"/>
              </a:rPr>
              <a:t>months’</a:t>
            </a:r>
            <a:r>
              <a:rPr lang="en-GB" sz="2000" spc="9" dirty="0" smtClean="0">
                <a:cs typeface="Arial"/>
              </a:rPr>
              <a:t> </a:t>
            </a:r>
            <a:r>
              <a:rPr lang="en-GB" sz="2000" dirty="0" smtClean="0">
                <a:cs typeface="Arial"/>
              </a:rPr>
              <a:t>follow-up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838200" y="3505200"/>
            <a:ext cx="4300728" cy="3090356"/>
            <a:chOff x="838200" y="3213195"/>
            <a:chExt cx="4300728" cy="3090356"/>
          </a:xfrm>
          <a:solidFill>
            <a:schemeClr val="bg1"/>
          </a:solidFill>
        </p:grpSpPr>
        <p:sp>
          <p:nvSpPr>
            <p:cNvPr id="5" name="object 21"/>
            <p:cNvSpPr/>
            <p:nvPr/>
          </p:nvSpPr>
          <p:spPr>
            <a:xfrm>
              <a:off x="1861566" y="4770882"/>
              <a:ext cx="1030986" cy="947927"/>
            </a:xfrm>
            <a:custGeom>
              <a:avLst/>
              <a:gdLst/>
              <a:ahLst/>
              <a:cxnLst/>
              <a:rect l="l" t="t" r="r" b="b"/>
              <a:pathLst>
                <a:path w="1030986" h="947927">
                  <a:moveTo>
                    <a:pt x="0" y="0"/>
                  </a:moveTo>
                  <a:lnTo>
                    <a:pt x="0" y="947927"/>
                  </a:lnTo>
                  <a:lnTo>
                    <a:pt x="1030986" y="947927"/>
                  </a:lnTo>
                  <a:lnTo>
                    <a:pt x="1030986" y="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" name="object 22"/>
            <p:cNvSpPr/>
            <p:nvPr/>
          </p:nvSpPr>
          <p:spPr>
            <a:xfrm>
              <a:off x="3706367" y="3485388"/>
              <a:ext cx="1030986" cy="2233422"/>
            </a:xfrm>
            <a:custGeom>
              <a:avLst/>
              <a:gdLst/>
              <a:ahLst/>
              <a:cxnLst/>
              <a:rect l="l" t="t" r="r" b="b"/>
              <a:pathLst>
                <a:path w="1030986" h="2233422">
                  <a:moveTo>
                    <a:pt x="0" y="0"/>
                  </a:moveTo>
                  <a:lnTo>
                    <a:pt x="0" y="2233422"/>
                  </a:lnTo>
                  <a:lnTo>
                    <a:pt x="1030986" y="2233422"/>
                  </a:lnTo>
                  <a:lnTo>
                    <a:pt x="1030986" y="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" name="object 23"/>
            <p:cNvSpPr/>
            <p:nvPr/>
          </p:nvSpPr>
          <p:spPr>
            <a:xfrm>
              <a:off x="1449324" y="3342894"/>
              <a:ext cx="0" cy="2375916"/>
            </a:xfrm>
            <a:custGeom>
              <a:avLst/>
              <a:gdLst/>
              <a:ahLst/>
              <a:cxnLst/>
              <a:rect l="l" t="t" r="r" b="b"/>
              <a:pathLst>
                <a:path h="2375916">
                  <a:moveTo>
                    <a:pt x="0" y="0"/>
                  </a:moveTo>
                  <a:lnTo>
                    <a:pt x="0" y="2375916"/>
                  </a:lnTo>
                </a:path>
              </a:pathLst>
            </a:custGeom>
            <a:grpFill/>
            <a:ln w="22606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24"/>
            <p:cNvSpPr/>
            <p:nvPr/>
          </p:nvSpPr>
          <p:spPr>
            <a:xfrm>
              <a:off x="1449324" y="5719191"/>
              <a:ext cx="64769" cy="0"/>
            </a:xfrm>
            <a:custGeom>
              <a:avLst/>
              <a:gdLst/>
              <a:ahLst/>
              <a:cxnLst/>
              <a:rect l="l" t="t" r="r" b="b"/>
              <a:pathLst>
                <a:path w="64769">
                  <a:moveTo>
                    <a:pt x="64769" y="0"/>
                  </a:moveTo>
                  <a:lnTo>
                    <a:pt x="0" y="0"/>
                  </a:lnTo>
                </a:path>
              </a:pathLst>
            </a:custGeom>
            <a:grpFill/>
            <a:ln w="21844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25"/>
            <p:cNvSpPr/>
            <p:nvPr/>
          </p:nvSpPr>
          <p:spPr>
            <a:xfrm>
              <a:off x="1449324" y="3342513"/>
              <a:ext cx="64769" cy="0"/>
            </a:xfrm>
            <a:custGeom>
              <a:avLst/>
              <a:gdLst/>
              <a:ahLst/>
              <a:cxnLst/>
              <a:rect l="l" t="t" r="r" b="b"/>
              <a:pathLst>
                <a:path w="64769">
                  <a:moveTo>
                    <a:pt x="64769" y="0"/>
                  </a:moveTo>
                  <a:lnTo>
                    <a:pt x="0" y="0"/>
                  </a:lnTo>
                </a:path>
              </a:pathLst>
            </a:custGeom>
            <a:grpFill/>
            <a:ln w="21844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26"/>
            <p:cNvSpPr/>
            <p:nvPr/>
          </p:nvSpPr>
          <p:spPr>
            <a:xfrm>
              <a:off x="1449324" y="5719191"/>
              <a:ext cx="3689604" cy="0"/>
            </a:xfrm>
            <a:custGeom>
              <a:avLst/>
              <a:gdLst/>
              <a:ahLst/>
              <a:cxnLst/>
              <a:rect l="l" t="t" r="r" b="b"/>
              <a:pathLst>
                <a:path w="3689604">
                  <a:moveTo>
                    <a:pt x="3689604" y="0"/>
                  </a:moveTo>
                  <a:lnTo>
                    <a:pt x="0" y="0"/>
                  </a:lnTo>
                </a:path>
              </a:pathLst>
            </a:custGeom>
            <a:grpFill/>
            <a:ln w="21844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17"/>
            <p:cNvSpPr txBox="1"/>
            <p:nvPr/>
          </p:nvSpPr>
          <p:spPr>
            <a:xfrm>
              <a:off x="4090658" y="3213195"/>
              <a:ext cx="319777" cy="240308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830"/>
                </a:lnSpc>
                <a:spcBef>
                  <a:spcPts val="91"/>
                </a:spcBef>
              </a:pPr>
              <a:r>
                <a:rPr sz="1700" b="1" spc="29" dirty="0" smtClean="0">
                  <a:latin typeface="Arial"/>
                  <a:cs typeface="Arial"/>
                </a:rPr>
                <a:t>47</a:t>
              </a:r>
              <a:endParaRPr sz="1700" dirty="0">
                <a:latin typeface="Arial"/>
                <a:cs typeface="Arial"/>
              </a:endParaRPr>
            </a:p>
          </p:txBody>
        </p:sp>
        <p:sp>
          <p:nvSpPr>
            <p:cNvPr id="12" name="object 16"/>
            <p:cNvSpPr txBox="1"/>
            <p:nvPr/>
          </p:nvSpPr>
          <p:spPr>
            <a:xfrm>
              <a:off x="1048009" y="3241214"/>
              <a:ext cx="272480" cy="219840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660"/>
                </a:lnSpc>
                <a:spcBef>
                  <a:spcPts val="83"/>
                </a:spcBef>
              </a:pPr>
              <a:r>
                <a:rPr sz="1500" b="1" spc="-44" dirty="0" smtClean="0">
                  <a:latin typeface="Arial"/>
                  <a:cs typeface="Arial"/>
                </a:rPr>
                <a:t>50</a:t>
              </a:r>
              <a:endParaRPr sz="1500" dirty="0">
                <a:latin typeface="Arial"/>
                <a:cs typeface="Arial"/>
              </a:endParaRPr>
            </a:p>
          </p:txBody>
        </p:sp>
        <p:sp>
          <p:nvSpPr>
            <p:cNvPr id="13" name="object 15"/>
            <p:cNvSpPr txBox="1"/>
            <p:nvPr/>
          </p:nvSpPr>
          <p:spPr>
            <a:xfrm>
              <a:off x="2242058" y="4484978"/>
              <a:ext cx="319777" cy="240308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830"/>
                </a:lnSpc>
                <a:spcBef>
                  <a:spcPts val="91"/>
                </a:spcBef>
              </a:pPr>
              <a:r>
                <a:rPr sz="1700" b="1" spc="29" dirty="0" smtClean="0">
                  <a:latin typeface="Arial"/>
                  <a:cs typeface="Arial"/>
                </a:rPr>
                <a:t>20</a:t>
              </a:r>
              <a:endParaRPr sz="1700" dirty="0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160780" y="5623989"/>
              <a:ext cx="169517" cy="219840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660"/>
                </a:lnSpc>
                <a:spcBef>
                  <a:spcPts val="83"/>
                </a:spcBef>
              </a:pPr>
              <a:r>
                <a:rPr sz="1500" b="1" spc="0" dirty="0" smtClean="0">
                  <a:latin typeface="Arial"/>
                  <a:cs typeface="Arial"/>
                </a:rPr>
                <a:t>0</a:t>
              </a:r>
              <a:endParaRPr sz="1500">
                <a:latin typeface="Arial"/>
                <a:cs typeface="Arial"/>
              </a:endParaRPr>
            </a:p>
          </p:txBody>
        </p:sp>
        <p:sp>
          <p:nvSpPr>
            <p:cNvPr id="15" name="object 13"/>
            <p:cNvSpPr txBox="1"/>
            <p:nvPr/>
          </p:nvSpPr>
          <p:spPr>
            <a:xfrm>
              <a:off x="1899159" y="5851057"/>
              <a:ext cx="1007148" cy="381800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660"/>
                </a:lnSpc>
                <a:spcBef>
                  <a:spcPts val="83"/>
                </a:spcBef>
              </a:pPr>
              <a:r>
                <a:rPr sz="1500" b="1" spc="-50" dirty="0" smtClean="0">
                  <a:latin typeface="Arial"/>
                  <a:cs typeface="Arial"/>
                </a:rPr>
                <a:t>L</a:t>
              </a:r>
              <a:r>
                <a:rPr sz="1500" b="1" spc="34" dirty="0" smtClean="0">
                  <a:latin typeface="Arial"/>
                  <a:cs typeface="Arial"/>
                </a:rPr>
                <a:t>a</a:t>
              </a:r>
              <a:r>
                <a:rPr sz="1500" b="1" spc="-50" dirty="0" smtClean="0">
                  <a:latin typeface="Arial"/>
                  <a:cs typeface="Arial"/>
                </a:rPr>
                <a:t>c</a:t>
              </a:r>
              <a:r>
                <a:rPr sz="1500" b="1" spc="-29" dirty="0" smtClean="0">
                  <a:latin typeface="Arial"/>
                  <a:cs typeface="Arial"/>
                </a:rPr>
                <a:t>t</a:t>
              </a:r>
              <a:r>
                <a:rPr sz="1500" b="1" spc="39" dirty="0" smtClean="0">
                  <a:latin typeface="Arial"/>
                  <a:cs typeface="Arial"/>
                </a:rPr>
                <a:t>u</a:t>
              </a:r>
              <a:r>
                <a:rPr sz="1500" b="1" spc="-25" dirty="0" smtClean="0">
                  <a:latin typeface="Arial"/>
                  <a:cs typeface="Arial"/>
                </a:rPr>
                <a:t>l</a:t>
              </a:r>
              <a:r>
                <a:rPr sz="1500" b="1" spc="-50" dirty="0" smtClean="0">
                  <a:latin typeface="Arial"/>
                  <a:cs typeface="Arial"/>
                </a:rPr>
                <a:t>o</a:t>
              </a:r>
              <a:r>
                <a:rPr sz="1500" b="1" spc="34" dirty="0" smtClean="0">
                  <a:latin typeface="Arial"/>
                  <a:cs typeface="Arial"/>
                </a:rPr>
                <a:t>s</a:t>
              </a:r>
              <a:r>
                <a:rPr sz="1500" b="1" spc="0" dirty="0" smtClean="0">
                  <a:latin typeface="Arial"/>
                  <a:cs typeface="Arial"/>
                </a:rPr>
                <a:t>e</a:t>
              </a:r>
              <a:endParaRPr sz="1500" dirty="0">
                <a:latin typeface="Arial"/>
                <a:cs typeface="Arial"/>
              </a:endParaRPr>
            </a:p>
            <a:p>
              <a:pPr marL="178814" marR="29166">
                <a:lnSpc>
                  <a:spcPts val="1275"/>
                </a:lnSpc>
              </a:pPr>
              <a:r>
                <a:rPr sz="1200" b="1" spc="0" dirty="0" smtClean="0">
                  <a:latin typeface="Arial"/>
                  <a:cs typeface="Arial"/>
                </a:rPr>
                <a:t>(n=61)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6" name="object 12"/>
            <p:cNvSpPr txBox="1"/>
            <p:nvPr/>
          </p:nvSpPr>
          <p:spPr>
            <a:xfrm>
              <a:off x="3832516" y="5851057"/>
              <a:ext cx="811965" cy="381800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ts val="1660"/>
                </a:lnSpc>
                <a:spcBef>
                  <a:spcPts val="83"/>
                </a:spcBef>
              </a:pPr>
              <a:r>
                <a:rPr sz="1500" b="1" spc="-59" dirty="0" smtClean="0">
                  <a:latin typeface="Arial"/>
                  <a:cs typeface="Arial"/>
                </a:rPr>
                <a:t>P</a:t>
              </a:r>
              <a:r>
                <a:rPr sz="1500" b="1" spc="64" dirty="0" smtClean="0">
                  <a:latin typeface="Arial"/>
                  <a:cs typeface="Arial"/>
                </a:rPr>
                <a:t>l</a:t>
              </a:r>
              <a:r>
                <a:rPr sz="1500" b="1" spc="-54" dirty="0" smtClean="0">
                  <a:latin typeface="Arial"/>
                  <a:cs typeface="Arial"/>
                </a:rPr>
                <a:t>a</a:t>
              </a:r>
              <a:r>
                <a:rPr sz="1500" b="1" spc="-50" dirty="0" smtClean="0">
                  <a:latin typeface="Arial"/>
                  <a:cs typeface="Arial"/>
                </a:rPr>
                <a:t>c</a:t>
              </a:r>
              <a:r>
                <a:rPr sz="1500" b="1" spc="34" dirty="0" smtClean="0">
                  <a:latin typeface="Arial"/>
                  <a:cs typeface="Arial"/>
                </a:rPr>
                <a:t>e</a:t>
              </a:r>
              <a:r>
                <a:rPr sz="1500" b="1" spc="-50" dirty="0" smtClean="0">
                  <a:latin typeface="Arial"/>
                  <a:cs typeface="Arial"/>
                </a:rPr>
                <a:t>bo</a:t>
              </a:r>
              <a:endParaRPr sz="1500" dirty="0">
                <a:latin typeface="Arial"/>
                <a:cs typeface="Arial"/>
              </a:endParaRPr>
            </a:p>
            <a:p>
              <a:pPr marL="166561" marR="144220" algn="ctr">
                <a:lnSpc>
                  <a:spcPts val="1275"/>
                </a:lnSpc>
              </a:pPr>
              <a:r>
                <a:rPr sz="1200" b="1" spc="0" dirty="0" smtClean="0">
                  <a:latin typeface="Arial"/>
                  <a:cs typeface="Arial"/>
                </a:rPr>
                <a:t>(n=64)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7" name="object 11"/>
            <p:cNvSpPr txBox="1"/>
            <p:nvPr/>
          </p:nvSpPr>
          <p:spPr>
            <a:xfrm>
              <a:off x="838200" y="6138705"/>
              <a:ext cx="617045" cy="164846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225"/>
                </a:lnSpc>
                <a:spcBef>
                  <a:spcPts val="61"/>
                </a:spcBef>
              </a:pPr>
              <a:r>
                <a:rPr sz="1100" b="1" spc="0" dirty="0" smtClean="0">
                  <a:latin typeface="Arial"/>
                  <a:cs typeface="Arial"/>
                </a:rPr>
                <a:t>*p=0.001</a:t>
              </a:r>
              <a:endParaRPr sz="1100" dirty="0">
                <a:latin typeface="Arial"/>
                <a:cs typeface="Arial"/>
              </a:endParaRPr>
            </a:p>
          </p:txBody>
        </p:sp>
        <p:sp>
          <p:nvSpPr>
            <p:cNvPr id="18" name="object 9"/>
            <p:cNvSpPr txBox="1"/>
            <p:nvPr/>
          </p:nvSpPr>
          <p:spPr>
            <a:xfrm>
              <a:off x="1449324" y="3342513"/>
              <a:ext cx="0" cy="142875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19" name="object 8"/>
            <p:cNvSpPr txBox="1"/>
            <p:nvPr/>
          </p:nvSpPr>
          <p:spPr>
            <a:xfrm>
              <a:off x="1449324" y="3485388"/>
              <a:ext cx="2257043" cy="1285494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00"/>
                </a:lnSpc>
              </a:pPr>
              <a:endParaRPr sz="1000" dirty="0"/>
            </a:p>
            <a:p>
              <a:pPr marL="844931" marR="1263460" algn="ctr">
                <a:lnSpc>
                  <a:spcPct val="95825"/>
                </a:lnSpc>
                <a:spcBef>
                  <a:spcPts val="5495"/>
                </a:spcBef>
              </a:pPr>
              <a:r>
                <a:rPr sz="1800" spc="0" dirty="0" smtClean="0">
                  <a:latin typeface="Arial"/>
                  <a:cs typeface="Arial"/>
                </a:rPr>
                <a:t>*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20" name="object 7"/>
            <p:cNvSpPr txBox="1"/>
            <p:nvPr/>
          </p:nvSpPr>
          <p:spPr>
            <a:xfrm>
              <a:off x="3706367" y="3485388"/>
              <a:ext cx="1030986" cy="2233803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1" name="object 6"/>
            <p:cNvSpPr txBox="1"/>
            <p:nvPr/>
          </p:nvSpPr>
          <p:spPr>
            <a:xfrm>
              <a:off x="4737354" y="3485388"/>
              <a:ext cx="401574" cy="2233803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2" name="object 5"/>
            <p:cNvSpPr txBox="1"/>
            <p:nvPr/>
          </p:nvSpPr>
          <p:spPr>
            <a:xfrm>
              <a:off x="1449324" y="4770882"/>
              <a:ext cx="412242" cy="948308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3" name="object 4"/>
            <p:cNvSpPr txBox="1"/>
            <p:nvPr/>
          </p:nvSpPr>
          <p:spPr>
            <a:xfrm>
              <a:off x="1861566" y="4770882"/>
              <a:ext cx="1030986" cy="948308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4" name="object 3"/>
            <p:cNvSpPr txBox="1"/>
            <p:nvPr/>
          </p:nvSpPr>
          <p:spPr>
            <a:xfrm>
              <a:off x="2892552" y="4770882"/>
              <a:ext cx="813815" cy="948308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</p:grpSp>
      <p:sp>
        <p:nvSpPr>
          <p:cNvPr id="25" name="object 17"/>
          <p:cNvSpPr txBox="1"/>
          <p:nvPr/>
        </p:nvSpPr>
        <p:spPr>
          <a:xfrm>
            <a:off x="2209800" y="4800600"/>
            <a:ext cx="319777" cy="24030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830"/>
              </a:lnSpc>
              <a:spcBef>
                <a:spcPts val="91"/>
              </a:spcBef>
            </a:pPr>
            <a:r>
              <a:rPr lang="en-GB" sz="1700" b="1" spc="29" dirty="0" smtClean="0">
                <a:latin typeface="Arial"/>
                <a:cs typeface="Arial"/>
              </a:rPr>
              <a:t>20</a:t>
            </a:r>
            <a:endParaRPr sz="1700" dirty="0">
              <a:latin typeface="Arial"/>
              <a:cs typeface="Arial"/>
            </a:endParaRPr>
          </a:p>
        </p:txBody>
      </p:sp>
      <p:cxnSp>
        <p:nvCxnSpPr>
          <p:cNvPr id="27" name="Straight Arrow Connector 26"/>
          <p:cNvCxnSpPr>
            <a:stCxn id="22" idx="2"/>
          </p:cNvCxnSpPr>
          <p:nvPr/>
        </p:nvCxnSpPr>
        <p:spPr>
          <a:xfrm flipV="1">
            <a:off x="1655445" y="3581400"/>
            <a:ext cx="20955" cy="2429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2"/>
          </p:cNvCxnSpPr>
          <p:nvPr/>
        </p:nvCxnSpPr>
        <p:spPr>
          <a:xfrm>
            <a:off x="1655445" y="6011195"/>
            <a:ext cx="3373755" cy="86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0600" y="3200400"/>
            <a:ext cx="2438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 dirty="0" smtClean="0">
                <a:latin typeface="Arial" pitchFamily="34" charset="0"/>
                <a:cs typeface="Arial" pitchFamily="34" charset="0"/>
              </a:rPr>
              <a:t>Breakthrough HE (%)</a:t>
            </a:r>
            <a:endParaRPr lang="en-GB" sz="15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bject 10"/>
          <p:cNvSpPr txBox="1"/>
          <p:nvPr/>
        </p:nvSpPr>
        <p:spPr>
          <a:xfrm>
            <a:off x="4806188" y="6512256"/>
            <a:ext cx="389809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25"/>
              </a:lnSpc>
              <a:spcBef>
                <a:spcPts val="66"/>
              </a:spcBef>
            </a:pPr>
            <a:r>
              <a:rPr sz="1200" b="1" i="1" spc="0" dirty="0" smtClean="0">
                <a:latin typeface="Arial"/>
                <a:cs typeface="Arial"/>
              </a:rPr>
              <a:t>Sharma BC, et al. Gastroenterology. 2009;137:885–91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471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C00000"/>
                </a:solidFill>
              </a:rPr>
              <a:t>Lactulose</a:t>
            </a:r>
            <a:r>
              <a:rPr lang="en-GB" b="1" dirty="0" smtClean="0">
                <a:solidFill>
                  <a:srgbClr val="C00000"/>
                </a:solidFill>
              </a:rPr>
              <a:t> tolerability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800600"/>
          </a:xfrm>
        </p:spPr>
        <p:txBody>
          <a:bodyPr>
            <a:normAutofit lnSpcReduction="10000"/>
          </a:bodyPr>
          <a:lstStyle/>
          <a:p>
            <a:r>
              <a:rPr lang="en-GB" sz="2800" dirty="0" smtClean="0"/>
              <a:t>Patients taking </a:t>
            </a:r>
            <a:r>
              <a:rPr lang="en-GB" sz="2800" dirty="0" err="1" smtClean="0"/>
              <a:t>lactulose</a:t>
            </a:r>
            <a:r>
              <a:rPr lang="en-GB" sz="2800" dirty="0" smtClean="0"/>
              <a:t> require education regarding AE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pPr>
              <a:lnSpc>
                <a:spcPct val="110000"/>
              </a:lnSpc>
              <a:spcBef>
                <a:spcPts val="97"/>
              </a:spcBef>
            </a:pPr>
            <a:r>
              <a:rPr lang="en-GB" sz="2800" dirty="0" smtClean="0">
                <a:cs typeface="Arial"/>
              </a:rPr>
              <a:t>Dose should be carefully</a:t>
            </a:r>
            <a:r>
              <a:rPr lang="en-GB" sz="2800" spc="-4" dirty="0" smtClean="0">
                <a:cs typeface="Arial"/>
              </a:rPr>
              <a:t> </a:t>
            </a:r>
            <a:r>
              <a:rPr lang="en-GB" sz="2800" dirty="0" smtClean="0">
                <a:cs typeface="Arial"/>
              </a:rPr>
              <a:t>titrated to maintain 2–3</a:t>
            </a:r>
            <a:r>
              <a:rPr lang="en-GB" sz="2800" spc="-4" dirty="0" smtClean="0">
                <a:cs typeface="Arial"/>
              </a:rPr>
              <a:t>      </a:t>
            </a:r>
            <a:r>
              <a:rPr lang="en-GB" sz="2800" dirty="0" smtClean="0">
                <a:cs typeface="Arial"/>
              </a:rPr>
              <a:t>stools/day without</a:t>
            </a:r>
            <a:r>
              <a:rPr lang="en-GB" sz="2800" spc="14" dirty="0" smtClean="0">
                <a:cs typeface="Arial"/>
              </a:rPr>
              <a:t> </a:t>
            </a:r>
            <a:r>
              <a:rPr lang="en-GB" sz="2800" dirty="0" smtClean="0">
                <a:cs typeface="Arial"/>
              </a:rPr>
              <a:t>diarrhoea</a:t>
            </a:r>
          </a:p>
          <a:p>
            <a:r>
              <a:rPr lang="en-GB" sz="2800" dirty="0" smtClean="0">
                <a:cs typeface="Arial"/>
              </a:rPr>
              <a:t>In patients with acute</a:t>
            </a:r>
            <a:r>
              <a:rPr lang="en-GB" sz="2800" spc="-4" dirty="0" smtClean="0">
                <a:cs typeface="Arial"/>
              </a:rPr>
              <a:t> </a:t>
            </a:r>
            <a:r>
              <a:rPr lang="en-GB" sz="2800" dirty="0" smtClean="0">
                <a:cs typeface="Arial"/>
              </a:rPr>
              <a:t>liver failure caution due to risk of colonic</a:t>
            </a:r>
            <a:r>
              <a:rPr lang="en-GB" sz="2800" spc="4" dirty="0" smtClean="0">
                <a:cs typeface="Arial"/>
              </a:rPr>
              <a:t> </a:t>
            </a:r>
            <a:r>
              <a:rPr lang="en-GB" sz="2800" dirty="0" smtClean="0">
                <a:cs typeface="Arial"/>
              </a:rPr>
              <a:t>distension,</a:t>
            </a:r>
            <a:r>
              <a:rPr lang="en-GB" sz="2800" spc="4" dirty="0" smtClean="0">
                <a:cs typeface="Arial"/>
              </a:rPr>
              <a:t> </a:t>
            </a:r>
            <a:r>
              <a:rPr lang="en-GB" sz="2800" dirty="0" smtClean="0">
                <a:cs typeface="Arial"/>
              </a:rPr>
              <a:t>particularly</a:t>
            </a:r>
            <a:r>
              <a:rPr lang="en-GB" sz="2800" spc="4" dirty="0" smtClean="0">
                <a:cs typeface="Arial"/>
              </a:rPr>
              <a:t> </a:t>
            </a:r>
            <a:r>
              <a:rPr lang="en-GB" sz="2800" dirty="0" smtClean="0">
                <a:cs typeface="Arial"/>
              </a:rPr>
              <a:t>if</a:t>
            </a:r>
            <a:r>
              <a:rPr lang="en-GB" sz="2800" spc="4" dirty="0" smtClean="0">
                <a:cs typeface="Arial"/>
              </a:rPr>
              <a:t> </a:t>
            </a:r>
            <a:r>
              <a:rPr lang="en-GB" sz="2800" dirty="0" smtClean="0">
                <a:cs typeface="Arial"/>
              </a:rPr>
              <a:t>surgery</a:t>
            </a:r>
            <a:r>
              <a:rPr lang="en-GB" sz="2800" spc="-4" dirty="0" smtClean="0">
                <a:cs typeface="Arial"/>
              </a:rPr>
              <a:t> </a:t>
            </a:r>
            <a:r>
              <a:rPr lang="en-GB" sz="2800" dirty="0" smtClean="0">
                <a:cs typeface="Arial"/>
              </a:rPr>
              <a:t>planned</a:t>
            </a:r>
            <a:endParaRPr lang="en-GB" sz="2800" dirty="0"/>
          </a:p>
        </p:txBody>
      </p:sp>
      <p:sp>
        <p:nvSpPr>
          <p:cNvPr id="4" name="object 13"/>
          <p:cNvSpPr txBox="1"/>
          <p:nvPr/>
        </p:nvSpPr>
        <p:spPr>
          <a:xfrm>
            <a:off x="838200" y="2133600"/>
            <a:ext cx="3429000" cy="2209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spcBef>
                <a:spcPts val="97"/>
              </a:spcBef>
              <a:buFont typeface="Arial" pitchFamily="34" charset="0"/>
              <a:buChar char="•"/>
            </a:pPr>
            <a:r>
              <a:rPr lang="en-US" sz="2000" spc="0" dirty="0" smtClean="0">
                <a:cs typeface="Arial"/>
              </a:rPr>
              <a:t>   </a:t>
            </a:r>
            <a:r>
              <a:rPr lang="en-US" sz="2000" dirty="0" smtClean="0">
                <a:cs typeface="Arial"/>
              </a:rPr>
              <a:t>Excessive sweet taste</a:t>
            </a:r>
            <a:endParaRPr sz="2000" dirty="0">
              <a:cs typeface="Arial"/>
            </a:endParaRPr>
          </a:p>
          <a:p>
            <a:pPr marL="12700" marR="134640">
              <a:spcBef>
                <a:spcPts val="593"/>
              </a:spcBef>
              <a:buFont typeface="Arial" pitchFamily="34" charset="0"/>
              <a:buChar char="•"/>
            </a:pPr>
            <a:r>
              <a:rPr lang="en-US" sz="2000" spc="0" dirty="0" smtClean="0">
                <a:cs typeface="Arial"/>
              </a:rPr>
              <a:t>   </a:t>
            </a:r>
            <a:r>
              <a:rPr lang="en-US" sz="2000" dirty="0" smtClean="0">
                <a:cs typeface="Arial"/>
              </a:rPr>
              <a:t>Flatulence and bloating</a:t>
            </a:r>
            <a:endParaRPr sz="2000" dirty="0">
              <a:cs typeface="Arial"/>
            </a:endParaRPr>
          </a:p>
          <a:p>
            <a:pPr marL="12700" marR="134640">
              <a:spcBef>
                <a:spcPts val="689"/>
              </a:spcBef>
              <a:buFont typeface="Arial" pitchFamily="34" charset="0"/>
              <a:buChar char="•"/>
            </a:pPr>
            <a:r>
              <a:rPr lang="en-US" sz="2000" spc="0" dirty="0" smtClean="0">
                <a:cs typeface="Arial"/>
              </a:rPr>
              <a:t>   </a:t>
            </a:r>
            <a:r>
              <a:rPr lang="en-US" sz="2000" dirty="0" smtClean="0">
                <a:cs typeface="Arial"/>
              </a:rPr>
              <a:t>Electrolyte imbalance</a:t>
            </a:r>
            <a:endParaRPr sz="2000" dirty="0">
              <a:cs typeface="Arial"/>
            </a:endParaRPr>
          </a:p>
          <a:p>
            <a:pPr marL="263525" marR="134640" indent="-263525">
              <a:spcBef>
                <a:spcPts val="689"/>
              </a:spcBef>
            </a:pPr>
            <a:r>
              <a:rPr lang="en-US" sz="2000" dirty="0" smtClean="0">
                <a:cs typeface="Arial"/>
              </a:rPr>
              <a:t>     </a:t>
            </a:r>
            <a:r>
              <a:rPr lang="en-US" sz="2000" dirty="0" err="1" smtClean="0">
                <a:cs typeface="Arial"/>
              </a:rPr>
              <a:t>Hypernatraemia</a:t>
            </a:r>
            <a:r>
              <a:rPr lang="en-US" sz="2000" dirty="0" smtClean="0">
                <a:cs typeface="Arial"/>
              </a:rPr>
              <a:t> which can         deteriorate patient’s mental condition</a:t>
            </a:r>
            <a:endParaRPr sz="2000" dirty="0">
              <a:cs typeface="Arial"/>
            </a:endParaRPr>
          </a:p>
          <a:p>
            <a:pPr marL="12700" marR="34289">
              <a:spcBef>
                <a:spcPts val="709"/>
              </a:spcBef>
            </a:pPr>
            <a:endParaRPr sz="2000" dirty="0">
              <a:cs typeface="Arial"/>
            </a:endParaRPr>
          </a:p>
        </p:txBody>
      </p:sp>
      <p:sp>
        <p:nvSpPr>
          <p:cNvPr id="5" name="object 13"/>
          <p:cNvSpPr txBox="1"/>
          <p:nvPr/>
        </p:nvSpPr>
        <p:spPr>
          <a:xfrm>
            <a:off x="4724400" y="2133600"/>
            <a:ext cx="3733800" cy="2362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spcBef>
                <a:spcPts val="97"/>
              </a:spcBef>
              <a:buFont typeface="Arial" pitchFamily="34" charset="0"/>
              <a:buChar char="•"/>
            </a:pPr>
            <a:r>
              <a:rPr lang="en-US" sz="2000" spc="0" dirty="0" smtClean="0">
                <a:cs typeface="Arial"/>
              </a:rPr>
              <a:t>   </a:t>
            </a:r>
            <a:r>
              <a:rPr lang="en-US" sz="2000" dirty="0" smtClean="0">
                <a:cs typeface="Arial"/>
              </a:rPr>
              <a:t>Abdominal cramping</a:t>
            </a:r>
            <a:endParaRPr sz="2000" dirty="0">
              <a:cs typeface="Arial"/>
            </a:endParaRPr>
          </a:p>
          <a:p>
            <a:pPr marL="12700" marR="134640">
              <a:spcBef>
                <a:spcPts val="593"/>
              </a:spcBef>
              <a:buFont typeface="Arial" pitchFamily="34" charset="0"/>
              <a:buChar char="•"/>
            </a:pPr>
            <a:r>
              <a:rPr lang="en-US" sz="2000" spc="0" dirty="0" smtClean="0">
                <a:cs typeface="Arial"/>
              </a:rPr>
              <a:t>   </a:t>
            </a:r>
            <a:r>
              <a:rPr lang="en-US" sz="2000" dirty="0" err="1" smtClean="0">
                <a:cs typeface="Arial"/>
              </a:rPr>
              <a:t>Diarrhoea</a:t>
            </a:r>
            <a:endParaRPr sz="2000" dirty="0">
              <a:cs typeface="Arial"/>
            </a:endParaRPr>
          </a:p>
          <a:p>
            <a:pPr marL="265113" marR="134640" indent="-265113">
              <a:spcBef>
                <a:spcPts val="689"/>
              </a:spcBef>
            </a:pPr>
            <a:r>
              <a:rPr lang="en-US" sz="2000" spc="0" dirty="0" smtClean="0">
                <a:cs typeface="Arial"/>
              </a:rPr>
              <a:t>	May worsen HE and risk of        </a:t>
            </a:r>
            <a:r>
              <a:rPr lang="en-US" sz="2000" spc="0" dirty="0" err="1" smtClean="0">
                <a:cs typeface="Arial"/>
              </a:rPr>
              <a:t>hypovolaemia</a:t>
            </a:r>
            <a:r>
              <a:rPr lang="en-US" sz="2000" spc="0" dirty="0" smtClean="0">
                <a:cs typeface="Arial"/>
              </a:rPr>
              <a:t> and </a:t>
            </a:r>
            <a:r>
              <a:rPr lang="en-US" sz="2000" spc="0" dirty="0" err="1" smtClean="0">
                <a:cs typeface="Arial"/>
              </a:rPr>
              <a:t>hyponatraemia</a:t>
            </a:r>
            <a:endParaRPr sz="2000" dirty="0">
              <a:cs typeface="Arial"/>
            </a:endParaRPr>
          </a:p>
          <a:p>
            <a:pPr marL="12700" marR="134640">
              <a:spcBef>
                <a:spcPts val="689"/>
              </a:spcBef>
            </a:pPr>
            <a:endParaRPr sz="2000" dirty="0">
              <a:cs typeface="Arial"/>
            </a:endParaRPr>
          </a:p>
        </p:txBody>
      </p:sp>
      <p:sp>
        <p:nvSpPr>
          <p:cNvPr id="6" name="object 3"/>
          <p:cNvSpPr txBox="1"/>
          <p:nvPr/>
        </p:nvSpPr>
        <p:spPr>
          <a:xfrm>
            <a:off x="1411900" y="6019800"/>
            <a:ext cx="7732100" cy="603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87370" marR="1158">
              <a:lnSpc>
                <a:spcPts val="1325"/>
              </a:lnSpc>
              <a:spcBef>
                <a:spcPts val="66"/>
              </a:spcBef>
            </a:pPr>
            <a:endParaRPr lang="en-GB" sz="1200" b="1" i="1" spc="0" dirty="0" smtClean="0">
              <a:solidFill>
                <a:srgbClr val="DDFC68"/>
              </a:solidFill>
              <a:latin typeface="Arial"/>
              <a:cs typeface="Arial"/>
            </a:endParaRPr>
          </a:p>
          <a:p>
            <a:pPr marL="3087370" marR="1158">
              <a:lnSpc>
                <a:spcPts val="1325"/>
              </a:lnSpc>
              <a:spcBef>
                <a:spcPts val="66"/>
              </a:spcBef>
            </a:pPr>
            <a:r>
              <a:rPr sz="1100" b="1" i="1" spc="0" dirty="0" smtClean="0">
                <a:latin typeface="Arial"/>
                <a:cs typeface="Arial"/>
              </a:rPr>
              <a:t>Al</a:t>
            </a:r>
            <a:r>
              <a:rPr sz="1100" b="1" i="1" spc="4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Sibae</a:t>
            </a:r>
            <a:r>
              <a:rPr sz="1100" b="1" i="1" spc="9" dirty="0" smtClean="0">
                <a:latin typeface="Arial"/>
                <a:cs typeface="Arial"/>
              </a:rPr>
              <a:t> </a:t>
            </a:r>
            <a:r>
              <a:rPr sz="1100" b="1" i="1" spc="-14" dirty="0" smtClean="0">
                <a:latin typeface="Arial"/>
                <a:cs typeface="Arial"/>
              </a:rPr>
              <a:t>M</a:t>
            </a:r>
            <a:r>
              <a:rPr sz="1100" b="1" i="1" spc="0" dirty="0" smtClean="0">
                <a:latin typeface="Arial"/>
                <a:cs typeface="Arial"/>
              </a:rPr>
              <a:t>R,</a:t>
            </a:r>
            <a:r>
              <a:rPr sz="1100" b="1" i="1" spc="19" dirty="0" smtClean="0">
                <a:latin typeface="Arial"/>
                <a:cs typeface="Arial"/>
              </a:rPr>
              <a:t> </a:t>
            </a:r>
            <a:r>
              <a:rPr sz="1100" b="1" i="1" spc="-14" dirty="0" smtClean="0">
                <a:latin typeface="Arial"/>
                <a:cs typeface="Arial"/>
              </a:rPr>
              <a:t>M</a:t>
            </a:r>
            <a:r>
              <a:rPr sz="1100" b="1" i="1" spc="0" dirty="0" smtClean="0">
                <a:latin typeface="Arial"/>
                <a:cs typeface="Arial"/>
              </a:rPr>
              <a:t>cGuire</a:t>
            </a:r>
            <a:r>
              <a:rPr sz="1100" b="1" i="1" spc="19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B</a:t>
            </a:r>
            <a:r>
              <a:rPr sz="1100" b="1" i="1" spc="-14" dirty="0" smtClean="0">
                <a:latin typeface="Arial"/>
                <a:cs typeface="Arial"/>
              </a:rPr>
              <a:t>M</a:t>
            </a:r>
            <a:r>
              <a:rPr sz="1100" b="1" i="1" spc="0" dirty="0" smtClean="0">
                <a:latin typeface="Arial"/>
                <a:cs typeface="Arial"/>
              </a:rPr>
              <a:t>.</a:t>
            </a:r>
            <a:r>
              <a:rPr sz="1100" b="1" i="1" spc="19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Ther</a:t>
            </a:r>
            <a:r>
              <a:rPr sz="1100" b="1" i="1" spc="9" dirty="0" smtClean="0">
                <a:latin typeface="Arial"/>
                <a:cs typeface="Arial"/>
              </a:rPr>
              <a:t> </a:t>
            </a:r>
            <a:r>
              <a:rPr sz="1100" b="1" i="1" spc="-4" dirty="0" smtClean="0">
                <a:latin typeface="Arial"/>
                <a:cs typeface="Arial"/>
              </a:rPr>
              <a:t>C</a:t>
            </a:r>
            <a:r>
              <a:rPr sz="1100" b="1" i="1" spc="0" dirty="0" smtClean="0">
                <a:latin typeface="Arial"/>
                <a:cs typeface="Arial"/>
              </a:rPr>
              <a:t>lin</a:t>
            </a:r>
            <a:r>
              <a:rPr sz="1100" b="1" i="1" spc="9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Risk </a:t>
            </a:r>
            <a:r>
              <a:rPr sz="1100" b="1" i="1" spc="-14" dirty="0" smtClean="0">
                <a:latin typeface="Arial"/>
                <a:cs typeface="Arial"/>
              </a:rPr>
              <a:t>M</a:t>
            </a:r>
            <a:r>
              <a:rPr sz="1100" b="1" i="1" spc="0" dirty="0" smtClean="0">
                <a:latin typeface="Arial"/>
                <a:cs typeface="Arial"/>
              </a:rPr>
              <a:t>anag.</a:t>
            </a:r>
            <a:r>
              <a:rPr sz="1100" b="1" i="1" spc="19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2009;5</a:t>
            </a:r>
            <a:r>
              <a:rPr sz="1100" b="1" i="1" spc="-4" dirty="0" smtClean="0">
                <a:latin typeface="Arial"/>
                <a:cs typeface="Arial"/>
              </a:rPr>
              <a:t>:</a:t>
            </a:r>
            <a:r>
              <a:rPr sz="1100" b="1" i="1" spc="0" dirty="0" smtClean="0">
                <a:latin typeface="Arial"/>
                <a:cs typeface="Arial"/>
              </a:rPr>
              <a:t>6</a:t>
            </a:r>
            <a:r>
              <a:rPr sz="1100" b="1" i="1" spc="-4" dirty="0" smtClean="0">
                <a:latin typeface="Arial"/>
                <a:cs typeface="Arial"/>
              </a:rPr>
              <a:t>1</a:t>
            </a:r>
            <a:r>
              <a:rPr sz="1100" b="1" i="1" spc="0" dirty="0" smtClean="0">
                <a:latin typeface="Arial"/>
                <a:cs typeface="Arial"/>
              </a:rPr>
              <a:t>7</a:t>
            </a:r>
            <a:r>
              <a:rPr sz="1100" b="1" i="1" spc="-4" dirty="0" smtClean="0">
                <a:latin typeface="Arial"/>
                <a:cs typeface="Arial"/>
              </a:rPr>
              <a:t>–2</a:t>
            </a:r>
            <a:r>
              <a:rPr sz="1100" b="1" i="1" spc="0" dirty="0" smtClean="0">
                <a:latin typeface="Arial"/>
                <a:cs typeface="Arial"/>
              </a:rPr>
              <a:t>6</a:t>
            </a:r>
            <a:endParaRPr sz="1100" dirty="0">
              <a:latin typeface="Arial"/>
              <a:cs typeface="Arial"/>
            </a:endParaRPr>
          </a:p>
          <a:p>
            <a:pPr marL="3396742" marR="1310">
              <a:lnSpc>
                <a:spcPct val="95825"/>
              </a:lnSpc>
              <a:spcBef>
                <a:spcPts val="345"/>
              </a:spcBef>
            </a:pPr>
            <a:r>
              <a:rPr sz="1100" b="1" i="1" spc="0" dirty="0" smtClean="0">
                <a:latin typeface="Arial"/>
                <a:cs typeface="Arial"/>
              </a:rPr>
              <a:t>Garcia-</a:t>
            </a:r>
            <a:r>
              <a:rPr sz="1100" b="1" i="1" spc="0" dirty="0" err="1" smtClean="0">
                <a:latin typeface="Arial"/>
                <a:cs typeface="Arial"/>
              </a:rPr>
              <a:t>Tsao</a:t>
            </a:r>
            <a:r>
              <a:rPr sz="1100" b="1" i="1" spc="-9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G, et al. Am J Gastroenterol.</a:t>
            </a:r>
            <a:r>
              <a:rPr sz="1100" b="1" i="1" spc="-4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2009;104:1802–29</a:t>
            </a:r>
            <a:endParaRPr sz="1100" dirty="0">
              <a:latin typeface="Arial"/>
              <a:cs typeface="Arial"/>
            </a:endParaRPr>
          </a:p>
          <a:p>
            <a:pPr marL="2819146" marR="1844">
              <a:lnSpc>
                <a:spcPct val="95825"/>
              </a:lnSpc>
              <a:spcBef>
                <a:spcPts val="345"/>
              </a:spcBef>
            </a:pPr>
            <a:r>
              <a:rPr lang="en-GB" sz="1100" b="1" i="1" spc="-14" dirty="0" smtClean="0">
                <a:latin typeface="Arial"/>
                <a:cs typeface="Arial"/>
              </a:rPr>
              <a:t>  </a:t>
            </a:r>
            <a:r>
              <a:rPr sz="1100" b="1" i="1" spc="-14" dirty="0" smtClean="0">
                <a:latin typeface="Arial"/>
                <a:cs typeface="Arial"/>
              </a:rPr>
              <a:t>M</a:t>
            </a:r>
            <a:r>
              <a:rPr sz="1100" b="1" i="1" spc="0" dirty="0" smtClean="0">
                <a:latin typeface="Arial"/>
                <a:cs typeface="Arial"/>
              </a:rPr>
              <a:t>cDowell</a:t>
            </a:r>
            <a:r>
              <a:rPr sz="1100" b="1" i="1" spc="19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Torres D,</a:t>
            </a:r>
            <a:r>
              <a:rPr sz="1100" b="1" i="1" spc="9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et al. Gastr</a:t>
            </a:r>
            <a:r>
              <a:rPr sz="1100" b="1" i="1" spc="-9" dirty="0" smtClean="0">
                <a:latin typeface="Arial"/>
                <a:cs typeface="Arial"/>
              </a:rPr>
              <a:t>o</a:t>
            </a:r>
            <a:r>
              <a:rPr sz="1100" b="1" i="1" spc="0" dirty="0" smtClean="0">
                <a:latin typeface="Arial"/>
                <a:cs typeface="Arial"/>
              </a:rPr>
              <a:t>enterol </a:t>
            </a:r>
            <a:r>
              <a:rPr sz="1100" b="1" i="1" spc="-4" dirty="0" smtClean="0">
                <a:latin typeface="Arial"/>
                <a:cs typeface="Arial"/>
              </a:rPr>
              <a:t>H</a:t>
            </a:r>
            <a:r>
              <a:rPr sz="1100" b="1" i="1" spc="0" dirty="0" smtClean="0">
                <a:latin typeface="Arial"/>
                <a:cs typeface="Arial"/>
              </a:rPr>
              <a:t>epatol</a:t>
            </a:r>
            <a:r>
              <a:rPr sz="1100" b="1" i="1" spc="4" dirty="0" smtClean="0">
                <a:latin typeface="Arial"/>
                <a:cs typeface="Arial"/>
              </a:rPr>
              <a:t> </a:t>
            </a:r>
            <a:r>
              <a:rPr sz="1100" b="1" i="1" spc="0" dirty="0" smtClean="0">
                <a:latin typeface="Arial"/>
                <a:cs typeface="Arial"/>
              </a:rPr>
              <a:t>(NY) 2010;6:44</a:t>
            </a:r>
            <a:r>
              <a:rPr lang="en-GB" sz="1100" b="1" i="1" spc="0" dirty="0" smtClean="0">
                <a:latin typeface="Arial"/>
                <a:cs typeface="Arial"/>
              </a:rPr>
              <a:t>4-50</a:t>
            </a:r>
            <a:endParaRPr sz="11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418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b="1" dirty="0" err="1" smtClean="0">
                <a:solidFill>
                  <a:srgbClr val="C00000"/>
                </a:solidFill>
              </a:rPr>
              <a:t>Rifaximin</a:t>
            </a:r>
            <a:r>
              <a:rPr lang="en-GB" b="1" dirty="0" smtClean="0">
                <a:solidFill>
                  <a:srgbClr val="C00000"/>
                </a:solidFill>
              </a:rPr>
              <a:t> for secondary </a:t>
            </a:r>
            <a:br>
              <a:rPr lang="en-GB" b="1" dirty="0" smtClean="0">
                <a:solidFill>
                  <a:srgbClr val="C00000"/>
                </a:solidFill>
              </a:rPr>
            </a:br>
            <a:r>
              <a:rPr lang="en-GB" b="1" dirty="0" smtClean="0">
                <a:solidFill>
                  <a:srgbClr val="C00000"/>
                </a:solidFill>
              </a:rPr>
              <a:t>prophylaxis of HE: Recurrence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GB" sz="2000" dirty="0" smtClean="0"/>
              <a:t>91% of study patients were receiving </a:t>
            </a:r>
            <a:r>
              <a:rPr lang="en-GB" sz="2000" dirty="0" err="1" smtClean="0"/>
              <a:t>lactulose</a:t>
            </a:r>
            <a:r>
              <a:rPr lang="en-GB" sz="2000" dirty="0" smtClean="0"/>
              <a:t> </a:t>
            </a:r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endParaRPr lang="en-GB" sz="2400" dirty="0" smtClean="0"/>
          </a:p>
          <a:p>
            <a:r>
              <a:rPr lang="en-GB" sz="2000" dirty="0" smtClean="0"/>
              <a:t>58% risk reduction (NNT=4 over 6 months)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408678" y="2388177"/>
            <a:ext cx="8151762" cy="3501558"/>
            <a:chOff x="408678" y="2388177"/>
            <a:chExt cx="8151762" cy="3501558"/>
          </a:xfrm>
        </p:grpSpPr>
        <p:sp>
          <p:nvSpPr>
            <p:cNvPr id="112" name="object 110"/>
            <p:cNvSpPr/>
            <p:nvPr/>
          </p:nvSpPr>
          <p:spPr>
            <a:xfrm>
              <a:off x="1079754" y="3988308"/>
              <a:ext cx="1046988" cy="1140714"/>
            </a:xfrm>
            <a:custGeom>
              <a:avLst/>
              <a:gdLst/>
              <a:ahLst/>
              <a:cxnLst/>
              <a:rect l="l" t="t" r="r" b="b"/>
              <a:pathLst>
                <a:path w="1046988" h="1140714">
                  <a:moveTo>
                    <a:pt x="0" y="0"/>
                  </a:moveTo>
                  <a:lnTo>
                    <a:pt x="0" y="1140714"/>
                  </a:lnTo>
                  <a:lnTo>
                    <a:pt x="1046988" y="1140714"/>
                  </a:lnTo>
                  <a:lnTo>
                    <a:pt x="10469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3" name="object 111"/>
            <p:cNvSpPr/>
            <p:nvPr/>
          </p:nvSpPr>
          <p:spPr>
            <a:xfrm>
              <a:off x="2819400" y="2721863"/>
              <a:ext cx="1046226" cy="2407158"/>
            </a:xfrm>
            <a:custGeom>
              <a:avLst/>
              <a:gdLst/>
              <a:ahLst/>
              <a:cxnLst/>
              <a:rect l="l" t="t" r="r" b="b"/>
              <a:pathLst>
                <a:path w="1046226" h="2407158">
                  <a:moveTo>
                    <a:pt x="0" y="0"/>
                  </a:moveTo>
                  <a:lnTo>
                    <a:pt x="0" y="2407158"/>
                  </a:lnTo>
                  <a:lnTo>
                    <a:pt x="1046226" y="2407158"/>
                  </a:lnTo>
                  <a:lnTo>
                    <a:pt x="10462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4" name="object 112"/>
            <p:cNvSpPr/>
            <p:nvPr/>
          </p:nvSpPr>
          <p:spPr>
            <a:xfrm>
              <a:off x="733044" y="2513076"/>
              <a:ext cx="0" cy="2625090"/>
            </a:xfrm>
            <a:custGeom>
              <a:avLst/>
              <a:gdLst/>
              <a:ahLst/>
              <a:cxnLst/>
              <a:rect l="l" t="t" r="r" b="b"/>
              <a:pathLst>
                <a:path h="2625090">
                  <a:moveTo>
                    <a:pt x="0" y="0"/>
                  </a:moveTo>
                  <a:lnTo>
                    <a:pt x="0" y="2625090"/>
                  </a:lnTo>
                </a:path>
              </a:pathLst>
            </a:custGeom>
            <a:ln w="1651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5" name="object 113"/>
            <p:cNvSpPr/>
            <p:nvPr/>
          </p:nvSpPr>
          <p:spPr>
            <a:xfrm>
              <a:off x="756285" y="5129022"/>
              <a:ext cx="0" cy="18287"/>
            </a:xfrm>
            <a:custGeom>
              <a:avLst/>
              <a:gdLst/>
              <a:ahLst/>
              <a:cxnLst/>
              <a:rect l="l" t="t" r="r" b="b"/>
              <a:pathLst>
                <a:path h="18287">
                  <a:moveTo>
                    <a:pt x="0" y="0"/>
                  </a:moveTo>
                  <a:lnTo>
                    <a:pt x="0" y="18287"/>
                  </a:lnTo>
                </a:path>
              </a:pathLst>
            </a:custGeom>
            <a:ln w="47751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6" name="object 114"/>
            <p:cNvSpPr/>
            <p:nvPr/>
          </p:nvSpPr>
          <p:spPr>
            <a:xfrm>
              <a:off x="756285" y="2504694"/>
              <a:ext cx="0" cy="17525"/>
            </a:xfrm>
            <a:custGeom>
              <a:avLst/>
              <a:gdLst/>
              <a:ahLst/>
              <a:cxnLst/>
              <a:rect l="l" t="t" r="r" b="b"/>
              <a:pathLst>
                <a:path h="17525">
                  <a:moveTo>
                    <a:pt x="0" y="0"/>
                  </a:moveTo>
                  <a:lnTo>
                    <a:pt x="0" y="17525"/>
                  </a:lnTo>
                </a:path>
              </a:pathLst>
            </a:custGeom>
            <a:ln w="47751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7" name="object 115"/>
            <p:cNvSpPr/>
            <p:nvPr/>
          </p:nvSpPr>
          <p:spPr>
            <a:xfrm>
              <a:off x="733044" y="5138166"/>
              <a:ext cx="3479291" cy="0"/>
            </a:xfrm>
            <a:custGeom>
              <a:avLst/>
              <a:gdLst/>
              <a:ahLst/>
              <a:cxnLst/>
              <a:rect l="l" t="t" r="r" b="b"/>
              <a:pathLst>
                <a:path w="3479291">
                  <a:moveTo>
                    <a:pt x="3479291" y="0"/>
                  </a:moveTo>
                  <a:lnTo>
                    <a:pt x="0" y="0"/>
                  </a:lnTo>
                </a:path>
              </a:pathLst>
            </a:custGeom>
            <a:ln w="19557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8" name="object 38"/>
            <p:cNvSpPr/>
            <p:nvPr/>
          </p:nvSpPr>
          <p:spPr>
            <a:xfrm>
              <a:off x="4788408" y="5100065"/>
              <a:ext cx="3596640" cy="19050"/>
            </a:xfrm>
            <a:custGeom>
              <a:avLst/>
              <a:gdLst/>
              <a:ahLst/>
              <a:cxnLst/>
              <a:rect l="l" t="t" r="r" b="b"/>
              <a:pathLst>
                <a:path w="3596640" h="19050">
                  <a:moveTo>
                    <a:pt x="3587495" y="0"/>
                  </a:moveTo>
                  <a:lnTo>
                    <a:pt x="3577590" y="9144"/>
                  </a:lnTo>
                  <a:lnTo>
                    <a:pt x="0" y="9906"/>
                  </a:lnTo>
                  <a:lnTo>
                    <a:pt x="4571" y="13716"/>
                  </a:lnTo>
                  <a:lnTo>
                    <a:pt x="9905" y="13716"/>
                  </a:lnTo>
                  <a:lnTo>
                    <a:pt x="3587495" y="19050"/>
                  </a:lnTo>
                  <a:lnTo>
                    <a:pt x="3592067" y="17526"/>
                  </a:lnTo>
                  <a:lnTo>
                    <a:pt x="3595878" y="14478"/>
                  </a:lnTo>
                  <a:lnTo>
                    <a:pt x="3596640" y="11430"/>
                  </a:lnTo>
                  <a:lnTo>
                    <a:pt x="3596640" y="9144"/>
                  </a:lnTo>
                  <a:lnTo>
                    <a:pt x="3587495" y="0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9" name="object 39"/>
            <p:cNvSpPr/>
            <p:nvPr/>
          </p:nvSpPr>
          <p:spPr>
            <a:xfrm>
              <a:off x="4879086" y="252602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7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0" name="object 40"/>
            <p:cNvSpPr/>
            <p:nvPr/>
          </p:nvSpPr>
          <p:spPr>
            <a:xfrm>
              <a:off x="4879086" y="252602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7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1" name="object 41"/>
            <p:cNvSpPr/>
            <p:nvPr/>
          </p:nvSpPr>
          <p:spPr>
            <a:xfrm>
              <a:off x="4788408" y="2511552"/>
              <a:ext cx="3577589" cy="2593085"/>
            </a:xfrm>
            <a:custGeom>
              <a:avLst/>
              <a:gdLst/>
              <a:ahLst/>
              <a:cxnLst/>
              <a:rect l="l" t="t" r="r" b="b"/>
              <a:pathLst>
                <a:path w="3577589" h="2593085">
                  <a:moveTo>
                    <a:pt x="3577589" y="2588499"/>
                  </a:moveTo>
                  <a:lnTo>
                    <a:pt x="19050" y="2583193"/>
                  </a:lnTo>
                  <a:lnTo>
                    <a:pt x="9905" y="2583179"/>
                  </a:lnTo>
                  <a:lnTo>
                    <a:pt x="19049" y="14477"/>
                  </a:lnTo>
                  <a:lnTo>
                    <a:pt x="19049" y="5333"/>
                  </a:lnTo>
                  <a:lnTo>
                    <a:pt x="0" y="0"/>
                  </a:lnTo>
                  <a:lnTo>
                    <a:pt x="0" y="5333"/>
                  </a:lnTo>
                  <a:lnTo>
                    <a:pt x="9905" y="14477"/>
                  </a:lnTo>
                  <a:lnTo>
                    <a:pt x="0" y="2593085"/>
                  </a:lnTo>
                  <a:lnTo>
                    <a:pt x="19049" y="2593085"/>
                  </a:lnTo>
                  <a:lnTo>
                    <a:pt x="3577589" y="2588499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2" name="object 42"/>
            <p:cNvSpPr/>
            <p:nvPr/>
          </p:nvSpPr>
          <p:spPr>
            <a:xfrm>
              <a:off x="4788408" y="2506979"/>
              <a:ext cx="90678" cy="19050"/>
            </a:xfrm>
            <a:custGeom>
              <a:avLst/>
              <a:gdLst/>
              <a:ahLst/>
              <a:cxnLst/>
              <a:rect l="l" t="t" r="r" b="b"/>
              <a:pathLst>
                <a:path w="90677" h="19050">
                  <a:moveTo>
                    <a:pt x="90677" y="19050"/>
                  </a:moveTo>
                  <a:lnTo>
                    <a:pt x="906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19049" y="9906"/>
                  </a:lnTo>
                  <a:lnTo>
                    <a:pt x="19049" y="19049"/>
                  </a:lnTo>
                  <a:lnTo>
                    <a:pt x="90677" y="19050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3" name="object 43"/>
            <p:cNvSpPr/>
            <p:nvPr/>
          </p:nvSpPr>
          <p:spPr>
            <a:xfrm>
              <a:off x="4788408" y="5023865"/>
              <a:ext cx="3596640" cy="86106"/>
            </a:xfrm>
            <a:custGeom>
              <a:avLst/>
              <a:gdLst/>
              <a:ahLst/>
              <a:cxnLst/>
              <a:rect l="l" t="t" r="r" b="b"/>
              <a:pathLst>
                <a:path w="3596640" h="86106">
                  <a:moveTo>
                    <a:pt x="3596640" y="85344"/>
                  </a:moveTo>
                  <a:lnTo>
                    <a:pt x="3596640" y="0"/>
                  </a:lnTo>
                  <a:lnTo>
                    <a:pt x="3577590" y="0"/>
                  </a:lnTo>
                  <a:lnTo>
                    <a:pt x="3577589" y="76185"/>
                  </a:lnTo>
                  <a:lnTo>
                    <a:pt x="19049" y="80772"/>
                  </a:lnTo>
                  <a:lnTo>
                    <a:pt x="0" y="80772"/>
                  </a:lnTo>
                  <a:lnTo>
                    <a:pt x="0" y="86106"/>
                  </a:lnTo>
                  <a:lnTo>
                    <a:pt x="3577590" y="85344"/>
                  </a:lnTo>
                  <a:lnTo>
                    <a:pt x="3587495" y="76200"/>
                  </a:lnTo>
                  <a:lnTo>
                    <a:pt x="3596640" y="85344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4" name="object 44"/>
            <p:cNvSpPr/>
            <p:nvPr/>
          </p:nvSpPr>
          <p:spPr>
            <a:xfrm>
              <a:off x="4801362" y="3043808"/>
              <a:ext cx="71627" cy="0"/>
            </a:xfrm>
            <a:custGeom>
              <a:avLst/>
              <a:gdLst/>
              <a:ahLst/>
              <a:cxnLst/>
              <a:rect l="l" t="t" r="r" b="b"/>
              <a:pathLst>
                <a:path w="71627">
                  <a:moveTo>
                    <a:pt x="71627" y="0"/>
                  </a:moveTo>
                  <a:lnTo>
                    <a:pt x="0" y="0"/>
                  </a:lnTo>
                </a:path>
              </a:pathLst>
            </a:custGeom>
            <a:ln w="2032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5" name="object 45"/>
            <p:cNvSpPr/>
            <p:nvPr/>
          </p:nvSpPr>
          <p:spPr>
            <a:xfrm>
              <a:off x="4801362" y="3573399"/>
              <a:ext cx="71627" cy="0"/>
            </a:xfrm>
            <a:custGeom>
              <a:avLst/>
              <a:gdLst/>
              <a:ahLst/>
              <a:cxnLst/>
              <a:rect l="l" t="t" r="r" b="b"/>
              <a:pathLst>
                <a:path w="71627">
                  <a:moveTo>
                    <a:pt x="71627" y="0"/>
                  </a:moveTo>
                  <a:lnTo>
                    <a:pt x="0" y="0"/>
                  </a:lnTo>
                </a:path>
              </a:pathLst>
            </a:custGeom>
            <a:ln w="2032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6" name="object 46"/>
            <p:cNvSpPr/>
            <p:nvPr/>
          </p:nvSpPr>
          <p:spPr>
            <a:xfrm>
              <a:off x="4801362" y="4093845"/>
              <a:ext cx="71627" cy="0"/>
            </a:xfrm>
            <a:custGeom>
              <a:avLst/>
              <a:gdLst/>
              <a:ahLst/>
              <a:cxnLst/>
              <a:rect l="l" t="t" r="r" b="b"/>
              <a:pathLst>
                <a:path w="71627">
                  <a:moveTo>
                    <a:pt x="71627" y="0"/>
                  </a:moveTo>
                  <a:lnTo>
                    <a:pt x="0" y="0"/>
                  </a:lnTo>
                </a:path>
              </a:pathLst>
            </a:custGeom>
            <a:ln w="2032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7" name="object 47"/>
            <p:cNvSpPr/>
            <p:nvPr/>
          </p:nvSpPr>
          <p:spPr>
            <a:xfrm>
              <a:off x="4801362" y="4618863"/>
              <a:ext cx="71627" cy="0"/>
            </a:xfrm>
            <a:custGeom>
              <a:avLst/>
              <a:gdLst/>
              <a:ahLst/>
              <a:cxnLst/>
              <a:rect l="l" t="t" r="r" b="b"/>
              <a:pathLst>
                <a:path w="71627">
                  <a:moveTo>
                    <a:pt x="71627" y="0"/>
                  </a:moveTo>
                  <a:lnTo>
                    <a:pt x="0" y="0"/>
                  </a:lnTo>
                </a:path>
              </a:pathLst>
            </a:custGeom>
            <a:ln w="2032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8" name="object 48"/>
            <p:cNvSpPr/>
            <p:nvPr/>
          </p:nvSpPr>
          <p:spPr>
            <a:xfrm>
              <a:off x="5401437" y="5053584"/>
              <a:ext cx="0" cy="72389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2389"/>
                  </a:lnTo>
                </a:path>
              </a:pathLst>
            </a:custGeom>
            <a:ln w="2032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9" name="object 49"/>
            <p:cNvSpPr/>
            <p:nvPr/>
          </p:nvSpPr>
          <p:spPr>
            <a:xfrm>
              <a:off x="5991987" y="5053583"/>
              <a:ext cx="0" cy="72389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2389"/>
                  </a:lnTo>
                </a:path>
              </a:pathLst>
            </a:custGeom>
            <a:ln w="2032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0" name="object 50"/>
            <p:cNvSpPr/>
            <p:nvPr/>
          </p:nvSpPr>
          <p:spPr>
            <a:xfrm>
              <a:off x="6587871" y="5053583"/>
              <a:ext cx="0" cy="72389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2389"/>
                  </a:lnTo>
                </a:path>
              </a:pathLst>
            </a:custGeom>
            <a:ln w="2032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1" name="object 51"/>
            <p:cNvSpPr/>
            <p:nvPr/>
          </p:nvSpPr>
          <p:spPr>
            <a:xfrm>
              <a:off x="7188327" y="5053583"/>
              <a:ext cx="0" cy="72389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2389"/>
                  </a:lnTo>
                </a:path>
              </a:pathLst>
            </a:custGeom>
            <a:ln w="2032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2" name="object 52"/>
            <p:cNvSpPr/>
            <p:nvPr/>
          </p:nvSpPr>
          <p:spPr>
            <a:xfrm>
              <a:off x="7783449" y="5053583"/>
              <a:ext cx="0" cy="72389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0"/>
                  </a:moveTo>
                  <a:lnTo>
                    <a:pt x="0" y="72389"/>
                  </a:lnTo>
                </a:path>
              </a:pathLst>
            </a:custGeom>
            <a:ln w="2032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3" name="object 53"/>
            <p:cNvSpPr/>
            <p:nvPr/>
          </p:nvSpPr>
          <p:spPr>
            <a:xfrm>
              <a:off x="4802124" y="2519934"/>
              <a:ext cx="3615690" cy="605789"/>
            </a:xfrm>
            <a:custGeom>
              <a:avLst/>
              <a:gdLst/>
              <a:ahLst/>
              <a:cxnLst/>
              <a:rect l="l" t="t" r="r" b="b"/>
              <a:pathLst>
                <a:path w="3615690" h="605789">
                  <a:moveTo>
                    <a:pt x="2855214" y="605789"/>
                  </a:moveTo>
                  <a:lnTo>
                    <a:pt x="3615690" y="596645"/>
                  </a:lnTo>
                  <a:lnTo>
                    <a:pt x="2867405" y="584453"/>
                  </a:lnTo>
                  <a:lnTo>
                    <a:pt x="2842260" y="598931"/>
                  </a:lnTo>
                  <a:lnTo>
                    <a:pt x="2844546" y="603503"/>
                  </a:lnTo>
                  <a:lnTo>
                    <a:pt x="2849879" y="605789"/>
                  </a:lnTo>
                  <a:lnTo>
                    <a:pt x="2855214" y="605789"/>
                  </a:lnTo>
                  <a:close/>
                </a:path>
                <a:path w="3615690" h="605789">
                  <a:moveTo>
                    <a:pt x="2061971" y="517397"/>
                  </a:moveTo>
                  <a:lnTo>
                    <a:pt x="2066543" y="520445"/>
                  </a:lnTo>
                  <a:lnTo>
                    <a:pt x="2071877" y="520445"/>
                  </a:lnTo>
                  <a:lnTo>
                    <a:pt x="2196100" y="515477"/>
                  </a:lnTo>
                  <a:lnTo>
                    <a:pt x="2228850" y="518921"/>
                  </a:lnTo>
                  <a:lnTo>
                    <a:pt x="2225064" y="510540"/>
                  </a:lnTo>
                  <a:lnTo>
                    <a:pt x="2218181" y="495299"/>
                  </a:lnTo>
                  <a:lnTo>
                    <a:pt x="2215896" y="489965"/>
                  </a:lnTo>
                  <a:lnTo>
                    <a:pt x="2210562" y="486917"/>
                  </a:lnTo>
                  <a:lnTo>
                    <a:pt x="2204466" y="486917"/>
                  </a:lnTo>
                  <a:lnTo>
                    <a:pt x="2078940" y="491221"/>
                  </a:lnTo>
                  <a:lnTo>
                    <a:pt x="2044445" y="489203"/>
                  </a:lnTo>
                  <a:lnTo>
                    <a:pt x="1991867" y="477011"/>
                  </a:lnTo>
                  <a:lnTo>
                    <a:pt x="1978914" y="467867"/>
                  </a:lnTo>
                  <a:lnTo>
                    <a:pt x="1988210" y="467868"/>
                  </a:lnTo>
                  <a:lnTo>
                    <a:pt x="1984247" y="457961"/>
                  </a:lnTo>
                  <a:lnTo>
                    <a:pt x="1981962" y="451865"/>
                  </a:lnTo>
                  <a:lnTo>
                    <a:pt x="1953767" y="456437"/>
                  </a:lnTo>
                  <a:lnTo>
                    <a:pt x="1933956" y="462533"/>
                  </a:lnTo>
                  <a:lnTo>
                    <a:pt x="1928621" y="469391"/>
                  </a:lnTo>
                  <a:lnTo>
                    <a:pt x="1957577" y="467867"/>
                  </a:lnTo>
                  <a:lnTo>
                    <a:pt x="1971294" y="477011"/>
                  </a:lnTo>
                  <a:lnTo>
                    <a:pt x="1965197" y="486917"/>
                  </a:lnTo>
                  <a:lnTo>
                    <a:pt x="1967483" y="492251"/>
                  </a:lnTo>
                  <a:lnTo>
                    <a:pt x="1972817" y="496061"/>
                  </a:lnTo>
                  <a:lnTo>
                    <a:pt x="2048517" y="496062"/>
                  </a:lnTo>
                  <a:lnTo>
                    <a:pt x="2058924" y="513587"/>
                  </a:lnTo>
                  <a:lnTo>
                    <a:pt x="2056638" y="496061"/>
                  </a:lnTo>
                  <a:lnTo>
                    <a:pt x="2071115" y="491489"/>
                  </a:lnTo>
                  <a:lnTo>
                    <a:pt x="2083308" y="498347"/>
                  </a:lnTo>
                  <a:lnTo>
                    <a:pt x="2192274" y="506729"/>
                  </a:lnTo>
                  <a:lnTo>
                    <a:pt x="2215896" y="510539"/>
                  </a:lnTo>
                  <a:lnTo>
                    <a:pt x="2205228" y="515111"/>
                  </a:lnTo>
                  <a:lnTo>
                    <a:pt x="2192274" y="506729"/>
                  </a:lnTo>
                  <a:lnTo>
                    <a:pt x="2083308" y="498347"/>
                  </a:lnTo>
                  <a:lnTo>
                    <a:pt x="2071115" y="491489"/>
                  </a:lnTo>
                  <a:lnTo>
                    <a:pt x="2056638" y="496061"/>
                  </a:lnTo>
                  <a:lnTo>
                    <a:pt x="2058924" y="513587"/>
                  </a:lnTo>
                  <a:lnTo>
                    <a:pt x="2061971" y="517397"/>
                  </a:lnTo>
                  <a:close/>
                </a:path>
                <a:path w="3615690" h="605789">
                  <a:moveTo>
                    <a:pt x="1195577" y="387095"/>
                  </a:moveTo>
                  <a:lnTo>
                    <a:pt x="1201673" y="386333"/>
                  </a:lnTo>
                  <a:lnTo>
                    <a:pt x="1236725" y="379632"/>
                  </a:lnTo>
                  <a:lnTo>
                    <a:pt x="1191006" y="371855"/>
                  </a:lnTo>
                  <a:lnTo>
                    <a:pt x="1182689" y="371600"/>
                  </a:lnTo>
                  <a:lnTo>
                    <a:pt x="1186433" y="378713"/>
                  </a:lnTo>
                  <a:lnTo>
                    <a:pt x="1189482" y="384047"/>
                  </a:lnTo>
                  <a:lnTo>
                    <a:pt x="1195577" y="387095"/>
                  </a:lnTo>
                  <a:close/>
                </a:path>
                <a:path w="3615690" h="605789">
                  <a:moveTo>
                    <a:pt x="1057656" y="352043"/>
                  </a:moveTo>
                  <a:lnTo>
                    <a:pt x="1206542" y="356189"/>
                  </a:lnTo>
                  <a:lnTo>
                    <a:pt x="1203959" y="351281"/>
                  </a:lnTo>
                  <a:lnTo>
                    <a:pt x="1201673" y="346709"/>
                  </a:lnTo>
                  <a:lnTo>
                    <a:pt x="1197102" y="343661"/>
                  </a:lnTo>
                  <a:lnTo>
                    <a:pt x="1191767" y="343661"/>
                  </a:lnTo>
                  <a:lnTo>
                    <a:pt x="1056746" y="339486"/>
                  </a:lnTo>
                  <a:lnTo>
                    <a:pt x="1057656" y="352043"/>
                  </a:lnTo>
                  <a:close/>
                </a:path>
                <a:path w="3615690" h="605789">
                  <a:moveTo>
                    <a:pt x="218693" y="134111"/>
                  </a:moveTo>
                  <a:lnTo>
                    <a:pt x="224027" y="133349"/>
                  </a:lnTo>
                  <a:lnTo>
                    <a:pt x="262177" y="129983"/>
                  </a:lnTo>
                  <a:lnTo>
                    <a:pt x="260603" y="115823"/>
                  </a:lnTo>
                  <a:lnTo>
                    <a:pt x="233934" y="110489"/>
                  </a:lnTo>
                  <a:lnTo>
                    <a:pt x="211074" y="127253"/>
                  </a:lnTo>
                  <a:lnTo>
                    <a:pt x="214122" y="131825"/>
                  </a:lnTo>
                  <a:lnTo>
                    <a:pt x="218693" y="134111"/>
                  </a:lnTo>
                  <a:close/>
                </a:path>
                <a:path w="3615690" h="605789">
                  <a:moveTo>
                    <a:pt x="229497" y="104357"/>
                  </a:moveTo>
                  <a:lnTo>
                    <a:pt x="182117" y="38861"/>
                  </a:lnTo>
                  <a:lnTo>
                    <a:pt x="159257" y="55625"/>
                  </a:lnTo>
                  <a:lnTo>
                    <a:pt x="165353" y="60959"/>
                  </a:lnTo>
                  <a:lnTo>
                    <a:pt x="221741" y="105155"/>
                  </a:lnTo>
                  <a:lnTo>
                    <a:pt x="229497" y="104357"/>
                  </a:lnTo>
                  <a:close/>
                </a:path>
                <a:path w="3615690" h="605789">
                  <a:moveTo>
                    <a:pt x="271272" y="211835"/>
                  </a:moveTo>
                  <a:lnTo>
                    <a:pt x="288798" y="195833"/>
                  </a:lnTo>
                  <a:lnTo>
                    <a:pt x="262177" y="129983"/>
                  </a:lnTo>
                  <a:lnTo>
                    <a:pt x="271272" y="211835"/>
                  </a:lnTo>
                  <a:close/>
                </a:path>
                <a:path w="3615690" h="605789">
                  <a:moveTo>
                    <a:pt x="1248156" y="348233"/>
                  </a:moveTo>
                  <a:lnTo>
                    <a:pt x="1206542" y="356189"/>
                  </a:lnTo>
                  <a:lnTo>
                    <a:pt x="1057656" y="352043"/>
                  </a:lnTo>
                  <a:lnTo>
                    <a:pt x="1056746" y="339486"/>
                  </a:lnTo>
                  <a:lnTo>
                    <a:pt x="1043939" y="339089"/>
                  </a:lnTo>
                  <a:lnTo>
                    <a:pt x="1028700" y="354329"/>
                  </a:lnTo>
                  <a:lnTo>
                    <a:pt x="1029462" y="361187"/>
                  </a:lnTo>
                  <a:lnTo>
                    <a:pt x="1035557" y="367283"/>
                  </a:lnTo>
                  <a:lnTo>
                    <a:pt x="1178814" y="364235"/>
                  </a:lnTo>
                  <a:lnTo>
                    <a:pt x="1196339" y="358139"/>
                  </a:lnTo>
                  <a:lnTo>
                    <a:pt x="1211579" y="365759"/>
                  </a:lnTo>
                  <a:lnTo>
                    <a:pt x="1236726" y="362711"/>
                  </a:lnTo>
                  <a:lnTo>
                    <a:pt x="1264920" y="362711"/>
                  </a:lnTo>
                  <a:lnTo>
                    <a:pt x="1264920" y="358139"/>
                  </a:lnTo>
                  <a:lnTo>
                    <a:pt x="1263395" y="354329"/>
                  </a:lnTo>
                  <a:lnTo>
                    <a:pt x="1260347" y="351281"/>
                  </a:lnTo>
                  <a:lnTo>
                    <a:pt x="1256538" y="348995"/>
                  </a:lnTo>
                  <a:lnTo>
                    <a:pt x="1252727" y="347471"/>
                  </a:lnTo>
                  <a:lnTo>
                    <a:pt x="1248156" y="348233"/>
                  </a:lnTo>
                  <a:close/>
                </a:path>
                <a:path w="3615690" h="605789">
                  <a:moveTo>
                    <a:pt x="1242821" y="419861"/>
                  </a:moveTo>
                  <a:lnTo>
                    <a:pt x="1429512" y="415289"/>
                  </a:lnTo>
                  <a:lnTo>
                    <a:pt x="1236726" y="413003"/>
                  </a:lnTo>
                  <a:lnTo>
                    <a:pt x="1242821" y="419861"/>
                  </a:lnTo>
                  <a:close/>
                </a:path>
                <a:path w="3615690" h="605789">
                  <a:moveTo>
                    <a:pt x="2205228" y="515111"/>
                  </a:moveTo>
                  <a:lnTo>
                    <a:pt x="2215896" y="510539"/>
                  </a:lnTo>
                  <a:lnTo>
                    <a:pt x="2192274" y="506729"/>
                  </a:lnTo>
                  <a:lnTo>
                    <a:pt x="2205228" y="515111"/>
                  </a:lnTo>
                  <a:close/>
                </a:path>
                <a:path w="3615690" h="605789">
                  <a:moveTo>
                    <a:pt x="300227" y="208025"/>
                  </a:moveTo>
                  <a:lnTo>
                    <a:pt x="410717" y="219455"/>
                  </a:lnTo>
                  <a:lnTo>
                    <a:pt x="299002" y="197811"/>
                  </a:lnTo>
                  <a:lnTo>
                    <a:pt x="300227" y="208025"/>
                  </a:lnTo>
                  <a:close/>
                </a:path>
                <a:path w="3615690" h="605789">
                  <a:moveTo>
                    <a:pt x="288798" y="112775"/>
                  </a:moveTo>
                  <a:lnTo>
                    <a:pt x="275843" y="128777"/>
                  </a:lnTo>
                  <a:lnTo>
                    <a:pt x="299002" y="197811"/>
                  </a:lnTo>
                  <a:lnTo>
                    <a:pt x="288798" y="112775"/>
                  </a:lnTo>
                  <a:close/>
                </a:path>
                <a:path w="3615690" h="605789">
                  <a:moveTo>
                    <a:pt x="176022" y="34289"/>
                  </a:moveTo>
                  <a:lnTo>
                    <a:pt x="131825" y="15239"/>
                  </a:lnTo>
                  <a:lnTo>
                    <a:pt x="86867" y="27431"/>
                  </a:lnTo>
                  <a:lnTo>
                    <a:pt x="92963" y="28193"/>
                  </a:lnTo>
                  <a:lnTo>
                    <a:pt x="176022" y="34289"/>
                  </a:lnTo>
                  <a:close/>
                </a:path>
                <a:path w="3615690" h="605789">
                  <a:moveTo>
                    <a:pt x="811529" y="254507"/>
                  </a:moveTo>
                  <a:lnTo>
                    <a:pt x="781812" y="240029"/>
                  </a:lnTo>
                  <a:lnTo>
                    <a:pt x="733806" y="251459"/>
                  </a:lnTo>
                  <a:lnTo>
                    <a:pt x="738377" y="252983"/>
                  </a:lnTo>
                  <a:lnTo>
                    <a:pt x="811529" y="254507"/>
                  </a:lnTo>
                  <a:close/>
                </a:path>
                <a:path w="3615690" h="605789">
                  <a:moveTo>
                    <a:pt x="799338" y="279653"/>
                  </a:moveTo>
                  <a:lnTo>
                    <a:pt x="967739" y="282701"/>
                  </a:lnTo>
                  <a:lnTo>
                    <a:pt x="966215" y="276605"/>
                  </a:lnTo>
                  <a:lnTo>
                    <a:pt x="960882" y="272033"/>
                  </a:lnTo>
                  <a:lnTo>
                    <a:pt x="834389" y="276605"/>
                  </a:lnTo>
                  <a:lnTo>
                    <a:pt x="823721" y="272033"/>
                  </a:lnTo>
                  <a:lnTo>
                    <a:pt x="795527" y="277367"/>
                  </a:lnTo>
                  <a:lnTo>
                    <a:pt x="799338" y="279653"/>
                  </a:lnTo>
                  <a:close/>
                </a:path>
                <a:path w="3615690" h="605789">
                  <a:moveTo>
                    <a:pt x="1053083" y="291845"/>
                  </a:moveTo>
                  <a:lnTo>
                    <a:pt x="1046988" y="286511"/>
                  </a:lnTo>
                  <a:lnTo>
                    <a:pt x="968742" y="286511"/>
                  </a:lnTo>
                  <a:lnTo>
                    <a:pt x="967739" y="282701"/>
                  </a:lnTo>
                  <a:lnTo>
                    <a:pt x="799338" y="279653"/>
                  </a:lnTo>
                  <a:lnTo>
                    <a:pt x="795527" y="277367"/>
                  </a:lnTo>
                  <a:lnTo>
                    <a:pt x="823721" y="272033"/>
                  </a:lnTo>
                  <a:lnTo>
                    <a:pt x="834389" y="276605"/>
                  </a:lnTo>
                  <a:lnTo>
                    <a:pt x="960882" y="272033"/>
                  </a:lnTo>
                  <a:lnTo>
                    <a:pt x="830169" y="272034"/>
                  </a:lnTo>
                  <a:lnTo>
                    <a:pt x="816101" y="256793"/>
                  </a:lnTo>
                  <a:lnTo>
                    <a:pt x="814577" y="256031"/>
                  </a:lnTo>
                  <a:lnTo>
                    <a:pt x="811529" y="254507"/>
                  </a:lnTo>
                  <a:lnTo>
                    <a:pt x="738377" y="252983"/>
                  </a:lnTo>
                  <a:lnTo>
                    <a:pt x="733806" y="251459"/>
                  </a:lnTo>
                  <a:lnTo>
                    <a:pt x="781812" y="240029"/>
                  </a:lnTo>
                  <a:lnTo>
                    <a:pt x="743712" y="224789"/>
                  </a:lnTo>
                  <a:lnTo>
                    <a:pt x="742188" y="224789"/>
                  </a:lnTo>
                  <a:lnTo>
                    <a:pt x="739139" y="224027"/>
                  </a:lnTo>
                  <a:lnTo>
                    <a:pt x="408431" y="219455"/>
                  </a:lnTo>
                  <a:lnTo>
                    <a:pt x="410717" y="219455"/>
                  </a:lnTo>
                  <a:lnTo>
                    <a:pt x="300227" y="208025"/>
                  </a:lnTo>
                  <a:lnTo>
                    <a:pt x="299002" y="197811"/>
                  </a:lnTo>
                  <a:lnTo>
                    <a:pt x="275843" y="128777"/>
                  </a:lnTo>
                  <a:lnTo>
                    <a:pt x="288798" y="112775"/>
                  </a:lnTo>
                  <a:lnTo>
                    <a:pt x="288036" y="105155"/>
                  </a:lnTo>
                  <a:lnTo>
                    <a:pt x="281177" y="99059"/>
                  </a:lnTo>
                  <a:lnTo>
                    <a:pt x="273557" y="99821"/>
                  </a:lnTo>
                  <a:lnTo>
                    <a:pt x="229497" y="104357"/>
                  </a:lnTo>
                  <a:lnTo>
                    <a:pt x="221741" y="105155"/>
                  </a:lnTo>
                  <a:lnTo>
                    <a:pt x="165353" y="60959"/>
                  </a:lnTo>
                  <a:lnTo>
                    <a:pt x="159257" y="55625"/>
                  </a:lnTo>
                  <a:lnTo>
                    <a:pt x="182117" y="38861"/>
                  </a:lnTo>
                  <a:lnTo>
                    <a:pt x="179069" y="35051"/>
                  </a:lnTo>
                  <a:lnTo>
                    <a:pt x="176022" y="34289"/>
                  </a:lnTo>
                  <a:lnTo>
                    <a:pt x="92963" y="28193"/>
                  </a:lnTo>
                  <a:lnTo>
                    <a:pt x="86867" y="27431"/>
                  </a:lnTo>
                  <a:lnTo>
                    <a:pt x="131825" y="15239"/>
                  </a:lnTo>
                  <a:lnTo>
                    <a:pt x="98298" y="761"/>
                  </a:lnTo>
                  <a:lnTo>
                    <a:pt x="96774" y="0"/>
                  </a:lnTo>
                  <a:lnTo>
                    <a:pt x="0" y="0"/>
                  </a:lnTo>
                  <a:lnTo>
                    <a:pt x="0" y="28193"/>
                  </a:lnTo>
                  <a:lnTo>
                    <a:pt x="88632" y="28193"/>
                  </a:lnTo>
                  <a:lnTo>
                    <a:pt x="120395" y="41909"/>
                  </a:lnTo>
                  <a:lnTo>
                    <a:pt x="162127" y="59592"/>
                  </a:lnTo>
                  <a:lnTo>
                    <a:pt x="211074" y="127253"/>
                  </a:lnTo>
                  <a:lnTo>
                    <a:pt x="233934" y="110489"/>
                  </a:lnTo>
                  <a:lnTo>
                    <a:pt x="260603" y="115823"/>
                  </a:lnTo>
                  <a:lnTo>
                    <a:pt x="262177" y="129983"/>
                  </a:lnTo>
                  <a:lnTo>
                    <a:pt x="288798" y="195833"/>
                  </a:lnTo>
                  <a:lnTo>
                    <a:pt x="271272" y="211835"/>
                  </a:lnTo>
                  <a:lnTo>
                    <a:pt x="272034" y="217931"/>
                  </a:lnTo>
                  <a:lnTo>
                    <a:pt x="276605" y="222503"/>
                  </a:lnTo>
                  <a:lnTo>
                    <a:pt x="283463" y="224027"/>
                  </a:lnTo>
                  <a:lnTo>
                    <a:pt x="405383" y="247649"/>
                  </a:lnTo>
                  <a:lnTo>
                    <a:pt x="408431" y="247649"/>
                  </a:lnTo>
                  <a:lnTo>
                    <a:pt x="737542" y="252970"/>
                  </a:lnTo>
                  <a:lnTo>
                    <a:pt x="769619" y="265937"/>
                  </a:lnTo>
                  <a:lnTo>
                    <a:pt x="796437" y="278315"/>
                  </a:lnTo>
                  <a:lnTo>
                    <a:pt x="813815" y="296417"/>
                  </a:lnTo>
                  <a:lnTo>
                    <a:pt x="957833" y="286511"/>
                  </a:lnTo>
                  <a:lnTo>
                    <a:pt x="971550" y="297179"/>
                  </a:lnTo>
                  <a:lnTo>
                    <a:pt x="954023" y="300227"/>
                  </a:lnTo>
                  <a:lnTo>
                    <a:pt x="944117" y="304037"/>
                  </a:lnTo>
                  <a:lnTo>
                    <a:pt x="945641" y="310133"/>
                  </a:lnTo>
                  <a:lnTo>
                    <a:pt x="950976" y="314705"/>
                  </a:lnTo>
                  <a:lnTo>
                    <a:pt x="1025828" y="314706"/>
                  </a:lnTo>
                  <a:lnTo>
                    <a:pt x="1024889" y="301751"/>
                  </a:lnTo>
                  <a:lnTo>
                    <a:pt x="1053845" y="299465"/>
                  </a:lnTo>
                  <a:lnTo>
                    <a:pt x="1053083" y="291845"/>
                  </a:lnTo>
                  <a:close/>
                </a:path>
                <a:path w="3615690" h="605789">
                  <a:moveTo>
                    <a:pt x="943115" y="300227"/>
                  </a:moveTo>
                  <a:lnTo>
                    <a:pt x="944117" y="304037"/>
                  </a:lnTo>
                  <a:lnTo>
                    <a:pt x="954023" y="300227"/>
                  </a:lnTo>
                  <a:lnTo>
                    <a:pt x="940307" y="289559"/>
                  </a:lnTo>
                  <a:lnTo>
                    <a:pt x="813815" y="296417"/>
                  </a:lnTo>
                  <a:lnTo>
                    <a:pt x="816863" y="298703"/>
                  </a:lnTo>
                  <a:lnTo>
                    <a:pt x="819912" y="300227"/>
                  </a:lnTo>
                  <a:lnTo>
                    <a:pt x="943115" y="300227"/>
                  </a:lnTo>
                  <a:close/>
                </a:path>
                <a:path w="3615690" h="605789">
                  <a:moveTo>
                    <a:pt x="940307" y="289559"/>
                  </a:moveTo>
                  <a:lnTo>
                    <a:pt x="954023" y="300227"/>
                  </a:lnTo>
                  <a:lnTo>
                    <a:pt x="971550" y="297179"/>
                  </a:lnTo>
                  <a:lnTo>
                    <a:pt x="957833" y="286511"/>
                  </a:lnTo>
                  <a:lnTo>
                    <a:pt x="813815" y="296417"/>
                  </a:lnTo>
                  <a:lnTo>
                    <a:pt x="940307" y="289559"/>
                  </a:lnTo>
                  <a:close/>
                </a:path>
                <a:path w="3615690" h="605789">
                  <a:moveTo>
                    <a:pt x="1039367" y="314705"/>
                  </a:moveTo>
                  <a:lnTo>
                    <a:pt x="1024889" y="301751"/>
                  </a:lnTo>
                  <a:lnTo>
                    <a:pt x="1025828" y="314706"/>
                  </a:lnTo>
                  <a:lnTo>
                    <a:pt x="1028700" y="354329"/>
                  </a:lnTo>
                  <a:lnTo>
                    <a:pt x="1043939" y="339089"/>
                  </a:lnTo>
                  <a:lnTo>
                    <a:pt x="1056746" y="339486"/>
                  </a:lnTo>
                  <a:lnTo>
                    <a:pt x="1053845" y="299465"/>
                  </a:lnTo>
                  <a:lnTo>
                    <a:pt x="1024889" y="301751"/>
                  </a:lnTo>
                  <a:lnTo>
                    <a:pt x="1039367" y="314705"/>
                  </a:lnTo>
                  <a:close/>
                </a:path>
                <a:path w="3615690" h="605789">
                  <a:moveTo>
                    <a:pt x="1042415" y="367283"/>
                  </a:moveTo>
                  <a:lnTo>
                    <a:pt x="1182689" y="371600"/>
                  </a:lnTo>
                  <a:lnTo>
                    <a:pt x="1191006" y="371855"/>
                  </a:lnTo>
                  <a:lnTo>
                    <a:pt x="1236725" y="379632"/>
                  </a:lnTo>
                  <a:lnTo>
                    <a:pt x="1253489" y="376427"/>
                  </a:lnTo>
                  <a:lnTo>
                    <a:pt x="1264919" y="392069"/>
                  </a:lnTo>
                  <a:lnTo>
                    <a:pt x="1264920" y="362711"/>
                  </a:lnTo>
                  <a:lnTo>
                    <a:pt x="1236726" y="362711"/>
                  </a:lnTo>
                  <a:lnTo>
                    <a:pt x="1211579" y="365759"/>
                  </a:lnTo>
                  <a:lnTo>
                    <a:pt x="1196339" y="358139"/>
                  </a:lnTo>
                  <a:lnTo>
                    <a:pt x="1178814" y="364235"/>
                  </a:lnTo>
                  <a:lnTo>
                    <a:pt x="1035557" y="367283"/>
                  </a:lnTo>
                  <a:lnTo>
                    <a:pt x="1042415" y="367283"/>
                  </a:lnTo>
                  <a:close/>
                </a:path>
                <a:path w="3615690" h="605789">
                  <a:moveTo>
                    <a:pt x="1554479" y="443483"/>
                  </a:moveTo>
                  <a:lnTo>
                    <a:pt x="1556003" y="451103"/>
                  </a:lnTo>
                  <a:lnTo>
                    <a:pt x="1584197" y="445769"/>
                  </a:lnTo>
                  <a:lnTo>
                    <a:pt x="1581911" y="434339"/>
                  </a:lnTo>
                  <a:lnTo>
                    <a:pt x="1580388" y="426719"/>
                  </a:lnTo>
                  <a:lnTo>
                    <a:pt x="1406652" y="424433"/>
                  </a:lnTo>
                  <a:lnTo>
                    <a:pt x="1397508" y="421385"/>
                  </a:lnTo>
                  <a:lnTo>
                    <a:pt x="1579626" y="419861"/>
                  </a:lnTo>
                  <a:lnTo>
                    <a:pt x="1438656" y="418337"/>
                  </a:lnTo>
                  <a:lnTo>
                    <a:pt x="1435120" y="415290"/>
                  </a:lnTo>
                  <a:lnTo>
                    <a:pt x="1264920" y="405383"/>
                  </a:lnTo>
                  <a:lnTo>
                    <a:pt x="1251203" y="391667"/>
                  </a:lnTo>
                  <a:lnTo>
                    <a:pt x="1264919" y="392069"/>
                  </a:lnTo>
                  <a:lnTo>
                    <a:pt x="1253489" y="376427"/>
                  </a:lnTo>
                  <a:lnTo>
                    <a:pt x="1236725" y="379632"/>
                  </a:lnTo>
                  <a:lnTo>
                    <a:pt x="1236726" y="413003"/>
                  </a:lnTo>
                  <a:lnTo>
                    <a:pt x="1429512" y="415289"/>
                  </a:lnTo>
                  <a:lnTo>
                    <a:pt x="1242821" y="419861"/>
                  </a:lnTo>
                  <a:lnTo>
                    <a:pt x="1250441" y="419861"/>
                  </a:lnTo>
                  <a:lnTo>
                    <a:pt x="1400846" y="424264"/>
                  </a:lnTo>
                  <a:lnTo>
                    <a:pt x="1419606" y="440435"/>
                  </a:lnTo>
                  <a:lnTo>
                    <a:pt x="1552194" y="432053"/>
                  </a:lnTo>
                  <a:lnTo>
                    <a:pt x="1570482" y="434339"/>
                  </a:lnTo>
                  <a:lnTo>
                    <a:pt x="1566671" y="443483"/>
                  </a:lnTo>
                  <a:lnTo>
                    <a:pt x="1554479" y="443483"/>
                  </a:lnTo>
                  <a:close/>
                </a:path>
                <a:path w="3615690" h="605789">
                  <a:moveTo>
                    <a:pt x="1264920" y="405383"/>
                  </a:moveTo>
                  <a:lnTo>
                    <a:pt x="1435120" y="415290"/>
                  </a:lnTo>
                  <a:lnTo>
                    <a:pt x="1416558" y="399287"/>
                  </a:lnTo>
                  <a:lnTo>
                    <a:pt x="1413509" y="397001"/>
                  </a:lnTo>
                  <a:lnTo>
                    <a:pt x="1410462" y="396239"/>
                  </a:lnTo>
                  <a:lnTo>
                    <a:pt x="1407414" y="396239"/>
                  </a:lnTo>
                  <a:lnTo>
                    <a:pt x="1264919" y="392069"/>
                  </a:lnTo>
                  <a:lnTo>
                    <a:pt x="1251203" y="391667"/>
                  </a:lnTo>
                  <a:lnTo>
                    <a:pt x="1264920" y="405383"/>
                  </a:lnTo>
                  <a:close/>
                </a:path>
                <a:path w="3615690" h="605789">
                  <a:moveTo>
                    <a:pt x="1438656" y="418337"/>
                  </a:moveTo>
                  <a:lnTo>
                    <a:pt x="1579626" y="419861"/>
                  </a:lnTo>
                  <a:lnTo>
                    <a:pt x="1573529" y="415289"/>
                  </a:lnTo>
                  <a:lnTo>
                    <a:pt x="1435120" y="415290"/>
                  </a:lnTo>
                  <a:lnTo>
                    <a:pt x="1438656" y="418337"/>
                  </a:lnTo>
                  <a:close/>
                </a:path>
                <a:path w="3615690" h="605789">
                  <a:moveTo>
                    <a:pt x="1580388" y="426719"/>
                  </a:moveTo>
                  <a:lnTo>
                    <a:pt x="1579626" y="419861"/>
                  </a:lnTo>
                  <a:lnTo>
                    <a:pt x="1397508" y="421385"/>
                  </a:lnTo>
                  <a:lnTo>
                    <a:pt x="1406652" y="424433"/>
                  </a:lnTo>
                  <a:lnTo>
                    <a:pt x="1580388" y="426719"/>
                  </a:lnTo>
                  <a:close/>
                </a:path>
                <a:path w="3615690" h="605789">
                  <a:moveTo>
                    <a:pt x="1554479" y="443483"/>
                  </a:moveTo>
                  <a:lnTo>
                    <a:pt x="1566671" y="443483"/>
                  </a:lnTo>
                  <a:lnTo>
                    <a:pt x="1570482" y="434339"/>
                  </a:lnTo>
                  <a:lnTo>
                    <a:pt x="1552194" y="432053"/>
                  </a:lnTo>
                  <a:lnTo>
                    <a:pt x="1419606" y="440435"/>
                  </a:lnTo>
                  <a:lnTo>
                    <a:pt x="1422653" y="442721"/>
                  </a:lnTo>
                  <a:lnTo>
                    <a:pt x="1425702" y="443483"/>
                  </a:lnTo>
                  <a:lnTo>
                    <a:pt x="1554479" y="443483"/>
                  </a:lnTo>
                  <a:close/>
                </a:path>
                <a:path w="3615690" h="605789">
                  <a:moveTo>
                    <a:pt x="1584197" y="445769"/>
                  </a:moveTo>
                  <a:lnTo>
                    <a:pt x="1556003" y="451103"/>
                  </a:lnTo>
                  <a:lnTo>
                    <a:pt x="1557527" y="457961"/>
                  </a:lnTo>
                  <a:lnTo>
                    <a:pt x="1921002" y="454913"/>
                  </a:lnTo>
                  <a:lnTo>
                    <a:pt x="1941576" y="448817"/>
                  </a:lnTo>
                  <a:lnTo>
                    <a:pt x="1950158" y="448817"/>
                  </a:lnTo>
                  <a:lnTo>
                    <a:pt x="1946909" y="441959"/>
                  </a:lnTo>
                  <a:lnTo>
                    <a:pt x="1944623" y="437387"/>
                  </a:lnTo>
                  <a:lnTo>
                    <a:pt x="1939289" y="434339"/>
                  </a:lnTo>
                  <a:lnTo>
                    <a:pt x="1581911" y="434339"/>
                  </a:lnTo>
                  <a:lnTo>
                    <a:pt x="1584197" y="445769"/>
                  </a:lnTo>
                  <a:close/>
                </a:path>
                <a:path w="3615690" h="605789">
                  <a:moveTo>
                    <a:pt x="1953767" y="456437"/>
                  </a:moveTo>
                  <a:lnTo>
                    <a:pt x="1981962" y="451865"/>
                  </a:lnTo>
                  <a:lnTo>
                    <a:pt x="1977389" y="448817"/>
                  </a:lnTo>
                  <a:lnTo>
                    <a:pt x="1941576" y="448817"/>
                  </a:lnTo>
                  <a:lnTo>
                    <a:pt x="1921002" y="454913"/>
                  </a:lnTo>
                  <a:lnTo>
                    <a:pt x="1557527" y="457961"/>
                  </a:lnTo>
                  <a:lnTo>
                    <a:pt x="1563623" y="462533"/>
                  </a:lnTo>
                  <a:lnTo>
                    <a:pt x="1925012" y="462533"/>
                  </a:lnTo>
                  <a:lnTo>
                    <a:pt x="1928621" y="469391"/>
                  </a:lnTo>
                  <a:lnTo>
                    <a:pt x="1933956" y="462533"/>
                  </a:lnTo>
                  <a:lnTo>
                    <a:pt x="1953767" y="456437"/>
                  </a:lnTo>
                  <a:close/>
                </a:path>
                <a:path w="3615690" h="605789">
                  <a:moveTo>
                    <a:pt x="1991867" y="477011"/>
                  </a:moveTo>
                  <a:lnTo>
                    <a:pt x="2044445" y="489203"/>
                  </a:lnTo>
                  <a:lnTo>
                    <a:pt x="2078940" y="491221"/>
                  </a:lnTo>
                  <a:lnTo>
                    <a:pt x="2068829" y="474725"/>
                  </a:lnTo>
                  <a:lnTo>
                    <a:pt x="2065781" y="470153"/>
                  </a:lnTo>
                  <a:lnTo>
                    <a:pt x="2061209" y="467867"/>
                  </a:lnTo>
                  <a:lnTo>
                    <a:pt x="1978914" y="467867"/>
                  </a:lnTo>
                  <a:lnTo>
                    <a:pt x="1991867" y="477011"/>
                  </a:lnTo>
                  <a:close/>
                </a:path>
                <a:path w="3615690" h="605789">
                  <a:moveTo>
                    <a:pt x="1961235" y="477012"/>
                  </a:moveTo>
                  <a:lnTo>
                    <a:pt x="1965197" y="486917"/>
                  </a:lnTo>
                  <a:lnTo>
                    <a:pt x="1971294" y="477011"/>
                  </a:lnTo>
                  <a:lnTo>
                    <a:pt x="1957577" y="467867"/>
                  </a:lnTo>
                  <a:lnTo>
                    <a:pt x="1928621" y="469391"/>
                  </a:lnTo>
                  <a:lnTo>
                    <a:pt x="1930908" y="473963"/>
                  </a:lnTo>
                  <a:lnTo>
                    <a:pt x="1936241" y="477011"/>
                  </a:lnTo>
                  <a:lnTo>
                    <a:pt x="1961235" y="477012"/>
                  </a:lnTo>
                  <a:close/>
                </a:path>
                <a:path w="3615690" h="605789">
                  <a:moveTo>
                    <a:pt x="2306574" y="528827"/>
                  </a:moveTo>
                  <a:lnTo>
                    <a:pt x="2320290" y="539495"/>
                  </a:lnTo>
                  <a:lnTo>
                    <a:pt x="2338844" y="539594"/>
                  </a:lnTo>
                  <a:lnTo>
                    <a:pt x="2334005" y="521207"/>
                  </a:lnTo>
                  <a:lnTo>
                    <a:pt x="2306574" y="528827"/>
                  </a:lnTo>
                  <a:close/>
                </a:path>
                <a:path w="3615690" h="605789">
                  <a:moveTo>
                    <a:pt x="2841497" y="544067"/>
                  </a:moveTo>
                  <a:lnTo>
                    <a:pt x="2836164" y="544067"/>
                  </a:lnTo>
                  <a:lnTo>
                    <a:pt x="2341626" y="550163"/>
                  </a:lnTo>
                  <a:lnTo>
                    <a:pt x="2846070" y="547115"/>
                  </a:lnTo>
                  <a:lnTo>
                    <a:pt x="2841497" y="544067"/>
                  </a:lnTo>
                  <a:close/>
                </a:path>
                <a:path w="3615690" h="605789">
                  <a:moveTo>
                    <a:pt x="2321052" y="567689"/>
                  </a:moveTo>
                  <a:lnTo>
                    <a:pt x="2327148" y="567689"/>
                  </a:lnTo>
                  <a:lnTo>
                    <a:pt x="2827671" y="572185"/>
                  </a:lnTo>
                  <a:lnTo>
                    <a:pt x="2842260" y="598931"/>
                  </a:lnTo>
                  <a:lnTo>
                    <a:pt x="2867405" y="584453"/>
                  </a:lnTo>
                  <a:lnTo>
                    <a:pt x="3615690" y="596645"/>
                  </a:lnTo>
                  <a:lnTo>
                    <a:pt x="3615690" y="567689"/>
                  </a:lnTo>
                  <a:lnTo>
                    <a:pt x="2863351" y="577480"/>
                  </a:lnTo>
                  <a:lnTo>
                    <a:pt x="2854452" y="577595"/>
                  </a:lnTo>
                  <a:lnTo>
                    <a:pt x="2836164" y="572261"/>
                  </a:lnTo>
                  <a:lnTo>
                    <a:pt x="2823972" y="565403"/>
                  </a:lnTo>
                  <a:lnTo>
                    <a:pt x="2848355" y="551687"/>
                  </a:lnTo>
                  <a:lnTo>
                    <a:pt x="2846070" y="547115"/>
                  </a:lnTo>
                  <a:lnTo>
                    <a:pt x="2341626" y="550163"/>
                  </a:lnTo>
                  <a:lnTo>
                    <a:pt x="2836164" y="544067"/>
                  </a:lnTo>
                  <a:lnTo>
                    <a:pt x="2338844" y="539594"/>
                  </a:lnTo>
                  <a:lnTo>
                    <a:pt x="2320290" y="539495"/>
                  </a:lnTo>
                  <a:lnTo>
                    <a:pt x="2306574" y="528827"/>
                  </a:lnTo>
                  <a:lnTo>
                    <a:pt x="2334005" y="521207"/>
                  </a:lnTo>
                  <a:lnTo>
                    <a:pt x="2332481" y="515111"/>
                  </a:lnTo>
                  <a:lnTo>
                    <a:pt x="2326386" y="510539"/>
                  </a:lnTo>
                  <a:lnTo>
                    <a:pt x="2225064" y="510540"/>
                  </a:lnTo>
                  <a:lnTo>
                    <a:pt x="2228850" y="518921"/>
                  </a:lnTo>
                  <a:lnTo>
                    <a:pt x="2196100" y="515477"/>
                  </a:lnTo>
                  <a:lnTo>
                    <a:pt x="2202941" y="531113"/>
                  </a:lnTo>
                  <a:lnTo>
                    <a:pt x="2205228" y="535685"/>
                  </a:lnTo>
                  <a:lnTo>
                    <a:pt x="2210562" y="539495"/>
                  </a:lnTo>
                  <a:lnTo>
                    <a:pt x="2309168" y="539496"/>
                  </a:lnTo>
                  <a:lnTo>
                    <a:pt x="2313431" y="557021"/>
                  </a:lnTo>
                  <a:lnTo>
                    <a:pt x="2314955" y="563117"/>
                  </a:lnTo>
                  <a:lnTo>
                    <a:pt x="2321052" y="567689"/>
                  </a:lnTo>
                  <a:close/>
                </a:path>
                <a:path w="3615690" h="605789">
                  <a:moveTo>
                    <a:pt x="2863351" y="577480"/>
                  </a:moveTo>
                  <a:lnTo>
                    <a:pt x="2848355" y="551687"/>
                  </a:lnTo>
                  <a:lnTo>
                    <a:pt x="2823972" y="565403"/>
                  </a:lnTo>
                  <a:lnTo>
                    <a:pt x="2836164" y="572261"/>
                  </a:lnTo>
                  <a:lnTo>
                    <a:pt x="2854452" y="577595"/>
                  </a:lnTo>
                  <a:lnTo>
                    <a:pt x="2863351" y="57748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4" name="object 54"/>
            <p:cNvSpPr/>
            <p:nvPr/>
          </p:nvSpPr>
          <p:spPr>
            <a:xfrm>
              <a:off x="8333232" y="3027426"/>
              <a:ext cx="124968" cy="167640"/>
            </a:xfrm>
            <a:custGeom>
              <a:avLst/>
              <a:gdLst/>
              <a:ahLst/>
              <a:cxnLst/>
              <a:rect l="l" t="t" r="r" b="b"/>
              <a:pathLst>
                <a:path w="124968" h="167639">
                  <a:moveTo>
                    <a:pt x="0" y="167639"/>
                  </a:moveTo>
                  <a:lnTo>
                    <a:pt x="124968" y="167639"/>
                  </a:lnTo>
                  <a:lnTo>
                    <a:pt x="62483" y="0"/>
                  </a:lnTo>
                  <a:lnTo>
                    <a:pt x="0" y="16763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5" name="object 55"/>
            <p:cNvSpPr/>
            <p:nvPr/>
          </p:nvSpPr>
          <p:spPr>
            <a:xfrm>
              <a:off x="8370570" y="3027426"/>
              <a:ext cx="124968" cy="167640"/>
            </a:xfrm>
            <a:custGeom>
              <a:avLst/>
              <a:gdLst/>
              <a:ahLst/>
              <a:cxnLst/>
              <a:rect l="l" t="t" r="r" b="b"/>
              <a:pathLst>
                <a:path w="124968" h="167639">
                  <a:moveTo>
                    <a:pt x="0" y="167639"/>
                  </a:moveTo>
                  <a:lnTo>
                    <a:pt x="124968" y="167639"/>
                  </a:lnTo>
                  <a:lnTo>
                    <a:pt x="62483" y="0"/>
                  </a:lnTo>
                  <a:lnTo>
                    <a:pt x="0" y="16763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6" name="object 56"/>
            <p:cNvSpPr/>
            <p:nvPr/>
          </p:nvSpPr>
          <p:spPr>
            <a:xfrm>
              <a:off x="8303514" y="3027426"/>
              <a:ext cx="124968" cy="167640"/>
            </a:xfrm>
            <a:custGeom>
              <a:avLst/>
              <a:gdLst/>
              <a:ahLst/>
              <a:cxnLst/>
              <a:rect l="l" t="t" r="r" b="b"/>
              <a:pathLst>
                <a:path w="124968" h="167639">
                  <a:moveTo>
                    <a:pt x="0" y="167639"/>
                  </a:moveTo>
                  <a:lnTo>
                    <a:pt x="124968" y="167639"/>
                  </a:lnTo>
                  <a:lnTo>
                    <a:pt x="62483" y="0"/>
                  </a:lnTo>
                  <a:lnTo>
                    <a:pt x="0" y="16763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7" name="object 57"/>
            <p:cNvSpPr/>
            <p:nvPr/>
          </p:nvSpPr>
          <p:spPr>
            <a:xfrm>
              <a:off x="8269985" y="3027426"/>
              <a:ext cx="124968" cy="167640"/>
            </a:xfrm>
            <a:custGeom>
              <a:avLst/>
              <a:gdLst/>
              <a:ahLst/>
              <a:cxnLst/>
              <a:rect l="l" t="t" r="r" b="b"/>
              <a:pathLst>
                <a:path w="124968" h="167639">
                  <a:moveTo>
                    <a:pt x="0" y="167639"/>
                  </a:moveTo>
                  <a:lnTo>
                    <a:pt x="124968" y="167639"/>
                  </a:lnTo>
                  <a:lnTo>
                    <a:pt x="62483" y="0"/>
                  </a:lnTo>
                  <a:lnTo>
                    <a:pt x="0" y="16763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8" name="object 58"/>
            <p:cNvSpPr/>
            <p:nvPr/>
          </p:nvSpPr>
          <p:spPr>
            <a:xfrm>
              <a:off x="8154924" y="3027426"/>
              <a:ext cx="124968" cy="167640"/>
            </a:xfrm>
            <a:custGeom>
              <a:avLst/>
              <a:gdLst/>
              <a:ahLst/>
              <a:cxnLst/>
              <a:rect l="l" t="t" r="r" b="b"/>
              <a:pathLst>
                <a:path w="124968" h="167639">
                  <a:moveTo>
                    <a:pt x="0" y="167639"/>
                  </a:moveTo>
                  <a:lnTo>
                    <a:pt x="124968" y="167639"/>
                  </a:lnTo>
                  <a:lnTo>
                    <a:pt x="62483" y="0"/>
                  </a:lnTo>
                  <a:lnTo>
                    <a:pt x="0" y="16763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9" name="object 59"/>
            <p:cNvSpPr/>
            <p:nvPr/>
          </p:nvSpPr>
          <p:spPr>
            <a:xfrm>
              <a:off x="8081009" y="3027426"/>
              <a:ext cx="124968" cy="167640"/>
            </a:xfrm>
            <a:custGeom>
              <a:avLst/>
              <a:gdLst/>
              <a:ahLst/>
              <a:cxnLst/>
              <a:rect l="l" t="t" r="r" b="b"/>
              <a:pathLst>
                <a:path w="124968" h="167639">
                  <a:moveTo>
                    <a:pt x="0" y="167639"/>
                  </a:moveTo>
                  <a:lnTo>
                    <a:pt x="124968" y="167639"/>
                  </a:lnTo>
                  <a:lnTo>
                    <a:pt x="62483" y="0"/>
                  </a:lnTo>
                  <a:lnTo>
                    <a:pt x="0" y="16763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0" name="object 60"/>
            <p:cNvSpPr/>
            <p:nvPr/>
          </p:nvSpPr>
          <p:spPr>
            <a:xfrm>
              <a:off x="7397496" y="2960370"/>
              <a:ext cx="124968" cy="168402"/>
            </a:xfrm>
            <a:custGeom>
              <a:avLst/>
              <a:gdLst/>
              <a:ahLst/>
              <a:cxnLst/>
              <a:rect l="l" t="t" r="r" b="b"/>
              <a:pathLst>
                <a:path w="124968" h="168401">
                  <a:moveTo>
                    <a:pt x="0" y="168401"/>
                  </a:moveTo>
                  <a:lnTo>
                    <a:pt x="124968" y="168401"/>
                  </a:lnTo>
                  <a:lnTo>
                    <a:pt x="62483" y="0"/>
                  </a:lnTo>
                  <a:lnTo>
                    <a:pt x="0" y="16840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1" name="object 61"/>
            <p:cNvSpPr/>
            <p:nvPr/>
          </p:nvSpPr>
          <p:spPr>
            <a:xfrm>
              <a:off x="6954774" y="2936747"/>
              <a:ext cx="124968" cy="167640"/>
            </a:xfrm>
            <a:custGeom>
              <a:avLst/>
              <a:gdLst/>
              <a:ahLst/>
              <a:cxnLst/>
              <a:rect l="l" t="t" r="r" b="b"/>
              <a:pathLst>
                <a:path w="124968" h="167639">
                  <a:moveTo>
                    <a:pt x="0" y="167639"/>
                  </a:moveTo>
                  <a:lnTo>
                    <a:pt x="124968" y="167639"/>
                  </a:lnTo>
                  <a:lnTo>
                    <a:pt x="62483" y="0"/>
                  </a:lnTo>
                  <a:lnTo>
                    <a:pt x="0" y="16763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2" name="object 62"/>
            <p:cNvSpPr/>
            <p:nvPr/>
          </p:nvSpPr>
          <p:spPr>
            <a:xfrm>
              <a:off x="6803898" y="2912364"/>
              <a:ext cx="124968" cy="168402"/>
            </a:xfrm>
            <a:custGeom>
              <a:avLst/>
              <a:gdLst/>
              <a:ahLst/>
              <a:cxnLst/>
              <a:rect l="l" t="t" r="r" b="b"/>
              <a:pathLst>
                <a:path w="124968" h="168401">
                  <a:moveTo>
                    <a:pt x="0" y="168401"/>
                  </a:moveTo>
                  <a:lnTo>
                    <a:pt x="124968" y="168401"/>
                  </a:lnTo>
                  <a:lnTo>
                    <a:pt x="62483" y="0"/>
                  </a:lnTo>
                  <a:lnTo>
                    <a:pt x="0" y="16840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3" name="object 63"/>
            <p:cNvSpPr/>
            <p:nvPr/>
          </p:nvSpPr>
          <p:spPr>
            <a:xfrm>
              <a:off x="6169152" y="2831591"/>
              <a:ext cx="124968" cy="168402"/>
            </a:xfrm>
            <a:custGeom>
              <a:avLst/>
              <a:gdLst/>
              <a:ahLst/>
              <a:cxnLst/>
              <a:rect l="l" t="t" r="r" b="b"/>
              <a:pathLst>
                <a:path w="124967" h="168401">
                  <a:moveTo>
                    <a:pt x="0" y="168401"/>
                  </a:moveTo>
                  <a:lnTo>
                    <a:pt x="124968" y="168401"/>
                  </a:lnTo>
                  <a:lnTo>
                    <a:pt x="62483" y="0"/>
                  </a:lnTo>
                  <a:lnTo>
                    <a:pt x="0" y="16840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4" name="object 64"/>
            <p:cNvSpPr/>
            <p:nvPr/>
          </p:nvSpPr>
          <p:spPr>
            <a:xfrm>
              <a:off x="5949696" y="2774441"/>
              <a:ext cx="124968" cy="167640"/>
            </a:xfrm>
            <a:custGeom>
              <a:avLst/>
              <a:gdLst/>
              <a:ahLst/>
              <a:cxnLst/>
              <a:rect l="l" t="t" r="r" b="b"/>
              <a:pathLst>
                <a:path w="124967" h="167639">
                  <a:moveTo>
                    <a:pt x="0" y="167639"/>
                  </a:moveTo>
                  <a:lnTo>
                    <a:pt x="124968" y="167639"/>
                  </a:lnTo>
                  <a:lnTo>
                    <a:pt x="62483" y="0"/>
                  </a:lnTo>
                  <a:lnTo>
                    <a:pt x="0" y="16763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5" name="object 65"/>
            <p:cNvSpPr/>
            <p:nvPr/>
          </p:nvSpPr>
          <p:spPr>
            <a:xfrm>
              <a:off x="5567172" y="2673857"/>
              <a:ext cx="124968" cy="168402"/>
            </a:xfrm>
            <a:custGeom>
              <a:avLst/>
              <a:gdLst/>
              <a:ahLst/>
              <a:cxnLst/>
              <a:rect l="l" t="t" r="r" b="b"/>
              <a:pathLst>
                <a:path w="124967" h="168401">
                  <a:moveTo>
                    <a:pt x="0" y="168401"/>
                  </a:moveTo>
                  <a:lnTo>
                    <a:pt x="124968" y="168401"/>
                  </a:lnTo>
                  <a:lnTo>
                    <a:pt x="62483" y="0"/>
                  </a:lnTo>
                  <a:lnTo>
                    <a:pt x="0" y="16840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6" name="object 66"/>
            <p:cNvSpPr/>
            <p:nvPr/>
          </p:nvSpPr>
          <p:spPr>
            <a:xfrm>
              <a:off x="5493258" y="2669285"/>
              <a:ext cx="124968" cy="168402"/>
            </a:xfrm>
            <a:custGeom>
              <a:avLst/>
              <a:gdLst/>
              <a:ahLst/>
              <a:cxnLst/>
              <a:rect l="l" t="t" r="r" b="b"/>
              <a:pathLst>
                <a:path w="124967" h="168401">
                  <a:moveTo>
                    <a:pt x="0" y="168401"/>
                  </a:moveTo>
                  <a:lnTo>
                    <a:pt x="124968" y="168401"/>
                  </a:lnTo>
                  <a:lnTo>
                    <a:pt x="62483" y="0"/>
                  </a:lnTo>
                  <a:lnTo>
                    <a:pt x="0" y="16840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7" name="object 67"/>
            <p:cNvSpPr/>
            <p:nvPr/>
          </p:nvSpPr>
          <p:spPr>
            <a:xfrm>
              <a:off x="5010912" y="2549652"/>
              <a:ext cx="124968" cy="168402"/>
            </a:xfrm>
            <a:custGeom>
              <a:avLst/>
              <a:gdLst/>
              <a:ahLst/>
              <a:cxnLst/>
              <a:rect l="l" t="t" r="r" b="b"/>
              <a:pathLst>
                <a:path w="124967" h="168401">
                  <a:moveTo>
                    <a:pt x="0" y="168401"/>
                  </a:moveTo>
                  <a:lnTo>
                    <a:pt x="124968" y="168401"/>
                  </a:lnTo>
                  <a:lnTo>
                    <a:pt x="62483" y="0"/>
                  </a:lnTo>
                  <a:lnTo>
                    <a:pt x="0" y="16840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8" name="object 68"/>
            <p:cNvSpPr/>
            <p:nvPr/>
          </p:nvSpPr>
          <p:spPr>
            <a:xfrm>
              <a:off x="4906518" y="2478024"/>
              <a:ext cx="124968" cy="168402"/>
            </a:xfrm>
            <a:custGeom>
              <a:avLst/>
              <a:gdLst/>
              <a:ahLst/>
              <a:cxnLst/>
              <a:rect l="l" t="t" r="r" b="b"/>
              <a:pathLst>
                <a:path w="124967" h="168401">
                  <a:moveTo>
                    <a:pt x="0" y="168401"/>
                  </a:moveTo>
                  <a:lnTo>
                    <a:pt x="124968" y="168401"/>
                  </a:lnTo>
                  <a:lnTo>
                    <a:pt x="62483" y="0"/>
                  </a:lnTo>
                  <a:lnTo>
                    <a:pt x="0" y="16840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9" name="object 69"/>
            <p:cNvSpPr/>
            <p:nvPr/>
          </p:nvSpPr>
          <p:spPr>
            <a:xfrm>
              <a:off x="8333232" y="3027426"/>
              <a:ext cx="124968" cy="167640"/>
            </a:xfrm>
            <a:custGeom>
              <a:avLst/>
              <a:gdLst/>
              <a:ahLst/>
              <a:cxnLst/>
              <a:rect l="l" t="t" r="r" b="b"/>
              <a:pathLst>
                <a:path w="124968" h="167639">
                  <a:moveTo>
                    <a:pt x="0" y="167639"/>
                  </a:moveTo>
                  <a:lnTo>
                    <a:pt x="124968" y="167639"/>
                  </a:lnTo>
                  <a:lnTo>
                    <a:pt x="62483" y="0"/>
                  </a:lnTo>
                  <a:lnTo>
                    <a:pt x="0" y="16763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0" name="object 70"/>
            <p:cNvSpPr/>
            <p:nvPr/>
          </p:nvSpPr>
          <p:spPr>
            <a:xfrm>
              <a:off x="8370570" y="3027426"/>
              <a:ext cx="124968" cy="167640"/>
            </a:xfrm>
            <a:custGeom>
              <a:avLst/>
              <a:gdLst/>
              <a:ahLst/>
              <a:cxnLst/>
              <a:rect l="l" t="t" r="r" b="b"/>
              <a:pathLst>
                <a:path w="124968" h="167639">
                  <a:moveTo>
                    <a:pt x="0" y="167639"/>
                  </a:moveTo>
                  <a:lnTo>
                    <a:pt x="124968" y="167639"/>
                  </a:lnTo>
                  <a:lnTo>
                    <a:pt x="62483" y="0"/>
                  </a:lnTo>
                  <a:lnTo>
                    <a:pt x="0" y="16763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1" name="object 71"/>
            <p:cNvSpPr/>
            <p:nvPr/>
          </p:nvSpPr>
          <p:spPr>
            <a:xfrm>
              <a:off x="8303514" y="3027426"/>
              <a:ext cx="124968" cy="167640"/>
            </a:xfrm>
            <a:custGeom>
              <a:avLst/>
              <a:gdLst/>
              <a:ahLst/>
              <a:cxnLst/>
              <a:rect l="l" t="t" r="r" b="b"/>
              <a:pathLst>
                <a:path w="124968" h="167639">
                  <a:moveTo>
                    <a:pt x="0" y="167639"/>
                  </a:moveTo>
                  <a:lnTo>
                    <a:pt x="124968" y="167639"/>
                  </a:lnTo>
                  <a:lnTo>
                    <a:pt x="62483" y="0"/>
                  </a:lnTo>
                  <a:lnTo>
                    <a:pt x="0" y="16763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2" name="object 72"/>
            <p:cNvSpPr/>
            <p:nvPr/>
          </p:nvSpPr>
          <p:spPr>
            <a:xfrm>
              <a:off x="8269985" y="3027426"/>
              <a:ext cx="124968" cy="167640"/>
            </a:xfrm>
            <a:custGeom>
              <a:avLst/>
              <a:gdLst/>
              <a:ahLst/>
              <a:cxnLst/>
              <a:rect l="l" t="t" r="r" b="b"/>
              <a:pathLst>
                <a:path w="124968" h="167639">
                  <a:moveTo>
                    <a:pt x="0" y="167639"/>
                  </a:moveTo>
                  <a:lnTo>
                    <a:pt x="124968" y="167639"/>
                  </a:lnTo>
                  <a:lnTo>
                    <a:pt x="62483" y="0"/>
                  </a:lnTo>
                  <a:lnTo>
                    <a:pt x="0" y="16763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3" name="object 73"/>
            <p:cNvSpPr/>
            <p:nvPr/>
          </p:nvSpPr>
          <p:spPr>
            <a:xfrm>
              <a:off x="8154924" y="3027426"/>
              <a:ext cx="124968" cy="167640"/>
            </a:xfrm>
            <a:custGeom>
              <a:avLst/>
              <a:gdLst/>
              <a:ahLst/>
              <a:cxnLst/>
              <a:rect l="l" t="t" r="r" b="b"/>
              <a:pathLst>
                <a:path w="124968" h="167639">
                  <a:moveTo>
                    <a:pt x="0" y="167639"/>
                  </a:moveTo>
                  <a:lnTo>
                    <a:pt x="124968" y="167639"/>
                  </a:lnTo>
                  <a:lnTo>
                    <a:pt x="62483" y="0"/>
                  </a:lnTo>
                  <a:lnTo>
                    <a:pt x="0" y="16763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4" name="object 74"/>
            <p:cNvSpPr/>
            <p:nvPr/>
          </p:nvSpPr>
          <p:spPr>
            <a:xfrm>
              <a:off x="8081009" y="3027426"/>
              <a:ext cx="124968" cy="167640"/>
            </a:xfrm>
            <a:custGeom>
              <a:avLst/>
              <a:gdLst/>
              <a:ahLst/>
              <a:cxnLst/>
              <a:rect l="l" t="t" r="r" b="b"/>
              <a:pathLst>
                <a:path w="124968" h="167639">
                  <a:moveTo>
                    <a:pt x="0" y="167639"/>
                  </a:moveTo>
                  <a:lnTo>
                    <a:pt x="124968" y="167639"/>
                  </a:lnTo>
                  <a:lnTo>
                    <a:pt x="62483" y="0"/>
                  </a:lnTo>
                  <a:lnTo>
                    <a:pt x="0" y="16763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5" name="object 75"/>
            <p:cNvSpPr/>
            <p:nvPr/>
          </p:nvSpPr>
          <p:spPr>
            <a:xfrm>
              <a:off x="7397496" y="2960370"/>
              <a:ext cx="124968" cy="168402"/>
            </a:xfrm>
            <a:custGeom>
              <a:avLst/>
              <a:gdLst/>
              <a:ahLst/>
              <a:cxnLst/>
              <a:rect l="l" t="t" r="r" b="b"/>
              <a:pathLst>
                <a:path w="124968" h="168401">
                  <a:moveTo>
                    <a:pt x="0" y="168401"/>
                  </a:moveTo>
                  <a:lnTo>
                    <a:pt x="124968" y="168401"/>
                  </a:lnTo>
                  <a:lnTo>
                    <a:pt x="62483" y="0"/>
                  </a:lnTo>
                  <a:lnTo>
                    <a:pt x="0" y="16840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6" name="object 76"/>
            <p:cNvSpPr/>
            <p:nvPr/>
          </p:nvSpPr>
          <p:spPr>
            <a:xfrm>
              <a:off x="6954774" y="2936747"/>
              <a:ext cx="124968" cy="167640"/>
            </a:xfrm>
            <a:custGeom>
              <a:avLst/>
              <a:gdLst/>
              <a:ahLst/>
              <a:cxnLst/>
              <a:rect l="l" t="t" r="r" b="b"/>
              <a:pathLst>
                <a:path w="124968" h="167639">
                  <a:moveTo>
                    <a:pt x="0" y="167639"/>
                  </a:moveTo>
                  <a:lnTo>
                    <a:pt x="124968" y="167639"/>
                  </a:lnTo>
                  <a:lnTo>
                    <a:pt x="62483" y="0"/>
                  </a:lnTo>
                  <a:lnTo>
                    <a:pt x="0" y="16763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7" name="object 77"/>
            <p:cNvSpPr/>
            <p:nvPr/>
          </p:nvSpPr>
          <p:spPr>
            <a:xfrm>
              <a:off x="6803898" y="2912364"/>
              <a:ext cx="124968" cy="168402"/>
            </a:xfrm>
            <a:custGeom>
              <a:avLst/>
              <a:gdLst/>
              <a:ahLst/>
              <a:cxnLst/>
              <a:rect l="l" t="t" r="r" b="b"/>
              <a:pathLst>
                <a:path w="124968" h="168401">
                  <a:moveTo>
                    <a:pt x="0" y="168401"/>
                  </a:moveTo>
                  <a:lnTo>
                    <a:pt x="124968" y="168401"/>
                  </a:lnTo>
                  <a:lnTo>
                    <a:pt x="62483" y="0"/>
                  </a:lnTo>
                  <a:lnTo>
                    <a:pt x="0" y="16840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8" name="object 78"/>
            <p:cNvSpPr/>
            <p:nvPr/>
          </p:nvSpPr>
          <p:spPr>
            <a:xfrm>
              <a:off x="6169152" y="2831591"/>
              <a:ext cx="124968" cy="168402"/>
            </a:xfrm>
            <a:custGeom>
              <a:avLst/>
              <a:gdLst/>
              <a:ahLst/>
              <a:cxnLst/>
              <a:rect l="l" t="t" r="r" b="b"/>
              <a:pathLst>
                <a:path w="124967" h="168401">
                  <a:moveTo>
                    <a:pt x="0" y="168401"/>
                  </a:moveTo>
                  <a:lnTo>
                    <a:pt x="124968" y="168401"/>
                  </a:lnTo>
                  <a:lnTo>
                    <a:pt x="62483" y="0"/>
                  </a:lnTo>
                  <a:lnTo>
                    <a:pt x="0" y="16840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9" name="object 79"/>
            <p:cNvSpPr/>
            <p:nvPr/>
          </p:nvSpPr>
          <p:spPr>
            <a:xfrm>
              <a:off x="5949696" y="2774441"/>
              <a:ext cx="124968" cy="167640"/>
            </a:xfrm>
            <a:custGeom>
              <a:avLst/>
              <a:gdLst/>
              <a:ahLst/>
              <a:cxnLst/>
              <a:rect l="l" t="t" r="r" b="b"/>
              <a:pathLst>
                <a:path w="124967" h="167639">
                  <a:moveTo>
                    <a:pt x="0" y="167639"/>
                  </a:moveTo>
                  <a:lnTo>
                    <a:pt x="124968" y="167639"/>
                  </a:lnTo>
                  <a:lnTo>
                    <a:pt x="62483" y="0"/>
                  </a:lnTo>
                  <a:lnTo>
                    <a:pt x="0" y="16763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0" name="object 80"/>
            <p:cNvSpPr/>
            <p:nvPr/>
          </p:nvSpPr>
          <p:spPr>
            <a:xfrm>
              <a:off x="5567172" y="2673857"/>
              <a:ext cx="124968" cy="168402"/>
            </a:xfrm>
            <a:custGeom>
              <a:avLst/>
              <a:gdLst/>
              <a:ahLst/>
              <a:cxnLst/>
              <a:rect l="l" t="t" r="r" b="b"/>
              <a:pathLst>
                <a:path w="124967" h="168401">
                  <a:moveTo>
                    <a:pt x="0" y="168401"/>
                  </a:moveTo>
                  <a:lnTo>
                    <a:pt x="124968" y="168401"/>
                  </a:lnTo>
                  <a:lnTo>
                    <a:pt x="62483" y="0"/>
                  </a:lnTo>
                  <a:lnTo>
                    <a:pt x="0" y="16840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1" name="object 81"/>
            <p:cNvSpPr/>
            <p:nvPr/>
          </p:nvSpPr>
          <p:spPr>
            <a:xfrm>
              <a:off x="5493258" y="2669285"/>
              <a:ext cx="124968" cy="168402"/>
            </a:xfrm>
            <a:custGeom>
              <a:avLst/>
              <a:gdLst/>
              <a:ahLst/>
              <a:cxnLst/>
              <a:rect l="l" t="t" r="r" b="b"/>
              <a:pathLst>
                <a:path w="124967" h="168401">
                  <a:moveTo>
                    <a:pt x="0" y="168401"/>
                  </a:moveTo>
                  <a:lnTo>
                    <a:pt x="124968" y="168401"/>
                  </a:lnTo>
                  <a:lnTo>
                    <a:pt x="62483" y="0"/>
                  </a:lnTo>
                  <a:lnTo>
                    <a:pt x="0" y="16840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2" name="object 82"/>
            <p:cNvSpPr/>
            <p:nvPr/>
          </p:nvSpPr>
          <p:spPr>
            <a:xfrm>
              <a:off x="5010912" y="2549652"/>
              <a:ext cx="124968" cy="168402"/>
            </a:xfrm>
            <a:custGeom>
              <a:avLst/>
              <a:gdLst/>
              <a:ahLst/>
              <a:cxnLst/>
              <a:rect l="l" t="t" r="r" b="b"/>
              <a:pathLst>
                <a:path w="124967" h="168401">
                  <a:moveTo>
                    <a:pt x="0" y="168401"/>
                  </a:moveTo>
                  <a:lnTo>
                    <a:pt x="124968" y="168401"/>
                  </a:lnTo>
                  <a:lnTo>
                    <a:pt x="62483" y="0"/>
                  </a:lnTo>
                  <a:lnTo>
                    <a:pt x="0" y="16840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3" name="object 83"/>
            <p:cNvSpPr/>
            <p:nvPr/>
          </p:nvSpPr>
          <p:spPr>
            <a:xfrm>
              <a:off x="4906518" y="2478024"/>
              <a:ext cx="124968" cy="168402"/>
            </a:xfrm>
            <a:custGeom>
              <a:avLst/>
              <a:gdLst/>
              <a:ahLst/>
              <a:cxnLst/>
              <a:rect l="l" t="t" r="r" b="b"/>
              <a:pathLst>
                <a:path w="124967" h="168401">
                  <a:moveTo>
                    <a:pt x="0" y="168401"/>
                  </a:moveTo>
                  <a:lnTo>
                    <a:pt x="124968" y="168401"/>
                  </a:lnTo>
                  <a:lnTo>
                    <a:pt x="62483" y="0"/>
                  </a:lnTo>
                  <a:lnTo>
                    <a:pt x="0" y="16840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4" name="object 84"/>
            <p:cNvSpPr/>
            <p:nvPr/>
          </p:nvSpPr>
          <p:spPr>
            <a:xfrm>
              <a:off x="4826508" y="2534411"/>
              <a:ext cx="3611879" cy="1226819"/>
            </a:xfrm>
            <a:custGeom>
              <a:avLst/>
              <a:gdLst/>
              <a:ahLst/>
              <a:cxnLst/>
              <a:rect l="l" t="t" r="r" b="b"/>
              <a:pathLst>
                <a:path w="3611879" h="1226819">
                  <a:moveTo>
                    <a:pt x="128015" y="38100"/>
                  </a:moveTo>
                  <a:lnTo>
                    <a:pt x="113537" y="25908"/>
                  </a:lnTo>
                  <a:lnTo>
                    <a:pt x="115504" y="38100"/>
                  </a:lnTo>
                  <a:lnTo>
                    <a:pt x="117347" y="49530"/>
                  </a:lnTo>
                  <a:lnTo>
                    <a:pt x="128015" y="38100"/>
                  </a:lnTo>
                  <a:close/>
                </a:path>
                <a:path w="3611879" h="1226819">
                  <a:moveTo>
                    <a:pt x="207797" y="147827"/>
                  </a:moveTo>
                  <a:lnTo>
                    <a:pt x="210312" y="172974"/>
                  </a:lnTo>
                  <a:lnTo>
                    <a:pt x="227075" y="157734"/>
                  </a:lnTo>
                  <a:lnTo>
                    <a:pt x="220979" y="147828"/>
                  </a:lnTo>
                  <a:lnTo>
                    <a:pt x="206501" y="134874"/>
                  </a:lnTo>
                  <a:lnTo>
                    <a:pt x="234695" y="131826"/>
                  </a:lnTo>
                  <a:lnTo>
                    <a:pt x="233933" y="124206"/>
                  </a:lnTo>
                  <a:lnTo>
                    <a:pt x="227837" y="118872"/>
                  </a:lnTo>
                  <a:lnTo>
                    <a:pt x="220979" y="118872"/>
                  </a:lnTo>
                  <a:lnTo>
                    <a:pt x="194309" y="134112"/>
                  </a:lnTo>
                  <a:lnTo>
                    <a:pt x="165353" y="132588"/>
                  </a:lnTo>
                  <a:lnTo>
                    <a:pt x="165353" y="136398"/>
                  </a:lnTo>
                  <a:lnTo>
                    <a:pt x="166877" y="140208"/>
                  </a:lnTo>
                  <a:lnTo>
                    <a:pt x="169163" y="143256"/>
                  </a:lnTo>
                  <a:lnTo>
                    <a:pt x="172212" y="146304"/>
                  </a:lnTo>
                  <a:lnTo>
                    <a:pt x="176021" y="147828"/>
                  </a:lnTo>
                  <a:lnTo>
                    <a:pt x="207797" y="147827"/>
                  </a:lnTo>
                  <a:close/>
                </a:path>
                <a:path w="3611879" h="1226819">
                  <a:moveTo>
                    <a:pt x="206501" y="134874"/>
                  </a:moveTo>
                  <a:lnTo>
                    <a:pt x="220979" y="147828"/>
                  </a:lnTo>
                  <a:lnTo>
                    <a:pt x="227075" y="157734"/>
                  </a:lnTo>
                  <a:lnTo>
                    <a:pt x="210312" y="172974"/>
                  </a:lnTo>
                  <a:lnTo>
                    <a:pt x="236219" y="176022"/>
                  </a:lnTo>
                  <a:lnTo>
                    <a:pt x="236219" y="209550"/>
                  </a:lnTo>
                  <a:lnTo>
                    <a:pt x="247650" y="190500"/>
                  </a:lnTo>
                  <a:lnTo>
                    <a:pt x="264413" y="176022"/>
                  </a:lnTo>
                  <a:lnTo>
                    <a:pt x="238505" y="169926"/>
                  </a:lnTo>
                  <a:lnTo>
                    <a:pt x="237470" y="159568"/>
                  </a:lnTo>
                  <a:lnTo>
                    <a:pt x="234695" y="131826"/>
                  </a:lnTo>
                  <a:lnTo>
                    <a:pt x="206501" y="134874"/>
                  </a:lnTo>
                  <a:close/>
                </a:path>
                <a:path w="3611879" h="1226819">
                  <a:moveTo>
                    <a:pt x="211074" y="179070"/>
                  </a:moveTo>
                  <a:lnTo>
                    <a:pt x="215645" y="184404"/>
                  </a:lnTo>
                  <a:lnTo>
                    <a:pt x="221741" y="185166"/>
                  </a:lnTo>
                  <a:lnTo>
                    <a:pt x="236220" y="188146"/>
                  </a:lnTo>
                  <a:lnTo>
                    <a:pt x="236219" y="176022"/>
                  </a:lnTo>
                  <a:lnTo>
                    <a:pt x="210312" y="172974"/>
                  </a:lnTo>
                  <a:lnTo>
                    <a:pt x="211074" y="179070"/>
                  </a:lnTo>
                  <a:close/>
                </a:path>
                <a:path w="3611879" h="1226819">
                  <a:moveTo>
                    <a:pt x="238505" y="169926"/>
                  </a:moveTo>
                  <a:lnTo>
                    <a:pt x="264413" y="176022"/>
                  </a:lnTo>
                  <a:lnTo>
                    <a:pt x="264413" y="169164"/>
                  </a:lnTo>
                  <a:lnTo>
                    <a:pt x="259841" y="163068"/>
                  </a:lnTo>
                  <a:lnTo>
                    <a:pt x="252983" y="162306"/>
                  </a:lnTo>
                  <a:lnTo>
                    <a:pt x="237470" y="159568"/>
                  </a:lnTo>
                  <a:lnTo>
                    <a:pt x="238505" y="169926"/>
                  </a:lnTo>
                  <a:close/>
                </a:path>
                <a:path w="3611879" h="1226819">
                  <a:moveTo>
                    <a:pt x="264413" y="209550"/>
                  </a:moveTo>
                  <a:lnTo>
                    <a:pt x="272795" y="209550"/>
                  </a:lnTo>
                  <a:lnTo>
                    <a:pt x="287274" y="224028"/>
                  </a:lnTo>
                  <a:lnTo>
                    <a:pt x="287274" y="233934"/>
                  </a:lnTo>
                  <a:lnTo>
                    <a:pt x="301752" y="233934"/>
                  </a:lnTo>
                  <a:lnTo>
                    <a:pt x="301751" y="201930"/>
                  </a:lnTo>
                  <a:lnTo>
                    <a:pt x="295655" y="195072"/>
                  </a:lnTo>
                  <a:lnTo>
                    <a:pt x="249935" y="195072"/>
                  </a:lnTo>
                  <a:lnTo>
                    <a:pt x="264413" y="209550"/>
                  </a:lnTo>
                  <a:close/>
                </a:path>
                <a:path w="3611879" h="1226819">
                  <a:moveTo>
                    <a:pt x="457961" y="267462"/>
                  </a:moveTo>
                  <a:lnTo>
                    <a:pt x="493775" y="271272"/>
                  </a:lnTo>
                  <a:lnTo>
                    <a:pt x="491489" y="265938"/>
                  </a:lnTo>
                  <a:lnTo>
                    <a:pt x="486155" y="262128"/>
                  </a:lnTo>
                  <a:lnTo>
                    <a:pt x="447293" y="262128"/>
                  </a:lnTo>
                  <a:lnTo>
                    <a:pt x="457961" y="267462"/>
                  </a:lnTo>
                  <a:close/>
                </a:path>
                <a:path w="3611879" h="1226819">
                  <a:moveTo>
                    <a:pt x="432689" y="281178"/>
                  </a:moveTo>
                  <a:lnTo>
                    <a:pt x="439673" y="281178"/>
                  </a:lnTo>
                  <a:lnTo>
                    <a:pt x="428243" y="275844"/>
                  </a:lnTo>
                  <a:lnTo>
                    <a:pt x="320039" y="281178"/>
                  </a:lnTo>
                  <a:lnTo>
                    <a:pt x="432689" y="281178"/>
                  </a:lnTo>
                  <a:close/>
                </a:path>
                <a:path w="3611879" h="1226819">
                  <a:moveTo>
                    <a:pt x="301751" y="247650"/>
                  </a:moveTo>
                  <a:lnTo>
                    <a:pt x="342900" y="247650"/>
                  </a:lnTo>
                  <a:lnTo>
                    <a:pt x="342900" y="240030"/>
                  </a:lnTo>
                  <a:lnTo>
                    <a:pt x="336041" y="233934"/>
                  </a:lnTo>
                  <a:lnTo>
                    <a:pt x="328421" y="233934"/>
                  </a:lnTo>
                  <a:lnTo>
                    <a:pt x="301751" y="247650"/>
                  </a:lnTo>
                  <a:close/>
                </a:path>
                <a:path w="3611879" h="1226819">
                  <a:moveTo>
                    <a:pt x="508253" y="309372"/>
                  </a:moveTo>
                  <a:lnTo>
                    <a:pt x="533399" y="313182"/>
                  </a:lnTo>
                  <a:lnTo>
                    <a:pt x="547115" y="329184"/>
                  </a:lnTo>
                  <a:lnTo>
                    <a:pt x="543305" y="333756"/>
                  </a:lnTo>
                  <a:lnTo>
                    <a:pt x="555497" y="345186"/>
                  </a:lnTo>
                  <a:lnTo>
                    <a:pt x="559602" y="333756"/>
                  </a:lnTo>
                  <a:lnTo>
                    <a:pt x="561593" y="316230"/>
                  </a:lnTo>
                  <a:lnTo>
                    <a:pt x="561593" y="312420"/>
                  </a:lnTo>
                  <a:lnTo>
                    <a:pt x="560831" y="307848"/>
                  </a:lnTo>
                  <a:lnTo>
                    <a:pt x="557783" y="304800"/>
                  </a:lnTo>
                  <a:lnTo>
                    <a:pt x="555497" y="302514"/>
                  </a:lnTo>
                  <a:lnTo>
                    <a:pt x="551687" y="300228"/>
                  </a:lnTo>
                  <a:lnTo>
                    <a:pt x="504962" y="300228"/>
                  </a:lnTo>
                  <a:lnTo>
                    <a:pt x="508253" y="309372"/>
                  </a:lnTo>
                  <a:close/>
                </a:path>
                <a:path w="3611879" h="1226819">
                  <a:moveTo>
                    <a:pt x="557947" y="348316"/>
                  </a:moveTo>
                  <a:lnTo>
                    <a:pt x="557783" y="349758"/>
                  </a:lnTo>
                  <a:lnTo>
                    <a:pt x="569213" y="362712"/>
                  </a:lnTo>
                  <a:lnTo>
                    <a:pt x="579881" y="369570"/>
                  </a:lnTo>
                  <a:lnTo>
                    <a:pt x="598931" y="371094"/>
                  </a:lnTo>
                  <a:lnTo>
                    <a:pt x="595883" y="366522"/>
                  </a:lnTo>
                  <a:lnTo>
                    <a:pt x="591311" y="364236"/>
                  </a:lnTo>
                  <a:lnTo>
                    <a:pt x="581925" y="359354"/>
                  </a:lnTo>
                  <a:lnTo>
                    <a:pt x="572261" y="354330"/>
                  </a:lnTo>
                  <a:lnTo>
                    <a:pt x="583691" y="350520"/>
                  </a:lnTo>
                  <a:lnTo>
                    <a:pt x="584453" y="346710"/>
                  </a:lnTo>
                  <a:lnTo>
                    <a:pt x="582929" y="342138"/>
                  </a:lnTo>
                  <a:lnTo>
                    <a:pt x="580643" y="339090"/>
                  </a:lnTo>
                  <a:lnTo>
                    <a:pt x="577595" y="336042"/>
                  </a:lnTo>
                  <a:lnTo>
                    <a:pt x="573785" y="333756"/>
                  </a:lnTo>
                  <a:lnTo>
                    <a:pt x="569213" y="333756"/>
                  </a:lnTo>
                  <a:lnTo>
                    <a:pt x="557947" y="348316"/>
                  </a:lnTo>
                  <a:close/>
                </a:path>
                <a:path w="3611879" h="1226819">
                  <a:moveTo>
                    <a:pt x="598931" y="371094"/>
                  </a:moveTo>
                  <a:lnTo>
                    <a:pt x="569975" y="376428"/>
                  </a:lnTo>
                  <a:lnTo>
                    <a:pt x="577595" y="389382"/>
                  </a:lnTo>
                  <a:lnTo>
                    <a:pt x="584453" y="396240"/>
                  </a:lnTo>
                  <a:lnTo>
                    <a:pt x="598931" y="396239"/>
                  </a:lnTo>
                  <a:lnTo>
                    <a:pt x="598931" y="371094"/>
                  </a:lnTo>
                  <a:close/>
                </a:path>
                <a:path w="3611879" h="1226819">
                  <a:moveTo>
                    <a:pt x="569975" y="409956"/>
                  </a:moveTo>
                  <a:lnTo>
                    <a:pt x="569975" y="418338"/>
                  </a:lnTo>
                  <a:lnTo>
                    <a:pt x="599693" y="409956"/>
                  </a:lnTo>
                  <a:lnTo>
                    <a:pt x="614171" y="424434"/>
                  </a:lnTo>
                  <a:lnTo>
                    <a:pt x="614171" y="415290"/>
                  </a:lnTo>
                  <a:lnTo>
                    <a:pt x="628649" y="429006"/>
                  </a:lnTo>
                  <a:lnTo>
                    <a:pt x="658367" y="415290"/>
                  </a:lnTo>
                  <a:lnTo>
                    <a:pt x="628649" y="415289"/>
                  </a:lnTo>
                  <a:lnTo>
                    <a:pt x="628649" y="402336"/>
                  </a:lnTo>
                  <a:lnTo>
                    <a:pt x="621791" y="396240"/>
                  </a:lnTo>
                  <a:lnTo>
                    <a:pt x="614171" y="396240"/>
                  </a:lnTo>
                  <a:lnTo>
                    <a:pt x="598931" y="409956"/>
                  </a:lnTo>
                  <a:lnTo>
                    <a:pt x="569975" y="409956"/>
                  </a:lnTo>
                  <a:close/>
                </a:path>
                <a:path w="3611879" h="1226819">
                  <a:moveTo>
                    <a:pt x="638679" y="443483"/>
                  </a:moveTo>
                  <a:lnTo>
                    <a:pt x="640841" y="459486"/>
                  </a:lnTo>
                  <a:lnTo>
                    <a:pt x="651509" y="443484"/>
                  </a:lnTo>
                  <a:lnTo>
                    <a:pt x="637031" y="431292"/>
                  </a:lnTo>
                  <a:lnTo>
                    <a:pt x="665225" y="427482"/>
                  </a:lnTo>
                  <a:lnTo>
                    <a:pt x="664463" y="420624"/>
                  </a:lnTo>
                  <a:lnTo>
                    <a:pt x="658367" y="415290"/>
                  </a:lnTo>
                  <a:lnTo>
                    <a:pt x="628649" y="429006"/>
                  </a:lnTo>
                  <a:lnTo>
                    <a:pt x="614171" y="415290"/>
                  </a:lnTo>
                  <a:lnTo>
                    <a:pt x="614171" y="424434"/>
                  </a:lnTo>
                  <a:lnTo>
                    <a:pt x="599693" y="409956"/>
                  </a:lnTo>
                  <a:lnTo>
                    <a:pt x="569975" y="418338"/>
                  </a:lnTo>
                  <a:lnTo>
                    <a:pt x="576833" y="424434"/>
                  </a:lnTo>
                  <a:lnTo>
                    <a:pt x="599693" y="424433"/>
                  </a:lnTo>
                  <a:lnTo>
                    <a:pt x="599693" y="437388"/>
                  </a:lnTo>
                  <a:lnTo>
                    <a:pt x="606551" y="443484"/>
                  </a:lnTo>
                  <a:lnTo>
                    <a:pt x="638679" y="443483"/>
                  </a:lnTo>
                  <a:close/>
                </a:path>
                <a:path w="3611879" h="1226819">
                  <a:moveTo>
                    <a:pt x="675893" y="446532"/>
                  </a:moveTo>
                  <a:lnTo>
                    <a:pt x="671321" y="443484"/>
                  </a:lnTo>
                  <a:lnTo>
                    <a:pt x="654557" y="443484"/>
                  </a:lnTo>
                  <a:lnTo>
                    <a:pt x="640841" y="459486"/>
                  </a:lnTo>
                  <a:lnTo>
                    <a:pt x="677417" y="462534"/>
                  </a:lnTo>
                  <a:lnTo>
                    <a:pt x="653795" y="464820"/>
                  </a:lnTo>
                  <a:lnTo>
                    <a:pt x="658367" y="472439"/>
                  </a:lnTo>
                  <a:lnTo>
                    <a:pt x="665225" y="483870"/>
                  </a:lnTo>
                  <a:lnTo>
                    <a:pt x="785621" y="477012"/>
                  </a:lnTo>
                  <a:lnTo>
                    <a:pt x="799337" y="491490"/>
                  </a:lnTo>
                  <a:lnTo>
                    <a:pt x="799337" y="500634"/>
                  </a:lnTo>
                  <a:lnTo>
                    <a:pt x="785621" y="515112"/>
                  </a:lnTo>
                  <a:lnTo>
                    <a:pt x="813815" y="515112"/>
                  </a:lnTo>
                  <a:lnTo>
                    <a:pt x="813815" y="477012"/>
                  </a:lnTo>
                  <a:lnTo>
                    <a:pt x="665987" y="472440"/>
                  </a:lnTo>
                  <a:lnTo>
                    <a:pt x="689609" y="470154"/>
                  </a:lnTo>
                  <a:lnTo>
                    <a:pt x="685037" y="462533"/>
                  </a:lnTo>
                  <a:lnTo>
                    <a:pt x="669035" y="456438"/>
                  </a:lnTo>
                  <a:lnTo>
                    <a:pt x="665987" y="443484"/>
                  </a:lnTo>
                  <a:lnTo>
                    <a:pt x="669035" y="456438"/>
                  </a:lnTo>
                  <a:lnTo>
                    <a:pt x="675893" y="446532"/>
                  </a:lnTo>
                  <a:close/>
                </a:path>
                <a:path w="3611879" h="1226819">
                  <a:moveTo>
                    <a:pt x="640841" y="459486"/>
                  </a:moveTo>
                  <a:lnTo>
                    <a:pt x="654557" y="443484"/>
                  </a:lnTo>
                  <a:lnTo>
                    <a:pt x="667331" y="443484"/>
                  </a:lnTo>
                  <a:lnTo>
                    <a:pt x="665225" y="427482"/>
                  </a:lnTo>
                  <a:lnTo>
                    <a:pt x="637031" y="431292"/>
                  </a:lnTo>
                  <a:lnTo>
                    <a:pt x="651509" y="443484"/>
                  </a:lnTo>
                  <a:lnTo>
                    <a:pt x="640841" y="459486"/>
                  </a:lnTo>
                  <a:close/>
                </a:path>
                <a:path w="3611879" h="1226819">
                  <a:moveTo>
                    <a:pt x="678179" y="451104"/>
                  </a:moveTo>
                  <a:lnTo>
                    <a:pt x="675893" y="446532"/>
                  </a:lnTo>
                  <a:lnTo>
                    <a:pt x="669035" y="456438"/>
                  </a:lnTo>
                  <a:lnTo>
                    <a:pt x="685037" y="462533"/>
                  </a:lnTo>
                  <a:lnTo>
                    <a:pt x="678179" y="451104"/>
                  </a:lnTo>
                  <a:close/>
                </a:path>
                <a:path w="3611879" h="1226819">
                  <a:moveTo>
                    <a:pt x="677417" y="462534"/>
                  </a:moveTo>
                  <a:lnTo>
                    <a:pt x="640841" y="459486"/>
                  </a:lnTo>
                  <a:lnTo>
                    <a:pt x="641603" y="467106"/>
                  </a:lnTo>
                  <a:lnTo>
                    <a:pt x="647699" y="472440"/>
                  </a:lnTo>
                  <a:lnTo>
                    <a:pt x="658367" y="472439"/>
                  </a:lnTo>
                  <a:lnTo>
                    <a:pt x="653795" y="464820"/>
                  </a:lnTo>
                  <a:lnTo>
                    <a:pt x="677417" y="462534"/>
                  </a:lnTo>
                  <a:close/>
                </a:path>
                <a:path w="3611879" h="1226819">
                  <a:moveTo>
                    <a:pt x="785622" y="491490"/>
                  </a:moveTo>
                  <a:lnTo>
                    <a:pt x="785621" y="515112"/>
                  </a:lnTo>
                  <a:lnTo>
                    <a:pt x="799337" y="500634"/>
                  </a:lnTo>
                  <a:lnTo>
                    <a:pt x="799337" y="491490"/>
                  </a:lnTo>
                  <a:lnTo>
                    <a:pt x="785621" y="477012"/>
                  </a:lnTo>
                  <a:lnTo>
                    <a:pt x="665225" y="483870"/>
                  </a:lnTo>
                  <a:lnTo>
                    <a:pt x="667511" y="488442"/>
                  </a:lnTo>
                  <a:lnTo>
                    <a:pt x="672083" y="491490"/>
                  </a:lnTo>
                  <a:lnTo>
                    <a:pt x="785622" y="491490"/>
                  </a:lnTo>
                  <a:close/>
                </a:path>
                <a:path w="3611879" h="1226819">
                  <a:moveTo>
                    <a:pt x="689609" y="470154"/>
                  </a:moveTo>
                  <a:lnTo>
                    <a:pt x="665987" y="472440"/>
                  </a:lnTo>
                  <a:lnTo>
                    <a:pt x="813815" y="477012"/>
                  </a:lnTo>
                  <a:lnTo>
                    <a:pt x="813815" y="469392"/>
                  </a:lnTo>
                  <a:lnTo>
                    <a:pt x="807719" y="462534"/>
                  </a:lnTo>
                  <a:lnTo>
                    <a:pt x="685037" y="462533"/>
                  </a:lnTo>
                  <a:lnTo>
                    <a:pt x="689609" y="470154"/>
                  </a:lnTo>
                  <a:close/>
                </a:path>
                <a:path w="3611879" h="1226819">
                  <a:moveTo>
                    <a:pt x="813815" y="515112"/>
                  </a:moveTo>
                  <a:lnTo>
                    <a:pt x="785621" y="515112"/>
                  </a:lnTo>
                  <a:lnTo>
                    <a:pt x="785621" y="523494"/>
                  </a:lnTo>
                  <a:lnTo>
                    <a:pt x="791717" y="529590"/>
                  </a:lnTo>
                  <a:lnTo>
                    <a:pt x="849477" y="529590"/>
                  </a:lnTo>
                  <a:lnTo>
                    <a:pt x="853439" y="539496"/>
                  </a:lnTo>
                  <a:lnTo>
                    <a:pt x="858773" y="529590"/>
                  </a:lnTo>
                  <a:lnTo>
                    <a:pt x="845819" y="520446"/>
                  </a:lnTo>
                  <a:lnTo>
                    <a:pt x="873251" y="521970"/>
                  </a:lnTo>
                  <a:lnTo>
                    <a:pt x="872489" y="509778"/>
                  </a:lnTo>
                  <a:lnTo>
                    <a:pt x="870203" y="504444"/>
                  </a:lnTo>
                  <a:lnTo>
                    <a:pt x="864869" y="500634"/>
                  </a:lnTo>
                  <a:lnTo>
                    <a:pt x="813816" y="500634"/>
                  </a:lnTo>
                  <a:lnTo>
                    <a:pt x="813815" y="515112"/>
                  </a:lnTo>
                  <a:close/>
                </a:path>
                <a:path w="3611879" h="1226819">
                  <a:moveTo>
                    <a:pt x="891539" y="531114"/>
                  </a:moveTo>
                  <a:lnTo>
                    <a:pt x="915161" y="529590"/>
                  </a:lnTo>
                  <a:lnTo>
                    <a:pt x="885443" y="529590"/>
                  </a:lnTo>
                  <a:lnTo>
                    <a:pt x="891539" y="531114"/>
                  </a:lnTo>
                  <a:close/>
                </a:path>
                <a:path w="3611879" h="1226819">
                  <a:moveTo>
                    <a:pt x="932687" y="554736"/>
                  </a:moveTo>
                  <a:lnTo>
                    <a:pt x="929639" y="553974"/>
                  </a:lnTo>
                  <a:lnTo>
                    <a:pt x="922020" y="552145"/>
                  </a:lnTo>
                  <a:lnTo>
                    <a:pt x="922019" y="535686"/>
                  </a:lnTo>
                  <a:lnTo>
                    <a:pt x="915161" y="529590"/>
                  </a:lnTo>
                  <a:lnTo>
                    <a:pt x="891539" y="531114"/>
                  </a:lnTo>
                  <a:lnTo>
                    <a:pt x="885443" y="529590"/>
                  </a:lnTo>
                  <a:lnTo>
                    <a:pt x="888492" y="529590"/>
                  </a:lnTo>
                  <a:lnTo>
                    <a:pt x="878395" y="524541"/>
                  </a:lnTo>
                  <a:lnTo>
                    <a:pt x="872489" y="509778"/>
                  </a:lnTo>
                  <a:lnTo>
                    <a:pt x="873251" y="521970"/>
                  </a:lnTo>
                  <a:lnTo>
                    <a:pt x="880109" y="528828"/>
                  </a:lnTo>
                  <a:lnTo>
                    <a:pt x="858773" y="529590"/>
                  </a:lnTo>
                  <a:lnTo>
                    <a:pt x="853439" y="539496"/>
                  </a:lnTo>
                  <a:lnTo>
                    <a:pt x="854201" y="542544"/>
                  </a:lnTo>
                  <a:lnTo>
                    <a:pt x="857249" y="545592"/>
                  </a:lnTo>
                  <a:lnTo>
                    <a:pt x="893063" y="544068"/>
                  </a:lnTo>
                  <a:lnTo>
                    <a:pt x="907541" y="557784"/>
                  </a:lnTo>
                  <a:lnTo>
                    <a:pt x="910589" y="549402"/>
                  </a:lnTo>
                  <a:lnTo>
                    <a:pt x="922019" y="563118"/>
                  </a:lnTo>
                  <a:lnTo>
                    <a:pt x="932687" y="554736"/>
                  </a:lnTo>
                  <a:close/>
                </a:path>
                <a:path w="3611879" h="1226819">
                  <a:moveTo>
                    <a:pt x="893063" y="569214"/>
                  </a:moveTo>
                  <a:lnTo>
                    <a:pt x="897635" y="575310"/>
                  </a:lnTo>
                  <a:lnTo>
                    <a:pt x="903731" y="576834"/>
                  </a:lnTo>
                  <a:lnTo>
                    <a:pt x="919747" y="580837"/>
                  </a:lnTo>
                  <a:lnTo>
                    <a:pt x="946403" y="597408"/>
                  </a:lnTo>
                  <a:lnTo>
                    <a:pt x="963929" y="612516"/>
                  </a:lnTo>
                  <a:lnTo>
                    <a:pt x="963929" y="653796"/>
                  </a:lnTo>
                  <a:lnTo>
                    <a:pt x="977645" y="639318"/>
                  </a:lnTo>
                  <a:lnTo>
                    <a:pt x="968501" y="616458"/>
                  </a:lnTo>
                  <a:lnTo>
                    <a:pt x="963929" y="605790"/>
                  </a:lnTo>
                  <a:lnTo>
                    <a:pt x="990599" y="598170"/>
                  </a:lnTo>
                  <a:lnTo>
                    <a:pt x="987551" y="595122"/>
                  </a:lnTo>
                  <a:lnTo>
                    <a:pt x="922019" y="581406"/>
                  </a:lnTo>
                  <a:lnTo>
                    <a:pt x="918209" y="579882"/>
                  </a:lnTo>
                  <a:lnTo>
                    <a:pt x="964691" y="576072"/>
                  </a:lnTo>
                  <a:lnTo>
                    <a:pt x="933449" y="555498"/>
                  </a:lnTo>
                  <a:lnTo>
                    <a:pt x="932687" y="554736"/>
                  </a:lnTo>
                  <a:lnTo>
                    <a:pt x="922019" y="563118"/>
                  </a:lnTo>
                  <a:lnTo>
                    <a:pt x="910589" y="549402"/>
                  </a:lnTo>
                  <a:lnTo>
                    <a:pt x="907541" y="557784"/>
                  </a:lnTo>
                  <a:lnTo>
                    <a:pt x="893063" y="544068"/>
                  </a:lnTo>
                  <a:lnTo>
                    <a:pt x="857249" y="545592"/>
                  </a:lnTo>
                  <a:lnTo>
                    <a:pt x="860297" y="547116"/>
                  </a:lnTo>
                  <a:lnTo>
                    <a:pt x="878585" y="556260"/>
                  </a:lnTo>
                  <a:lnTo>
                    <a:pt x="880871" y="557784"/>
                  </a:lnTo>
                  <a:lnTo>
                    <a:pt x="893063" y="557783"/>
                  </a:lnTo>
                  <a:lnTo>
                    <a:pt x="893063" y="569214"/>
                  </a:lnTo>
                  <a:close/>
                </a:path>
                <a:path w="3611879" h="1226819">
                  <a:moveTo>
                    <a:pt x="987551" y="595122"/>
                  </a:moveTo>
                  <a:lnTo>
                    <a:pt x="964691" y="576072"/>
                  </a:lnTo>
                  <a:lnTo>
                    <a:pt x="918209" y="579882"/>
                  </a:lnTo>
                  <a:lnTo>
                    <a:pt x="922019" y="581406"/>
                  </a:lnTo>
                  <a:lnTo>
                    <a:pt x="987551" y="595122"/>
                  </a:lnTo>
                  <a:close/>
                </a:path>
                <a:path w="3611879" h="1226819">
                  <a:moveTo>
                    <a:pt x="992123" y="653796"/>
                  </a:moveTo>
                  <a:lnTo>
                    <a:pt x="1029461" y="653796"/>
                  </a:lnTo>
                  <a:lnTo>
                    <a:pt x="1029461" y="645414"/>
                  </a:lnTo>
                  <a:lnTo>
                    <a:pt x="1022603" y="639318"/>
                  </a:lnTo>
                  <a:lnTo>
                    <a:pt x="992123" y="639317"/>
                  </a:lnTo>
                  <a:lnTo>
                    <a:pt x="992123" y="653796"/>
                  </a:lnTo>
                  <a:close/>
                </a:path>
                <a:path w="3611879" h="1226819">
                  <a:moveTo>
                    <a:pt x="1163573" y="691896"/>
                  </a:moveTo>
                  <a:lnTo>
                    <a:pt x="1148333" y="691896"/>
                  </a:lnTo>
                  <a:lnTo>
                    <a:pt x="1055370" y="686574"/>
                  </a:lnTo>
                  <a:lnTo>
                    <a:pt x="1055369" y="674370"/>
                  </a:lnTo>
                  <a:lnTo>
                    <a:pt x="1048511" y="668274"/>
                  </a:lnTo>
                  <a:lnTo>
                    <a:pt x="1029461" y="668273"/>
                  </a:lnTo>
                  <a:lnTo>
                    <a:pt x="1029461" y="653796"/>
                  </a:lnTo>
                  <a:lnTo>
                    <a:pt x="992123" y="653796"/>
                  </a:lnTo>
                  <a:lnTo>
                    <a:pt x="992123" y="601980"/>
                  </a:lnTo>
                  <a:lnTo>
                    <a:pt x="990599" y="598170"/>
                  </a:lnTo>
                  <a:lnTo>
                    <a:pt x="963929" y="605790"/>
                  </a:lnTo>
                  <a:lnTo>
                    <a:pt x="968501" y="616458"/>
                  </a:lnTo>
                  <a:lnTo>
                    <a:pt x="977645" y="639318"/>
                  </a:lnTo>
                  <a:lnTo>
                    <a:pt x="963929" y="653796"/>
                  </a:lnTo>
                  <a:lnTo>
                    <a:pt x="963929" y="661416"/>
                  </a:lnTo>
                  <a:lnTo>
                    <a:pt x="1000505" y="653796"/>
                  </a:lnTo>
                  <a:lnTo>
                    <a:pt x="1014983" y="668274"/>
                  </a:lnTo>
                  <a:lnTo>
                    <a:pt x="1029461" y="681990"/>
                  </a:lnTo>
                  <a:lnTo>
                    <a:pt x="1040129" y="687324"/>
                  </a:lnTo>
                  <a:lnTo>
                    <a:pt x="1055369" y="701802"/>
                  </a:lnTo>
                  <a:lnTo>
                    <a:pt x="1156715" y="694182"/>
                  </a:lnTo>
                  <a:lnTo>
                    <a:pt x="1163573" y="691896"/>
                  </a:lnTo>
                  <a:close/>
                </a:path>
                <a:path w="3611879" h="1226819">
                  <a:moveTo>
                    <a:pt x="1055370" y="686574"/>
                  </a:moveTo>
                  <a:lnTo>
                    <a:pt x="1148333" y="691896"/>
                  </a:lnTo>
                  <a:lnTo>
                    <a:pt x="1153199" y="691896"/>
                  </a:lnTo>
                  <a:lnTo>
                    <a:pt x="1141475" y="684276"/>
                  </a:lnTo>
                  <a:lnTo>
                    <a:pt x="1139189" y="682752"/>
                  </a:lnTo>
                  <a:lnTo>
                    <a:pt x="1136141" y="681990"/>
                  </a:lnTo>
                  <a:lnTo>
                    <a:pt x="1133093" y="682752"/>
                  </a:lnTo>
                  <a:lnTo>
                    <a:pt x="1055370" y="686574"/>
                  </a:lnTo>
                  <a:close/>
                </a:path>
                <a:path w="3611879" h="1226819">
                  <a:moveTo>
                    <a:pt x="1055369" y="701802"/>
                  </a:moveTo>
                  <a:lnTo>
                    <a:pt x="1040129" y="687324"/>
                  </a:lnTo>
                  <a:lnTo>
                    <a:pt x="1029461" y="681990"/>
                  </a:lnTo>
                  <a:lnTo>
                    <a:pt x="1014983" y="668274"/>
                  </a:lnTo>
                  <a:lnTo>
                    <a:pt x="1000505" y="653796"/>
                  </a:lnTo>
                  <a:lnTo>
                    <a:pt x="963929" y="661416"/>
                  </a:lnTo>
                  <a:lnTo>
                    <a:pt x="970025" y="668274"/>
                  </a:lnTo>
                  <a:lnTo>
                    <a:pt x="1000506" y="668273"/>
                  </a:lnTo>
                  <a:lnTo>
                    <a:pt x="1000505" y="690372"/>
                  </a:lnTo>
                  <a:lnTo>
                    <a:pt x="1026413" y="681990"/>
                  </a:lnTo>
                  <a:lnTo>
                    <a:pt x="1040891" y="696468"/>
                  </a:lnTo>
                  <a:lnTo>
                    <a:pt x="1055369" y="701802"/>
                  </a:lnTo>
                  <a:close/>
                </a:path>
                <a:path w="3611879" h="1226819">
                  <a:moveTo>
                    <a:pt x="1178051" y="729996"/>
                  </a:moveTo>
                  <a:lnTo>
                    <a:pt x="1163573" y="720852"/>
                  </a:lnTo>
                  <a:lnTo>
                    <a:pt x="1149095" y="744474"/>
                  </a:lnTo>
                  <a:lnTo>
                    <a:pt x="1149095" y="752094"/>
                  </a:lnTo>
                  <a:lnTo>
                    <a:pt x="1175003" y="744474"/>
                  </a:lnTo>
                  <a:lnTo>
                    <a:pt x="1175003" y="787146"/>
                  </a:lnTo>
                  <a:lnTo>
                    <a:pt x="1189481" y="773430"/>
                  </a:lnTo>
                  <a:lnTo>
                    <a:pt x="1189481" y="758952"/>
                  </a:lnTo>
                  <a:lnTo>
                    <a:pt x="1178052" y="744474"/>
                  </a:lnTo>
                  <a:lnTo>
                    <a:pt x="1163573" y="729996"/>
                  </a:lnTo>
                  <a:lnTo>
                    <a:pt x="1178051" y="729996"/>
                  </a:lnTo>
                  <a:close/>
                </a:path>
                <a:path w="3611879" h="1226819">
                  <a:moveTo>
                    <a:pt x="1175004" y="758952"/>
                  </a:moveTo>
                  <a:lnTo>
                    <a:pt x="1175003" y="744474"/>
                  </a:lnTo>
                  <a:lnTo>
                    <a:pt x="1149095" y="752094"/>
                  </a:lnTo>
                  <a:lnTo>
                    <a:pt x="1155953" y="758952"/>
                  </a:lnTo>
                  <a:lnTo>
                    <a:pt x="1175004" y="758952"/>
                  </a:lnTo>
                  <a:close/>
                </a:path>
                <a:path w="3611879" h="1226819">
                  <a:moveTo>
                    <a:pt x="1269491" y="805434"/>
                  </a:moveTo>
                  <a:lnTo>
                    <a:pt x="1275587" y="811530"/>
                  </a:lnTo>
                  <a:lnTo>
                    <a:pt x="1303781" y="811530"/>
                  </a:lnTo>
                  <a:lnTo>
                    <a:pt x="1303781" y="803148"/>
                  </a:lnTo>
                  <a:lnTo>
                    <a:pt x="1297685" y="797052"/>
                  </a:lnTo>
                  <a:lnTo>
                    <a:pt x="1256537" y="797052"/>
                  </a:lnTo>
                  <a:lnTo>
                    <a:pt x="1269491" y="805434"/>
                  </a:lnTo>
                  <a:close/>
                </a:path>
                <a:path w="3611879" h="1226819">
                  <a:moveTo>
                    <a:pt x="1236083" y="801623"/>
                  </a:moveTo>
                  <a:lnTo>
                    <a:pt x="1243583" y="817626"/>
                  </a:lnTo>
                  <a:lnTo>
                    <a:pt x="1245107" y="801624"/>
                  </a:lnTo>
                  <a:lnTo>
                    <a:pt x="1232153" y="793242"/>
                  </a:lnTo>
                  <a:lnTo>
                    <a:pt x="1203959" y="787146"/>
                  </a:lnTo>
                  <a:lnTo>
                    <a:pt x="1255775" y="776478"/>
                  </a:lnTo>
                  <a:lnTo>
                    <a:pt x="1250441" y="773430"/>
                  </a:lnTo>
                  <a:lnTo>
                    <a:pt x="1203960" y="773430"/>
                  </a:lnTo>
                  <a:lnTo>
                    <a:pt x="1203959" y="736854"/>
                  </a:lnTo>
                  <a:lnTo>
                    <a:pt x="1197102" y="729996"/>
                  </a:lnTo>
                  <a:lnTo>
                    <a:pt x="1163573" y="729996"/>
                  </a:lnTo>
                  <a:lnTo>
                    <a:pt x="1178052" y="744474"/>
                  </a:lnTo>
                  <a:lnTo>
                    <a:pt x="1189481" y="758952"/>
                  </a:lnTo>
                  <a:lnTo>
                    <a:pt x="1189481" y="773430"/>
                  </a:lnTo>
                  <a:lnTo>
                    <a:pt x="1175003" y="787146"/>
                  </a:lnTo>
                  <a:lnTo>
                    <a:pt x="1175003" y="795528"/>
                  </a:lnTo>
                  <a:lnTo>
                    <a:pt x="1181861" y="801624"/>
                  </a:lnTo>
                  <a:lnTo>
                    <a:pt x="1236083" y="801623"/>
                  </a:lnTo>
                  <a:close/>
                </a:path>
                <a:path w="3611879" h="1226819">
                  <a:moveTo>
                    <a:pt x="1303781" y="830580"/>
                  </a:moveTo>
                  <a:lnTo>
                    <a:pt x="1294637" y="835152"/>
                  </a:lnTo>
                  <a:lnTo>
                    <a:pt x="1308353" y="844296"/>
                  </a:lnTo>
                  <a:lnTo>
                    <a:pt x="1319783" y="849630"/>
                  </a:lnTo>
                  <a:lnTo>
                    <a:pt x="1329586" y="849630"/>
                  </a:lnTo>
                  <a:lnTo>
                    <a:pt x="1322069" y="826008"/>
                  </a:lnTo>
                  <a:lnTo>
                    <a:pt x="1319783" y="819912"/>
                  </a:lnTo>
                  <a:lnTo>
                    <a:pt x="1314449" y="816102"/>
                  </a:lnTo>
                  <a:lnTo>
                    <a:pt x="1290065" y="816102"/>
                  </a:lnTo>
                  <a:lnTo>
                    <a:pt x="1290065" y="825246"/>
                  </a:lnTo>
                  <a:lnTo>
                    <a:pt x="1303781" y="830580"/>
                  </a:lnTo>
                  <a:close/>
                </a:path>
                <a:path w="3611879" h="1226819">
                  <a:moveTo>
                    <a:pt x="1386479" y="896874"/>
                  </a:moveTo>
                  <a:lnTo>
                    <a:pt x="1393697" y="906018"/>
                  </a:lnTo>
                  <a:lnTo>
                    <a:pt x="1594865" y="906780"/>
                  </a:lnTo>
                  <a:lnTo>
                    <a:pt x="1605533" y="911352"/>
                  </a:lnTo>
                  <a:lnTo>
                    <a:pt x="1616963" y="931164"/>
                  </a:lnTo>
                  <a:lnTo>
                    <a:pt x="1727453" y="925830"/>
                  </a:lnTo>
                  <a:lnTo>
                    <a:pt x="1740407" y="932688"/>
                  </a:lnTo>
                  <a:lnTo>
                    <a:pt x="1744979" y="925830"/>
                  </a:lnTo>
                  <a:lnTo>
                    <a:pt x="1736293" y="925830"/>
                  </a:lnTo>
                  <a:lnTo>
                    <a:pt x="1728977" y="913638"/>
                  </a:lnTo>
                  <a:lnTo>
                    <a:pt x="1638299" y="911352"/>
                  </a:lnTo>
                  <a:lnTo>
                    <a:pt x="1627631" y="906780"/>
                  </a:lnTo>
                  <a:lnTo>
                    <a:pt x="1633875" y="906780"/>
                  </a:lnTo>
                  <a:lnTo>
                    <a:pt x="1415795" y="888492"/>
                  </a:lnTo>
                  <a:lnTo>
                    <a:pt x="1405127" y="883158"/>
                  </a:lnTo>
                  <a:lnTo>
                    <a:pt x="1411865" y="883158"/>
                  </a:lnTo>
                  <a:lnTo>
                    <a:pt x="1405127" y="874014"/>
                  </a:lnTo>
                  <a:lnTo>
                    <a:pt x="1402079" y="870966"/>
                  </a:lnTo>
                  <a:lnTo>
                    <a:pt x="1398269" y="868680"/>
                  </a:lnTo>
                  <a:lnTo>
                    <a:pt x="1352549" y="883158"/>
                  </a:lnTo>
                  <a:lnTo>
                    <a:pt x="1338071" y="868680"/>
                  </a:lnTo>
                  <a:lnTo>
                    <a:pt x="1338071" y="877824"/>
                  </a:lnTo>
                  <a:lnTo>
                    <a:pt x="1323593" y="864108"/>
                  </a:lnTo>
                  <a:lnTo>
                    <a:pt x="1306067" y="867918"/>
                  </a:lnTo>
                  <a:lnTo>
                    <a:pt x="1307591" y="874014"/>
                  </a:lnTo>
                  <a:lnTo>
                    <a:pt x="1312925" y="877824"/>
                  </a:lnTo>
                  <a:lnTo>
                    <a:pt x="1323593" y="877823"/>
                  </a:lnTo>
                  <a:lnTo>
                    <a:pt x="1323593" y="890778"/>
                  </a:lnTo>
                  <a:lnTo>
                    <a:pt x="1330452" y="896874"/>
                  </a:lnTo>
                  <a:lnTo>
                    <a:pt x="1382267" y="891540"/>
                  </a:lnTo>
                  <a:lnTo>
                    <a:pt x="1393697" y="896874"/>
                  </a:lnTo>
                  <a:lnTo>
                    <a:pt x="1386479" y="896874"/>
                  </a:lnTo>
                  <a:close/>
                </a:path>
                <a:path w="3611879" h="1226819">
                  <a:moveTo>
                    <a:pt x="1386479" y="896874"/>
                  </a:moveTo>
                  <a:lnTo>
                    <a:pt x="1393697" y="896874"/>
                  </a:lnTo>
                  <a:lnTo>
                    <a:pt x="1382267" y="891540"/>
                  </a:lnTo>
                  <a:lnTo>
                    <a:pt x="1330452" y="896874"/>
                  </a:lnTo>
                  <a:lnTo>
                    <a:pt x="1386479" y="896874"/>
                  </a:lnTo>
                  <a:close/>
                </a:path>
                <a:path w="3611879" h="1226819">
                  <a:moveTo>
                    <a:pt x="1415795" y="888492"/>
                  </a:moveTo>
                  <a:lnTo>
                    <a:pt x="1633875" y="906780"/>
                  </a:lnTo>
                  <a:lnTo>
                    <a:pt x="1615439" y="887730"/>
                  </a:lnTo>
                  <a:lnTo>
                    <a:pt x="1613153" y="884682"/>
                  </a:lnTo>
                  <a:lnTo>
                    <a:pt x="1609343" y="883158"/>
                  </a:lnTo>
                  <a:lnTo>
                    <a:pt x="1405127" y="883158"/>
                  </a:lnTo>
                  <a:lnTo>
                    <a:pt x="1415795" y="888492"/>
                  </a:lnTo>
                  <a:close/>
                </a:path>
                <a:path w="3611879" h="1226819">
                  <a:moveTo>
                    <a:pt x="1638299" y="911352"/>
                  </a:moveTo>
                  <a:lnTo>
                    <a:pt x="1728977" y="913638"/>
                  </a:lnTo>
                  <a:lnTo>
                    <a:pt x="1726691" y="909828"/>
                  </a:lnTo>
                  <a:lnTo>
                    <a:pt x="1721357" y="906780"/>
                  </a:lnTo>
                  <a:lnTo>
                    <a:pt x="1627631" y="906780"/>
                  </a:lnTo>
                  <a:lnTo>
                    <a:pt x="1638299" y="911352"/>
                  </a:lnTo>
                  <a:close/>
                </a:path>
                <a:path w="3611879" h="1226819">
                  <a:moveTo>
                    <a:pt x="1599009" y="911351"/>
                  </a:moveTo>
                  <a:lnTo>
                    <a:pt x="1616963" y="931164"/>
                  </a:lnTo>
                  <a:lnTo>
                    <a:pt x="1605533" y="911352"/>
                  </a:lnTo>
                  <a:lnTo>
                    <a:pt x="1594865" y="906780"/>
                  </a:lnTo>
                  <a:lnTo>
                    <a:pt x="1393697" y="906018"/>
                  </a:lnTo>
                  <a:lnTo>
                    <a:pt x="1395983" y="909066"/>
                  </a:lnTo>
                  <a:lnTo>
                    <a:pt x="1400555" y="911352"/>
                  </a:lnTo>
                  <a:lnTo>
                    <a:pt x="1599009" y="911351"/>
                  </a:lnTo>
                  <a:close/>
                </a:path>
                <a:path w="3611879" h="1226819">
                  <a:moveTo>
                    <a:pt x="1708434" y="934973"/>
                  </a:moveTo>
                  <a:lnTo>
                    <a:pt x="1715261" y="947166"/>
                  </a:lnTo>
                  <a:lnTo>
                    <a:pt x="1725929" y="945642"/>
                  </a:lnTo>
                  <a:lnTo>
                    <a:pt x="1780031" y="944880"/>
                  </a:lnTo>
                  <a:lnTo>
                    <a:pt x="1755647" y="944880"/>
                  </a:lnTo>
                  <a:lnTo>
                    <a:pt x="1746503" y="935736"/>
                  </a:lnTo>
                  <a:lnTo>
                    <a:pt x="1716785" y="934974"/>
                  </a:lnTo>
                  <a:lnTo>
                    <a:pt x="1704593" y="928116"/>
                  </a:lnTo>
                  <a:lnTo>
                    <a:pt x="1616963" y="931164"/>
                  </a:lnTo>
                  <a:lnTo>
                    <a:pt x="1620011" y="933450"/>
                  </a:lnTo>
                  <a:lnTo>
                    <a:pt x="1623821" y="934974"/>
                  </a:lnTo>
                  <a:lnTo>
                    <a:pt x="1708434" y="934973"/>
                  </a:lnTo>
                  <a:close/>
                </a:path>
                <a:path w="3611879" h="1226819">
                  <a:moveTo>
                    <a:pt x="1975675" y="968502"/>
                  </a:moveTo>
                  <a:lnTo>
                    <a:pt x="1961387" y="950213"/>
                  </a:lnTo>
                  <a:lnTo>
                    <a:pt x="1959102" y="947166"/>
                  </a:lnTo>
                  <a:lnTo>
                    <a:pt x="1954529" y="944880"/>
                  </a:lnTo>
                  <a:lnTo>
                    <a:pt x="1950719" y="944880"/>
                  </a:lnTo>
                  <a:lnTo>
                    <a:pt x="1783079" y="945642"/>
                  </a:lnTo>
                  <a:lnTo>
                    <a:pt x="1738883" y="954786"/>
                  </a:lnTo>
                  <a:lnTo>
                    <a:pt x="1975675" y="968502"/>
                  </a:lnTo>
                  <a:close/>
                </a:path>
                <a:path w="3611879" h="1226819">
                  <a:moveTo>
                    <a:pt x="1980437" y="974598"/>
                  </a:moveTo>
                  <a:lnTo>
                    <a:pt x="2102357" y="975360"/>
                  </a:lnTo>
                  <a:lnTo>
                    <a:pt x="2095499" y="968502"/>
                  </a:lnTo>
                  <a:lnTo>
                    <a:pt x="1969007" y="968502"/>
                  </a:lnTo>
                  <a:lnTo>
                    <a:pt x="1980437" y="974598"/>
                  </a:lnTo>
                  <a:close/>
                </a:path>
                <a:path w="3611879" h="1226819">
                  <a:moveTo>
                    <a:pt x="1943862" y="973836"/>
                  </a:moveTo>
                  <a:lnTo>
                    <a:pt x="1957577" y="992124"/>
                  </a:lnTo>
                  <a:lnTo>
                    <a:pt x="1950719" y="973836"/>
                  </a:lnTo>
                  <a:lnTo>
                    <a:pt x="1939289" y="967740"/>
                  </a:lnTo>
                  <a:lnTo>
                    <a:pt x="1776983" y="973074"/>
                  </a:lnTo>
                  <a:lnTo>
                    <a:pt x="1780031" y="973836"/>
                  </a:lnTo>
                  <a:lnTo>
                    <a:pt x="1943862" y="973836"/>
                  </a:lnTo>
                  <a:close/>
                </a:path>
                <a:path w="3611879" h="1226819">
                  <a:moveTo>
                    <a:pt x="2073402" y="997457"/>
                  </a:moveTo>
                  <a:lnTo>
                    <a:pt x="2087879" y="997457"/>
                  </a:lnTo>
                  <a:lnTo>
                    <a:pt x="2087879" y="982980"/>
                  </a:lnTo>
                  <a:lnTo>
                    <a:pt x="2073402" y="982980"/>
                  </a:lnTo>
                  <a:lnTo>
                    <a:pt x="1957577" y="992124"/>
                  </a:lnTo>
                  <a:lnTo>
                    <a:pt x="1960625" y="995172"/>
                  </a:lnTo>
                  <a:lnTo>
                    <a:pt x="1964435" y="997457"/>
                  </a:lnTo>
                  <a:lnTo>
                    <a:pt x="2073402" y="997457"/>
                  </a:lnTo>
                  <a:close/>
                </a:path>
                <a:path w="3611879" h="1226819">
                  <a:moveTo>
                    <a:pt x="2643378" y="1069086"/>
                  </a:moveTo>
                  <a:lnTo>
                    <a:pt x="2563825" y="1069085"/>
                  </a:lnTo>
                  <a:lnTo>
                    <a:pt x="2556510" y="1056894"/>
                  </a:lnTo>
                  <a:lnTo>
                    <a:pt x="2481833" y="1055370"/>
                  </a:lnTo>
                  <a:lnTo>
                    <a:pt x="2470404" y="1050036"/>
                  </a:lnTo>
                  <a:lnTo>
                    <a:pt x="2477532" y="1050036"/>
                  </a:lnTo>
                  <a:lnTo>
                    <a:pt x="2462783" y="1031747"/>
                  </a:lnTo>
                  <a:lnTo>
                    <a:pt x="2231135" y="1030224"/>
                  </a:lnTo>
                  <a:lnTo>
                    <a:pt x="2218181" y="1021080"/>
                  </a:lnTo>
                  <a:lnTo>
                    <a:pt x="2161031" y="1013460"/>
                  </a:lnTo>
                  <a:lnTo>
                    <a:pt x="2147316" y="1002030"/>
                  </a:lnTo>
                  <a:lnTo>
                    <a:pt x="2158745" y="1002029"/>
                  </a:lnTo>
                  <a:lnTo>
                    <a:pt x="2157221" y="994410"/>
                  </a:lnTo>
                  <a:lnTo>
                    <a:pt x="2156460" y="988313"/>
                  </a:lnTo>
                  <a:lnTo>
                    <a:pt x="2102357" y="997457"/>
                  </a:lnTo>
                  <a:lnTo>
                    <a:pt x="2129790" y="1000506"/>
                  </a:lnTo>
                  <a:lnTo>
                    <a:pt x="2143505" y="1011936"/>
                  </a:lnTo>
                  <a:lnTo>
                    <a:pt x="2132838" y="1019556"/>
                  </a:lnTo>
                  <a:lnTo>
                    <a:pt x="2134361" y="1025652"/>
                  </a:lnTo>
                  <a:lnTo>
                    <a:pt x="2196845" y="1021842"/>
                  </a:lnTo>
                  <a:lnTo>
                    <a:pt x="2210561" y="1030986"/>
                  </a:lnTo>
                  <a:lnTo>
                    <a:pt x="2204466" y="1040892"/>
                  </a:lnTo>
                  <a:lnTo>
                    <a:pt x="2440685" y="1049274"/>
                  </a:lnTo>
                  <a:lnTo>
                    <a:pt x="2451354" y="1054608"/>
                  </a:lnTo>
                  <a:lnTo>
                    <a:pt x="2444715" y="1054478"/>
                  </a:lnTo>
                  <a:lnTo>
                    <a:pt x="2458973" y="1072896"/>
                  </a:lnTo>
                  <a:lnTo>
                    <a:pt x="2555747" y="1069086"/>
                  </a:lnTo>
                  <a:lnTo>
                    <a:pt x="2567940" y="1075944"/>
                  </a:lnTo>
                  <a:lnTo>
                    <a:pt x="2650235" y="1078230"/>
                  </a:lnTo>
                  <a:lnTo>
                    <a:pt x="2648711" y="1072896"/>
                  </a:lnTo>
                  <a:lnTo>
                    <a:pt x="2643378" y="1069086"/>
                  </a:lnTo>
                  <a:close/>
                </a:path>
                <a:path w="3611879" h="1226819">
                  <a:moveTo>
                    <a:pt x="2161031" y="1013460"/>
                  </a:moveTo>
                  <a:lnTo>
                    <a:pt x="2218181" y="1021080"/>
                  </a:lnTo>
                  <a:lnTo>
                    <a:pt x="2231135" y="1030224"/>
                  </a:lnTo>
                  <a:lnTo>
                    <a:pt x="2462783" y="1031747"/>
                  </a:lnTo>
                  <a:lnTo>
                    <a:pt x="2460497" y="1027938"/>
                  </a:lnTo>
                  <a:lnTo>
                    <a:pt x="2455926" y="1026413"/>
                  </a:lnTo>
                  <a:lnTo>
                    <a:pt x="2452116" y="1026413"/>
                  </a:lnTo>
                  <a:lnTo>
                    <a:pt x="2227564" y="1021293"/>
                  </a:lnTo>
                  <a:lnTo>
                    <a:pt x="2223516" y="1011174"/>
                  </a:lnTo>
                  <a:lnTo>
                    <a:pt x="2221229" y="1005840"/>
                  </a:lnTo>
                  <a:lnTo>
                    <a:pt x="2215895" y="1002030"/>
                  </a:lnTo>
                  <a:lnTo>
                    <a:pt x="2147316" y="1002030"/>
                  </a:lnTo>
                  <a:lnTo>
                    <a:pt x="2161031" y="1013460"/>
                  </a:lnTo>
                  <a:close/>
                </a:path>
                <a:path w="3611879" h="1226819">
                  <a:moveTo>
                    <a:pt x="2131618" y="1011935"/>
                  </a:moveTo>
                  <a:lnTo>
                    <a:pt x="2132838" y="1019556"/>
                  </a:lnTo>
                  <a:lnTo>
                    <a:pt x="2143505" y="1011936"/>
                  </a:lnTo>
                  <a:lnTo>
                    <a:pt x="2129790" y="1000506"/>
                  </a:lnTo>
                  <a:lnTo>
                    <a:pt x="2102357" y="997457"/>
                  </a:lnTo>
                  <a:lnTo>
                    <a:pt x="2156460" y="988313"/>
                  </a:lnTo>
                  <a:lnTo>
                    <a:pt x="2150364" y="982980"/>
                  </a:lnTo>
                  <a:lnTo>
                    <a:pt x="2102357" y="982980"/>
                  </a:lnTo>
                  <a:lnTo>
                    <a:pt x="2102357" y="975360"/>
                  </a:lnTo>
                  <a:lnTo>
                    <a:pt x="1980437" y="974598"/>
                  </a:lnTo>
                  <a:lnTo>
                    <a:pt x="1969007" y="968502"/>
                  </a:lnTo>
                  <a:lnTo>
                    <a:pt x="1975675" y="968502"/>
                  </a:lnTo>
                  <a:lnTo>
                    <a:pt x="1738883" y="954786"/>
                  </a:lnTo>
                  <a:lnTo>
                    <a:pt x="1783079" y="945642"/>
                  </a:lnTo>
                  <a:lnTo>
                    <a:pt x="1950719" y="944880"/>
                  </a:lnTo>
                  <a:lnTo>
                    <a:pt x="1780266" y="944880"/>
                  </a:lnTo>
                  <a:lnTo>
                    <a:pt x="1752785" y="937437"/>
                  </a:lnTo>
                  <a:lnTo>
                    <a:pt x="1751837" y="934974"/>
                  </a:lnTo>
                  <a:lnTo>
                    <a:pt x="1750313" y="929640"/>
                  </a:lnTo>
                  <a:lnTo>
                    <a:pt x="1744979" y="925830"/>
                  </a:lnTo>
                  <a:lnTo>
                    <a:pt x="1740407" y="932688"/>
                  </a:lnTo>
                  <a:lnTo>
                    <a:pt x="1727453" y="925830"/>
                  </a:lnTo>
                  <a:lnTo>
                    <a:pt x="1616963" y="931164"/>
                  </a:lnTo>
                  <a:lnTo>
                    <a:pt x="1704593" y="928116"/>
                  </a:lnTo>
                  <a:lnTo>
                    <a:pt x="1716785" y="934974"/>
                  </a:lnTo>
                  <a:lnTo>
                    <a:pt x="1746503" y="935736"/>
                  </a:lnTo>
                  <a:lnTo>
                    <a:pt x="1755647" y="944880"/>
                  </a:lnTo>
                  <a:lnTo>
                    <a:pt x="1780031" y="944880"/>
                  </a:lnTo>
                  <a:lnTo>
                    <a:pt x="1725929" y="945642"/>
                  </a:lnTo>
                  <a:lnTo>
                    <a:pt x="1715261" y="947166"/>
                  </a:lnTo>
                  <a:lnTo>
                    <a:pt x="1718309" y="951738"/>
                  </a:lnTo>
                  <a:lnTo>
                    <a:pt x="1722881" y="954786"/>
                  </a:lnTo>
                  <a:lnTo>
                    <a:pt x="1728977" y="954786"/>
                  </a:lnTo>
                  <a:lnTo>
                    <a:pt x="1731263" y="959358"/>
                  </a:lnTo>
                  <a:lnTo>
                    <a:pt x="1734311" y="962406"/>
                  </a:lnTo>
                  <a:lnTo>
                    <a:pt x="1738883" y="963168"/>
                  </a:lnTo>
                  <a:lnTo>
                    <a:pt x="1776221" y="973074"/>
                  </a:lnTo>
                  <a:lnTo>
                    <a:pt x="1776983" y="973074"/>
                  </a:lnTo>
                  <a:lnTo>
                    <a:pt x="1939289" y="967740"/>
                  </a:lnTo>
                  <a:lnTo>
                    <a:pt x="1950719" y="973836"/>
                  </a:lnTo>
                  <a:lnTo>
                    <a:pt x="1957577" y="992124"/>
                  </a:lnTo>
                  <a:lnTo>
                    <a:pt x="2073402" y="982980"/>
                  </a:lnTo>
                  <a:lnTo>
                    <a:pt x="2087879" y="982980"/>
                  </a:lnTo>
                  <a:lnTo>
                    <a:pt x="2087879" y="997457"/>
                  </a:lnTo>
                  <a:lnTo>
                    <a:pt x="2073402" y="997457"/>
                  </a:lnTo>
                  <a:lnTo>
                    <a:pt x="2073402" y="1005078"/>
                  </a:lnTo>
                  <a:lnTo>
                    <a:pt x="2080259" y="1011936"/>
                  </a:lnTo>
                  <a:lnTo>
                    <a:pt x="2131618" y="1011935"/>
                  </a:lnTo>
                  <a:close/>
                </a:path>
                <a:path w="3611879" h="1226819">
                  <a:moveTo>
                    <a:pt x="2200503" y="1030986"/>
                  </a:moveTo>
                  <a:lnTo>
                    <a:pt x="2204466" y="1040892"/>
                  </a:lnTo>
                  <a:lnTo>
                    <a:pt x="2210561" y="1030986"/>
                  </a:lnTo>
                  <a:lnTo>
                    <a:pt x="2196845" y="1021842"/>
                  </a:lnTo>
                  <a:lnTo>
                    <a:pt x="2134361" y="1025652"/>
                  </a:lnTo>
                  <a:lnTo>
                    <a:pt x="2140457" y="1030986"/>
                  </a:lnTo>
                  <a:lnTo>
                    <a:pt x="2200503" y="1030986"/>
                  </a:lnTo>
                  <a:close/>
                </a:path>
                <a:path w="3611879" h="1226819">
                  <a:moveTo>
                    <a:pt x="2440685" y="1049274"/>
                  </a:moveTo>
                  <a:lnTo>
                    <a:pt x="2204466" y="1040892"/>
                  </a:lnTo>
                  <a:lnTo>
                    <a:pt x="2206752" y="1046226"/>
                  </a:lnTo>
                  <a:lnTo>
                    <a:pt x="2211323" y="1050036"/>
                  </a:lnTo>
                  <a:lnTo>
                    <a:pt x="2217419" y="1050036"/>
                  </a:lnTo>
                  <a:lnTo>
                    <a:pt x="2444715" y="1054478"/>
                  </a:lnTo>
                  <a:lnTo>
                    <a:pt x="2451354" y="1054608"/>
                  </a:lnTo>
                  <a:lnTo>
                    <a:pt x="2440685" y="1049274"/>
                  </a:lnTo>
                  <a:close/>
                </a:path>
                <a:path w="3611879" h="1226819">
                  <a:moveTo>
                    <a:pt x="2481833" y="1055370"/>
                  </a:moveTo>
                  <a:lnTo>
                    <a:pt x="2556510" y="1056894"/>
                  </a:lnTo>
                  <a:lnTo>
                    <a:pt x="2554223" y="1052322"/>
                  </a:lnTo>
                  <a:lnTo>
                    <a:pt x="2549652" y="1050036"/>
                  </a:lnTo>
                  <a:lnTo>
                    <a:pt x="2470404" y="1050036"/>
                  </a:lnTo>
                  <a:lnTo>
                    <a:pt x="2481833" y="1055370"/>
                  </a:lnTo>
                  <a:close/>
                </a:path>
                <a:path w="3611879" h="1226819">
                  <a:moveTo>
                    <a:pt x="2536240" y="1078229"/>
                  </a:moveTo>
                  <a:lnTo>
                    <a:pt x="2543555" y="1090422"/>
                  </a:lnTo>
                  <a:lnTo>
                    <a:pt x="2544317" y="1078230"/>
                  </a:lnTo>
                  <a:lnTo>
                    <a:pt x="2532126" y="1071372"/>
                  </a:lnTo>
                  <a:lnTo>
                    <a:pt x="2458973" y="1072896"/>
                  </a:lnTo>
                  <a:lnTo>
                    <a:pt x="2461260" y="1076706"/>
                  </a:lnTo>
                  <a:lnTo>
                    <a:pt x="2465831" y="1078230"/>
                  </a:lnTo>
                  <a:lnTo>
                    <a:pt x="2536240" y="1078229"/>
                  </a:lnTo>
                  <a:close/>
                </a:path>
                <a:path w="3611879" h="1226819">
                  <a:moveTo>
                    <a:pt x="3195828" y="1150620"/>
                  </a:moveTo>
                  <a:lnTo>
                    <a:pt x="3182432" y="1150620"/>
                  </a:lnTo>
                  <a:lnTo>
                    <a:pt x="3156204" y="1140449"/>
                  </a:lnTo>
                  <a:lnTo>
                    <a:pt x="3156204" y="1149858"/>
                  </a:lnTo>
                  <a:lnTo>
                    <a:pt x="3141725" y="1149858"/>
                  </a:lnTo>
                  <a:lnTo>
                    <a:pt x="3128010" y="1136142"/>
                  </a:lnTo>
                  <a:lnTo>
                    <a:pt x="3033522" y="1136142"/>
                  </a:lnTo>
                  <a:lnTo>
                    <a:pt x="3019805" y="1130808"/>
                  </a:lnTo>
                  <a:lnTo>
                    <a:pt x="3005328" y="1117092"/>
                  </a:lnTo>
                  <a:lnTo>
                    <a:pt x="2759964" y="1117092"/>
                  </a:lnTo>
                  <a:lnTo>
                    <a:pt x="2750057" y="1112520"/>
                  </a:lnTo>
                  <a:lnTo>
                    <a:pt x="3033522" y="1117092"/>
                  </a:lnTo>
                  <a:lnTo>
                    <a:pt x="3033522" y="1108710"/>
                  </a:lnTo>
                  <a:lnTo>
                    <a:pt x="2784347" y="1106424"/>
                  </a:lnTo>
                  <a:lnTo>
                    <a:pt x="2780537" y="1102613"/>
                  </a:lnTo>
                  <a:lnTo>
                    <a:pt x="2769869" y="1091945"/>
                  </a:lnTo>
                  <a:lnTo>
                    <a:pt x="2766821" y="1089660"/>
                  </a:lnTo>
                  <a:lnTo>
                    <a:pt x="2763773" y="1088136"/>
                  </a:lnTo>
                  <a:lnTo>
                    <a:pt x="2657855" y="1097280"/>
                  </a:lnTo>
                  <a:lnTo>
                    <a:pt x="2644902" y="1088136"/>
                  </a:lnTo>
                  <a:lnTo>
                    <a:pt x="2650235" y="1078230"/>
                  </a:lnTo>
                  <a:lnTo>
                    <a:pt x="2567940" y="1075944"/>
                  </a:lnTo>
                  <a:lnTo>
                    <a:pt x="2555747" y="1069086"/>
                  </a:lnTo>
                  <a:lnTo>
                    <a:pt x="2458973" y="1072896"/>
                  </a:lnTo>
                  <a:lnTo>
                    <a:pt x="2532126" y="1071372"/>
                  </a:lnTo>
                  <a:lnTo>
                    <a:pt x="2544317" y="1078230"/>
                  </a:lnTo>
                  <a:lnTo>
                    <a:pt x="2543555" y="1090422"/>
                  </a:lnTo>
                  <a:lnTo>
                    <a:pt x="2623566" y="1088898"/>
                  </a:lnTo>
                  <a:lnTo>
                    <a:pt x="2637281" y="1098042"/>
                  </a:lnTo>
                  <a:lnTo>
                    <a:pt x="2774441" y="1102614"/>
                  </a:lnTo>
                  <a:lnTo>
                    <a:pt x="2631185" y="1107948"/>
                  </a:lnTo>
                  <a:lnTo>
                    <a:pt x="2633471" y="1113282"/>
                  </a:lnTo>
                  <a:lnTo>
                    <a:pt x="2638805" y="1117092"/>
                  </a:lnTo>
                  <a:lnTo>
                    <a:pt x="2754630" y="1117092"/>
                  </a:lnTo>
                  <a:lnTo>
                    <a:pt x="2764535" y="1126998"/>
                  </a:lnTo>
                  <a:lnTo>
                    <a:pt x="2767583" y="1129284"/>
                  </a:lnTo>
                  <a:lnTo>
                    <a:pt x="2770631" y="1130808"/>
                  </a:lnTo>
                  <a:lnTo>
                    <a:pt x="3005327" y="1130807"/>
                  </a:lnTo>
                  <a:lnTo>
                    <a:pt x="3005328" y="1143762"/>
                  </a:lnTo>
                  <a:lnTo>
                    <a:pt x="3011423" y="1149858"/>
                  </a:lnTo>
                  <a:lnTo>
                    <a:pt x="3128010" y="1149858"/>
                  </a:lnTo>
                  <a:lnTo>
                    <a:pt x="3128010" y="1155954"/>
                  </a:lnTo>
                  <a:lnTo>
                    <a:pt x="3179064" y="1150620"/>
                  </a:lnTo>
                  <a:lnTo>
                    <a:pt x="3184397" y="1151382"/>
                  </a:lnTo>
                  <a:lnTo>
                    <a:pt x="3195828" y="1150620"/>
                  </a:lnTo>
                  <a:close/>
                </a:path>
                <a:path w="3611879" h="1226819">
                  <a:moveTo>
                    <a:pt x="2763773" y="1088136"/>
                  </a:moveTo>
                  <a:lnTo>
                    <a:pt x="2654198" y="1088136"/>
                  </a:lnTo>
                  <a:lnTo>
                    <a:pt x="2650235" y="1078230"/>
                  </a:lnTo>
                  <a:lnTo>
                    <a:pt x="2644902" y="1088136"/>
                  </a:lnTo>
                  <a:lnTo>
                    <a:pt x="2657855" y="1097280"/>
                  </a:lnTo>
                  <a:lnTo>
                    <a:pt x="2763773" y="1088136"/>
                  </a:lnTo>
                  <a:close/>
                </a:path>
                <a:path w="3611879" h="1226819">
                  <a:moveTo>
                    <a:pt x="2627223" y="1098042"/>
                  </a:moveTo>
                  <a:lnTo>
                    <a:pt x="2631185" y="1107948"/>
                  </a:lnTo>
                  <a:lnTo>
                    <a:pt x="2774441" y="1102614"/>
                  </a:lnTo>
                  <a:lnTo>
                    <a:pt x="2637281" y="1098042"/>
                  </a:lnTo>
                  <a:lnTo>
                    <a:pt x="2623566" y="1088898"/>
                  </a:lnTo>
                  <a:lnTo>
                    <a:pt x="2543555" y="1090422"/>
                  </a:lnTo>
                  <a:lnTo>
                    <a:pt x="2545841" y="1094994"/>
                  </a:lnTo>
                  <a:lnTo>
                    <a:pt x="2550414" y="1098042"/>
                  </a:lnTo>
                  <a:lnTo>
                    <a:pt x="2627223" y="1098042"/>
                  </a:lnTo>
                  <a:close/>
                </a:path>
                <a:path w="3611879" h="1226819">
                  <a:moveTo>
                    <a:pt x="2784347" y="1106424"/>
                  </a:moveTo>
                  <a:lnTo>
                    <a:pt x="3033522" y="1108710"/>
                  </a:lnTo>
                  <a:lnTo>
                    <a:pt x="3027425" y="1102614"/>
                  </a:lnTo>
                  <a:lnTo>
                    <a:pt x="2780537" y="1102613"/>
                  </a:lnTo>
                  <a:lnTo>
                    <a:pt x="2784347" y="1106424"/>
                  </a:lnTo>
                  <a:close/>
                </a:path>
                <a:path w="3611879" h="1226819">
                  <a:moveTo>
                    <a:pt x="3181550" y="1178813"/>
                  </a:moveTo>
                  <a:lnTo>
                    <a:pt x="3185160" y="1185672"/>
                  </a:lnTo>
                  <a:lnTo>
                    <a:pt x="3190493" y="1178814"/>
                  </a:lnTo>
                  <a:lnTo>
                    <a:pt x="3177540" y="1171194"/>
                  </a:lnTo>
                  <a:lnTo>
                    <a:pt x="3173729" y="1178052"/>
                  </a:lnTo>
                  <a:lnTo>
                    <a:pt x="3176016" y="1178814"/>
                  </a:lnTo>
                  <a:lnTo>
                    <a:pt x="3181550" y="1178813"/>
                  </a:lnTo>
                  <a:close/>
                </a:path>
                <a:path w="3611879" h="1226819">
                  <a:moveTo>
                    <a:pt x="3611879" y="1216914"/>
                  </a:moveTo>
                  <a:lnTo>
                    <a:pt x="3608069" y="1188720"/>
                  </a:lnTo>
                  <a:lnTo>
                    <a:pt x="3538400" y="1196916"/>
                  </a:lnTo>
                  <a:lnTo>
                    <a:pt x="3543300" y="1203198"/>
                  </a:lnTo>
                  <a:lnTo>
                    <a:pt x="3611879" y="1216914"/>
                  </a:lnTo>
                  <a:close/>
                </a:path>
                <a:path w="3611879" h="1226819">
                  <a:moveTo>
                    <a:pt x="3533393" y="1226820"/>
                  </a:moveTo>
                  <a:lnTo>
                    <a:pt x="3611879" y="1216914"/>
                  </a:lnTo>
                  <a:lnTo>
                    <a:pt x="3543300" y="1203198"/>
                  </a:lnTo>
                  <a:lnTo>
                    <a:pt x="3538400" y="1196916"/>
                  </a:lnTo>
                  <a:lnTo>
                    <a:pt x="3502152" y="1188720"/>
                  </a:lnTo>
                  <a:lnTo>
                    <a:pt x="3538400" y="1196916"/>
                  </a:lnTo>
                  <a:lnTo>
                    <a:pt x="3513581" y="1165098"/>
                  </a:lnTo>
                  <a:lnTo>
                    <a:pt x="3490721" y="1182623"/>
                  </a:lnTo>
                  <a:lnTo>
                    <a:pt x="3210305" y="1171956"/>
                  </a:lnTo>
                  <a:lnTo>
                    <a:pt x="3197352" y="1164336"/>
                  </a:lnTo>
                  <a:lnTo>
                    <a:pt x="3206000" y="1164206"/>
                  </a:lnTo>
                  <a:lnTo>
                    <a:pt x="3202685" y="1158239"/>
                  </a:lnTo>
                  <a:lnTo>
                    <a:pt x="3200399" y="1152906"/>
                  </a:lnTo>
                  <a:lnTo>
                    <a:pt x="3195828" y="1150620"/>
                  </a:lnTo>
                  <a:lnTo>
                    <a:pt x="3184397" y="1151382"/>
                  </a:lnTo>
                  <a:lnTo>
                    <a:pt x="3179064" y="1150620"/>
                  </a:lnTo>
                  <a:lnTo>
                    <a:pt x="3128010" y="1155954"/>
                  </a:lnTo>
                  <a:lnTo>
                    <a:pt x="3131819" y="1161288"/>
                  </a:lnTo>
                  <a:lnTo>
                    <a:pt x="3137154" y="1163573"/>
                  </a:lnTo>
                  <a:lnTo>
                    <a:pt x="3173729" y="1178052"/>
                  </a:lnTo>
                  <a:lnTo>
                    <a:pt x="3177540" y="1171194"/>
                  </a:lnTo>
                  <a:lnTo>
                    <a:pt x="3190493" y="1178814"/>
                  </a:lnTo>
                  <a:lnTo>
                    <a:pt x="3185160" y="1185672"/>
                  </a:lnTo>
                  <a:lnTo>
                    <a:pt x="3187445" y="1190244"/>
                  </a:lnTo>
                  <a:lnTo>
                    <a:pt x="3192779" y="1193292"/>
                  </a:lnTo>
                  <a:lnTo>
                    <a:pt x="3198114" y="1193292"/>
                  </a:lnTo>
                  <a:lnTo>
                    <a:pt x="3495554" y="1188819"/>
                  </a:lnTo>
                  <a:lnTo>
                    <a:pt x="3530345" y="1197864"/>
                  </a:lnTo>
                  <a:lnTo>
                    <a:pt x="3520440" y="1220723"/>
                  </a:lnTo>
                  <a:lnTo>
                    <a:pt x="3523488" y="1225295"/>
                  </a:lnTo>
                  <a:lnTo>
                    <a:pt x="3528821" y="1226820"/>
                  </a:lnTo>
                  <a:lnTo>
                    <a:pt x="3533393" y="1226820"/>
                  </a:lnTo>
                  <a:close/>
                </a:path>
                <a:path w="3611879" h="1226819">
                  <a:moveTo>
                    <a:pt x="3513581" y="1165098"/>
                  </a:moveTo>
                  <a:lnTo>
                    <a:pt x="3510533" y="1162050"/>
                  </a:lnTo>
                  <a:lnTo>
                    <a:pt x="3506724" y="1159764"/>
                  </a:lnTo>
                  <a:lnTo>
                    <a:pt x="3502152" y="1159764"/>
                  </a:lnTo>
                  <a:lnTo>
                    <a:pt x="3206000" y="1164206"/>
                  </a:lnTo>
                  <a:lnTo>
                    <a:pt x="3197352" y="1164336"/>
                  </a:lnTo>
                  <a:lnTo>
                    <a:pt x="3210305" y="1171956"/>
                  </a:lnTo>
                  <a:lnTo>
                    <a:pt x="3490721" y="1182623"/>
                  </a:lnTo>
                  <a:lnTo>
                    <a:pt x="3513581" y="1165098"/>
                  </a:lnTo>
                  <a:close/>
                </a:path>
                <a:path w="3611879" h="1226819">
                  <a:moveTo>
                    <a:pt x="2750057" y="1112520"/>
                  </a:moveTo>
                  <a:lnTo>
                    <a:pt x="2759964" y="1117092"/>
                  </a:lnTo>
                  <a:lnTo>
                    <a:pt x="3005328" y="1117092"/>
                  </a:lnTo>
                  <a:lnTo>
                    <a:pt x="3019805" y="1130808"/>
                  </a:lnTo>
                  <a:lnTo>
                    <a:pt x="3033522" y="1136142"/>
                  </a:lnTo>
                  <a:lnTo>
                    <a:pt x="3128010" y="1136142"/>
                  </a:lnTo>
                  <a:lnTo>
                    <a:pt x="3141725" y="1149858"/>
                  </a:lnTo>
                  <a:lnTo>
                    <a:pt x="3147060" y="1136904"/>
                  </a:lnTo>
                  <a:lnTo>
                    <a:pt x="3141725" y="1149858"/>
                  </a:lnTo>
                  <a:lnTo>
                    <a:pt x="3156204" y="1149858"/>
                  </a:lnTo>
                  <a:lnTo>
                    <a:pt x="3156204" y="1127760"/>
                  </a:lnTo>
                  <a:lnTo>
                    <a:pt x="3150107" y="1121664"/>
                  </a:lnTo>
                  <a:lnTo>
                    <a:pt x="3019805" y="1121664"/>
                  </a:lnTo>
                  <a:lnTo>
                    <a:pt x="3033522" y="1117092"/>
                  </a:lnTo>
                  <a:lnTo>
                    <a:pt x="2750057" y="1112520"/>
                  </a:lnTo>
                  <a:close/>
                </a:path>
                <a:path w="3611879" h="1226819">
                  <a:moveTo>
                    <a:pt x="1332737" y="859536"/>
                  </a:moveTo>
                  <a:lnTo>
                    <a:pt x="1352549" y="864108"/>
                  </a:lnTo>
                  <a:lnTo>
                    <a:pt x="1352549" y="855726"/>
                  </a:lnTo>
                  <a:lnTo>
                    <a:pt x="1345691" y="849630"/>
                  </a:lnTo>
                  <a:lnTo>
                    <a:pt x="1338071" y="849630"/>
                  </a:lnTo>
                  <a:lnTo>
                    <a:pt x="1332737" y="859536"/>
                  </a:lnTo>
                  <a:close/>
                </a:path>
                <a:path w="3611879" h="1226819">
                  <a:moveTo>
                    <a:pt x="1041653" y="715518"/>
                  </a:moveTo>
                  <a:lnTo>
                    <a:pt x="1129915" y="711177"/>
                  </a:lnTo>
                  <a:lnTo>
                    <a:pt x="1140713" y="718566"/>
                  </a:lnTo>
                  <a:lnTo>
                    <a:pt x="1142999" y="719328"/>
                  </a:lnTo>
                  <a:lnTo>
                    <a:pt x="1146047" y="720852"/>
                  </a:lnTo>
                  <a:lnTo>
                    <a:pt x="1149096" y="720852"/>
                  </a:lnTo>
                  <a:lnTo>
                    <a:pt x="1149095" y="744474"/>
                  </a:lnTo>
                  <a:lnTo>
                    <a:pt x="1163573" y="720852"/>
                  </a:lnTo>
                  <a:lnTo>
                    <a:pt x="1178051" y="729996"/>
                  </a:lnTo>
                  <a:lnTo>
                    <a:pt x="1178052" y="706374"/>
                  </a:lnTo>
                  <a:lnTo>
                    <a:pt x="1149095" y="706374"/>
                  </a:lnTo>
                  <a:lnTo>
                    <a:pt x="1134617" y="710946"/>
                  </a:lnTo>
                  <a:lnTo>
                    <a:pt x="1126235" y="708660"/>
                  </a:lnTo>
                  <a:lnTo>
                    <a:pt x="1149095" y="706374"/>
                  </a:lnTo>
                  <a:lnTo>
                    <a:pt x="1178052" y="706374"/>
                  </a:lnTo>
                  <a:lnTo>
                    <a:pt x="1178052" y="697992"/>
                  </a:lnTo>
                  <a:lnTo>
                    <a:pt x="1171193" y="691896"/>
                  </a:lnTo>
                  <a:lnTo>
                    <a:pt x="1163573" y="691896"/>
                  </a:lnTo>
                  <a:lnTo>
                    <a:pt x="1156715" y="694182"/>
                  </a:lnTo>
                  <a:lnTo>
                    <a:pt x="1055369" y="701802"/>
                  </a:lnTo>
                  <a:lnTo>
                    <a:pt x="1040891" y="696468"/>
                  </a:lnTo>
                  <a:lnTo>
                    <a:pt x="1026413" y="681990"/>
                  </a:lnTo>
                  <a:lnTo>
                    <a:pt x="1000505" y="690372"/>
                  </a:lnTo>
                  <a:lnTo>
                    <a:pt x="1007363" y="696468"/>
                  </a:lnTo>
                  <a:lnTo>
                    <a:pt x="1026414" y="696467"/>
                  </a:lnTo>
                  <a:lnTo>
                    <a:pt x="1026413" y="705612"/>
                  </a:lnTo>
                  <a:lnTo>
                    <a:pt x="1027937" y="709422"/>
                  </a:lnTo>
                  <a:lnTo>
                    <a:pt x="1030985" y="711708"/>
                  </a:lnTo>
                  <a:lnTo>
                    <a:pt x="1034033" y="714756"/>
                  </a:lnTo>
                  <a:lnTo>
                    <a:pt x="1037843" y="715518"/>
                  </a:lnTo>
                  <a:lnTo>
                    <a:pt x="1041653" y="715518"/>
                  </a:lnTo>
                  <a:close/>
                </a:path>
                <a:path w="3611879" h="1226819">
                  <a:moveTo>
                    <a:pt x="873251" y="521970"/>
                  </a:moveTo>
                  <a:lnTo>
                    <a:pt x="845819" y="520446"/>
                  </a:lnTo>
                  <a:lnTo>
                    <a:pt x="858773" y="529590"/>
                  </a:lnTo>
                  <a:lnTo>
                    <a:pt x="880109" y="528828"/>
                  </a:lnTo>
                  <a:lnTo>
                    <a:pt x="873251" y="521970"/>
                  </a:lnTo>
                  <a:close/>
                </a:path>
                <a:path w="3611879" h="1226819">
                  <a:moveTo>
                    <a:pt x="551992" y="362711"/>
                  </a:moveTo>
                  <a:lnTo>
                    <a:pt x="555163" y="346861"/>
                  </a:lnTo>
                  <a:lnTo>
                    <a:pt x="528827" y="350520"/>
                  </a:lnTo>
                  <a:lnTo>
                    <a:pt x="530351" y="354330"/>
                  </a:lnTo>
                  <a:lnTo>
                    <a:pt x="532637" y="357378"/>
                  </a:lnTo>
                  <a:lnTo>
                    <a:pt x="535685" y="360426"/>
                  </a:lnTo>
                  <a:lnTo>
                    <a:pt x="539495" y="362712"/>
                  </a:lnTo>
                  <a:lnTo>
                    <a:pt x="551992" y="362711"/>
                  </a:lnTo>
                  <a:close/>
                </a:path>
                <a:path w="3611879" h="1226819">
                  <a:moveTo>
                    <a:pt x="581925" y="359354"/>
                  </a:moveTo>
                  <a:lnTo>
                    <a:pt x="583691" y="350520"/>
                  </a:lnTo>
                  <a:lnTo>
                    <a:pt x="572261" y="354330"/>
                  </a:lnTo>
                  <a:lnTo>
                    <a:pt x="581925" y="359354"/>
                  </a:lnTo>
                  <a:close/>
                </a:path>
                <a:path w="3611879" h="1226819">
                  <a:moveTo>
                    <a:pt x="1338071" y="868680"/>
                  </a:moveTo>
                  <a:lnTo>
                    <a:pt x="1352549" y="883158"/>
                  </a:lnTo>
                  <a:lnTo>
                    <a:pt x="1398269" y="868680"/>
                  </a:lnTo>
                  <a:lnTo>
                    <a:pt x="1352550" y="868680"/>
                  </a:lnTo>
                  <a:lnTo>
                    <a:pt x="1352549" y="864108"/>
                  </a:lnTo>
                  <a:lnTo>
                    <a:pt x="1332737" y="859536"/>
                  </a:lnTo>
                  <a:lnTo>
                    <a:pt x="1338071" y="849630"/>
                  </a:lnTo>
                  <a:lnTo>
                    <a:pt x="1319783" y="849630"/>
                  </a:lnTo>
                  <a:lnTo>
                    <a:pt x="1308353" y="844296"/>
                  </a:lnTo>
                  <a:lnTo>
                    <a:pt x="1294637" y="835152"/>
                  </a:lnTo>
                  <a:lnTo>
                    <a:pt x="1303781" y="830580"/>
                  </a:lnTo>
                  <a:lnTo>
                    <a:pt x="1290065" y="825246"/>
                  </a:lnTo>
                  <a:lnTo>
                    <a:pt x="1290065" y="816102"/>
                  </a:lnTo>
                  <a:lnTo>
                    <a:pt x="1303782" y="816102"/>
                  </a:lnTo>
                  <a:lnTo>
                    <a:pt x="1303781" y="811530"/>
                  </a:lnTo>
                  <a:lnTo>
                    <a:pt x="1275587" y="811530"/>
                  </a:lnTo>
                  <a:lnTo>
                    <a:pt x="1269491" y="805434"/>
                  </a:lnTo>
                  <a:lnTo>
                    <a:pt x="1256537" y="797052"/>
                  </a:lnTo>
                  <a:lnTo>
                    <a:pt x="1265562" y="797052"/>
                  </a:lnTo>
                  <a:lnTo>
                    <a:pt x="1258061" y="781050"/>
                  </a:lnTo>
                  <a:lnTo>
                    <a:pt x="1255775" y="776478"/>
                  </a:lnTo>
                  <a:lnTo>
                    <a:pt x="1203959" y="787146"/>
                  </a:lnTo>
                  <a:lnTo>
                    <a:pt x="1232153" y="793242"/>
                  </a:lnTo>
                  <a:lnTo>
                    <a:pt x="1245107" y="801624"/>
                  </a:lnTo>
                  <a:lnTo>
                    <a:pt x="1243583" y="817626"/>
                  </a:lnTo>
                  <a:lnTo>
                    <a:pt x="1245869" y="822198"/>
                  </a:lnTo>
                  <a:lnTo>
                    <a:pt x="1250441" y="825246"/>
                  </a:lnTo>
                  <a:lnTo>
                    <a:pt x="1275587" y="825245"/>
                  </a:lnTo>
                  <a:lnTo>
                    <a:pt x="1275587" y="838200"/>
                  </a:lnTo>
                  <a:lnTo>
                    <a:pt x="1281683" y="844296"/>
                  </a:lnTo>
                  <a:lnTo>
                    <a:pt x="1297827" y="844296"/>
                  </a:lnTo>
                  <a:lnTo>
                    <a:pt x="1306067" y="867918"/>
                  </a:lnTo>
                  <a:lnTo>
                    <a:pt x="1323593" y="864108"/>
                  </a:lnTo>
                  <a:lnTo>
                    <a:pt x="1338071" y="877824"/>
                  </a:lnTo>
                  <a:lnTo>
                    <a:pt x="1338071" y="868680"/>
                  </a:lnTo>
                  <a:close/>
                </a:path>
                <a:path w="3611879" h="1226819">
                  <a:moveTo>
                    <a:pt x="3033522" y="1121664"/>
                  </a:moveTo>
                  <a:lnTo>
                    <a:pt x="3033522" y="1117092"/>
                  </a:lnTo>
                  <a:lnTo>
                    <a:pt x="3019805" y="1121664"/>
                  </a:lnTo>
                  <a:lnTo>
                    <a:pt x="3033522" y="1121664"/>
                  </a:lnTo>
                  <a:close/>
                </a:path>
                <a:path w="3611879" h="1226819">
                  <a:moveTo>
                    <a:pt x="3530345" y="1197864"/>
                  </a:moveTo>
                  <a:lnTo>
                    <a:pt x="3495554" y="1188819"/>
                  </a:lnTo>
                  <a:lnTo>
                    <a:pt x="3520440" y="1220723"/>
                  </a:lnTo>
                  <a:lnTo>
                    <a:pt x="3530345" y="1197864"/>
                  </a:lnTo>
                  <a:close/>
                </a:path>
                <a:path w="3611879" h="1226819">
                  <a:moveTo>
                    <a:pt x="1134617" y="710946"/>
                  </a:moveTo>
                  <a:lnTo>
                    <a:pt x="1149095" y="706374"/>
                  </a:lnTo>
                  <a:lnTo>
                    <a:pt x="1126235" y="708660"/>
                  </a:lnTo>
                  <a:lnTo>
                    <a:pt x="1134617" y="710946"/>
                  </a:lnTo>
                  <a:close/>
                </a:path>
                <a:path w="3611879" h="1226819">
                  <a:moveTo>
                    <a:pt x="569975" y="385571"/>
                  </a:moveTo>
                  <a:lnTo>
                    <a:pt x="569975" y="409956"/>
                  </a:lnTo>
                  <a:lnTo>
                    <a:pt x="598931" y="409956"/>
                  </a:lnTo>
                  <a:lnTo>
                    <a:pt x="614171" y="396240"/>
                  </a:lnTo>
                  <a:lnTo>
                    <a:pt x="584453" y="396240"/>
                  </a:lnTo>
                  <a:lnTo>
                    <a:pt x="577595" y="389382"/>
                  </a:lnTo>
                  <a:lnTo>
                    <a:pt x="569975" y="376428"/>
                  </a:lnTo>
                  <a:lnTo>
                    <a:pt x="598931" y="371094"/>
                  </a:lnTo>
                  <a:lnTo>
                    <a:pt x="579881" y="369570"/>
                  </a:lnTo>
                  <a:lnTo>
                    <a:pt x="569213" y="362712"/>
                  </a:lnTo>
                  <a:lnTo>
                    <a:pt x="557783" y="349758"/>
                  </a:lnTo>
                  <a:lnTo>
                    <a:pt x="557947" y="348316"/>
                  </a:lnTo>
                  <a:lnTo>
                    <a:pt x="569213" y="333756"/>
                  </a:lnTo>
                  <a:lnTo>
                    <a:pt x="559602" y="333756"/>
                  </a:lnTo>
                  <a:lnTo>
                    <a:pt x="555497" y="345186"/>
                  </a:lnTo>
                  <a:lnTo>
                    <a:pt x="543305" y="333756"/>
                  </a:lnTo>
                  <a:lnTo>
                    <a:pt x="547115" y="329184"/>
                  </a:lnTo>
                  <a:lnTo>
                    <a:pt x="533399" y="313182"/>
                  </a:lnTo>
                  <a:lnTo>
                    <a:pt x="508253" y="309372"/>
                  </a:lnTo>
                  <a:lnTo>
                    <a:pt x="504962" y="300228"/>
                  </a:lnTo>
                  <a:lnTo>
                    <a:pt x="501395" y="290322"/>
                  </a:lnTo>
                  <a:lnTo>
                    <a:pt x="493775" y="271272"/>
                  </a:lnTo>
                  <a:lnTo>
                    <a:pt x="467105" y="281940"/>
                  </a:lnTo>
                  <a:lnTo>
                    <a:pt x="480821" y="291084"/>
                  </a:lnTo>
                  <a:lnTo>
                    <a:pt x="495299" y="300228"/>
                  </a:lnTo>
                  <a:lnTo>
                    <a:pt x="482345" y="320040"/>
                  </a:lnTo>
                  <a:lnTo>
                    <a:pt x="483869" y="325374"/>
                  </a:lnTo>
                  <a:lnTo>
                    <a:pt x="489203" y="329184"/>
                  </a:lnTo>
                  <a:lnTo>
                    <a:pt x="531581" y="329184"/>
                  </a:lnTo>
                  <a:lnTo>
                    <a:pt x="529589" y="346710"/>
                  </a:lnTo>
                  <a:lnTo>
                    <a:pt x="528827" y="350520"/>
                  </a:lnTo>
                  <a:lnTo>
                    <a:pt x="555163" y="346861"/>
                  </a:lnTo>
                  <a:lnTo>
                    <a:pt x="551992" y="362711"/>
                  </a:lnTo>
                  <a:lnTo>
                    <a:pt x="551687" y="364236"/>
                  </a:lnTo>
                  <a:lnTo>
                    <a:pt x="550925" y="371094"/>
                  </a:lnTo>
                  <a:lnTo>
                    <a:pt x="553973" y="377190"/>
                  </a:lnTo>
                  <a:lnTo>
                    <a:pt x="559307" y="380238"/>
                  </a:lnTo>
                  <a:lnTo>
                    <a:pt x="569975" y="385571"/>
                  </a:lnTo>
                  <a:close/>
                </a:path>
                <a:path w="3611879" h="1226819">
                  <a:moveTo>
                    <a:pt x="480821" y="291084"/>
                  </a:moveTo>
                  <a:lnTo>
                    <a:pt x="467105" y="281940"/>
                  </a:lnTo>
                  <a:lnTo>
                    <a:pt x="493775" y="271272"/>
                  </a:lnTo>
                  <a:lnTo>
                    <a:pt x="457961" y="267462"/>
                  </a:lnTo>
                  <a:lnTo>
                    <a:pt x="447293" y="262128"/>
                  </a:lnTo>
                  <a:lnTo>
                    <a:pt x="453961" y="262128"/>
                  </a:lnTo>
                  <a:lnTo>
                    <a:pt x="451103" y="258318"/>
                  </a:lnTo>
                  <a:lnTo>
                    <a:pt x="448055" y="254508"/>
                  </a:lnTo>
                  <a:lnTo>
                    <a:pt x="444245" y="252984"/>
                  </a:lnTo>
                  <a:lnTo>
                    <a:pt x="342900" y="266700"/>
                  </a:lnTo>
                  <a:lnTo>
                    <a:pt x="328421" y="252984"/>
                  </a:lnTo>
                  <a:lnTo>
                    <a:pt x="328421" y="262128"/>
                  </a:lnTo>
                  <a:lnTo>
                    <a:pt x="313943" y="247650"/>
                  </a:lnTo>
                  <a:lnTo>
                    <a:pt x="272795" y="256032"/>
                  </a:lnTo>
                  <a:lnTo>
                    <a:pt x="279653" y="262128"/>
                  </a:lnTo>
                  <a:lnTo>
                    <a:pt x="313944" y="262128"/>
                  </a:lnTo>
                  <a:lnTo>
                    <a:pt x="313943" y="275082"/>
                  </a:lnTo>
                  <a:lnTo>
                    <a:pt x="320039" y="281178"/>
                  </a:lnTo>
                  <a:lnTo>
                    <a:pt x="428243" y="275844"/>
                  </a:lnTo>
                  <a:lnTo>
                    <a:pt x="439673" y="281178"/>
                  </a:lnTo>
                  <a:lnTo>
                    <a:pt x="432689" y="281178"/>
                  </a:lnTo>
                  <a:lnTo>
                    <a:pt x="435863" y="284988"/>
                  </a:lnTo>
                  <a:lnTo>
                    <a:pt x="438149" y="288798"/>
                  </a:lnTo>
                  <a:lnTo>
                    <a:pt x="442721" y="291084"/>
                  </a:lnTo>
                  <a:lnTo>
                    <a:pt x="470763" y="291084"/>
                  </a:lnTo>
                  <a:lnTo>
                    <a:pt x="482345" y="320040"/>
                  </a:lnTo>
                  <a:lnTo>
                    <a:pt x="495299" y="300228"/>
                  </a:lnTo>
                  <a:lnTo>
                    <a:pt x="480821" y="291084"/>
                  </a:lnTo>
                  <a:close/>
                </a:path>
                <a:path w="3611879" h="1226819">
                  <a:moveTo>
                    <a:pt x="328421" y="252984"/>
                  </a:moveTo>
                  <a:lnTo>
                    <a:pt x="342900" y="266700"/>
                  </a:lnTo>
                  <a:lnTo>
                    <a:pt x="444245" y="252984"/>
                  </a:lnTo>
                  <a:lnTo>
                    <a:pt x="342899" y="252983"/>
                  </a:lnTo>
                  <a:lnTo>
                    <a:pt x="342900" y="247650"/>
                  </a:lnTo>
                  <a:lnTo>
                    <a:pt x="301751" y="247650"/>
                  </a:lnTo>
                  <a:lnTo>
                    <a:pt x="328421" y="233934"/>
                  </a:lnTo>
                  <a:lnTo>
                    <a:pt x="287274" y="233934"/>
                  </a:lnTo>
                  <a:lnTo>
                    <a:pt x="287274" y="224028"/>
                  </a:lnTo>
                  <a:lnTo>
                    <a:pt x="272795" y="209550"/>
                  </a:lnTo>
                  <a:lnTo>
                    <a:pt x="264413" y="209550"/>
                  </a:lnTo>
                  <a:lnTo>
                    <a:pt x="249935" y="195072"/>
                  </a:lnTo>
                  <a:lnTo>
                    <a:pt x="264413" y="195071"/>
                  </a:lnTo>
                  <a:lnTo>
                    <a:pt x="264413" y="176022"/>
                  </a:lnTo>
                  <a:lnTo>
                    <a:pt x="247650" y="190500"/>
                  </a:lnTo>
                  <a:lnTo>
                    <a:pt x="236219" y="209550"/>
                  </a:lnTo>
                  <a:lnTo>
                    <a:pt x="236219" y="217932"/>
                  </a:lnTo>
                  <a:lnTo>
                    <a:pt x="242315" y="224028"/>
                  </a:lnTo>
                  <a:lnTo>
                    <a:pt x="272796" y="224027"/>
                  </a:lnTo>
                  <a:lnTo>
                    <a:pt x="272795" y="256032"/>
                  </a:lnTo>
                  <a:lnTo>
                    <a:pt x="313943" y="247650"/>
                  </a:lnTo>
                  <a:lnTo>
                    <a:pt x="328421" y="262128"/>
                  </a:lnTo>
                  <a:lnTo>
                    <a:pt x="328421" y="252984"/>
                  </a:lnTo>
                  <a:close/>
                </a:path>
                <a:path w="3611879" h="1226819">
                  <a:moveTo>
                    <a:pt x="220979" y="118872"/>
                  </a:moveTo>
                  <a:lnTo>
                    <a:pt x="179831" y="118872"/>
                  </a:lnTo>
                  <a:lnTo>
                    <a:pt x="183641" y="61722"/>
                  </a:lnTo>
                  <a:lnTo>
                    <a:pt x="169163" y="46482"/>
                  </a:lnTo>
                  <a:lnTo>
                    <a:pt x="145541" y="44958"/>
                  </a:lnTo>
                  <a:lnTo>
                    <a:pt x="131825" y="32766"/>
                  </a:lnTo>
                  <a:lnTo>
                    <a:pt x="143575" y="32766"/>
                  </a:lnTo>
                  <a:lnTo>
                    <a:pt x="141731" y="21336"/>
                  </a:lnTo>
                  <a:lnTo>
                    <a:pt x="140969" y="14478"/>
                  </a:lnTo>
                  <a:lnTo>
                    <a:pt x="134874" y="9144"/>
                  </a:lnTo>
                  <a:lnTo>
                    <a:pt x="79247" y="9144"/>
                  </a:lnTo>
                  <a:lnTo>
                    <a:pt x="3047" y="0"/>
                  </a:lnTo>
                  <a:lnTo>
                    <a:pt x="0" y="28194"/>
                  </a:lnTo>
                  <a:lnTo>
                    <a:pt x="79247" y="38100"/>
                  </a:lnTo>
                  <a:lnTo>
                    <a:pt x="115504" y="38100"/>
                  </a:lnTo>
                  <a:lnTo>
                    <a:pt x="113537" y="25908"/>
                  </a:lnTo>
                  <a:lnTo>
                    <a:pt x="128015" y="38100"/>
                  </a:lnTo>
                  <a:lnTo>
                    <a:pt x="117347" y="49530"/>
                  </a:lnTo>
                  <a:lnTo>
                    <a:pt x="118109" y="56388"/>
                  </a:lnTo>
                  <a:lnTo>
                    <a:pt x="124205" y="61722"/>
                  </a:lnTo>
                  <a:lnTo>
                    <a:pt x="168489" y="61722"/>
                  </a:lnTo>
                  <a:lnTo>
                    <a:pt x="165353" y="132588"/>
                  </a:lnTo>
                  <a:lnTo>
                    <a:pt x="194309" y="134112"/>
                  </a:lnTo>
                  <a:lnTo>
                    <a:pt x="220979" y="118872"/>
                  </a:lnTo>
                  <a:close/>
                </a:path>
                <a:path w="3611879" h="1226819">
                  <a:moveTo>
                    <a:pt x="145541" y="44958"/>
                  </a:moveTo>
                  <a:lnTo>
                    <a:pt x="169163" y="46482"/>
                  </a:lnTo>
                  <a:lnTo>
                    <a:pt x="183641" y="61722"/>
                  </a:lnTo>
                  <a:lnTo>
                    <a:pt x="179831" y="118872"/>
                  </a:lnTo>
                  <a:lnTo>
                    <a:pt x="194984" y="118872"/>
                  </a:lnTo>
                  <a:lnTo>
                    <a:pt x="198119" y="48006"/>
                  </a:lnTo>
                  <a:lnTo>
                    <a:pt x="198119" y="44196"/>
                  </a:lnTo>
                  <a:lnTo>
                    <a:pt x="196595" y="40386"/>
                  </a:lnTo>
                  <a:lnTo>
                    <a:pt x="193547" y="37338"/>
                  </a:lnTo>
                  <a:lnTo>
                    <a:pt x="191262" y="34290"/>
                  </a:lnTo>
                  <a:lnTo>
                    <a:pt x="187451" y="32766"/>
                  </a:lnTo>
                  <a:lnTo>
                    <a:pt x="131825" y="32766"/>
                  </a:lnTo>
                  <a:lnTo>
                    <a:pt x="145541" y="44958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5" name="object 85"/>
            <p:cNvSpPr/>
            <p:nvPr/>
          </p:nvSpPr>
          <p:spPr>
            <a:xfrm>
              <a:off x="4826508" y="2534411"/>
              <a:ext cx="3611879" cy="1226819"/>
            </a:xfrm>
            <a:custGeom>
              <a:avLst/>
              <a:gdLst/>
              <a:ahLst/>
              <a:cxnLst/>
              <a:rect l="l" t="t" r="r" b="b"/>
              <a:pathLst>
                <a:path w="3611879" h="1226819">
                  <a:moveTo>
                    <a:pt x="128015" y="38100"/>
                  </a:moveTo>
                  <a:lnTo>
                    <a:pt x="113537" y="25908"/>
                  </a:lnTo>
                  <a:lnTo>
                    <a:pt x="115504" y="38100"/>
                  </a:lnTo>
                  <a:lnTo>
                    <a:pt x="117347" y="49530"/>
                  </a:lnTo>
                  <a:lnTo>
                    <a:pt x="128015" y="38100"/>
                  </a:lnTo>
                  <a:close/>
                </a:path>
                <a:path w="3611879" h="1226819">
                  <a:moveTo>
                    <a:pt x="207797" y="147827"/>
                  </a:moveTo>
                  <a:lnTo>
                    <a:pt x="210312" y="172974"/>
                  </a:lnTo>
                  <a:lnTo>
                    <a:pt x="227075" y="157734"/>
                  </a:lnTo>
                  <a:lnTo>
                    <a:pt x="220979" y="147828"/>
                  </a:lnTo>
                  <a:lnTo>
                    <a:pt x="206501" y="134874"/>
                  </a:lnTo>
                  <a:lnTo>
                    <a:pt x="234695" y="131826"/>
                  </a:lnTo>
                  <a:lnTo>
                    <a:pt x="233933" y="124206"/>
                  </a:lnTo>
                  <a:lnTo>
                    <a:pt x="227837" y="118872"/>
                  </a:lnTo>
                  <a:lnTo>
                    <a:pt x="220979" y="118872"/>
                  </a:lnTo>
                  <a:lnTo>
                    <a:pt x="194309" y="134112"/>
                  </a:lnTo>
                  <a:lnTo>
                    <a:pt x="165353" y="132588"/>
                  </a:lnTo>
                  <a:lnTo>
                    <a:pt x="165353" y="136398"/>
                  </a:lnTo>
                  <a:lnTo>
                    <a:pt x="166877" y="140208"/>
                  </a:lnTo>
                  <a:lnTo>
                    <a:pt x="169163" y="143256"/>
                  </a:lnTo>
                  <a:lnTo>
                    <a:pt x="172212" y="146304"/>
                  </a:lnTo>
                  <a:lnTo>
                    <a:pt x="176021" y="147828"/>
                  </a:lnTo>
                  <a:lnTo>
                    <a:pt x="207797" y="147827"/>
                  </a:lnTo>
                  <a:close/>
                </a:path>
                <a:path w="3611879" h="1226819">
                  <a:moveTo>
                    <a:pt x="206501" y="134874"/>
                  </a:moveTo>
                  <a:lnTo>
                    <a:pt x="220979" y="147828"/>
                  </a:lnTo>
                  <a:lnTo>
                    <a:pt x="227075" y="157734"/>
                  </a:lnTo>
                  <a:lnTo>
                    <a:pt x="210312" y="172974"/>
                  </a:lnTo>
                  <a:lnTo>
                    <a:pt x="236219" y="176022"/>
                  </a:lnTo>
                  <a:lnTo>
                    <a:pt x="236219" y="209550"/>
                  </a:lnTo>
                  <a:lnTo>
                    <a:pt x="247650" y="190500"/>
                  </a:lnTo>
                  <a:lnTo>
                    <a:pt x="264413" y="176022"/>
                  </a:lnTo>
                  <a:lnTo>
                    <a:pt x="238505" y="169926"/>
                  </a:lnTo>
                  <a:lnTo>
                    <a:pt x="237470" y="159568"/>
                  </a:lnTo>
                  <a:lnTo>
                    <a:pt x="234695" y="131826"/>
                  </a:lnTo>
                  <a:lnTo>
                    <a:pt x="206501" y="134874"/>
                  </a:lnTo>
                  <a:close/>
                </a:path>
                <a:path w="3611879" h="1226819">
                  <a:moveTo>
                    <a:pt x="211074" y="179070"/>
                  </a:moveTo>
                  <a:lnTo>
                    <a:pt x="215645" y="184404"/>
                  </a:lnTo>
                  <a:lnTo>
                    <a:pt x="221741" y="185166"/>
                  </a:lnTo>
                  <a:lnTo>
                    <a:pt x="236220" y="188146"/>
                  </a:lnTo>
                  <a:lnTo>
                    <a:pt x="236219" y="176022"/>
                  </a:lnTo>
                  <a:lnTo>
                    <a:pt x="210312" y="172974"/>
                  </a:lnTo>
                  <a:lnTo>
                    <a:pt x="211074" y="179070"/>
                  </a:lnTo>
                  <a:close/>
                </a:path>
                <a:path w="3611879" h="1226819">
                  <a:moveTo>
                    <a:pt x="238505" y="169926"/>
                  </a:moveTo>
                  <a:lnTo>
                    <a:pt x="264413" y="176022"/>
                  </a:lnTo>
                  <a:lnTo>
                    <a:pt x="264413" y="169164"/>
                  </a:lnTo>
                  <a:lnTo>
                    <a:pt x="259841" y="163068"/>
                  </a:lnTo>
                  <a:lnTo>
                    <a:pt x="252983" y="162306"/>
                  </a:lnTo>
                  <a:lnTo>
                    <a:pt x="237470" y="159568"/>
                  </a:lnTo>
                  <a:lnTo>
                    <a:pt x="238505" y="169926"/>
                  </a:lnTo>
                  <a:close/>
                </a:path>
                <a:path w="3611879" h="1226819">
                  <a:moveTo>
                    <a:pt x="264413" y="209550"/>
                  </a:moveTo>
                  <a:lnTo>
                    <a:pt x="272795" y="209550"/>
                  </a:lnTo>
                  <a:lnTo>
                    <a:pt x="287274" y="224028"/>
                  </a:lnTo>
                  <a:lnTo>
                    <a:pt x="287274" y="233934"/>
                  </a:lnTo>
                  <a:lnTo>
                    <a:pt x="301752" y="233934"/>
                  </a:lnTo>
                  <a:lnTo>
                    <a:pt x="301751" y="201930"/>
                  </a:lnTo>
                  <a:lnTo>
                    <a:pt x="295655" y="195072"/>
                  </a:lnTo>
                  <a:lnTo>
                    <a:pt x="249935" y="195072"/>
                  </a:lnTo>
                  <a:lnTo>
                    <a:pt x="264413" y="209550"/>
                  </a:lnTo>
                  <a:close/>
                </a:path>
                <a:path w="3611879" h="1226819">
                  <a:moveTo>
                    <a:pt x="457961" y="267462"/>
                  </a:moveTo>
                  <a:lnTo>
                    <a:pt x="493775" y="271272"/>
                  </a:lnTo>
                  <a:lnTo>
                    <a:pt x="491489" y="265938"/>
                  </a:lnTo>
                  <a:lnTo>
                    <a:pt x="486155" y="262128"/>
                  </a:lnTo>
                  <a:lnTo>
                    <a:pt x="447293" y="262128"/>
                  </a:lnTo>
                  <a:lnTo>
                    <a:pt x="457961" y="267462"/>
                  </a:lnTo>
                  <a:close/>
                </a:path>
                <a:path w="3611879" h="1226819">
                  <a:moveTo>
                    <a:pt x="432689" y="281178"/>
                  </a:moveTo>
                  <a:lnTo>
                    <a:pt x="439673" y="281178"/>
                  </a:lnTo>
                  <a:lnTo>
                    <a:pt x="428243" y="275844"/>
                  </a:lnTo>
                  <a:lnTo>
                    <a:pt x="320039" y="281178"/>
                  </a:lnTo>
                  <a:lnTo>
                    <a:pt x="432689" y="281178"/>
                  </a:lnTo>
                  <a:close/>
                </a:path>
                <a:path w="3611879" h="1226819">
                  <a:moveTo>
                    <a:pt x="301751" y="247650"/>
                  </a:moveTo>
                  <a:lnTo>
                    <a:pt x="342900" y="247650"/>
                  </a:lnTo>
                  <a:lnTo>
                    <a:pt x="342900" y="240030"/>
                  </a:lnTo>
                  <a:lnTo>
                    <a:pt x="336041" y="233934"/>
                  </a:lnTo>
                  <a:lnTo>
                    <a:pt x="328421" y="233934"/>
                  </a:lnTo>
                  <a:lnTo>
                    <a:pt x="301751" y="247650"/>
                  </a:lnTo>
                  <a:close/>
                </a:path>
                <a:path w="3611879" h="1226819">
                  <a:moveTo>
                    <a:pt x="508253" y="309372"/>
                  </a:moveTo>
                  <a:lnTo>
                    <a:pt x="533399" y="313182"/>
                  </a:lnTo>
                  <a:lnTo>
                    <a:pt x="547115" y="329184"/>
                  </a:lnTo>
                  <a:lnTo>
                    <a:pt x="543305" y="333756"/>
                  </a:lnTo>
                  <a:lnTo>
                    <a:pt x="555497" y="345186"/>
                  </a:lnTo>
                  <a:lnTo>
                    <a:pt x="559602" y="333756"/>
                  </a:lnTo>
                  <a:lnTo>
                    <a:pt x="561593" y="316230"/>
                  </a:lnTo>
                  <a:lnTo>
                    <a:pt x="561593" y="312420"/>
                  </a:lnTo>
                  <a:lnTo>
                    <a:pt x="560831" y="307848"/>
                  </a:lnTo>
                  <a:lnTo>
                    <a:pt x="557783" y="304800"/>
                  </a:lnTo>
                  <a:lnTo>
                    <a:pt x="555497" y="302514"/>
                  </a:lnTo>
                  <a:lnTo>
                    <a:pt x="551687" y="300228"/>
                  </a:lnTo>
                  <a:lnTo>
                    <a:pt x="504962" y="300228"/>
                  </a:lnTo>
                  <a:lnTo>
                    <a:pt x="508253" y="309372"/>
                  </a:lnTo>
                  <a:close/>
                </a:path>
                <a:path w="3611879" h="1226819">
                  <a:moveTo>
                    <a:pt x="557947" y="348316"/>
                  </a:moveTo>
                  <a:lnTo>
                    <a:pt x="557783" y="349758"/>
                  </a:lnTo>
                  <a:lnTo>
                    <a:pt x="569213" y="362712"/>
                  </a:lnTo>
                  <a:lnTo>
                    <a:pt x="579881" y="369570"/>
                  </a:lnTo>
                  <a:lnTo>
                    <a:pt x="598931" y="371094"/>
                  </a:lnTo>
                  <a:lnTo>
                    <a:pt x="595883" y="366522"/>
                  </a:lnTo>
                  <a:lnTo>
                    <a:pt x="591311" y="364236"/>
                  </a:lnTo>
                  <a:lnTo>
                    <a:pt x="581925" y="359354"/>
                  </a:lnTo>
                  <a:lnTo>
                    <a:pt x="572261" y="354330"/>
                  </a:lnTo>
                  <a:lnTo>
                    <a:pt x="583691" y="350520"/>
                  </a:lnTo>
                  <a:lnTo>
                    <a:pt x="584453" y="346710"/>
                  </a:lnTo>
                  <a:lnTo>
                    <a:pt x="582929" y="342138"/>
                  </a:lnTo>
                  <a:lnTo>
                    <a:pt x="580643" y="339090"/>
                  </a:lnTo>
                  <a:lnTo>
                    <a:pt x="577595" y="336042"/>
                  </a:lnTo>
                  <a:lnTo>
                    <a:pt x="573785" y="333756"/>
                  </a:lnTo>
                  <a:lnTo>
                    <a:pt x="569213" y="333756"/>
                  </a:lnTo>
                  <a:lnTo>
                    <a:pt x="557947" y="348316"/>
                  </a:lnTo>
                  <a:close/>
                </a:path>
                <a:path w="3611879" h="1226819">
                  <a:moveTo>
                    <a:pt x="598931" y="371094"/>
                  </a:moveTo>
                  <a:lnTo>
                    <a:pt x="569975" y="376428"/>
                  </a:lnTo>
                  <a:lnTo>
                    <a:pt x="577595" y="389382"/>
                  </a:lnTo>
                  <a:lnTo>
                    <a:pt x="584453" y="396240"/>
                  </a:lnTo>
                  <a:lnTo>
                    <a:pt x="598931" y="396239"/>
                  </a:lnTo>
                  <a:lnTo>
                    <a:pt x="598931" y="371094"/>
                  </a:lnTo>
                  <a:close/>
                </a:path>
                <a:path w="3611879" h="1226819">
                  <a:moveTo>
                    <a:pt x="569975" y="409956"/>
                  </a:moveTo>
                  <a:lnTo>
                    <a:pt x="569975" y="418338"/>
                  </a:lnTo>
                  <a:lnTo>
                    <a:pt x="599693" y="409956"/>
                  </a:lnTo>
                  <a:lnTo>
                    <a:pt x="614171" y="424434"/>
                  </a:lnTo>
                  <a:lnTo>
                    <a:pt x="614171" y="415290"/>
                  </a:lnTo>
                  <a:lnTo>
                    <a:pt x="628649" y="429006"/>
                  </a:lnTo>
                  <a:lnTo>
                    <a:pt x="658367" y="415290"/>
                  </a:lnTo>
                  <a:lnTo>
                    <a:pt x="628649" y="415289"/>
                  </a:lnTo>
                  <a:lnTo>
                    <a:pt x="628649" y="402336"/>
                  </a:lnTo>
                  <a:lnTo>
                    <a:pt x="621791" y="396240"/>
                  </a:lnTo>
                  <a:lnTo>
                    <a:pt x="614171" y="396240"/>
                  </a:lnTo>
                  <a:lnTo>
                    <a:pt x="598931" y="409956"/>
                  </a:lnTo>
                  <a:lnTo>
                    <a:pt x="569975" y="409956"/>
                  </a:lnTo>
                  <a:close/>
                </a:path>
                <a:path w="3611879" h="1226819">
                  <a:moveTo>
                    <a:pt x="638679" y="443483"/>
                  </a:moveTo>
                  <a:lnTo>
                    <a:pt x="640841" y="459486"/>
                  </a:lnTo>
                  <a:lnTo>
                    <a:pt x="651509" y="443484"/>
                  </a:lnTo>
                  <a:lnTo>
                    <a:pt x="637031" y="431292"/>
                  </a:lnTo>
                  <a:lnTo>
                    <a:pt x="665225" y="427482"/>
                  </a:lnTo>
                  <a:lnTo>
                    <a:pt x="664463" y="420624"/>
                  </a:lnTo>
                  <a:lnTo>
                    <a:pt x="658367" y="415290"/>
                  </a:lnTo>
                  <a:lnTo>
                    <a:pt x="628649" y="429006"/>
                  </a:lnTo>
                  <a:lnTo>
                    <a:pt x="614171" y="415290"/>
                  </a:lnTo>
                  <a:lnTo>
                    <a:pt x="614171" y="424434"/>
                  </a:lnTo>
                  <a:lnTo>
                    <a:pt x="599693" y="409956"/>
                  </a:lnTo>
                  <a:lnTo>
                    <a:pt x="569975" y="418338"/>
                  </a:lnTo>
                  <a:lnTo>
                    <a:pt x="576833" y="424434"/>
                  </a:lnTo>
                  <a:lnTo>
                    <a:pt x="599693" y="424433"/>
                  </a:lnTo>
                  <a:lnTo>
                    <a:pt x="599693" y="437388"/>
                  </a:lnTo>
                  <a:lnTo>
                    <a:pt x="606551" y="443484"/>
                  </a:lnTo>
                  <a:lnTo>
                    <a:pt x="638679" y="443483"/>
                  </a:lnTo>
                  <a:close/>
                </a:path>
                <a:path w="3611879" h="1226819">
                  <a:moveTo>
                    <a:pt x="675893" y="446532"/>
                  </a:moveTo>
                  <a:lnTo>
                    <a:pt x="671321" y="443484"/>
                  </a:lnTo>
                  <a:lnTo>
                    <a:pt x="654557" y="443484"/>
                  </a:lnTo>
                  <a:lnTo>
                    <a:pt x="640841" y="459486"/>
                  </a:lnTo>
                  <a:lnTo>
                    <a:pt x="677417" y="462534"/>
                  </a:lnTo>
                  <a:lnTo>
                    <a:pt x="653795" y="464820"/>
                  </a:lnTo>
                  <a:lnTo>
                    <a:pt x="658367" y="472439"/>
                  </a:lnTo>
                  <a:lnTo>
                    <a:pt x="665225" y="483870"/>
                  </a:lnTo>
                  <a:lnTo>
                    <a:pt x="785621" y="477012"/>
                  </a:lnTo>
                  <a:lnTo>
                    <a:pt x="799337" y="491490"/>
                  </a:lnTo>
                  <a:lnTo>
                    <a:pt x="799337" y="500634"/>
                  </a:lnTo>
                  <a:lnTo>
                    <a:pt x="785621" y="515112"/>
                  </a:lnTo>
                  <a:lnTo>
                    <a:pt x="813815" y="515112"/>
                  </a:lnTo>
                  <a:lnTo>
                    <a:pt x="813815" y="477012"/>
                  </a:lnTo>
                  <a:lnTo>
                    <a:pt x="665987" y="472440"/>
                  </a:lnTo>
                  <a:lnTo>
                    <a:pt x="689609" y="470154"/>
                  </a:lnTo>
                  <a:lnTo>
                    <a:pt x="685037" y="462533"/>
                  </a:lnTo>
                  <a:lnTo>
                    <a:pt x="669035" y="456438"/>
                  </a:lnTo>
                  <a:lnTo>
                    <a:pt x="665987" y="443484"/>
                  </a:lnTo>
                  <a:lnTo>
                    <a:pt x="669035" y="456438"/>
                  </a:lnTo>
                  <a:lnTo>
                    <a:pt x="675893" y="446532"/>
                  </a:lnTo>
                  <a:close/>
                </a:path>
                <a:path w="3611879" h="1226819">
                  <a:moveTo>
                    <a:pt x="640841" y="459486"/>
                  </a:moveTo>
                  <a:lnTo>
                    <a:pt x="654557" y="443484"/>
                  </a:lnTo>
                  <a:lnTo>
                    <a:pt x="667331" y="443484"/>
                  </a:lnTo>
                  <a:lnTo>
                    <a:pt x="665225" y="427482"/>
                  </a:lnTo>
                  <a:lnTo>
                    <a:pt x="637031" y="431292"/>
                  </a:lnTo>
                  <a:lnTo>
                    <a:pt x="651509" y="443484"/>
                  </a:lnTo>
                  <a:lnTo>
                    <a:pt x="640841" y="459486"/>
                  </a:lnTo>
                  <a:close/>
                </a:path>
                <a:path w="3611879" h="1226819">
                  <a:moveTo>
                    <a:pt x="678179" y="451104"/>
                  </a:moveTo>
                  <a:lnTo>
                    <a:pt x="675893" y="446532"/>
                  </a:lnTo>
                  <a:lnTo>
                    <a:pt x="669035" y="456438"/>
                  </a:lnTo>
                  <a:lnTo>
                    <a:pt x="685037" y="462533"/>
                  </a:lnTo>
                  <a:lnTo>
                    <a:pt x="678179" y="451104"/>
                  </a:lnTo>
                  <a:close/>
                </a:path>
                <a:path w="3611879" h="1226819">
                  <a:moveTo>
                    <a:pt x="677417" y="462534"/>
                  </a:moveTo>
                  <a:lnTo>
                    <a:pt x="640841" y="459486"/>
                  </a:lnTo>
                  <a:lnTo>
                    <a:pt x="641603" y="467106"/>
                  </a:lnTo>
                  <a:lnTo>
                    <a:pt x="647699" y="472440"/>
                  </a:lnTo>
                  <a:lnTo>
                    <a:pt x="658367" y="472439"/>
                  </a:lnTo>
                  <a:lnTo>
                    <a:pt x="653795" y="464820"/>
                  </a:lnTo>
                  <a:lnTo>
                    <a:pt x="677417" y="462534"/>
                  </a:lnTo>
                  <a:close/>
                </a:path>
                <a:path w="3611879" h="1226819">
                  <a:moveTo>
                    <a:pt x="785622" y="491490"/>
                  </a:moveTo>
                  <a:lnTo>
                    <a:pt x="785621" y="515112"/>
                  </a:lnTo>
                  <a:lnTo>
                    <a:pt x="799337" y="500634"/>
                  </a:lnTo>
                  <a:lnTo>
                    <a:pt x="799337" y="491490"/>
                  </a:lnTo>
                  <a:lnTo>
                    <a:pt x="785621" y="477012"/>
                  </a:lnTo>
                  <a:lnTo>
                    <a:pt x="665225" y="483870"/>
                  </a:lnTo>
                  <a:lnTo>
                    <a:pt x="667511" y="488442"/>
                  </a:lnTo>
                  <a:lnTo>
                    <a:pt x="672083" y="491490"/>
                  </a:lnTo>
                  <a:lnTo>
                    <a:pt x="785622" y="491490"/>
                  </a:lnTo>
                  <a:close/>
                </a:path>
                <a:path w="3611879" h="1226819">
                  <a:moveTo>
                    <a:pt x="689609" y="470154"/>
                  </a:moveTo>
                  <a:lnTo>
                    <a:pt x="665987" y="472440"/>
                  </a:lnTo>
                  <a:lnTo>
                    <a:pt x="813815" y="477012"/>
                  </a:lnTo>
                  <a:lnTo>
                    <a:pt x="813815" y="469392"/>
                  </a:lnTo>
                  <a:lnTo>
                    <a:pt x="807719" y="462534"/>
                  </a:lnTo>
                  <a:lnTo>
                    <a:pt x="685037" y="462533"/>
                  </a:lnTo>
                  <a:lnTo>
                    <a:pt x="689609" y="470154"/>
                  </a:lnTo>
                  <a:close/>
                </a:path>
                <a:path w="3611879" h="1226819">
                  <a:moveTo>
                    <a:pt x="813815" y="515112"/>
                  </a:moveTo>
                  <a:lnTo>
                    <a:pt x="785621" y="515112"/>
                  </a:lnTo>
                  <a:lnTo>
                    <a:pt x="785621" y="523494"/>
                  </a:lnTo>
                  <a:lnTo>
                    <a:pt x="791717" y="529590"/>
                  </a:lnTo>
                  <a:lnTo>
                    <a:pt x="849477" y="529590"/>
                  </a:lnTo>
                  <a:lnTo>
                    <a:pt x="853439" y="539496"/>
                  </a:lnTo>
                  <a:lnTo>
                    <a:pt x="858773" y="529590"/>
                  </a:lnTo>
                  <a:lnTo>
                    <a:pt x="845819" y="520446"/>
                  </a:lnTo>
                  <a:lnTo>
                    <a:pt x="873251" y="521970"/>
                  </a:lnTo>
                  <a:lnTo>
                    <a:pt x="872489" y="509778"/>
                  </a:lnTo>
                  <a:lnTo>
                    <a:pt x="870203" y="504444"/>
                  </a:lnTo>
                  <a:lnTo>
                    <a:pt x="864869" y="500634"/>
                  </a:lnTo>
                  <a:lnTo>
                    <a:pt x="813816" y="500634"/>
                  </a:lnTo>
                  <a:lnTo>
                    <a:pt x="813815" y="515112"/>
                  </a:lnTo>
                  <a:close/>
                </a:path>
                <a:path w="3611879" h="1226819">
                  <a:moveTo>
                    <a:pt x="891539" y="531114"/>
                  </a:moveTo>
                  <a:lnTo>
                    <a:pt x="915161" y="529590"/>
                  </a:lnTo>
                  <a:lnTo>
                    <a:pt x="885443" y="529590"/>
                  </a:lnTo>
                  <a:lnTo>
                    <a:pt x="891539" y="531114"/>
                  </a:lnTo>
                  <a:close/>
                </a:path>
                <a:path w="3611879" h="1226819">
                  <a:moveTo>
                    <a:pt x="932687" y="554736"/>
                  </a:moveTo>
                  <a:lnTo>
                    <a:pt x="929639" y="553974"/>
                  </a:lnTo>
                  <a:lnTo>
                    <a:pt x="922020" y="552145"/>
                  </a:lnTo>
                  <a:lnTo>
                    <a:pt x="922019" y="535686"/>
                  </a:lnTo>
                  <a:lnTo>
                    <a:pt x="915161" y="529590"/>
                  </a:lnTo>
                  <a:lnTo>
                    <a:pt x="891539" y="531114"/>
                  </a:lnTo>
                  <a:lnTo>
                    <a:pt x="885443" y="529590"/>
                  </a:lnTo>
                  <a:lnTo>
                    <a:pt x="888492" y="529590"/>
                  </a:lnTo>
                  <a:lnTo>
                    <a:pt x="878395" y="524541"/>
                  </a:lnTo>
                  <a:lnTo>
                    <a:pt x="872489" y="509778"/>
                  </a:lnTo>
                  <a:lnTo>
                    <a:pt x="873251" y="521970"/>
                  </a:lnTo>
                  <a:lnTo>
                    <a:pt x="880109" y="528828"/>
                  </a:lnTo>
                  <a:lnTo>
                    <a:pt x="858773" y="529590"/>
                  </a:lnTo>
                  <a:lnTo>
                    <a:pt x="853439" y="539496"/>
                  </a:lnTo>
                  <a:lnTo>
                    <a:pt x="854201" y="542544"/>
                  </a:lnTo>
                  <a:lnTo>
                    <a:pt x="857249" y="545592"/>
                  </a:lnTo>
                  <a:lnTo>
                    <a:pt x="893063" y="544068"/>
                  </a:lnTo>
                  <a:lnTo>
                    <a:pt x="907541" y="557784"/>
                  </a:lnTo>
                  <a:lnTo>
                    <a:pt x="910589" y="549402"/>
                  </a:lnTo>
                  <a:lnTo>
                    <a:pt x="922019" y="563118"/>
                  </a:lnTo>
                  <a:lnTo>
                    <a:pt x="932687" y="554736"/>
                  </a:lnTo>
                  <a:close/>
                </a:path>
                <a:path w="3611879" h="1226819">
                  <a:moveTo>
                    <a:pt x="893063" y="569214"/>
                  </a:moveTo>
                  <a:lnTo>
                    <a:pt x="897635" y="575310"/>
                  </a:lnTo>
                  <a:lnTo>
                    <a:pt x="903731" y="576834"/>
                  </a:lnTo>
                  <a:lnTo>
                    <a:pt x="919747" y="580837"/>
                  </a:lnTo>
                  <a:lnTo>
                    <a:pt x="946403" y="597408"/>
                  </a:lnTo>
                  <a:lnTo>
                    <a:pt x="963929" y="612516"/>
                  </a:lnTo>
                  <a:lnTo>
                    <a:pt x="963929" y="653796"/>
                  </a:lnTo>
                  <a:lnTo>
                    <a:pt x="977645" y="639318"/>
                  </a:lnTo>
                  <a:lnTo>
                    <a:pt x="968501" y="616458"/>
                  </a:lnTo>
                  <a:lnTo>
                    <a:pt x="963929" y="605790"/>
                  </a:lnTo>
                  <a:lnTo>
                    <a:pt x="990599" y="598170"/>
                  </a:lnTo>
                  <a:lnTo>
                    <a:pt x="987551" y="595122"/>
                  </a:lnTo>
                  <a:lnTo>
                    <a:pt x="922019" y="581406"/>
                  </a:lnTo>
                  <a:lnTo>
                    <a:pt x="918209" y="579882"/>
                  </a:lnTo>
                  <a:lnTo>
                    <a:pt x="964691" y="576072"/>
                  </a:lnTo>
                  <a:lnTo>
                    <a:pt x="933449" y="555498"/>
                  </a:lnTo>
                  <a:lnTo>
                    <a:pt x="932687" y="554736"/>
                  </a:lnTo>
                  <a:lnTo>
                    <a:pt x="922019" y="563118"/>
                  </a:lnTo>
                  <a:lnTo>
                    <a:pt x="910589" y="549402"/>
                  </a:lnTo>
                  <a:lnTo>
                    <a:pt x="907541" y="557784"/>
                  </a:lnTo>
                  <a:lnTo>
                    <a:pt x="893063" y="544068"/>
                  </a:lnTo>
                  <a:lnTo>
                    <a:pt x="857249" y="545592"/>
                  </a:lnTo>
                  <a:lnTo>
                    <a:pt x="860297" y="547116"/>
                  </a:lnTo>
                  <a:lnTo>
                    <a:pt x="878585" y="556260"/>
                  </a:lnTo>
                  <a:lnTo>
                    <a:pt x="880871" y="557784"/>
                  </a:lnTo>
                  <a:lnTo>
                    <a:pt x="893063" y="557783"/>
                  </a:lnTo>
                  <a:lnTo>
                    <a:pt x="893063" y="569214"/>
                  </a:lnTo>
                  <a:close/>
                </a:path>
                <a:path w="3611879" h="1226819">
                  <a:moveTo>
                    <a:pt x="987551" y="595122"/>
                  </a:moveTo>
                  <a:lnTo>
                    <a:pt x="964691" y="576072"/>
                  </a:lnTo>
                  <a:lnTo>
                    <a:pt x="918209" y="579882"/>
                  </a:lnTo>
                  <a:lnTo>
                    <a:pt x="922019" y="581406"/>
                  </a:lnTo>
                  <a:lnTo>
                    <a:pt x="987551" y="595122"/>
                  </a:lnTo>
                  <a:close/>
                </a:path>
                <a:path w="3611879" h="1226819">
                  <a:moveTo>
                    <a:pt x="992123" y="653796"/>
                  </a:moveTo>
                  <a:lnTo>
                    <a:pt x="1029461" y="653796"/>
                  </a:lnTo>
                  <a:lnTo>
                    <a:pt x="1029461" y="645414"/>
                  </a:lnTo>
                  <a:lnTo>
                    <a:pt x="1022603" y="639318"/>
                  </a:lnTo>
                  <a:lnTo>
                    <a:pt x="992123" y="639317"/>
                  </a:lnTo>
                  <a:lnTo>
                    <a:pt x="992123" y="653796"/>
                  </a:lnTo>
                  <a:close/>
                </a:path>
                <a:path w="3611879" h="1226819">
                  <a:moveTo>
                    <a:pt x="1163573" y="691896"/>
                  </a:moveTo>
                  <a:lnTo>
                    <a:pt x="1148333" y="691896"/>
                  </a:lnTo>
                  <a:lnTo>
                    <a:pt x="1055370" y="686574"/>
                  </a:lnTo>
                  <a:lnTo>
                    <a:pt x="1055369" y="674370"/>
                  </a:lnTo>
                  <a:lnTo>
                    <a:pt x="1048511" y="668274"/>
                  </a:lnTo>
                  <a:lnTo>
                    <a:pt x="1029461" y="668273"/>
                  </a:lnTo>
                  <a:lnTo>
                    <a:pt x="1029461" y="653796"/>
                  </a:lnTo>
                  <a:lnTo>
                    <a:pt x="992123" y="653796"/>
                  </a:lnTo>
                  <a:lnTo>
                    <a:pt x="992123" y="601980"/>
                  </a:lnTo>
                  <a:lnTo>
                    <a:pt x="990599" y="598170"/>
                  </a:lnTo>
                  <a:lnTo>
                    <a:pt x="963929" y="605790"/>
                  </a:lnTo>
                  <a:lnTo>
                    <a:pt x="968501" y="616458"/>
                  </a:lnTo>
                  <a:lnTo>
                    <a:pt x="977645" y="639318"/>
                  </a:lnTo>
                  <a:lnTo>
                    <a:pt x="963929" y="653796"/>
                  </a:lnTo>
                  <a:lnTo>
                    <a:pt x="963929" y="661416"/>
                  </a:lnTo>
                  <a:lnTo>
                    <a:pt x="1000505" y="653796"/>
                  </a:lnTo>
                  <a:lnTo>
                    <a:pt x="1014983" y="668274"/>
                  </a:lnTo>
                  <a:lnTo>
                    <a:pt x="1029461" y="681990"/>
                  </a:lnTo>
                  <a:lnTo>
                    <a:pt x="1040129" y="687324"/>
                  </a:lnTo>
                  <a:lnTo>
                    <a:pt x="1055369" y="701802"/>
                  </a:lnTo>
                  <a:lnTo>
                    <a:pt x="1156715" y="694182"/>
                  </a:lnTo>
                  <a:lnTo>
                    <a:pt x="1163573" y="691896"/>
                  </a:lnTo>
                  <a:close/>
                </a:path>
                <a:path w="3611879" h="1226819">
                  <a:moveTo>
                    <a:pt x="1055370" y="686574"/>
                  </a:moveTo>
                  <a:lnTo>
                    <a:pt x="1148333" y="691896"/>
                  </a:lnTo>
                  <a:lnTo>
                    <a:pt x="1153199" y="691896"/>
                  </a:lnTo>
                  <a:lnTo>
                    <a:pt x="1141475" y="684276"/>
                  </a:lnTo>
                  <a:lnTo>
                    <a:pt x="1139189" y="682752"/>
                  </a:lnTo>
                  <a:lnTo>
                    <a:pt x="1136141" y="681990"/>
                  </a:lnTo>
                  <a:lnTo>
                    <a:pt x="1133093" y="682752"/>
                  </a:lnTo>
                  <a:lnTo>
                    <a:pt x="1055370" y="686574"/>
                  </a:lnTo>
                  <a:close/>
                </a:path>
                <a:path w="3611879" h="1226819">
                  <a:moveTo>
                    <a:pt x="1055369" y="701802"/>
                  </a:moveTo>
                  <a:lnTo>
                    <a:pt x="1040129" y="687324"/>
                  </a:lnTo>
                  <a:lnTo>
                    <a:pt x="1029461" y="681990"/>
                  </a:lnTo>
                  <a:lnTo>
                    <a:pt x="1014983" y="668274"/>
                  </a:lnTo>
                  <a:lnTo>
                    <a:pt x="1000505" y="653796"/>
                  </a:lnTo>
                  <a:lnTo>
                    <a:pt x="963929" y="661416"/>
                  </a:lnTo>
                  <a:lnTo>
                    <a:pt x="970025" y="668274"/>
                  </a:lnTo>
                  <a:lnTo>
                    <a:pt x="1000506" y="668273"/>
                  </a:lnTo>
                  <a:lnTo>
                    <a:pt x="1000505" y="690372"/>
                  </a:lnTo>
                  <a:lnTo>
                    <a:pt x="1026413" y="681990"/>
                  </a:lnTo>
                  <a:lnTo>
                    <a:pt x="1040891" y="696468"/>
                  </a:lnTo>
                  <a:lnTo>
                    <a:pt x="1055369" y="701802"/>
                  </a:lnTo>
                  <a:close/>
                </a:path>
                <a:path w="3611879" h="1226819">
                  <a:moveTo>
                    <a:pt x="1178051" y="729996"/>
                  </a:moveTo>
                  <a:lnTo>
                    <a:pt x="1163573" y="720852"/>
                  </a:lnTo>
                  <a:lnTo>
                    <a:pt x="1149095" y="744474"/>
                  </a:lnTo>
                  <a:lnTo>
                    <a:pt x="1149095" y="752094"/>
                  </a:lnTo>
                  <a:lnTo>
                    <a:pt x="1175003" y="744474"/>
                  </a:lnTo>
                  <a:lnTo>
                    <a:pt x="1175003" y="787146"/>
                  </a:lnTo>
                  <a:lnTo>
                    <a:pt x="1189481" y="773430"/>
                  </a:lnTo>
                  <a:lnTo>
                    <a:pt x="1189481" y="758952"/>
                  </a:lnTo>
                  <a:lnTo>
                    <a:pt x="1178052" y="744474"/>
                  </a:lnTo>
                  <a:lnTo>
                    <a:pt x="1163573" y="729996"/>
                  </a:lnTo>
                  <a:lnTo>
                    <a:pt x="1178051" y="729996"/>
                  </a:lnTo>
                  <a:close/>
                </a:path>
                <a:path w="3611879" h="1226819">
                  <a:moveTo>
                    <a:pt x="1175004" y="758952"/>
                  </a:moveTo>
                  <a:lnTo>
                    <a:pt x="1175003" y="744474"/>
                  </a:lnTo>
                  <a:lnTo>
                    <a:pt x="1149095" y="752094"/>
                  </a:lnTo>
                  <a:lnTo>
                    <a:pt x="1155953" y="758952"/>
                  </a:lnTo>
                  <a:lnTo>
                    <a:pt x="1175004" y="758952"/>
                  </a:lnTo>
                  <a:close/>
                </a:path>
                <a:path w="3611879" h="1226819">
                  <a:moveTo>
                    <a:pt x="1269491" y="805434"/>
                  </a:moveTo>
                  <a:lnTo>
                    <a:pt x="1275587" y="811530"/>
                  </a:lnTo>
                  <a:lnTo>
                    <a:pt x="1303781" y="811530"/>
                  </a:lnTo>
                  <a:lnTo>
                    <a:pt x="1303781" y="803148"/>
                  </a:lnTo>
                  <a:lnTo>
                    <a:pt x="1297685" y="797052"/>
                  </a:lnTo>
                  <a:lnTo>
                    <a:pt x="1256537" y="797052"/>
                  </a:lnTo>
                  <a:lnTo>
                    <a:pt x="1269491" y="805434"/>
                  </a:lnTo>
                  <a:close/>
                </a:path>
                <a:path w="3611879" h="1226819">
                  <a:moveTo>
                    <a:pt x="1236083" y="801623"/>
                  </a:moveTo>
                  <a:lnTo>
                    <a:pt x="1243583" y="817626"/>
                  </a:lnTo>
                  <a:lnTo>
                    <a:pt x="1245107" y="801624"/>
                  </a:lnTo>
                  <a:lnTo>
                    <a:pt x="1232153" y="793242"/>
                  </a:lnTo>
                  <a:lnTo>
                    <a:pt x="1203959" y="787146"/>
                  </a:lnTo>
                  <a:lnTo>
                    <a:pt x="1255775" y="776478"/>
                  </a:lnTo>
                  <a:lnTo>
                    <a:pt x="1250441" y="773430"/>
                  </a:lnTo>
                  <a:lnTo>
                    <a:pt x="1203960" y="773430"/>
                  </a:lnTo>
                  <a:lnTo>
                    <a:pt x="1203959" y="736854"/>
                  </a:lnTo>
                  <a:lnTo>
                    <a:pt x="1197102" y="729996"/>
                  </a:lnTo>
                  <a:lnTo>
                    <a:pt x="1163573" y="729996"/>
                  </a:lnTo>
                  <a:lnTo>
                    <a:pt x="1178052" y="744474"/>
                  </a:lnTo>
                  <a:lnTo>
                    <a:pt x="1189481" y="758952"/>
                  </a:lnTo>
                  <a:lnTo>
                    <a:pt x="1189481" y="773430"/>
                  </a:lnTo>
                  <a:lnTo>
                    <a:pt x="1175003" y="787146"/>
                  </a:lnTo>
                  <a:lnTo>
                    <a:pt x="1175003" y="795528"/>
                  </a:lnTo>
                  <a:lnTo>
                    <a:pt x="1181861" y="801624"/>
                  </a:lnTo>
                  <a:lnTo>
                    <a:pt x="1236083" y="801623"/>
                  </a:lnTo>
                  <a:close/>
                </a:path>
                <a:path w="3611879" h="1226819">
                  <a:moveTo>
                    <a:pt x="1303781" y="830580"/>
                  </a:moveTo>
                  <a:lnTo>
                    <a:pt x="1294637" y="835152"/>
                  </a:lnTo>
                  <a:lnTo>
                    <a:pt x="1308353" y="844296"/>
                  </a:lnTo>
                  <a:lnTo>
                    <a:pt x="1319783" y="849630"/>
                  </a:lnTo>
                  <a:lnTo>
                    <a:pt x="1329586" y="849630"/>
                  </a:lnTo>
                  <a:lnTo>
                    <a:pt x="1322069" y="826008"/>
                  </a:lnTo>
                  <a:lnTo>
                    <a:pt x="1319783" y="819912"/>
                  </a:lnTo>
                  <a:lnTo>
                    <a:pt x="1314449" y="816102"/>
                  </a:lnTo>
                  <a:lnTo>
                    <a:pt x="1290065" y="816102"/>
                  </a:lnTo>
                  <a:lnTo>
                    <a:pt x="1290065" y="825246"/>
                  </a:lnTo>
                  <a:lnTo>
                    <a:pt x="1303781" y="830580"/>
                  </a:lnTo>
                  <a:close/>
                </a:path>
                <a:path w="3611879" h="1226819">
                  <a:moveTo>
                    <a:pt x="1386479" y="896874"/>
                  </a:moveTo>
                  <a:lnTo>
                    <a:pt x="1393697" y="906018"/>
                  </a:lnTo>
                  <a:lnTo>
                    <a:pt x="1594865" y="906780"/>
                  </a:lnTo>
                  <a:lnTo>
                    <a:pt x="1605533" y="911352"/>
                  </a:lnTo>
                  <a:lnTo>
                    <a:pt x="1616963" y="931164"/>
                  </a:lnTo>
                  <a:lnTo>
                    <a:pt x="1727453" y="925830"/>
                  </a:lnTo>
                  <a:lnTo>
                    <a:pt x="1740407" y="932688"/>
                  </a:lnTo>
                  <a:lnTo>
                    <a:pt x="1744979" y="925830"/>
                  </a:lnTo>
                  <a:lnTo>
                    <a:pt x="1736293" y="925830"/>
                  </a:lnTo>
                  <a:lnTo>
                    <a:pt x="1728977" y="913638"/>
                  </a:lnTo>
                  <a:lnTo>
                    <a:pt x="1638299" y="911352"/>
                  </a:lnTo>
                  <a:lnTo>
                    <a:pt x="1627631" y="906780"/>
                  </a:lnTo>
                  <a:lnTo>
                    <a:pt x="1633875" y="906780"/>
                  </a:lnTo>
                  <a:lnTo>
                    <a:pt x="1415795" y="888492"/>
                  </a:lnTo>
                  <a:lnTo>
                    <a:pt x="1405127" y="883158"/>
                  </a:lnTo>
                  <a:lnTo>
                    <a:pt x="1411865" y="883158"/>
                  </a:lnTo>
                  <a:lnTo>
                    <a:pt x="1405127" y="874014"/>
                  </a:lnTo>
                  <a:lnTo>
                    <a:pt x="1402079" y="870966"/>
                  </a:lnTo>
                  <a:lnTo>
                    <a:pt x="1398269" y="868680"/>
                  </a:lnTo>
                  <a:lnTo>
                    <a:pt x="1352549" y="883158"/>
                  </a:lnTo>
                  <a:lnTo>
                    <a:pt x="1338071" y="868680"/>
                  </a:lnTo>
                  <a:lnTo>
                    <a:pt x="1338071" y="877824"/>
                  </a:lnTo>
                  <a:lnTo>
                    <a:pt x="1323593" y="864108"/>
                  </a:lnTo>
                  <a:lnTo>
                    <a:pt x="1306067" y="867918"/>
                  </a:lnTo>
                  <a:lnTo>
                    <a:pt x="1307591" y="874014"/>
                  </a:lnTo>
                  <a:lnTo>
                    <a:pt x="1312925" y="877824"/>
                  </a:lnTo>
                  <a:lnTo>
                    <a:pt x="1323593" y="877823"/>
                  </a:lnTo>
                  <a:lnTo>
                    <a:pt x="1323593" y="890778"/>
                  </a:lnTo>
                  <a:lnTo>
                    <a:pt x="1330452" y="896874"/>
                  </a:lnTo>
                  <a:lnTo>
                    <a:pt x="1382267" y="891540"/>
                  </a:lnTo>
                  <a:lnTo>
                    <a:pt x="1393697" y="896874"/>
                  </a:lnTo>
                  <a:lnTo>
                    <a:pt x="1386479" y="896874"/>
                  </a:lnTo>
                  <a:close/>
                </a:path>
                <a:path w="3611879" h="1226819">
                  <a:moveTo>
                    <a:pt x="1386479" y="896874"/>
                  </a:moveTo>
                  <a:lnTo>
                    <a:pt x="1393697" y="896874"/>
                  </a:lnTo>
                  <a:lnTo>
                    <a:pt x="1382267" y="891540"/>
                  </a:lnTo>
                  <a:lnTo>
                    <a:pt x="1330452" y="896874"/>
                  </a:lnTo>
                  <a:lnTo>
                    <a:pt x="1386479" y="896874"/>
                  </a:lnTo>
                  <a:close/>
                </a:path>
                <a:path w="3611879" h="1226819">
                  <a:moveTo>
                    <a:pt x="1415795" y="888492"/>
                  </a:moveTo>
                  <a:lnTo>
                    <a:pt x="1633875" y="906780"/>
                  </a:lnTo>
                  <a:lnTo>
                    <a:pt x="1615439" y="887730"/>
                  </a:lnTo>
                  <a:lnTo>
                    <a:pt x="1613153" y="884682"/>
                  </a:lnTo>
                  <a:lnTo>
                    <a:pt x="1609343" y="883158"/>
                  </a:lnTo>
                  <a:lnTo>
                    <a:pt x="1405127" y="883158"/>
                  </a:lnTo>
                  <a:lnTo>
                    <a:pt x="1415795" y="888492"/>
                  </a:lnTo>
                  <a:close/>
                </a:path>
                <a:path w="3611879" h="1226819">
                  <a:moveTo>
                    <a:pt x="1638299" y="911352"/>
                  </a:moveTo>
                  <a:lnTo>
                    <a:pt x="1728977" y="913638"/>
                  </a:lnTo>
                  <a:lnTo>
                    <a:pt x="1726691" y="909828"/>
                  </a:lnTo>
                  <a:lnTo>
                    <a:pt x="1721357" y="906780"/>
                  </a:lnTo>
                  <a:lnTo>
                    <a:pt x="1627631" y="906780"/>
                  </a:lnTo>
                  <a:lnTo>
                    <a:pt x="1638299" y="911352"/>
                  </a:lnTo>
                  <a:close/>
                </a:path>
                <a:path w="3611879" h="1226819">
                  <a:moveTo>
                    <a:pt x="1599009" y="911351"/>
                  </a:moveTo>
                  <a:lnTo>
                    <a:pt x="1616963" y="931164"/>
                  </a:lnTo>
                  <a:lnTo>
                    <a:pt x="1605533" y="911352"/>
                  </a:lnTo>
                  <a:lnTo>
                    <a:pt x="1594865" y="906780"/>
                  </a:lnTo>
                  <a:lnTo>
                    <a:pt x="1393697" y="906018"/>
                  </a:lnTo>
                  <a:lnTo>
                    <a:pt x="1395983" y="909066"/>
                  </a:lnTo>
                  <a:lnTo>
                    <a:pt x="1400555" y="911352"/>
                  </a:lnTo>
                  <a:lnTo>
                    <a:pt x="1599009" y="911351"/>
                  </a:lnTo>
                  <a:close/>
                </a:path>
                <a:path w="3611879" h="1226819">
                  <a:moveTo>
                    <a:pt x="1708434" y="934973"/>
                  </a:moveTo>
                  <a:lnTo>
                    <a:pt x="1715261" y="947166"/>
                  </a:lnTo>
                  <a:lnTo>
                    <a:pt x="1725929" y="945642"/>
                  </a:lnTo>
                  <a:lnTo>
                    <a:pt x="1780031" y="944880"/>
                  </a:lnTo>
                  <a:lnTo>
                    <a:pt x="1755647" y="944880"/>
                  </a:lnTo>
                  <a:lnTo>
                    <a:pt x="1746503" y="935736"/>
                  </a:lnTo>
                  <a:lnTo>
                    <a:pt x="1716785" y="934974"/>
                  </a:lnTo>
                  <a:lnTo>
                    <a:pt x="1704593" y="928116"/>
                  </a:lnTo>
                  <a:lnTo>
                    <a:pt x="1616963" y="931164"/>
                  </a:lnTo>
                  <a:lnTo>
                    <a:pt x="1620011" y="933450"/>
                  </a:lnTo>
                  <a:lnTo>
                    <a:pt x="1623821" y="934974"/>
                  </a:lnTo>
                  <a:lnTo>
                    <a:pt x="1708434" y="934973"/>
                  </a:lnTo>
                  <a:close/>
                </a:path>
                <a:path w="3611879" h="1226819">
                  <a:moveTo>
                    <a:pt x="1975675" y="968502"/>
                  </a:moveTo>
                  <a:lnTo>
                    <a:pt x="1961387" y="950213"/>
                  </a:lnTo>
                  <a:lnTo>
                    <a:pt x="1959102" y="947166"/>
                  </a:lnTo>
                  <a:lnTo>
                    <a:pt x="1954529" y="944880"/>
                  </a:lnTo>
                  <a:lnTo>
                    <a:pt x="1950719" y="944880"/>
                  </a:lnTo>
                  <a:lnTo>
                    <a:pt x="1783079" y="945642"/>
                  </a:lnTo>
                  <a:lnTo>
                    <a:pt x="1738883" y="954786"/>
                  </a:lnTo>
                  <a:lnTo>
                    <a:pt x="1975675" y="968502"/>
                  </a:lnTo>
                  <a:close/>
                </a:path>
                <a:path w="3611879" h="1226819">
                  <a:moveTo>
                    <a:pt x="1980437" y="974598"/>
                  </a:moveTo>
                  <a:lnTo>
                    <a:pt x="2102357" y="975360"/>
                  </a:lnTo>
                  <a:lnTo>
                    <a:pt x="2095499" y="968502"/>
                  </a:lnTo>
                  <a:lnTo>
                    <a:pt x="1969007" y="968502"/>
                  </a:lnTo>
                  <a:lnTo>
                    <a:pt x="1980437" y="974598"/>
                  </a:lnTo>
                  <a:close/>
                </a:path>
                <a:path w="3611879" h="1226819">
                  <a:moveTo>
                    <a:pt x="1943862" y="973836"/>
                  </a:moveTo>
                  <a:lnTo>
                    <a:pt x="1957577" y="992124"/>
                  </a:lnTo>
                  <a:lnTo>
                    <a:pt x="1950719" y="973836"/>
                  </a:lnTo>
                  <a:lnTo>
                    <a:pt x="1939289" y="967740"/>
                  </a:lnTo>
                  <a:lnTo>
                    <a:pt x="1776983" y="973074"/>
                  </a:lnTo>
                  <a:lnTo>
                    <a:pt x="1780031" y="973836"/>
                  </a:lnTo>
                  <a:lnTo>
                    <a:pt x="1943862" y="973836"/>
                  </a:lnTo>
                  <a:close/>
                </a:path>
                <a:path w="3611879" h="1226819">
                  <a:moveTo>
                    <a:pt x="2073402" y="997457"/>
                  </a:moveTo>
                  <a:lnTo>
                    <a:pt x="2087879" y="997457"/>
                  </a:lnTo>
                  <a:lnTo>
                    <a:pt x="2087879" y="982980"/>
                  </a:lnTo>
                  <a:lnTo>
                    <a:pt x="2073402" y="982980"/>
                  </a:lnTo>
                  <a:lnTo>
                    <a:pt x="1957577" y="992124"/>
                  </a:lnTo>
                  <a:lnTo>
                    <a:pt x="1960625" y="995172"/>
                  </a:lnTo>
                  <a:lnTo>
                    <a:pt x="1964435" y="997457"/>
                  </a:lnTo>
                  <a:lnTo>
                    <a:pt x="2073402" y="997457"/>
                  </a:lnTo>
                  <a:close/>
                </a:path>
                <a:path w="3611879" h="1226819">
                  <a:moveTo>
                    <a:pt x="2643378" y="1069086"/>
                  </a:moveTo>
                  <a:lnTo>
                    <a:pt x="2563825" y="1069085"/>
                  </a:lnTo>
                  <a:lnTo>
                    <a:pt x="2556510" y="1056894"/>
                  </a:lnTo>
                  <a:lnTo>
                    <a:pt x="2481833" y="1055370"/>
                  </a:lnTo>
                  <a:lnTo>
                    <a:pt x="2470404" y="1050036"/>
                  </a:lnTo>
                  <a:lnTo>
                    <a:pt x="2477532" y="1050036"/>
                  </a:lnTo>
                  <a:lnTo>
                    <a:pt x="2462783" y="1031747"/>
                  </a:lnTo>
                  <a:lnTo>
                    <a:pt x="2231135" y="1030224"/>
                  </a:lnTo>
                  <a:lnTo>
                    <a:pt x="2218181" y="1021080"/>
                  </a:lnTo>
                  <a:lnTo>
                    <a:pt x="2161031" y="1013460"/>
                  </a:lnTo>
                  <a:lnTo>
                    <a:pt x="2147316" y="1002030"/>
                  </a:lnTo>
                  <a:lnTo>
                    <a:pt x="2158745" y="1002029"/>
                  </a:lnTo>
                  <a:lnTo>
                    <a:pt x="2157221" y="994410"/>
                  </a:lnTo>
                  <a:lnTo>
                    <a:pt x="2156460" y="988313"/>
                  </a:lnTo>
                  <a:lnTo>
                    <a:pt x="2102357" y="997457"/>
                  </a:lnTo>
                  <a:lnTo>
                    <a:pt x="2129790" y="1000506"/>
                  </a:lnTo>
                  <a:lnTo>
                    <a:pt x="2143505" y="1011936"/>
                  </a:lnTo>
                  <a:lnTo>
                    <a:pt x="2132838" y="1019556"/>
                  </a:lnTo>
                  <a:lnTo>
                    <a:pt x="2134361" y="1025652"/>
                  </a:lnTo>
                  <a:lnTo>
                    <a:pt x="2196845" y="1021842"/>
                  </a:lnTo>
                  <a:lnTo>
                    <a:pt x="2210561" y="1030986"/>
                  </a:lnTo>
                  <a:lnTo>
                    <a:pt x="2204466" y="1040892"/>
                  </a:lnTo>
                  <a:lnTo>
                    <a:pt x="2440685" y="1049274"/>
                  </a:lnTo>
                  <a:lnTo>
                    <a:pt x="2451354" y="1054608"/>
                  </a:lnTo>
                  <a:lnTo>
                    <a:pt x="2444715" y="1054478"/>
                  </a:lnTo>
                  <a:lnTo>
                    <a:pt x="2458973" y="1072896"/>
                  </a:lnTo>
                  <a:lnTo>
                    <a:pt x="2555747" y="1069086"/>
                  </a:lnTo>
                  <a:lnTo>
                    <a:pt x="2567940" y="1075944"/>
                  </a:lnTo>
                  <a:lnTo>
                    <a:pt x="2650235" y="1078230"/>
                  </a:lnTo>
                  <a:lnTo>
                    <a:pt x="2648711" y="1072896"/>
                  </a:lnTo>
                  <a:lnTo>
                    <a:pt x="2643378" y="1069086"/>
                  </a:lnTo>
                  <a:close/>
                </a:path>
                <a:path w="3611879" h="1226819">
                  <a:moveTo>
                    <a:pt x="2161031" y="1013460"/>
                  </a:moveTo>
                  <a:lnTo>
                    <a:pt x="2218181" y="1021080"/>
                  </a:lnTo>
                  <a:lnTo>
                    <a:pt x="2231135" y="1030224"/>
                  </a:lnTo>
                  <a:lnTo>
                    <a:pt x="2462783" y="1031747"/>
                  </a:lnTo>
                  <a:lnTo>
                    <a:pt x="2460497" y="1027938"/>
                  </a:lnTo>
                  <a:lnTo>
                    <a:pt x="2455926" y="1026413"/>
                  </a:lnTo>
                  <a:lnTo>
                    <a:pt x="2452116" y="1026413"/>
                  </a:lnTo>
                  <a:lnTo>
                    <a:pt x="2227564" y="1021293"/>
                  </a:lnTo>
                  <a:lnTo>
                    <a:pt x="2223516" y="1011174"/>
                  </a:lnTo>
                  <a:lnTo>
                    <a:pt x="2221229" y="1005840"/>
                  </a:lnTo>
                  <a:lnTo>
                    <a:pt x="2215895" y="1002030"/>
                  </a:lnTo>
                  <a:lnTo>
                    <a:pt x="2147316" y="1002030"/>
                  </a:lnTo>
                  <a:lnTo>
                    <a:pt x="2161031" y="1013460"/>
                  </a:lnTo>
                  <a:close/>
                </a:path>
                <a:path w="3611879" h="1226819">
                  <a:moveTo>
                    <a:pt x="2131618" y="1011935"/>
                  </a:moveTo>
                  <a:lnTo>
                    <a:pt x="2132838" y="1019556"/>
                  </a:lnTo>
                  <a:lnTo>
                    <a:pt x="2143505" y="1011936"/>
                  </a:lnTo>
                  <a:lnTo>
                    <a:pt x="2129790" y="1000506"/>
                  </a:lnTo>
                  <a:lnTo>
                    <a:pt x="2102357" y="997457"/>
                  </a:lnTo>
                  <a:lnTo>
                    <a:pt x="2156460" y="988313"/>
                  </a:lnTo>
                  <a:lnTo>
                    <a:pt x="2150364" y="982980"/>
                  </a:lnTo>
                  <a:lnTo>
                    <a:pt x="2102357" y="982980"/>
                  </a:lnTo>
                  <a:lnTo>
                    <a:pt x="2102357" y="975360"/>
                  </a:lnTo>
                  <a:lnTo>
                    <a:pt x="1980437" y="974598"/>
                  </a:lnTo>
                  <a:lnTo>
                    <a:pt x="1969007" y="968502"/>
                  </a:lnTo>
                  <a:lnTo>
                    <a:pt x="1975675" y="968502"/>
                  </a:lnTo>
                  <a:lnTo>
                    <a:pt x="1738883" y="954786"/>
                  </a:lnTo>
                  <a:lnTo>
                    <a:pt x="1783079" y="945642"/>
                  </a:lnTo>
                  <a:lnTo>
                    <a:pt x="1950719" y="944880"/>
                  </a:lnTo>
                  <a:lnTo>
                    <a:pt x="1780266" y="944880"/>
                  </a:lnTo>
                  <a:lnTo>
                    <a:pt x="1752785" y="937437"/>
                  </a:lnTo>
                  <a:lnTo>
                    <a:pt x="1751837" y="934974"/>
                  </a:lnTo>
                  <a:lnTo>
                    <a:pt x="1750313" y="929640"/>
                  </a:lnTo>
                  <a:lnTo>
                    <a:pt x="1744979" y="925830"/>
                  </a:lnTo>
                  <a:lnTo>
                    <a:pt x="1740407" y="932688"/>
                  </a:lnTo>
                  <a:lnTo>
                    <a:pt x="1727453" y="925830"/>
                  </a:lnTo>
                  <a:lnTo>
                    <a:pt x="1616963" y="931164"/>
                  </a:lnTo>
                  <a:lnTo>
                    <a:pt x="1704593" y="928116"/>
                  </a:lnTo>
                  <a:lnTo>
                    <a:pt x="1716785" y="934974"/>
                  </a:lnTo>
                  <a:lnTo>
                    <a:pt x="1746503" y="935736"/>
                  </a:lnTo>
                  <a:lnTo>
                    <a:pt x="1755647" y="944880"/>
                  </a:lnTo>
                  <a:lnTo>
                    <a:pt x="1780031" y="944880"/>
                  </a:lnTo>
                  <a:lnTo>
                    <a:pt x="1725929" y="945642"/>
                  </a:lnTo>
                  <a:lnTo>
                    <a:pt x="1715261" y="947166"/>
                  </a:lnTo>
                  <a:lnTo>
                    <a:pt x="1718309" y="951738"/>
                  </a:lnTo>
                  <a:lnTo>
                    <a:pt x="1722881" y="954786"/>
                  </a:lnTo>
                  <a:lnTo>
                    <a:pt x="1728977" y="954786"/>
                  </a:lnTo>
                  <a:lnTo>
                    <a:pt x="1731263" y="959358"/>
                  </a:lnTo>
                  <a:lnTo>
                    <a:pt x="1734311" y="962406"/>
                  </a:lnTo>
                  <a:lnTo>
                    <a:pt x="1738883" y="963168"/>
                  </a:lnTo>
                  <a:lnTo>
                    <a:pt x="1776221" y="973074"/>
                  </a:lnTo>
                  <a:lnTo>
                    <a:pt x="1776983" y="973074"/>
                  </a:lnTo>
                  <a:lnTo>
                    <a:pt x="1939289" y="967740"/>
                  </a:lnTo>
                  <a:lnTo>
                    <a:pt x="1950719" y="973836"/>
                  </a:lnTo>
                  <a:lnTo>
                    <a:pt x="1957577" y="992124"/>
                  </a:lnTo>
                  <a:lnTo>
                    <a:pt x="2073402" y="982980"/>
                  </a:lnTo>
                  <a:lnTo>
                    <a:pt x="2087879" y="982980"/>
                  </a:lnTo>
                  <a:lnTo>
                    <a:pt x="2087879" y="997457"/>
                  </a:lnTo>
                  <a:lnTo>
                    <a:pt x="2073402" y="997457"/>
                  </a:lnTo>
                  <a:lnTo>
                    <a:pt x="2073402" y="1005078"/>
                  </a:lnTo>
                  <a:lnTo>
                    <a:pt x="2080259" y="1011936"/>
                  </a:lnTo>
                  <a:lnTo>
                    <a:pt x="2131618" y="1011935"/>
                  </a:lnTo>
                  <a:close/>
                </a:path>
                <a:path w="3611879" h="1226819">
                  <a:moveTo>
                    <a:pt x="2200503" y="1030986"/>
                  </a:moveTo>
                  <a:lnTo>
                    <a:pt x="2204466" y="1040892"/>
                  </a:lnTo>
                  <a:lnTo>
                    <a:pt x="2210561" y="1030986"/>
                  </a:lnTo>
                  <a:lnTo>
                    <a:pt x="2196845" y="1021842"/>
                  </a:lnTo>
                  <a:lnTo>
                    <a:pt x="2134361" y="1025652"/>
                  </a:lnTo>
                  <a:lnTo>
                    <a:pt x="2140457" y="1030986"/>
                  </a:lnTo>
                  <a:lnTo>
                    <a:pt x="2200503" y="1030986"/>
                  </a:lnTo>
                  <a:close/>
                </a:path>
                <a:path w="3611879" h="1226819">
                  <a:moveTo>
                    <a:pt x="2440685" y="1049274"/>
                  </a:moveTo>
                  <a:lnTo>
                    <a:pt x="2204466" y="1040892"/>
                  </a:lnTo>
                  <a:lnTo>
                    <a:pt x="2206752" y="1046226"/>
                  </a:lnTo>
                  <a:lnTo>
                    <a:pt x="2211323" y="1050036"/>
                  </a:lnTo>
                  <a:lnTo>
                    <a:pt x="2217419" y="1050036"/>
                  </a:lnTo>
                  <a:lnTo>
                    <a:pt x="2444715" y="1054478"/>
                  </a:lnTo>
                  <a:lnTo>
                    <a:pt x="2451354" y="1054608"/>
                  </a:lnTo>
                  <a:lnTo>
                    <a:pt x="2440685" y="1049274"/>
                  </a:lnTo>
                  <a:close/>
                </a:path>
                <a:path w="3611879" h="1226819">
                  <a:moveTo>
                    <a:pt x="2481833" y="1055370"/>
                  </a:moveTo>
                  <a:lnTo>
                    <a:pt x="2556510" y="1056894"/>
                  </a:lnTo>
                  <a:lnTo>
                    <a:pt x="2554223" y="1052322"/>
                  </a:lnTo>
                  <a:lnTo>
                    <a:pt x="2549652" y="1050036"/>
                  </a:lnTo>
                  <a:lnTo>
                    <a:pt x="2470404" y="1050036"/>
                  </a:lnTo>
                  <a:lnTo>
                    <a:pt x="2481833" y="1055370"/>
                  </a:lnTo>
                  <a:close/>
                </a:path>
                <a:path w="3611879" h="1226819">
                  <a:moveTo>
                    <a:pt x="2536240" y="1078229"/>
                  </a:moveTo>
                  <a:lnTo>
                    <a:pt x="2543555" y="1090422"/>
                  </a:lnTo>
                  <a:lnTo>
                    <a:pt x="2544317" y="1078230"/>
                  </a:lnTo>
                  <a:lnTo>
                    <a:pt x="2532126" y="1071372"/>
                  </a:lnTo>
                  <a:lnTo>
                    <a:pt x="2458973" y="1072896"/>
                  </a:lnTo>
                  <a:lnTo>
                    <a:pt x="2461260" y="1076706"/>
                  </a:lnTo>
                  <a:lnTo>
                    <a:pt x="2465831" y="1078230"/>
                  </a:lnTo>
                  <a:lnTo>
                    <a:pt x="2536240" y="1078229"/>
                  </a:lnTo>
                  <a:close/>
                </a:path>
                <a:path w="3611879" h="1226819">
                  <a:moveTo>
                    <a:pt x="3195828" y="1150620"/>
                  </a:moveTo>
                  <a:lnTo>
                    <a:pt x="3182432" y="1150620"/>
                  </a:lnTo>
                  <a:lnTo>
                    <a:pt x="3156204" y="1140449"/>
                  </a:lnTo>
                  <a:lnTo>
                    <a:pt x="3156204" y="1149858"/>
                  </a:lnTo>
                  <a:lnTo>
                    <a:pt x="3141725" y="1149858"/>
                  </a:lnTo>
                  <a:lnTo>
                    <a:pt x="3128010" y="1136142"/>
                  </a:lnTo>
                  <a:lnTo>
                    <a:pt x="3033522" y="1136142"/>
                  </a:lnTo>
                  <a:lnTo>
                    <a:pt x="3019805" y="1130808"/>
                  </a:lnTo>
                  <a:lnTo>
                    <a:pt x="3005328" y="1117092"/>
                  </a:lnTo>
                  <a:lnTo>
                    <a:pt x="2759964" y="1117092"/>
                  </a:lnTo>
                  <a:lnTo>
                    <a:pt x="2750057" y="1112520"/>
                  </a:lnTo>
                  <a:lnTo>
                    <a:pt x="3033522" y="1117092"/>
                  </a:lnTo>
                  <a:lnTo>
                    <a:pt x="3033522" y="1108710"/>
                  </a:lnTo>
                  <a:lnTo>
                    <a:pt x="2784347" y="1106424"/>
                  </a:lnTo>
                  <a:lnTo>
                    <a:pt x="2780537" y="1102613"/>
                  </a:lnTo>
                  <a:lnTo>
                    <a:pt x="2769869" y="1091945"/>
                  </a:lnTo>
                  <a:lnTo>
                    <a:pt x="2766821" y="1089660"/>
                  </a:lnTo>
                  <a:lnTo>
                    <a:pt x="2763773" y="1088136"/>
                  </a:lnTo>
                  <a:lnTo>
                    <a:pt x="2657855" y="1097280"/>
                  </a:lnTo>
                  <a:lnTo>
                    <a:pt x="2644902" y="1088136"/>
                  </a:lnTo>
                  <a:lnTo>
                    <a:pt x="2650235" y="1078230"/>
                  </a:lnTo>
                  <a:lnTo>
                    <a:pt x="2567940" y="1075944"/>
                  </a:lnTo>
                  <a:lnTo>
                    <a:pt x="2555747" y="1069086"/>
                  </a:lnTo>
                  <a:lnTo>
                    <a:pt x="2458973" y="1072896"/>
                  </a:lnTo>
                  <a:lnTo>
                    <a:pt x="2532126" y="1071372"/>
                  </a:lnTo>
                  <a:lnTo>
                    <a:pt x="2544317" y="1078230"/>
                  </a:lnTo>
                  <a:lnTo>
                    <a:pt x="2543555" y="1090422"/>
                  </a:lnTo>
                  <a:lnTo>
                    <a:pt x="2623566" y="1088898"/>
                  </a:lnTo>
                  <a:lnTo>
                    <a:pt x="2637281" y="1098042"/>
                  </a:lnTo>
                  <a:lnTo>
                    <a:pt x="2774441" y="1102614"/>
                  </a:lnTo>
                  <a:lnTo>
                    <a:pt x="2631185" y="1107948"/>
                  </a:lnTo>
                  <a:lnTo>
                    <a:pt x="2633471" y="1113282"/>
                  </a:lnTo>
                  <a:lnTo>
                    <a:pt x="2638805" y="1117092"/>
                  </a:lnTo>
                  <a:lnTo>
                    <a:pt x="2754630" y="1117092"/>
                  </a:lnTo>
                  <a:lnTo>
                    <a:pt x="2764535" y="1126998"/>
                  </a:lnTo>
                  <a:lnTo>
                    <a:pt x="2767583" y="1129284"/>
                  </a:lnTo>
                  <a:lnTo>
                    <a:pt x="2770631" y="1130808"/>
                  </a:lnTo>
                  <a:lnTo>
                    <a:pt x="3005327" y="1130807"/>
                  </a:lnTo>
                  <a:lnTo>
                    <a:pt x="3005328" y="1143762"/>
                  </a:lnTo>
                  <a:lnTo>
                    <a:pt x="3011423" y="1149858"/>
                  </a:lnTo>
                  <a:lnTo>
                    <a:pt x="3128010" y="1149858"/>
                  </a:lnTo>
                  <a:lnTo>
                    <a:pt x="3128010" y="1155954"/>
                  </a:lnTo>
                  <a:lnTo>
                    <a:pt x="3179064" y="1150620"/>
                  </a:lnTo>
                  <a:lnTo>
                    <a:pt x="3184397" y="1151382"/>
                  </a:lnTo>
                  <a:lnTo>
                    <a:pt x="3195828" y="1150620"/>
                  </a:lnTo>
                  <a:close/>
                </a:path>
                <a:path w="3611879" h="1226819">
                  <a:moveTo>
                    <a:pt x="2763773" y="1088136"/>
                  </a:moveTo>
                  <a:lnTo>
                    <a:pt x="2654198" y="1088136"/>
                  </a:lnTo>
                  <a:lnTo>
                    <a:pt x="2650235" y="1078230"/>
                  </a:lnTo>
                  <a:lnTo>
                    <a:pt x="2644902" y="1088136"/>
                  </a:lnTo>
                  <a:lnTo>
                    <a:pt x="2657855" y="1097280"/>
                  </a:lnTo>
                  <a:lnTo>
                    <a:pt x="2763773" y="1088136"/>
                  </a:lnTo>
                  <a:close/>
                </a:path>
                <a:path w="3611879" h="1226819">
                  <a:moveTo>
                    <a:pt x="2627223" y="1098042"/>
                  </a:moveTo>
                  <a:lnTo>
                    <a:pt x="2631185" y="1107948"/>
                  </a:lnTo>
                  <a:lnTo>
                    <a:pt x="2774441" y="1102614"/>
                  </a:lnTo>
                  <a:lnTo>
                    <a:pt x="2637281" y="1098042"/>
                  </a:lnTo>
                  <a:lnTo>
                    <a:pt x="2623566" y="1088898"/>
                  </a:lnTo>
                  <a:lnTo>
                    <a:pt x="2543555" y="1090422"/>
                  </a:lnTo>
                  <a:lnTo>
                    <a:pt x="2545841" y="1094994"/>
                  </a:lnTo>
                  <a:lnTo>
                    <a:pt x="2550414" y="1098042"/>
                  </a:lnTo>
                  <a:lnTo>
                    <a:pt x="2627223" y="1098042"/>
                  </a:lnTo>
                  <a:close/>
                </a:path>
                <a:path w="3611879" h="1226819">
                  <a:moveTo>
                    <a:pt x="2784347" y="1106424"/>
                  </a:moveTo>
                  <a:lnTo>
                    <a:pt x="3033522" y="1108710"/>
                  </a:lnTo>
                  <a:lnTo>
                    <a:pt x="3027425" y="1102614"/>
                  </a:lnTo>
                  <a:lnTo>
                    <a:pt x="2780537" y="1102613"/>
                  </a:lnTo>
                  <a:lnTo>
                    <a:pt x="2784347" y="1106424"/>
                  </a:lnTo>
                  <a:close/>
                </a:path>
                <a:path w="3611879" h="1226819">
                  <a:moveTo>
                    <a:pt x="3181550" y="1178813"/>
                  </a:moveTo>
                  <a:lnTo>
                    <a:pt x="3185160" y="1185672"/>
                  </a:lnTo>
                  <a:lnTo>
                    <a:pt x="3190493" y="1178814"/>
                  </a:lnTo>
                  <a:lnTo>
                    <a:pt x="3177540" y="1171194"/>
                  </a:lnTo>
                  <a:lnTo>
                    <a:pt x="3173729" y="1178052"/>
                  </a:lnTo>
                  <a:lnTo>
                    <a:pt x="3176016" y="1178814"/>
                  </a:lnTo>
                  <a:lnTo>
                    <a:pt x="3181550" y="1178813"/>
                  </a:lnTo>
                  <a:close/>
                </a:path>
                <a:path w="3611879" h="1226819">
                  <a:moveTo>
                    <a:pt x="3611879" y="1216914"/>
                  </a:moveTo>
                  <a:lnTo>
                    <a:pt x="3608069" y="1188720"/>
                  </a:lnTo>
                  <a:lnTo>
                    <a:pt x="3538400" y="1196916"/>
                  </a:lnTo>
                  <a:lnTo>
                    <a:pt x="3543300" y="1203198"/>
                  </a:lnTo>
                  <a:lnTo>
                    <a:pt x="3611879" y="1216914"/>
                  </a:lnTo>
                  <a:close/>
                </a:path>
                <a:path w="3611879" h="1226819">
                  <a:moveTo>
                    <a:pt x="3533393" y="1226820"/>
                  </a:moveTo>
                  <a:lnTo>
                    <a:pt x="3611879" y="1216914"/>
                  </a:lnTo>
                  <a:lnTo>
                    <a:pt x="3543300" y="1203198"/>
                  </a:lnTo>
                  <a:lnTo>
                    <a:pt x="3538400" y="1196916"/>
                  </a:lnTo>
                  <a:lnTo>
                    <a:pt x="3502152" y="1188720"/>
                  </a:lnTo>
                  <a:lnTo>
                    <a:pt x="3538400" y="1196916"/>
                  </a:lnTo>
                  <a:lnTo>
                    <a:pt x="3513581" y="1165098"/>
                  </a:lnTo>
                  <a:lnTo>
                    <a:pt x="3490721" y="1182623"/>
                  </a:lnTo>
                  <a:lnTo>
                    <a:pt x="3210305" y="1171956"/>
                  </a:lnTo>
                  <a:lnTo>
                    <a:pt x="3197352" y="1164336"/>
                  </a:lnTo>
                  <a:lnTo>
                    <a:pt x="3206000" y="1164206"/>
                  </a:lnTo>
                  <a:lnTo>
                    <a:pt x="3202685" y="1158239"/>
                  </a:lnTo>
                  <a:lnTo>
                    <a:pt x="3200399" y="1152906"/>
                  </a:lnTo>
                  <a:lnTo>
                    <a:pt x="3195828" y="1150620"/>
                  </a:lnTo>
                  <a:lnTo>
                    <a:pt x="3184397" y="1151382"/>
                  </a:lnTo>
                  <a:lnTo>
                    <a:pt x="3179064" y="1150620"/>
                  </a:lnTo>
                  <a:lnTo>
                    <a:pt x="3128010" y="1155954"/>
                  </a:lnTo>
                  <a:lnTo>
                    <a:pt x="3131819" y="1161288"/>
                  </a:lnTo>
                  <a:lnTo>
                    <a:pt x="3137154" y="1163573"/>
                  </a:lnTo>
                  <a:lnTo>
                    <a:pt x="3173729" y="1178052"/>
                  </a:lnTo>
                  <a:lnTo>
                    <a:pt x="3177540" y="1171194"/>
                  </a:lnTo>
                  <a:lnTo>
                    <a:pt x="3190493" y="1178814"/>
                  </a:lnTo>
                  <a:lnTo>
                    <a:pt x="3185160" y="1185672"/>
                  </a:lnTo>
                  <a:lnTo>
                    <a:pt x="3187445" y="1190244"/>
                  </a:lnTo>
                  <a:lnTo>
                    <a:pt x="3192779" y="1193292"/>
                  </a:lnTo>
                  <a:lnTo>
                    <a:pt x="3198114" y="1193292"/>
                  </a:lnTo>
                  <a:lnTo>
                    <a:pt x="3495554" y="1188819"/>
                  </a:lnTo>
                  <a:lnTo>
                    <a:pt x="3530345" y="1197864"/>
                  </a:lnTo>
                  <a:lnTo>
                    <a:pt x="3520440" y="1220723"/>
                  </a:lnTo>
                  <a:lnTo>
                    <a:pt x="3523488" y="1225295"/>
                  </a:lnTo>
                  <a:lnTo>
                    <a:pt x="3528821" y="1226820"/>
                  </a:lnTo>
                  <a:lnTo>
                    <a:pt x="3533393" y="1226820"/>
                  </a:lnTo>
                  <a:close/>
                </a:path>
                <a:path w="3611879" h="1226819">
                  <a:moveTo>
                    <a:pt x="3513581" y="1165098"/>
                  </a:moveTo>
                  <a:lnTo>
                    <a:pt x="3510533" y="1162050"/>
                  </a:lnTo>
                  <a:lnTo>
                    <a:pt x="3506724" y="1159764"/>
                  </a:lnTo>
                  <a:lnTo>
                    <a:pt x="3502152" y="1159764"/>
                  </a:lnTo>
                  <a:lnTo>
                    <a:pt x="3206000" y="1164206"/>
                  </a:lnTo>
                  <a:lnTo>
                    <a:pt x="3197352" y="1164336"/>
                  </a:lnTo>
                  <a:lnTo>
                    <a:pt x="3210305" y="1171956"/>
                  </a:lnTo>
                  <a:lnTo>
                    <a:pt x="3490721" y="1182623"/>
                  </a:lnTo>
                  <a:lnTo>
                    <a:pt x="3513581" y="1165098"/>
                  </a:lnTo>
                  <a:close/>
                </a:path>
                <a:path w="3611879" h="1226819">
                  <a:moveTo>
                    <a:pt x="2750057" y="1112520"/>
                  </a:moveTo>
                  <a:lnTo>
                    <a:pt x="2759964" y="1117092"/>
                  </a:lnTo>
                  <a:lnTo>
                    <a:pt x="3005328" y="1117092"/>
                  </a:lnTo>
                  <a:lnTo>
                    <a:pt x="3019805" y="1130808"/>
                  </a:lnTo>
                  <a:lnTo>
                    <a:pt x="3033522" y="1136142"/>
                  </a:lnTo>
                  <a:lnTo>
                    <a:pt x="3128010" y="1136142"/>
                  </a:lnTo>
                  <a:lnTo>
                    <a:pt x="3141725" y="1149858"/>
                  </a:lnTo>
                  <a:lnTo>
                    <a:pt x="3147060" y="1136904"/>
                  </a:lnTo>
                  <a:lnTo>
                    <a:pt x="3141725" y="1149858"/>
                  </a:lnTo>
                  <a:lnTo>
                    <a:pt x="3156204" y="1149858"/>
                  </a:lnTo>
                  <a:lnTo>
                    <a:pt x="3156204" y="1127760"/>
                  </a:lnTo>
                  <a:lnTo>
                    <a:pt x="3150107" y="1121664"/>
                  </a:lnTo>
                  <a:lnTo>
                    <a:pt x="3019805" y="1121664"/>
                  </a:lnTo>
                  <a:lnTo>
                    <a:pt x="3033522" y="1117092"/>
                  </a:lnTo>
                  <a:lnTo>
                    <a:pt x="2750057" y="1112520"/>
                  </a:lnTo>
                  <a:close/>
                </a:path>
                <a:path w="3611879" h="1226819">
                  <a:moveTo>
                    <a:pt x="1332737" y="859536"/>
                  </a:moveTo>
                  <a:lnTo>
                    <a:pt x="1352549" y="864108"/>
                  </a:lnTo>
                  <a:lnTo>
                    <a:pt x="1352549" y="855726"/>
                  </a:lnTo>
                  <a:lnTo>
                    <a:pt x="1345691" y="849630"/>
                  </a:lnTo>
                  <a:lnTo>
                    <a:pt x="1338071" y="849630"/>
                  </a:lnTo>
                  <a:lnTo>
                    <a:pt x="1332737" y="859536"/>
                  </a:lnTo>
                  <a:close/>
                </a:path>
                <a:path w="3611879" h="1226819">
                  <a:moveTo>
                    <a:pt x="1041653" y="715518"/>
                  </a:moveTo>
                  <a:lnTo>
                    <a:pt x="1129915" y="711177"/>
                  </a:lnTo>
                  <a:lnTo>
                    <a:pt x="1140713" y="718566"/>
                  </a:lnTo>
                  <a:lnTo>
                    <a:pt x="1142999" y="719328"/>
                  </a:lnTo>
                  <a:lnTo>
                    <a:pt x="1146047" y="720852"/>
                  </a:lnTo>
                  <a:lnTo>
                    <a:pt x="1149096" y="720852"/>
                  </a:lnTo>
                  <a:lnTo>
                    <a:pt x="1149095" y="744474"/>
                  </a:lnTo>
                  <a:lnTo>
                    <a:pt x="1163573" y="720852"/>
                  </a:lnTo>
                  <a:lnTo>
                    <a:pt x="1178051" y="729996"/>
                  </a:lnTo>
                  <a:lnTo>
                    <a:pt x="1178052" y="706374"/>
                  </a:lnTo>
                  <a:lnTo>
                    <a:pt x="1149095" y="706374"/>
                  </a:lnTo>
                  <a:lnTo>
                    <a:pt x="1134617" y="710946"/>
                  </a:lnTo>
                  <a:lnTo>
                    <a:pt x="1126235" y="708660"/>
                  </a:lnTo>
                  <a:lnTo>
                    <a:pt x="1149095" y="706374"/>
                  </a:lnTo>
                  <a:lnTo>
                    <a:pt x="1178052" y="706374"/>
                  </a:lnTo>
                  <a:lnTo>
                    <a:pt x="1178052" y="697992"/>
                  </a:lnTo>
                  <a:lnTo>
                    <a:pt x="1171193" y="691896"/>
                  </a:lnTo>
                  <a:lnTo>
                    <a:pt x="1163573" y="691896"/>
                  </a:lnTo>
                  <a:lnTo>
                    <a:pt x="1156715" y="694182"/>
                  </a:lnTo>
                  <a:lnTo>
                    <a:pt x="1055369" y="701802"/>
                  </a:lnTo>
                  <a:lnTo>
                    <a:pt x="1040891" y="696468"/>
                  </a:lnTo>
                  <a:lnTo>
                    <a:pt x="1026413" y="681990"/>
                  </a:lnTo>
                  <a:lnTo>
                    <a:pt x="1000505" y="690372"/>
                  </a:lnTo>
                  <a:lnTo>
                    <a:pt x="1007363" y="696468"/>
                  </a:lnTo>
                  <a:lnTo>
                    <a:pt x="1026414" y="696467"/>
                  </a:lnTo>
                  <a:lnTo>
                    <a:pt x="1026413" y="705612"/>
                  </a:lnTo>
                  <a:lnTo>
                    <a:pt x="1027937" y="709422"/>
                  </a:lnTo>
                  <a:lnTo>
                    <a:pt x="1030985" y="711708"/>
                  </a:lnTo>
                  <a:lnTo>
                    <a:pt x="1034033" y="714756"/>
                  </a:lnTo>
                  <a:lnTo>
                    <a:pt x="1037843" y="715518"/>
                  </a:lnTo>
                  <a:lnTo>
                    <a:pt x="1041653" y="715518"/>
                  </a:lnTo>
                  <a:close/>
                </a:path>
                <a:path w="3611879" h="1226819">
                  <a:moveTo>
                    <a:pt x="873251" y="521970"/>
                  </a:moveTo>
                  <a:lnTo>
                    <a:pt x="845819" y="520446"/>
                  </a:lnTo>
                  <a:lnTo>
                    <a:pt x="858773" y="529590"/>
                  </a:lnTo>
                  <a:lnTo>
                    <a:pt x="880109" y="528828"/>
                  </a:lnTo>
                  <a:lnTo>
                    <a:pt x="873251" y="521970"/>
                  </a:lnTo>
                  <a:close/>
                </a:path>
                <a:path w="3611879" h="1226819">
                  <a:moveTo>
                    <a:pt x="551992" y="362711"/>
                  </a:moveTo>
                  <a:lnTo>
                    <a:pt x="555163" y="346861"/>
                  </a:lnTo>
                  <a:lnTo>
                    <a:pt x="528827" y="350520"/>
                  </a:lnTo>
                  <a:lnTo>
                    <a:pt x="530351" y="354330"/>
                  </a:lnTo>
                  <a:lnTo>
                    <a:pt x="532637" y="357378"/>
                  </a:lnTo>
                  <a:lnTo>
                    <a:pt x="535685" y="360426"/>
                  </a:lnTo>
                  <a:lnTo>
                    <a:pt x="539495" y="362712"/>
                  </a:lnTo>
                  <a:lnTo>
                    <a:pt x="551992" y="362711"/>
                  </a:lnTo>
                  <a:close/>
                </a:path>
                <a:path w="3611879" h="1226819">
                  <a:moveTo>
                    <a:pt x="581925" y="359354"/>
                  </a:moveTo>
                  <a:lnTo>
                    <a:pt x="583691" y="350520"/>
                  </a:lnTo>
                  <a:lnTo>
                    <a:pt x="572261" y="354330"/>
                  </a:lnTo>
                  <a:lnTo>
                    <a:pt x="581925" y="359354"/>
                  </a:lnTo>
                  <a:close/>
                </a:path>
                <a:path w="3611879" h="1226819">
                  <a:moveTo>
                    <a:pt x="1338071" y="868680"/>
                  </a:moveTo>
                  <a:lnTo>
                    <a:pt x="1352549" y="883158"/>
                  </a:lnTo>
                  <a:lnTo>
                    <a:pt x="1398269" y="868680"/>
                  </a:lnTo>
                  <a:lnTo>
                    <a:pt x="1352550" y="868680"/>
                  </a:lnTo>
                  <a:lnTo>
                    <a:pt x="1352549" y="864108"/>
                  </a:lnTo>
                  <a:lnTo>
                    <a:pt x="1332737" y="859536"/>
                  </a:lnTo>
                  <a:lnTo>
                    <a:pt x="1338071" y="849630"/>
                  </a:lnTo>
                  <a:lnTo>
                    <a:pt x="1319783" y="849630"/>
                  </a:lnTo>
                  <a:lnTo>
                    <a:pt x="1308353" y="844296"/>
                  </a:lnTo>
                  <a:lnTo>
                    <a:pt x="1294637" y="835152"/>
                  </a:lnTo>
                  <a:lnTo>
                    <a:pt x="1303781" y="830580"/>
                  </a:lnTo>
                  <a:lnTo>
                    <a:pt x="1290065" y="825246"/>
                  </a:lnTo>
                  <a:lnTo>
                    <a:pt x="1290065" y="816102"/>
                  </a:lnTo>
                  <a:lnTo>
                    <a:pt x="1303782" y="816102"/>
                  </a:lnTo>
                  <a:lnTo>
                    <a:pt x="1303781" y="811530"/>
                  </a:lnTo>
                  <a:lnTo>
                    <a:pt x="1275587" y="811530"/>
                  </a:lnTo>
                  <a:lnTo>
                    <a:pt x="1269491" y="805434"/>
                  </a:lnTo>
                  <a:lnTo>
                    <a:pt x="1256537" y="797052"/>
                  </a:lnTo>
                  <a:lnTo>
                    <a:pt x="1265562" y="797052"/>
                  </a:lnTo>
                  <a:lnTo>
                    <a:pt x="1258061" y="781050"/>
                  </a:lnTo>
                  <a:lnTo>
                    <a:pt x="1255775" y="776478"/>
                  </a:lnTo>
                  <a:lnTo>
                    <a:pt x="1203959" y="787146"/>
                  </a:lnTo>
                  <a:lnTo>
                    <a:pt x="1232153" y="793242"/>
                  </a:lnTo>
                  <a:lnTo>
                    <a:pt x="1245107" y="801624"/>
                  </a:lnTo>
                  <a:lnTo>
                    <a:pt x="1243583" y="817626"/>
                  </a:lnTo>
                  <a:lnTo>
                    <a:pt x="1245869" y="822198"/>
                  </a:lnTo>
                  <a:lnTo>
                    <a:pt x="1250441" y="825246"/>
                  </a:lnTo>
                  <a:lnTo>
                    <a:pt x="1275587" y="825245"/>
                  </a:lnTo>
                  <a:lnTo>
                    <a:pt x="1275587" y="838200"/>
                  </a:lnTo>
                  <a:lnTo>
                    <a:pt x="1281683" y="844296"/>
                  </a:lnTo>
                  <a:lnTo>
                    <a:pt x="1297827" y="844296"/>
                  </a:lnTo>
                  <a:lnTo>
                    <a:pt x="1306067" y="867918"/>
                  </a:lnTo>
                  <a:lnTo>
                    <a:pt x="1323593" y="864108"/>
                  </a:lnTo>
                  <a:lnTo>
                    <a:pt x="1338071" y="877824"/>
                  </a:lnTo>
                  <a:lnTo>
                    <a:pt x="1338071" y="868680"/>
                  </a:lnTo>
                  <a:close/>
                </a:path>
                <a:path w="3611879" h="1226819">
                  <a:moveTo>
                    <a:pt x="3033522" y="1121664"/>
                  </a:moveTo>
                  <a:lnTo>
                    <a:pt x="3033522" y="1117092"/>
                  </a:lnTo>
                  <a:lnTo>
                    <a:pt x="3019805" y="1121664"/>
                  </a:lnTo>
                  <a:lnTo>
                    <a:pt x="3033522" y="1121664"/>
                  </a:lnTo>
                  <a:close/>
                </a:path>
                <a:path w="3611879" h="1226819">
                  <a:moveTo>
                    <a:pt x="3530345" y="1197864"/>
                  </a:moveTo>
                  <a:lnTo>
                    <a:pt x="3495554" y="1188819"/>
                  </a:lnTo>
                  <a:lnTo>
                    <a:pt x="3520440" y="1220723"/>
                  </a:lnTo>
                  <a:lnTo>
                    <a:pt x="3530345" y="1197864"/>
                  </a:lnTo>
                  <a:close/>
                </a:path>
                <a:path w="3611879" h="1226819">
                  <a:moveTo>
                    <a:pt x="1134617" y="710946"/>
                  </a:moveTo>
                  <a:lnTo>
                    <a:pt x="1149095" y="706374"/>
                  </a:lnTo>
                  <a:lnTo>
                    <a:pt x="1126235" y="708660"/>
                  </a:lnTo>
                  <a:lnTo>
                    <a:pt x="1134617" y="710946"/>
                  </a:lnTo>
                  <a:close/>
                </a:path>
                <a:path w="3611879" h="1226819">
                  <a:moveTo>
                    <a:pt x="569975" y="385571"/>
                  </a:moveTo>
                  <a:lnTo>
                    <a:pt x="569975" y="409956"/>
                  </a:lnTo>
                  <a:lnTo>
                    <a:pt x="598931" y="409956"/>
                  </a:lnTo>
                  <a:lnTo>
                    <a:pt x="614171" y="396240"/>
                  </a:lnTo>
                  <a:lnTo>
                    <a:pt x="584453" y="396240"/>
                  </a:lnTo>
                  <a:lnTo>
                    <a:pt x="577595" y="389382"/>
                  </a:lnTo>
                  <a:lnTo>
                    <a:pt x="569975" y="376428"/>
                  </a:lnTo>
                  <a:lnTo>
                    <a:pt x="598931" y="371094"/>
                  </a:lnTo>
                  <a:lnTo>
                    <a:pt x="579881" y="369570"/>
                  </a:lnTo>
                  <a:lnTo>
                    <a:pt x="569213" y="362712"/>
                  </a:lnTo>
                  <a:lnTo>
                    <a:pt x="557783" y="349758"/>
                  </a:lnTo>
                  <a:lnTo>
                    <a:pt x="557947" y="348316"/>
                  </a:lnTo>
                  <a:lnTo>
                    <a:pt x="569213" y="333756"/>
                  </a:lnTo>
                  <a:lnTo>
                    <a:pt x="559602" y="333756"/>
                  </a:lnTo>
                  <a:lnTo>
                    <a:pt x="555497" y="345186"/>
                  </a:lnTo>
                  <a:lnTo>
                    <a:pt x="543305" y="333756"/>
                  </a:lnTo>
                  <a:lnTo>
                    <a:pt x="547115" y="329184"/>
                  </a:lnTo>
                  <a:lnTo>
                    <a:pt x="533399" y="313182"/>
                  </a:lnTo>
                  <a:lnTo>
                    <a:pt x="508253" y="309372"/>
                  </a:lnTo>
                  <a:lnTo>
                    <a:pt x="504962" y="300228"/>
                  </a:lnTo>
                  <a:lnTo>
                    <a:pt x="501395" y="290322"/>
                  </a:lnTo>
                  <a:lnTo>
                    <a:pt x="493775" y="271272"/>
                  </a:lnTo>
                  <a:lnTo>
                    <a:pt x="467105" y="281940"/>
                  </a:lnTo>
                  <a:lnTo>
                    <a:pt x="480821" y="291084"/>
                  </a:lnTo>
                  <a:lnTo>
                    <a:pt x="495299" y="300228"/>
                  </a:lnTo>
                  <a:lnTo>
                    <a:pt x="482345" y="320040"/>
                  </a:lnTo>
                  <a:lnTo>
                    <a:pt x="483869" y="325374"/>
                  </a:lnTo>
                  <a:lnTo>
                    <a:pt x="489203" y="329184"/>
                  </a:lnTo>
                  <a:lnTo>
                    <a:pt x="531581" y="329184"/>
                  </a:lnTo>
                  <a:lnTo>
                    <a:pt x="529589" y="346710"/>
                  </a:lnTo>
                  <a:lnTo>
                    <a:pt x="528827" y="350520"/>
                  </a:lnTo>
                  <a:lnTo>
                    <a:pt x="555163" y="346861"/>
                  </a:lnTo>
                  <a:lnTo>
                    <a:pt x="551992" y="362711"/>
                  </a:lnTo>
                  <a:lnTo>
                    <a:pt x="551687" y="364236"/>
                  </a:lnTo>
                  <a:lnTo>
                    <a:pt x="550925" y="371094"/>
                  </a:lnTo>
                  <a:lnTo>
                    <a:pt x="553973" y="377190"/>
                  </a:lnTo>
                  <a:lnTo>
                    <a:pt x="559307" y="380238"/>
                  </a:lnTo>
                  <a:lnTo>
                    <a:pt x="569975" y="385571"/>
                  </a:lnTo>
                  <a:close/>
                </a:path>
                <a:path w="3611879" h="1226819">
                  <a:moveTo>
                    <a:pt x="480821" y="291084"/>
                  </a:moveTo>
                  <a:lnTo>
                    <a:pt x="467105" y="281940"/>
                  </a:lnTo>
                  <a:lnTo>
                    <a:pt x="493775" y="271272"/>
                  </a:lnTo>
                  <a:lnTo>
                    <a:pt x="457961" y="267462"/>
                  </a:lnTo>
                  <a:lnTo>
                    <a:pt x="447293" y="262128"/>
                  </a:lnTo>
                  <a:lnTo>
                    <a:pt x="453961" y="262128"/>
                  </a:lnTo>
                  <a:lnTo>
                    <a:pt x="451103" y="258318"/>
                  </a:lnTo>
                  <a:lnTo>
                    <a:pt x="448055" y="254508"/>
                  </a:lnTo>
                  <a:lnTo>
                    <a:pt x="444245" y="252984"/>
                  </a:lnTo>
                  <a:lnTo>
                    <a:pt x="342900" y="266700"/>
                  </a:lnTo>
                  <a:lnTo>
                    <a:pt x="328421" y="252984"/>
                  </a:lnTo>
                  <a:lnTo>
                    <a:pt x="328421" y="262128"/>
                  </a:lnTo>
                  <a:lnTo>
                    <a:pt x="313943" y="247650"/>
                  </a:lnTo>
                  <a:lnTo>
                    <a:pt x="272795" y="256032"/>
                  </a:lnTo>
                  <a:lnTo>
                    <a:pt x="279653" y="262128"/>
                  </a:lnTo>
                  <a:lnTo>
                    <a:pt x="313944" y="262128"/>
                  </a:lnTo>
                  <a:lnTo>
                    <a:pt x="313943" y="275082"/>
                  </a:lnTo>
                  <a:lnTo>
                    <a:pt x="320039" y="281178"/>
                  </a:lnTo>
                  <a:lnTo>
                    <a:pt x="428243" y="275844"/>
                  </a:lnTo>
                  <a:lnTo>
                    <a:pt x="439673" y="281178"/>
                  </a:lnTo>
                  <a:lnTo>
                    <a:pt x="432689" y="281178"/>
                  </a:lnTo>
                  <a:lnTo>
                    <a:pt x="435863" y="284988"/>
                  </a:lnTo>
                  <a:lnTo>
                    <a:pt x="438149" y="288798"/>
                  </a:lnTo>
                  <a:lnTo>
                    <a:pt x="442721" y="291084"/>
                  </a:lnTo>
                  <a:lnTo>
                    <a:pt x="470763" y="291084"/>
                  </a:lnTo>
                  <a:lnTo>
                    <a:pt x="482345" y="320040"/>
                  </a:lnTo>
                  <a:lnTo>
                    <a:pt x="495299" y="300228"/>
                  </a:lnTo>
                  <a:lnTo>
                    <a:pt x="480821" y="291084"/>
                  </a:lnTo>
                  <a:close/>
                </a:path>
                <a:path w="3611879" h="1226819">
                  <a:moveTo>
                    <a:pt x="328421" y="252984"/>
                  </a:moveTo>
                  <a:lnTo>
                    <a:pt x="342900" y="266700"/>
                  </a:lnTo>
                  <a:lnTo>
                    <a:pt x="444245" y="252984"/>
                  </a:lnTo>
                  <a:lnTo>
                    <a:pt x="342899" y="252983"/>
                  </a:lnTo>
                  <a:lnTo>
                    <a:pt x="342900" y="247650"/>
                  </a:lnTo>
                  <a:lnTo>
                    <a:pt x="301751" y="247650"/>
                  </a:lnTo>
                  <a:lnTo>
                    <a:pt x="328421" y="233934"/>
                  </a:lnTo>
                  <a:lnTo>
                    <a:pt x="287274" y="233934"/>
                  </a:lnTo>
                  <a:lnTo>
                    <a:pt x="287274" y="224028"/>
                  </a:lnTo>
                  <a:lnTo>
                    <a:pt x="272795" y="209550"/>
                  </a:lnTo>
                  <a:lnTo>
                    <a:pt x="264413" y="209550"/>
                  </a:lnTo>
                  <a:lnTo>
                    <a:pt x="249935" y="195072"/>
                  </a:lnTo>
                  <a:lnTo>
                    <a:pt x="264413" y="195071"/>
                  </a:lnTo>
                  <a:lnTo>
                    <a:pt x="264413" y="176022"/>
                  </a:lnTo>
                  <a:lnTo>
                    <a:pt x="247650" y="190500"/>
                  </a:lnTo>
                  <a:lnTo>
                    <a:pt x="236219" y="209550"/>
                  </a:lnTo>
                  <a:lnTo>
                    <a:pt x="236219" y="217932"/>
                  </a:lnTo>
                  <a:lnTo>
                    <a:pt x="242315" y="224028"/>
                  </a:lnTo>
                  <a:lnTo>
                    <a:pt x="272796" y="224027"/>
                  </a:lnTo>
                  <a:lnTo>
                    <a:pt x="272795" y="256032"/>
                  </a:lnTo>
                  <a:lnTo>
                    <a:pt x="313943" y="247650"/>
                  </a:lnTo>
                  <a:lnTo>
                    <a:pt x="328421" y="262128"/>
                  </a:lnTo>
                  <a:lnTo>
                    <a:pt x="328421" y="252984"/>
                  </a:lnTo>
                  <a:close/>
                </a:path>
                <a:path w="3611879" h="1226819">
                  <a:moveTo>
                    <a:pt x="220979" y="118872"/>
                  </a:moveTo>
                  <a:lnTo>
                    <a:pt x="179831" y="118872"/>
                  </a:lnTo>
                  <a:lnTo>
                    <a:pt x="183641" y="61722"/>
                  </a:lnTo>
                  <a:lnTo>
                    <a:pt x="169163" y="46482"/>
                  </a:lnTo>
                  <a:lnTo>
                    <a:pt x="145541" y="44958"/>
                  </a:lnTo>
                  <a:lnTo>
                    <a:pt x="131825" y="32766"/>
                  </a:lnTo>
                  <a:lnTo>
                    <a:pt x="143575" y="32766"/>
                  </a:lnTo>
                  <a:lnTo>
                    <a:pt x="141731" y="21336"/>
                  </a:lnTo>
                  <a:lnTo>
                    <a:pt x="140969" y="14478"/>
                  </a:lnTo>
                  <a:lnTo>
                    <a:pt x="134874" y="9144"/>
                  </a:lnTo>
                  <a:lnTo>
                    <a:pt x="79247" y="9144"/>
                  </a:lnTo>
                  <a:lnTo>
                    <a:pt x="3047" y="0"/>
                  </a:lnTo>
                  <a:lnTo>
                    <a:pt x="0" y="28194"/>
                  </a:lnTo>
                  <a:lnTo>
                    <a:pt x="79247" y="38100"/>
                  </a:lnTo>
                  <a:lnTo>
                    <a:pt x="115504" y="38100"/>
                  </a:lnTo>
                  <a:lnTo>
                    <a:pt x="113537" y="25908"/>
                  </a:lnTo>
                  <a:lnTo>
                    <a:pt x="128015" y="38100"/>
                  </a:lnTo>
                  <a:lnTo>
                    <a:pt x="117347" y="49530"/>
                  </a:lnTo>
                  <a:lnTo>
                    <a:pt x="118109" y="56388"/>
                  </a:lnTo>
                  <a:lnTo>
                    <a:pt x="124205" y="61722"/>
                  </a:lnTo>
                  <a:lnTo>
                    <a:pt x="168489" y="61722"/>
                  </a:lnTo>
                  <a:lnTo>
                    <a:pt x="165353" y="132588"/>
                  </a:lnTo>
                  <a:lnTo>
                    <a:pt x="194309" y="134112"/>
                  </a:lnTo>
                  <a:lnTo>
                    <a:pt x="220979" y="118872"/>
                  </a:lnTo>
                  <a:close/>
                </a:path>
                <a:path w="3611879" h="1226819">
                  <a:moveTo>
                    <a:pt x="145541" y="44958"/>
                  </a:moveTo>
                  <a:lnTo>
                    <a:pt x="169163" y="46482"/>
                  </a:lnTo>
                  <a:lnTo>
                    <a:pt x="183641" y="61722"/>
                  </a:lnTo>
                  <a:lnTo>
                    <a:pt x="179831" y="118872"/>
                  </a:lnTo>
                  <a:lnTo>
                    <a:pt x="194984" y="118872"/>
                  </a:lnTo>
                  <a:lnTo>
                    <a:pt x="198119" y="48006"/>
                  </a:lnTo>
                  <a:lnTo>
                    <a:pt x="198119" y="44196"/>
                  </a:lnTo>
                  <a:lnTo>
                    <a:pt x="196595" y="40386"/>
                  </a:lnTo>
                  <a:lnTo>
                    <a:pt x="193547" y="37338"/>
                  </a:lnTo>
                  <a:lnTo>
                    <a:pt x="191262" y="34290"/>
                  </a:lnTo>
                  <a:lnTo>
                    <a:pt x="187451" y="32766"/>
                  </a:lnTo>
                  <a:lnTo>
                    <a:pt x="131825" y="32766"/>
                  </a:lnTo>
                  <a:lnTo>
                    <a:pt x="145541" y="44958"/>
                  </a:lnTo>
                  <a:close/>
                </a:path>
              </a:pathLst>
            </a:custGeom>
            <a:solidFill>
              <a:srgbClr val="FEFFFE"/>
            </a:solidFill>
            <a:ln w="3175" cmpd="dbl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6" name="object 86"/>
            <p:cNvSpPr/>
            <p:nvPr/>
          </p:nvSpPr>
          <p:spPr>
            <a:xfrm>
              <a:off x="8373618" y="3643121"/>
              <a:ext cx="117348" cy="201930"/>
            </a:xfrm>
            <a:custGeom>
              <a:avLst/>
              <a:gdLst/>
              <a:ahLst/>
              <a:cxnLst/>
              <a:rect l="l" t="t" r="r" b="b"/>
              <a:pathLst>
                <a:path w="117348" h="201929">
                  <a:moveTo>
                    <a:pt x="0" y="100584"/>
                  </a:moveTo>
                  <a:lnTo>
                    <a:pt x="58674" y="201930"/>
                  </a:lnTo>
                  <a:lnTo>
                    <a:pt x="117348" y="100584"/>
                  </a:lnTo>
                  <a:lnTo>
                    <a:pt x="58673" y="0"/>
                  </a:lnTo>
                  <a:lnTo>
                    <a:pt x="0" y="100584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7" name="object 87"/>
            <p:cNvSpPr/>
            <p:nvPr/>
          </p:nvSpPr>
          <p:spPr>
            <a:xfrm>
              <a:off x="8373618" y="3643121"/>
              <a:ext cx="117348" cy="201930"/>
            </a:xfrm>
            <a:custGeom>
              <a:avLst/>
              <a:gdLst/>
              <a:ahLst/>
              <a:cxnLst/>
              <a:rect l="l" t="t" r="r" b="b"/>
              <a:pathLst>
                <a:path w="117348" h="201929">
                  <a:moveTo>
                    <a:pt x="0" y="100584"/>
                  </a:moveTo>
                  <a:lnTo>
                    <a:pt x="58674" y="201930"/>
                  </a:lnTo>
                  <a:lnTo>
                    <a:pt x="117348" y="100584"/>
                  </a:lnTo>
                  <a:lnTo>
                    <a:pt x="58673" y="0"/>
                  </a:lnTo>
                  <a:lnTo>
                    <a:pt x="0" y="10058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8" name="object 88"/>
            <p:cNvSpPr/>
            <p:nvPr/>
          </p:nvSpPr>
          <p:spPr>
            <a:xfrm>
              <a:off x="8328659" y="3643121"/>
              <a:ext cx="118110" cy="201930"/>
            </a:xfrm>
            <a:custGeom>
              <a:avLst/>
              <a:gdLst/>
              <a:ahLst/>
              <a:cxnLst/>
              <a:rect l="l" t="t" r="r" b="b"/>
              <a:pathLst>
                <a:path w="118109" h="201929">
                  <a:moveTo>
                    <a:pt x="0" y="100584"/>
                  </a:moveTo>
                  <a:lnTo>
                    <a:pt x="58674" y="201930"/>
                  </a:lnTo>
                  <a:lnTo>
                    <a:pt x="118110" y="100584"/>
                  </a:lnTo>
                  <a:lnTo>
                    <a:pt x="58673" y="0"/>
                  </a:lnTo>
                  <a:lnTo>
                    <a:pt x="0" y="100584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9" name="object 89"/>
            <p:cNvSpPr/>
            <p:nvPr/>
          </p:nvSpPr>
          <p:spPr>
            <a:xfrm>
              <a:off x="8328659" y="3643121"/>
              <a:ext cx="118110" cy="201930"/>
            </a:xfrm>
            <a:custGeom>
              <a:avLst/>
              <a:gdLst/>
              <a:ahLst/>
              <a:cxnLst/>
              <a:rect l="l" t="t" r="r" b="b"/>
              <a:pathLst>
                <a:path w="118109" h="201929">
                  <a:moveTo>
                    <a:pt x="0" y="100584"/>
                  </a:moveTo>
                  <a:lnTo>
                    <a:pt x="58674" y="201930"/>
                  </a:lnTo>
                  <a:lnTo>
                    <a:pt x="118110" y="100584"/>
                  </a:lnTo>
                  <a:lnTo>
                    <a:pt x="58673" y="0"/>
                  </a:lnTo>
                  <a:lnTo>
                    <a:pt x="0" y="10058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0" name="object 90"/>
            <p:cNvSpPr/>
            <p:nvPr/>
          </p:nvSpPr>
          <p:spPr>
            <a:xfrm>
              <a:off x="8295132" y="3643121"/>
              <a:ext cx="118110" cy="201930"/>
            </a:xfrm>
            <a:custGeom>
              <a:avLst/>
              <a:gdLst/>
              <a:ahLst/>
              <a:cxnLst/>
              <a:rect l="l" t="t" r="r" b="b"/>
              <a:pathLst>
                <a:path w="118109" h="201929">
                  <a:moveTo>
                    <a:pt x="0" y="100584"/>
                  </a:moveTo>
                  <a:lnTo>
                    <a:pt x="58674" y="201930"/>
                  </a:lnTo>
                  <a:lnTo>
                    <a:pt x="118110" y="100584"/>
                  </a:lnTo>
                  <a:lnTo>
                    <a:pt x="58673" y="0"/>
                  </a:lnTo>
                  <a:lnTo>
                    <a:pt x="0" y="100584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1" name="object 91"/>
            <p:cNvSpPr/>
            <p:nvPr/>
          </p:nvSpPr>
          <p:spPr>
            <a:xfrm>
              <a:off x="8295132" y="3643121"/>
              <a:ext cx="118110" cy="201930"/>
            </a:xfrm>
            <a:custGeom>
              <a:avLst/>
              <a:gdLst/>
              <a:ahLst/>
              <a:cxnLst/>
              <a:rect l="l" t="t" r="r" b="b"/>
              <a:pathLst>
                <a:path w="118109" h="201929">
                  <a:moveTo>
                    <a:pt x="0" y="100584"/>
                  </a:moveTo>
                  <a:lnTo>
                    <a:pt x="58674" y="201930"/>
                  </a:lnTo>
                  <a:lnTo>
                    <a:pt x="118110" y="100584"/>
                  </a:lnTo>
                  <a:lnTo>
                    <a:pt x="58673" y="0"/>
                  </a:lnTo>
                  <a:lnTo>
                    <a:pt x="0" y="10058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2" name="object 92"/>
            <p:cNvSpPr/>
            <p:nvPr/>
          </p:nvSpPr>
          <p:spPr>
            <a:xfrm>
              <a:off x="8258556" y="3643121"/>
              <a:ext cx="117348" cy="201930"/>
            </a:xfrm>
            <a:custGeom>
              <a:avLst/>
              <a:gdLst/>
              <a:ahLst/>
              <a:cxnLst/>
              <a:rect l="l" t="t" r="r" b="b"/>
              <a:pathLst>
                <a:path w="117348" h="201929">
                  <a:moveTo>
                    <a:pt x="0" y="100584"/>
                  </a:moveTo>
                  <a:lnTo>
                    <a:pt x="58674" y="201930"/>
                  </a:lnTo>
                  <a:lnTo>
                    <a:pt x="117348" y="100584"/>
                  </a:lnTo>
                  <a:lnTo>
                    <a:pt x="58673" y="0"/>
                  </a:lnTo>
                  <a:lnTo>
                    <a:pt x="0" y="100584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3" name="object 93"/>
            <p:cNvSpPr/>
            <p:nvPr/>
          </p:nvSpPr>
          <p:spPr>
            <a:xfrm>
              <a:off x="8258556" y="3643121"/>
              <a:ext cx="117348" cy="201930"/>
            </a:xfrm>
            <a:custGeom>
              <a:avLst/>
              <a:gdLst/>
              <a:ahLst/>
              <a:cxnLst/>
              <a:rect l="l" t="t" r="r" b="b"/>
              <a:pathLst>
                <a:path w="117348" h="201929">
                  <a:moveTo>
                    <a:pt x="0" y="100584"/>
                  </a:moveTo>
                  <a:lnTo>
                    <a:pt x="58674" y="201930"/>
                  </a:lnTo>
                  <a:lnTo>
                    <a:pt x="117348" y="100584"/>
                  </a:lnTo>
                  <a:lnTo>
                    <a:pt x="58673" y="0"/>
                  </a:lnTo>
                  <a:lnTo>
                    <a:pt x="0" y="10058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74" name="object 94"/>
            <p:cNvSpPr/>
            <p:nvPr/>
          </p:nvSpPr>
          <p:spPr>
            <a:xfrm>
              <a:off x="7193280" y="3475481"/>
              <a:ext cx="117348" cy="201930"/>
            </a:xfrm>
            <a:custGeom>
              <a:avLst/>
              <a:gdLst/>
              <a:ahLst/>
              <a:cxnLst/>
              <a:rect l="l" t="t" r="r" b="b"/>
              <a:pathLst>
                <a:path w="117348" h="201929">
                  <a:moveTo>
                    <a:pt x="0" y="101346"/>
                  </a:moveTo>
                  <a:lnTo>
                    <a:pt x="58674" y="201930"/>
                  </a:lnTo>
                  <a:lnTo>
                    <a:pt x="117348" y="101346"/>
                  </a:lnTo>
                  <a:lnTo>
                    <a:pt x="58673" y="0"/>
                  </a:lnTo>
                  <a:lnTo>
                    <a:pt x="0" y="101346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6" name="object 96"/>
            <p:cNvSpPr/>
            <p:nvPr/>
          </p:nvSpPr>
          <p:spPr>
            <a:xfrm>
              <a:off x="6725411" y="3399281"/>
              <a:ext cx="118110" cy="201930"/>
            </a:xfrm>
            <a:custGeom>
              <a:avLst/>
              <a:gdLst/>
              <a:ahLst/>
              <a:cxnLst/>
              <a:rect l="l" t="t" r="r" b="b"/>
              <a:pathLst>
                <a:path w="118109" h="201929">
                  <a:moveTo>
                    <a:pt x="0" y="101346"/>
                  </a:moveTo>
                  <a:lnTo>
                    <a:pt x="58674" y="201930"/>
                  </a:lnTo>
                  <a:lnTo>
                    <a:pt x="118110" y="101346"/>
                  </a:lnTo>
                  <a:lnTo>
                    <a:pt x="58673" y="0"/>
                  </a:lnTo>
                  <a:lnTo>
                    <a:pt x="0" y="101346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7" name="object 97"/>
            <p:cNvSpPr/>
            <p:nvPr/>
          </p:nvSpPr>
          <p:spPr>
            <a:xfrm>
              <a:off x="6725411" y="3399281"/>
              <a:ext cx="118110" cy="201930"/>
            </a:xfrm>
            <a:custGeom>
              <a:avLst/>
              <a:gdLst/>
              <a:ahLst/>
              <a:cxnLst/>
              <a:rect l="l" t="t" r="r" b="b"/>
              <a:pathLst>
                <a:path w="118109" h="201929">
                  <a:moveTo>
                    <a:pt x="0" y="101346"/>
                  </a:moveTo>
                  <a:lnTo>
                    <a:pt x="58674" y="201930"/>
                  </a:lnTo>
                  <a:lnTo>
                    <a:pt x="118110" y="101346"/>
                  </a:lnTo>
                  <a:lnTo>
                    <a:pt x="58673" y="0"/>
                  </a:lnTo>
                  <a:lnTo>
                    <a:pt x="0" y="101346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8" name="object 98"/>
            <p:cNvSpPr/>
            <p:nvPr/>
          </p:nvSpPr>
          <p:spPr>
            <a:xfrm>
              <a:off x="5719572" y="3017519"/>
              <a:ext cx="117348" cy="201930"/>
            </a:xfrm>
            <a:custGeom>
              <a:avLst/>
              <a:gdLst/>
              <a:ahLst/>
              <a:cxnLst/>
              <a:rect l="l" t="t" r="r" b="b"/>
              <a:pathLst>
                <a:path w="117348" h="201930">
                  <a:moveTo>
                    <a:pt x="0" y="100584"/>
                  </a:moveTo>
                  <a:lnTo>
                    <a:pt x="58674" y="201930"/>
                  </a:lnTo>
                  <a:lnTo>
                    <a:pt x="117348" y="100584"/>
                  </a:lnTo>
                  <a:lnTo>
                    <a:pt x="58673" y="0"/>
                  </a:lnTo>
                  <a:lnTo>
                    <a:pt x="0" y="100584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9" name="object 99"/>
            <p:cNvSpPr/>
            <p:nvPr/>
          </p:nvSpPr>
          <p:spPr>
            <a:xfrm>
              <a:off x="5719572" y="3017519"/>
              <a:ext cx="117348" cy="201930"/>
            </a:xfrm>
            <a:custGeom>
              <a:avLst/>
              <a:gdLst/>
              <a:ahLst/>
              <a:cxnLst/>
              <a:rect l="l" t="t" r="r" b="b"/>
              <a:pathLst>
                <a:path w="117348" h="201930">
                  <a:moveTo>
                    <a:pt x="0" y="100584"/>
                  </a:moveTo>
                  <a:lnTo>
                    <a:pt x="58674" y="201930"/>
                  </a:lnTo>
                  <a:lnTo>
                    <a:pt x="117348" y="100584"/>
                  </a:lnTo>
                  <a:lnTo>
                    <a:pt x="58673" y="0"/>
                  </a:lnTo>
                  <a:lnTo>
                    <a:pt x="0" y="10058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0" name="object 100"/>
            <p:cNvSpPr/>
            <p:nvPr/>
          </p:nvSpPr>
          <p:spPr>
            <a:xfrm>
              <a:off x="4928616" y="2511551"/>
              <a:ext cx="118110" cy="201930"/>
            </a:xfrm>
            <a:custGeom>
              <a:avLst/>
              <a:gdLst/>
              <a:ahLst/>
              <a:cxnLst/>
              <a:rect l="l" t="t" r="r" b="b"/>
              <a:pathLst>
                <a:path w="118110" h="201930">
                  <a:moveTo>
                    <a:pt x="0" y="100584"/>
                  </a:moveTo>
                  <a:lnTo>
                    <a:pt x="59436" y="201930"/>
                  </a:lnTo>
                  <a:lnTo>
                    <a:pt x="118110" y="100584"/>
                  </a:lnTo>
                  <a:lnTo>
                    <a:pt x="59435" y="0"/>
                  </a:lnTo>
                  <a:lnTo>
                    <a:pt x="0" y="100584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1" name="object 101"/>
            <p:cNvSpPr/>
            <p:nvPr/>
          </p:nvSpPr>
          <p:spPr>
            <a:xfrm>
              <a:off x="4928616" y="2511551"/>
              <a:ext cx="118110" cy="201930"/>
            </a:xfrm>
            <a:custGeom>
              <a:avLst/>
              <a:gdLst/>
              <a:ahLst/>
              <a:cxnLst/>
              <a:rect l="l" t="t" r="r" b="b"/>
              <a:pathLst>
                <a:path w="118110" h="201930">
                  <a:moveTo>
                    <a:pt x="0" y="100584"/>
                  </a:moveTo>
                  <a:lnTo>
                    <a:pt x="59436" y="201930"/>
                  </a:lnTo>
                  <a:lnTo>
                    <a:pt x="118110" y="100584"/>
                  </a:lnTo>
                  <a:lnTo>
                    <a:pt x="59435" y="0"/>
                  </a:lnTo>
                  <a:lnTo>
                    <a:pt x="0" y="100584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2" name="object 102"/>
            <p:cNvSpPr/>
            <p:nvPr/>
          </p:nvSpPr>
          <p:spPr>
            <a:xfrm>
              <a:off x="5968746" y="4133087"/>
              <a:ext cx="320801" cy="0"/>
            </a:xfrm>
            <a:custGeom>
              <a:avLst/>
              <a:gdLst/>
              <a:ahLst/>
              <a:cxnLst/>
              <a:rect l="l" t="t" r="r" b="b"/>
              <a:pathLst>
                <a:path w="320801">
                  <a:moveTo>
                    <a:pt x="320801" y="0"/>
                  </a:moveTo>
                  <a:lnTo>
                    <a:pt x="0" y="0"/>
                  </a:lnTo>
                </a:path>
              </a:pathLst>
            </a:custGeom>
            <a:ln w="30225">
              <a:solidFill>
                <a:srgbClr val="FFB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3" name="object 103"/>
            <p:cNvSpPr/>
            <p:nvPr/>
          </p:nvSpPr>
          <p:spPr>
            <a:xfrm>
              <a:off x="6058662" y="4027169"/>
              <a:ext cx="143256" cy="160020"/>
            </a:xfrm>
            <a:custGeom>
              <a:avLst/>
              <a:gdLst/>
              <a:ahLst/>
              <a:cxnLst/>
              <a:rect l="l" t="t" r="r" b="b"/>
              <a:pathLst>
                <a:path w="143255" h="160020">
                  <a:moveTo>
                    <a:pt x="0" y="160020"/>
                  </a:moveTo>
                  <a:lnTo>
                    <a:pt x="143256" y="160020"/>
                  </a:lnTo>
                  <a:lnTo>
                    <a:pt x="71627" y="0"/>
                  </a:lnTo>
                  <a:lnTo>
                    <a:pt x="0" y="16002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4" name="object 104"/>
            <p:cNvSpPr/>
            <p:nvPr/>
          </p:nvSpPr>
          <p:spPr>
            <a:xfrm>
              <a:off x="5968746" y="4133087"/>
              <a:ext cx="320801" cy="0"/>
            </a:xfrm>
            <a:custGeom>
              <a:avLst/>
              <a:gdLst/>
              <a:ahLst/>
              <a:cxnLst/>
              <a:rect l="l" t="t" r="r" b="b"/>
              <a:pathLst>
                <a:path w="320801">
                  <a:moveTo>
                    <a:pt x="320801" y="0"/>
                  </a:moveTo>
                  <a:lnTo>
                    <a:pt x="0" y="0"/>
                  </a:lnTo>
                </a:path>
              </a:pathLst>
            </a:custGeom>
            <a:ln w="30225">
              <a:solidFill>
                <a:srgbClr val="FFB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5" name="object 105"/>
            <p:cNvSpPr/>
            <p:nvPr/>
          </p:nvSpPr>
          <p:spPr>
            <a:xfrm>
              <a:off x="6058662" y="4027169"/>
              <a:ext cx="143256" cy="160020"/>
            </a:xfrm>
            <a:custGeom>
              <a:avLst/>
              <a:gdLst/>
              <a:ahLst/>
              <a:cxnLst/>
              <a:rect l="l" t="t" r="r" b="b"/>
              <a:pathLst>
                <a:path w="143255" h="160020">
                  <a:moveTo>
                    <a:pt x="0" y="160020"/>
                  </a:moveTo>
                  <a:lnTo>
                    <a:pt x="143256" y="160020"/>
                  </a:lnTo>
                  <a:lnTo>
                    <a:pt x="71627" y="0"/>
                  </a:lnTo>
                  <a:lnTo>
                    <a:pt x="0" y="16002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6" name="object 106"/>
            <p:cNvSpPr/>
            <p:nvPr/>
          </p:nvSpPr>
          <p:spPr>
            <a:xfrm>
              <a:off x="5968746" y="4378833"/>
              <a:ext cx="320801" cy="0"/>
            </a:xfrm>
            <a:custGeom>
              <a:avLst/>
              <a:gdLst/>
              <a:ahLst/>
              <a:cxnLst/>
              <a:rect l="l" t="t" r="r" b="b"/>
              <a:pathLst>
                <a:path w="320801">
                  <a:moveTo>
                    <a:pt x="320801" y="0"/>
                  </a:moveTo>
                  <a:lnTo>
                    <a:pt x="0" y="0"/>
                  </a:lnTo>
                </a:path>
              </a:pathLst>
            </a:custGeom>
            <a:ln w="29464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7" name="object 107"/>
            <p:cNvSpPr/>
            <p:nvPr/>
          </p:nvSpPr>
          <p:spPr>
            <a:xfrm>
              <a:off x="6054852" y="4283201"/>
              <a:ext cx="134874" cy="191262"/>
            </a:xfrm>
            <a:custGeom>
              <a:avLst/>
              <a:gdLst/>
              <a:ahLst/>
              <a:cxnLst/>
              <a:rect l="l" t="t" r="r" b="b"/>
              <a:pathLst>
                <a:path w="134874" h="191262">
                  <a:moveTo>
                    <a:pt x="0" y="96012"/>
                  </a:moveTo>
                  <a:lnTo>
                    <a:pt x="67056" y="191262"/>
                  </a:lnTo>
                  <a:lnTo>
                    <a:pt x="134874" y="96012"/>
                  </a:lnTo>
                  <a:lnTo>
                    <a:pt x="67055" y="0"/>
                  </a:lnTo>
                  <a:lnTo>
                    <a:pt x="0" y="96012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8" name="object 108"/>
            <p:cNvSpPr/>
            <p:nvPr/>
          </p:nvSpPr>
          <p:spPr>
            <a:xfrm>
              <a:off x="5968746" y="4378833"/>
              <a:ext cx="320801" cy="0"/>
            </a:xfrm>
            <a:custGeom>
              <a:avLst/>
              <a:gdLst/>
              <a:ahLst/>
              <a:cxnLst/>
              <a:rect l="l" t="t" r="r" b="b"/>
              <a:pathLst>
                <a:path w="320801">
                  <a:moveTo>
                    <a:pt x="320801" y="0"/>
                  </a:moveTo>
                  <a:lnTo>
                    <a:pt x="0" y="0"/>
                  </a:lnTo>
                </a:path>
              </a:pathLst>
            </a:custGeom>
            <a:ln w="29464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9" name="object 109"/>
            <p:cNvSpPr/>
            <p:nvPr/>
          </p:nvSpPr>
          <p:spPr>
            <a:xfrm>
              <a:off x="6054852" y="4283201"/>
              <a:ext cx="134874" cy="191262"/>
            </a:xfrm>
            <a:custGeom>
              <a:avLst/>
              <a:gdLst/>
              <a:ahLst/>
              <a:cxnLst/>
              <a:rect l="l" t="t" r="r" b="b"/>
              <a:pathLst>
                <a:path w="134874" h="191262">
                  <a:moveTo>
                    <a:pt x="0" y="96012"/>
                  </a:moveTo>
                  <a:lnTo>
                    <a:pt x="67056" y="191262"/>
                  </a:lnTo>
                  <a:lnTo>
                    <a:pt x="134874" y="96012"/>
                  </a:lnTo>
                  <a:lnTo>
                    <a:pt x="67055" y="0"/>
                  </a:lnTo>
                  <a:lnTo>
                    <a:pt x="0" y="9601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0" name="object 32"/>
            <p:cNvSpPr txBox="1"/>
            <p:nvPr/>
          </p:nvSpPr>
          <p:spPr>
            <a:xfrm>
              <a:off x="3239510" y="2388177"/>
              <a:ext cx="273053" cy="24380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855"/>
                </a:lnSpc>
                <a:spcBef>
                  <a:spcPts val="92"/>
                </a:spcBef>
              </a:pPr>
              <a:r>
                <a:rPr sz="1700" b="1" spc="34" dirty="0" smtClean="0">
                  <a:latin typeface="Arial"/>
                  <a:cs typeface="Arial"/>
                </a:rPr>
                <a:t>46</a:t>
              </a:r>
              <a:endParaRPr sz="1700" dirty="0">
                <a:latin typeface="Arial"/>
                <a:cs typeface="Arial"/>
              </a:endParaRPr>
            </a:p>
          </p:txBody>
        </p:sp>
        <p:sp>
          <p:nvSpPr>
            <p:cNvPr id="191" name="object 31"/>
            <p:cNvSpPr txBox="1"/>
            <p:nvPr/>
          </p:nvSpPr>
          <p:spPr>
            <a:xfrm>
              <a:off x="408678" y="2420439"/>
              <a:ext cx="241368" cy="22560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05"/>
                </a:lnSpc>
                <a:spcBef>
                  <a:spcPts val="85"/>
                </a:spcBef>
              </a:pPr>
              <a:r>
                <a:rPr sz="1550" b="1" spc="-9" dirty="0" smtClean="0">
                  <a:latin typeface="Arial"/>
                  <a:cs typeface="Arial"/>
                </a:rPr>
                <a:t>50</a:t>
              </a:r>
              <a:endParaRPr sz="1550" dirty="0">
                <a:latin typeface="Arial"/>
                <a:cs typeface="Arial"/>
              </a:endParaRPr>
            </a:p>
          </p:txBody>
        </p:sp>
        <p:sp>
          <p:nvSpPr>
            <p:cNvPr id="192" name="object 30"/>
            <p:cNvSpPr txBox="1"/>
            <p:nvPr/>
          </p:nvSpPr>
          <p:spPr>
            <a:xfrm>
              <a:off x="4336796" y="2428135"/>
              <a:ext cx="349218" cy="20294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4" dirty="0" smtClean="0">
                  <a:latin typeface="Arial"/>
                  <a:cs typeface="Arial"/>
                </a:rPr>
                <a:t>100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93" name="object 29"/>
            <p:cNvSpPr txBox="1"/>
            <p:nvPr/>
          </p:nvSpPr>
          <p:spPr>
            <a:xfrm>
              <a:off x="4437375" y="2953157"/>
              <a:ext cx="250156" cy="20294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4" dirty="0" smtClean="0">
                  <a:latin typeface="Arial"/>
                  <a:cs typeface="Arial"/>
                </a:rPr>
                <a:t>80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94" name="object 28"/>
            <p:cNvSpPr txBox="1"/>
            <p:nvPr/>
          </p:nvSpPr>
          <p:spPr>
            <a:xfrm>
              <a:off x="4437375" y="3483504"/>
              <a:ext cx="250156" cy="20294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4" dirty="0" smtClean="0">
                  <a:latin typeface="Arial"/>
                  <a:cs typeface="Arial"/>
                </a:rPr>
                <a:t>60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95" name="object 27"/>
            <p:cNvSpPr txBox="1"/>
            <p:nvPr/>
          </p:nvSpPr>
          <p:spPr>
            <a:xfrm>
              <a:off x="4437375" y="4003945"/>
              <a:ext cx="250156" cy="202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4" dirty="0" smtClean="0">
                  <a:latin typeface="Arial"/>
                  <a:cs typeface="Arial"/>
                </a:rPr>
                <a:t>40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96" name="object 26"/>
            <p:cNvSpPr txBox="1"/>
            <p:nvPr/>
          </p:nvSpPr>
          <p:spPr>
            <a:xfrm>
              <a:off x="6366764" y="4057856"/>
              <a:ext cx="2154137" cy="41325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325"/>
                </a:lnSpc>
                <a:spcBef>
                  <a:spcPts val="66"/>
                </a:spcBef>
              </a:pPr>
              <a:r>
                <a:rPr sz="1200" b="1" spc="0" dirty="0" smtClean="0">
                  <a:latin typeface="Arial"/>
                  <a:cs typeface="Arial"/>
                </a:rPr>
                <a:t>Rifaximin</a:t>
              </a:r>
              <a:r>
                <a:rPr sz="1200" b="1" spc="-4" dirty="0" smtClean="0">
                  <a:latin typeface="Arial"/>
                  <a:cs typeface="Arial"/>
                </a:rPr>
                <a:t> </a:t>
              </a:r>
              <a:r>
                <a:rPr sz="1200" b="1" spc="0" dirty="0" smtClean="0">
                  <a:latin typeface="Arial"/>
                  <a:cs typeface="Arial"/>
                </a:rPr>
                <a:t>550 mg bid</a:t>
              </a:r>
              <a:r>
                <a:rPr sz="1200" b="1" spc="14" dirty="0" smtClean="0">
                  <a:latin typeface="Arial"/>
                  <a:cs typeface="Arial"/>
                </a:rPr>
                <a:t> </a:t>
              </a:r>
              <a:r>
                <a:rPr sz="1200" b="1" spc="0" dirty="0" smtClean="0">
                  <a:latin typeface="Arial"/>
                  <a:cs typeface="Arial"/>
                </a:rPr>
                <a:t>(n=140)</a:t>
              </a:r>
              <a:endParaRPr sz="1200" dirty="0">
                <a:latin typeface="Arial"/>
                <a:cs typeface="Arial"/>
              </a:endParaRPr>
            </a:p>
            <a:p>
              <a:pPr marL="12700" marR="22859">
                <a:lnSpc>
                  <a:spcPct val="95825"/>
                </a:lnSpc>
                <a:spcBef>
                  <a:spcPts val="408"/>
                </a:spcBef>
              </a:pPr>
              <a:r>
                <a:rPr sz="1200" b="1" spc="0" dirty="0" smtClean="0">
                  <a:latin typeface="Arial"/>
                  <a:cs typeface="Arial"/>
                </a:rPr>
                <a:t>Placebo</a:t>
              </a:r>
              <a:r>
                <a:rPr sz="1200" b="1" spc="9" dirty="0" smtClean="0">
                  <a:latin typeface="Arial"/>
                  <a:cs typeface="Arial"/>
                </a:rPr>
                <a:t> </a:t>
              </a:r>
              <a:r>
                <a:rPr sz="1200" b="1" spc="0" dirty="0" smtClean="0">
                  <a:latin typeface="Arial"/>
                  <a:cs typeface="Arial"/>
                </a:rPr>
                <a:t>(n=159)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7" name="object 25"/>
            <p:cNvSpPr txBox="1"/>
            <p:nvPr/>
          </p:nvSpPr>
          <p:spPr>
            <a:xfrm>
              <a:off x="4437375" y="4528966"/>
              <a:ext cx="250156" cy="202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4" dirty="0" smtClean="0">
                  <a:latin typeface="Arial"/>
                  <a:cs typeface="Arial"/>
                </a:rPr>
                <a:t>20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98" name="object 24"/>
            <p:cNvSpPr txBox="1"/>
            <p:nvPr/>
          </p:nvSpPr>
          <p:spPr>
            <a:xfrm>
              <a:off x="4956302" y="4661360"/>
              <a:ext cx="2764689" cy="36068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325"/>
                </a:lnSpc>
                <a:spcBef>
                  <a:spcPts val="66"/>
                </a:spcBef>
              </a:pPr>
              <a:r>
                <a:rPr sz="1200" b="1" spc="0" dirty="0" smtClean="0">
                  <a:latin typeface="Arial"/>
                  <a:cs typeface="Arial"/>
                </a:rPr>
                <a:t>Hazard ratio:</a:t>
              </a:r>
              <a:r>
                <a:rPr sz="1200" b="1" spc="332" dirty="0" smtClean="0">
                  <a:latin typeface="Arial"/>
                  <a:cs typeface="Arial"/>
                </a:rPr>
                <a:t> </a:t>
              </a:r>
              <a:r>
                <a:rPr sz="1200" b="1" spc="0" dirty="0" smtClean="0">
                  <a:latin typeface="Arial"/>
                  <a:cs typeface="Arial"/>
                </a:rPr>
                <a:t>0.42 (95%</a:t>
              </a:r>
              <a:r>
                <a:rPr sz="1200" b="1" spc="-9" dirty="0" smtClean="0">
                  <a:latin typeface="Arial"/>
                  <a:cs typeface="Arial"/>
                </a:rPr>
                <a:t> </a:t>
              </a:r>
              <a:r>
                <a:rPr sz="1200" b="1" spc="0" dirty="0" smtClean="0">
                  <a:latin typeface="Arial"/>
                  <a:cs typeface="Arial"/>
                </a:rPr>
                <a:t>CI, 0.28–0.64)</a:t>
              </a:r>
              <a:endParaRPr sz="1200" dirty="0">
                <a:latin typeface="Arial"/>
                <a:cs typeface="Arial"/>
              </a:endParaRPr>
            </a:p>
            <a:p>
              <a:pPr marL="12700" marR="22859">
                <a:lnSpc>
                  <a:spcPct val="95825"/>
                </a:lnSpc>
              </a:pPr>
              <a:r>
                <a:rPr sz="1200" b="1" spc="0" dirty="0" smtClean="0">
                  <a:latin typeface="Arial"/>
                  <a:cs typeface="Arial"/>
                </a:rPr>
                <a:t>p&lt;0.001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9" name="object 23"/>
            <p:cNvSpPr txBox="1"/>
            <p:nvPr/>
          </p:nvSpPr>
          <p:spPr>
            <a:xfrm>
              <a:off x="500126" y="5053149"/>
              <a:ext cx="149929" cy="22560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05"/>
                </a:lnSpc>
                <a:spcBef>
                  <a:spcPts val="85"/>
                </a:spcBef>
              </a:pPr>
              <a:r>
                <a:rPr sz="1550" b="1" spc="0" dirty="0" smtClean="0">
                  <a:latin typeface="Arial"/>
                  <a:cs typeface="Arial"/>
                </a:rPr>
                <a:t>0</a:t>
              </a:r>
              <a:endParaRPr sz="1550" dirty="0">
                <a:latin typeface="Arial"/>
                <a:cs typeface="Arial"/>
              </a:endParaRPr>
            </a:p>
          </p:txBody>
        </p:sp>
        <p:sp>
          <p:nvSpPr>
            <p:cNvPr id="200" name="object 22"/>
            <p:cNvSpPr txBox="1"/>
            <p:nvPr/>
          </p:nvSpPr>
          <p:spPr>
            <a:xfrm>
              <a:off x="4534919" y="5052461"/>
              <a:ext cx="150774" cy="202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latin typeface="Arial"/>
                  <a:cs typeface="Arial"/>
                </a:rPr>
                <a:t>0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201" name="object 21"/>
            <p:cNvSpPr txBox="1"/>
            <p:nvPr/>
          </p:nvSpPr>
          <p:spPr>
            <a:xfrm>
              <a:off x="1009141" y="5173202"/>
              <a:ext cx="1105628" cy="71653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58655" marR="76777" algn="ctr">
                <a:lnSpc>
                  <a:spcPts val="1735"/>
                </a:lnSpc>
                <a:spcBef>
                  <a:spcPts val="86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Rifaximin</a:t>
              </a:r>
              <a:endParaRPr sz="1600" dirty="0">
                <a:latin typeface="Arial"/>
                <a:cs typeface="Arial"/>
              </a:endParaRPr>
            </a:p>
            <a:p>
              <a:pPr algn="ctr">
                <a:lnSpc>
                  <a:spcPct val="95825"/>
                </a:lnSpc>
              </a:pPr>
              <a:r>
                <a:rPr sz="1600" b="1" spc="0" dirty="0" smtClean="0">
                  <a:latin typeface="Arial"/>
                  <a:cs typeface="Arial"/>
                </a:rPr>
                <a:t>550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mg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bid</a:t>
              </a:r>
              <a:endParaRPr sz="1600" dirty="0">
                <a:latin typeface="Arial"/>
                <a:cs typeface="Arial"/>
              </a:endParaRPr>
            </a:p>
            <a:p>
              <a:pPr marL="157717" marR="175367" algn="ctr">
                <a:lnSpc>
                  <a:spcPct val="95825"/>
                </a:lnSpc>
                <a:spcBef>
                  <a:spcPts val="80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(n=140)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202" name="object 20"/>
            <p:cNvSpPr txBox="1"/>
            <p:nvPr/>
          </p:nvSpPr>
          <p:spPr>
            <a:xfrm>
              <a:off x="2801367" y="5173202"/>
              <a:ext cx="834732" cy="47269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35"/>
                </a:lnSpc>
                <a:spcBef>
                  <a:spcPts val="86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Placebo</a:t>
              </a:r>
              <a:endParaRPr sz="1600" dirty="0">
                <a:latin typeface="Arial"/>
                <a:cs typeface="Arial"/>
              </a:endParaRPr>
            </a:p>
            <a:p>
              <a:pPr marL="43177" marR="30518">
                <a:lnSpc>
                  <a:spcPct val="95825"/>
                </a:lnSpc>
              </a:pPr>
              <a:r>
                <a:rPr sz="1600" b="1" spc="0" dirty="0" smtClean="0">
                  <a:latin typeface="Arial"/>
                  <a:cs typeface="Arial"/>
                </a:rPr>
                <a:t>(n=159)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203" name="object 19"/>
            <p:cNvSpPr txBox="1"/>
            <p:nvPr/>
          </p:nvSpPr>
          <p:spPr>
            <a:xfrm>
              <a:off x="4737606" y="5200285"/>
              <a:ext cx="150774" cy="202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latin typeface="Arial"/>
                  <a:cs typeface="Arial"/>
                </a:rPr>
                <a:t>0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204" name="object 18"/>
            <p:cNvSpPr txBox="1"/>
            <p:nvPr/>
          </p:nvSpPr>
          <p:spPr>
            <a:xfrm>
              <a:off x="5290022" y="5200285"/>
              <a:ext cx="249809" cy="202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latin typeface="Arial"/>
                  <a:cs typeface="Arial"/>
                </a:rPr>
                <a:t>28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205" name="object 17"/>
            <p:cNvSpPr txBox="1"/>
            <p:nvPr/>
          </p:nvSpPr>
          <p:spPr>
            <a:xfrm>
              <a:off x="5884322" y="5200285"/>
              <a:ext cx="249809" cy="202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latin typeface="Arial"/>
                  <a:cs typeface="Arial"/>
                </a:rPr>
                <a:t>56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206" name="object 16"/>
            <p:cNvSpPr txBox="1"/>
            <p:nvPr/>
          </p:nvSpPr>
          <p:spPr>
            <a:xfrm>
              <a:off x="6477000" y="5200285"/>
              <a:ext cx="249809" cy="202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latin typeface="Arial"/>
                  <a:cs typeface="Arial"/>
                </a:rPr>
                <a:t>84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207" name="object 15"/>
            <p:cNvSpPr txBox="1"/>
            <p:nvPr/>
          </p:nvSpPr>
          <p:spPr>
            <a:xfrm>
              <a:off x="7035601" y="5200285"/>
              <a:ext cx="339284" cy="202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-75" dirty="0" smtClean="0">
                  <a:latin typeface="Arial"/>
                  <a:cs typeface="Arial"/>
                </a:rPr>
                <a:t>1</a:t>
              </a:r>
              <a:r>
                <a:rPr sz="1400" b="1" spc="4" dirty="0" smtClean="0">
                  <a:latin typeface="Arial"/>
                  <a:cs typeface="Arial"/>
                </a:rPr>
                <a:t>12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208" name="object 14"/>
            <p:cNvSpPr txBox="1"/>
            <p:nvPr/>
          </p:nvSpPr>
          <p:spPr>
            <a:xfrm>
              <a:off x="7625320" y="5200285"/>
              <a:ext cx="349218" cy="202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4" dirty="0" smtClean="0">
                  <a:latin typeface="Arial"/>
                  <a:cs typeface="Arial"/>
                </a:rPr>
                <a:t>140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209" name="object 13"/>
            <p:cNvSpPr txBox="1"/>
            <p:nvPr/>
          </p:nvSpPr>
          <p:spPr>
            <a:xfrm>
              <a:off x="8211222" y="5200285"/>
              <a:ext cx="349218" cy="202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4" dirty="0" smtClean="0">
                  <a:latin typeface="Arial"/>
                  <a:cs typeface="Arial"/>
                </a:rPr>
                <a:t>168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210" name="object 12"/>
            <p:cNvSpPr txBox="1"/>
            <p:nvPr/>
          </p:nvSpPr>
          <p:spPr>
            <a:xfrm>
              <a:off x="5335778" y="5410946"/>
              <a:ext cx="2573264" cy="22885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35"/>
                </a:lnSpc>
                <a:spcBef>
                  <a:spcPts val="86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Days</a:t>
              </a:r>
              <a:r>
                <a:rPr sz="1600" b="1" spc="-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since</a:t>
              </a:r>
              <a:r>
                <a:rPr sz="1600" b="1" spc="9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randomisation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211" name="object 9"/>
            <p:cNvSpPr txBox="1"/>
            <p:nvPr/>
          </p:nvSpPr>
          <p:spPr>
            <a:xfrm>
              <a:off x="733044" y="2504694"/>
              <a:ext cx="3479291" cy="217169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12" name="object 8"/>
            <p:cNvSpPr txBox="1"/>
            <p:nvPr/>
          </p:nvSpPr>
          <p:spPr>
            <a:xfrm>
              <a:off x="733044" y="2721863"/>
              <a:ext cx="2086355" cy="126644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1000"/>
                </a:lnSpc>
              </a:pPr>
              <a:endParaRPr sz="1000" dirty="0"/>
            </a:p>
            <a:p>
              <a:pPr marL="747397" marR="1064385" algn="ctr">
                <a:lnSpc>
                  <a:spcPct val="95825"/>
                </a:lnSpc>
                <a:spcBef>
                  <a:spcPts val="6225"/>
                </a:spcBef>
              </a:pPr>
              <a:r>
                <a:rPr sz="1700" b="1" spc="39" dirty="0" smtClean="0">
                  <a:latin typeface="Arial"/>
                  <a:cs typeface="Arial"/>
                </a:rPr>
                <a:t>22</a:t>
              </a:r>
              <a:endParaRPr sz="1700" dirty="0">
                <a:latin typeface="Arial"/>
                <a:cs typeface="Arial"/>
              </a:endParaRPr>
            </a:p>
          </p:txBody>
        </p:sp>
        <p:sp>
          <p:nvSpPr>
            <p:cNvPr id="213" name="object 7"/>
            <p:cNvSpPr txBox="1"/>
            <p:nvPr/>
          </p:nvSpPr>
          <p:spPr>
            <a:xfrm>
              <a:off x="2819400" y="2721863"/>
              <a:ext cx="1046226" cy="24163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14" name="object 6"/>
            <p:cNvSpPr txBox="1"/>
            <p:nvPr/>
          </p:nvSpPr>
          <p:spPr>
            <a:xfrm>
              <a:off x="3865626" y="2721863"/>
              <a:ext cx="346709" cy="241630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15" name="object 5"/>
            <p:cNvSpPr txBox="1"/>
            <p:nvPr/>
          </p:nvSpPr>
          <p:spPr>
            <a:xfrm>
              <a:off x="733044" y="3988308"/>
              <a:ext cx="346709" cy="114985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16" name="object 4"/>
            <p:cNvSpPr txBox="1"/>
            <p:nvPr/>
          </p:nvSpPr>
          <p:spPr>
            <a:xfrm>
              <a:off x="1079754" y="3988308"/>
              <a:ext cx="1046988" cy="114985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17" name="object 3"/>
            <p:cNvSpPr txBox="1"/>
            <p:nvPr/>
          </p:nvSpPr>
          <p:spPr>
            <a:xfrm>
              <a:off x="2126742" y="3988308"/>
              <a:ext cx="692657" cy="114985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</p:grpSp>
      <p:sp>
        <p:nvSpPr>
          <p:cNvPr id="218" name="TextBox 217"/>
          <p:cNvSpPr txBox="1"/>
          <p:nvPr/>
        </p:nvSpPr>
        <p:spPr>
          <a:xfrm>
            <a:off x="457200" y="2057400"/>
            <a:ext cx="3733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Arial" pitchFamily="34" charset="0"/>
                <a:cs typeface="Arial" pitchFamily="34" charset="0"/>
              </a:rPr>
              <a:t>Recurrent HE (patients, %)</a:t>
            </a:r>
            <a:endParaRPr lang="en-GB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4419600" y="2057400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>
                <a:latin typeface="Arial" pitchFamily="34" charset="0"/>
                <a:cs typeface="Arial" pitchFamily="34" charset="0"/>
              </a:rPr>
              <a:t>Free from HE recurrence (patients, %)</a:t>
            </a:r>
            <a:endParaRPr lang="en-GB" sz="16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21" name="Straight Arrow Connector 220"/>
          <p:cNvCxnSpPr>
            <a:stCxn id="215" idx="2"/>
          </p:cNvCxnSpPr>
          <p:nvPr/>
        </p:nvCxnSpPr>
        <p:spPr>
          <a:xfrm flipV="1">
            <a:off x="906399" y="5105400"/>
            <a:ext cx="3284601" cy="327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/>
          <p:cNvCxnSpPr>
            <a:stCxn id="215" idx="2"/>
          </p:cNvCxnSpPr>
          <p:nvPr/>
        </p:nvCxnSpPr>
        <p:spPr>
          <a:xfrm flipV="1">
            <a:off x="906399" y="2438400"/>
            <a:ext cx="8001" cy="269976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/>
          <p:cNvCxnSpPr/>
          <p:nvPr/>
        </p:nvCxnSpPr>
        <p:spPr>
          <a:xfrm>
            <a:off x="4800600" y="5105400"/>
            <a:ext cx="38862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/>
          <p:nvPr/>
        </p:nvCxnSpPr>
        <p:spPr>
          <a:xfrm flipV="1">
            <a:off x="4800600" y="2362200"/>
            <a:ext cx="0" cy="274320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5105400" y="6400800"/>
            <a:ext cx="403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i="1" dirty="0" smtClean="0">
                <a:latin typeface="Arial" pitchFamily="34" charset="0"/>
                <a:cs typeface="Arial" pitchFamily="34" charset="0"/>
              </a:rPr>
              <a:t>Bass NM et al. N </a:t>
            </a:r>
            <a:r>
              <a:rPr lang="en-GB" sz="1100" b="1" i="1" dirty="0" err="1" smtClean="0">
                <a:latin typeface="Arial" pitchFamily="34" charset="0"/>
                <a:cs typeface="Arial" pitchFamily="34" charset="0"/>
              </a:rPr>
              <a:t>Engl</a:t>
            </a:r>
            <a:r>
              <a:rPr lang="en-GB" sz="1100" b="1" i="1" dirty="0" smtClean="0">
                <a:latin typeface="Arial" pitchFamily="34" charset="0"/>
                <a:cs typeface="Arial" pitchFamily="34" charset="0"/>
              </a:rPr>
              <a:t> J Med. 2010; 362:1071-78</a:t>
            </a:r>
            <a:endParaRPr lang="en-GB" sz="1100" b="1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b="1" dirty="0" err="1" smtClean="0">
                <a:solidFill>
                  <a:srgbClr val="C00000"/>
                </a:solidFill>
              </a:rPr>
              <a:t>Rifaximin</a:t>
            </a:r>
            <a:r>
              <a:rPr lang="en-GB" b="1" dirty="0" smtClean="0">
                <a:solidFill>
                  <a:srgbClr val="C00000"/>
                </a:solidFill>
              </a:rPr>
              <a:t> for secondary </a:t>
            </a:r>
            <a:br>
              <a:rPr lang="en-GB" b="1" dirty="0" smtClean="0">
                <a:solidFill>
                  <a:srgbClr val="C00000"/>
                </a:solidFill>
              </a:rPr>
            </a:br>
            <a:r>
              <a:rPr lang="en-GB" b="1" dirty="0" smtClean="0">
                <a:solidFill>
                  <a:srgbClr val="C00000"/>
                </a:solidFill>
              </a:rPr>
              <a:t>prophylaxis of HE: Hospitalisation</a:t>
            </a:r>
            <a:endParaRPr lang="en-GB" b="1" dirty="0">
              <a:solidFill>
                <a:srgbClr val="C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8391" y="1876751"/>
            <a:ext cx="8207360" cy="3838249"/>
            <a:chOff x="358391" y="2086538"/>
            <a:chExt cx="8207360" cy="3838249"/>
          </a:xfrm>
        </p:grpSpPr>
        <p:sp>
          <p:nvSpPr>
            <p:cNvPr id="7" name="object 220"/>
            <p:cNvSpPr/>
            <p:nvPr/>
          </p:nvSpPr>
          <p:spPr>
            <a:xfrm>
              <a:off x="1088898" y="4396740"/>
              <a:ext cx="1001268" cy="720851"/>
            </a:xfrm>
            <a:custGeom>
              <a:avLst/>
              <a:gdLst/>
              <a:ahLst/>
              <a:cxnLst/>
              <a:rect l="l" t="t" r="r" b="b"/>
              <a:pathLst>
                <a:path w="1001268" h="720851">
                  <a:moveTo>
                    <a:pt x="0" y="0"/>
                  </a:moveTo>
                  <a:lnTo>
                    <a:pt x="0" y="720851"/>
                  </a:lnTo>
                  <a:lnTo>
                    <a:pt x="1001268" y="720851"/>
                  </a:lnTo>
                  <a:lnTo>
                    <a:pt x="1001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" name="object 221"/>
            <p:cNvSpPr/>
            <p:nvPr/>
          </p:nvSpPr>
          <p:spPr>
            <a:xfrm>
              <a:off x="2767584" y="3921252"/>
              <a:ext cx="1015745" cy="1196339"/>
            </a:xfrm>
            <a:custGeom>
              <a:avLst/>
              <a:gdLst/>
              <a:ahLst/>
              <a:cxnLst/>
              <a:rect l="l" t="t" r="r" b="b"/>
              <a:pathLst>
                <a:path w="1015745" h="1196339">
                  <a:moveTo>
                    <a:pt x="0" y="0"/>
                  </a:moveTo>
                  <a:lnTo>
                    <a:pt x="0" y="1196339"/>
                  </a:lnTo>
                  <a:lnTo>
                    <a:pt x="1015745" y="1196339"/>
                  </a:lnTo>
                  <a:lnTo>
                    <a:pt x="101574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" name="object 222"/>
            <p:cNvSpPr/>
            <p:nvPr/>
          </p:nvSpPr>
          <p:spPr>
            <a:xfrm>
              <a:off x="743331" y="2515362"/>
              <a:ext cx="0" cy="2609850"/>
            </a:xfrm>
            <a:custGeom>
              <a:avLst/>
              <a:gdLst/>
              <a:ahLst/>
              <a:cxnLst/>
              <a:rect l="l" t="t" r="r" b="b"/>
              <a:pathLst>
                <a:path h="2609850">
                  <a:moveTo>
                    <a:pt x="0" y="0"/>
                  </a:moveTo>
                  <a:lnTo>
                    <a:pt x="0" y="2609850"/>
                  </a:lnTo>
                </a:path>
              </a:pathLst>
            </a:custGeom>
            <a:ln w="15748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223"/>
            <p:cNvSpPr/>
            <p:nvPr/>
          </p:nvSpPr>
          <p:spPr>
            <a:xfrm>
              <a:off x="742950" y="5124831"/>
              <a:ext cx="58673" cy="0"/>
            </a:xfrm>
            <a:custGeom>
              <a:avLst/>
              <a:gdLst/>
              <a:ahLst/>
              <a:cxnLst/>
              <a:rect l="l" t="t" r="r" b="b"/>
              <a:pathLst>
                <a:path w="58673">
                  <a:moveTo>
                    <a:pt x="58673" y="0"/>
                  </a:moveTo>
                  <a:lnTo>
                    <a:pt x="0" y="0"/>
                  </a:lnTo>
                </a:path>
              </a:pathLst>
            </a:custGeom>
            <a:ln w="15747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224"/>
            <p:cNvSpPr/>
            <p:nvPr/>
          </p:nvSpPr>
          <p:spPr>
            <a:xfrm>
              <a:off x="742950" y="2515743"/>
              <a:ext cx="58673" cy="0"/>
            </a:xfrm>
            <a:custGeom>
              <a:avLst/>
              <a:gdLst/>
              <a:ahLst/>
              <a:cxnLst/>
              <a:rect l="l" t="t" r="r" b="b"/>
              <a:pathLst>
                <a:path w="58673">
                  <a:moveTo>
                    <a:pt x="58673" y="0"/>
                  </a:moveTo>
                  <a:lnTo>
                    <a:pt x="0" y="0"/>
                  </a:lnTo>
                </a:path>
              </a:pathLst>
            </a:custGeom>
            <a:ln w="15747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225"/>
            <p:cNvSpPr/>
            <p:nvPr/>
          </p:nvSpPr>
          <p:spPr>
            <a:xfrm>
              <a:off x="742950" y="5124831"/>
              <a:ext cx="3371850" cy="0"/>
            </a:xfrm>
            <a:custGeom>
              <a:avLst/>
              <a:gdLst/>
              <a:ahLst/>
              <a:cxnLst/>
              <a:rect l="l" t="t" r="r" b="b"/>
              <a:pathLst>
                <a:path w="3371850">
                  <a:moveTo>
                    <a:pt x="3371850" y="0"/>
                  </a:moveTo>
                  <a:lnTo>
                    <a:pt x="0" y="0"/>
                  </a:lnTo>
                </a:path>
              </a:pathLst>
            </a:custGeom>
            <a:ln w="15747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41"/>
            <p:cNvSpPr/>
            <p:nvPr/>
          </p:nvSpPr>
          <p:spPr>
            <a:xfrm>
              <a:off x="4796028" y="5125211"/>
              <a:ext cx="3595878" cy="19050"/>
            </a:xfrm>
            <a:custGeom>
              <a:avLst/>
              <a:gdLst/>
              <a:ahLst/>
              <a:cxnLst/>
              <a:rect l="l" t="t" r="r" b="b"/>
              <a:pathLst>
                <a:path w="3595878" h="19050">
                  <a:moveTo>
                    <a:pt x="3585972" y="0"/>
                  </a:moveTo>
                  <a:lnTo>
                    <a:pt x="3576828" y="9143"/>
                  </a:lnTo>
                  <a:lnTo>
                    <a:pt x="0" y="9906"/>
                  </a:lnTo>
                  <a:lnTo>
                    <a:pt x="4571" y="13716"/>
                  </a:lnTo>
                  <a:lnTo>
                    <a:pt x="9905" y="13716"/>
                  </a:lnTo>
                  <a:lnTo>
                    <a:pt x="3585972" y="19049"/>
                  </a:lnTo>
                  <a:lnTo>
                    <a:pt x="3589019" y="19049"/>
                  </a:lnTo>
                  <a:lnTo>
                    <a:pt x="3591305" y="17525"/>
                  </a:lnTo>
                  <a:lnTo>
                    <a:pt x="3595116" y="14477"/>
                  </a:lnTo>
                  <a:lnTo>
                    <a:pt x="3595878" y="11429"/>
                  </a:lnTo>
                  <a:lnTo>
                    <a:pt x="3595878" y="9143"/>
                  </a:lnTo>
                  <a:lnTo>
                    <a:pt x="3585972" y="0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42"/>
            <p:cNvSpPr/>
            <p:nvPr/>
          </p:nvSpPr>
          <p:spPr>
            <a:xfrm>
              <a:off x="4886706" y="246278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7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43"/>
            <p:cNvSpPr/>
            <p:nvPr/>
          </p:nvSpPr>
          <p:spPr>
            <a:xfrm>
              <a:off x="4886706" y="246278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27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44"/>
            <p:cNvSpPr/>
            <p:nvPr/>
          </p:nvSpPr>
          <p:spPr>
            <a:xfrm>
              <a:off x="4796028" y="2448305"/>
              <a:ext cx="3576828" cy="2681478"/>
            </a:xfrm>
            <a:custGeom>
              <a:avLst/>
              <a:gdLst/>
              <a:ahLst/>
              <a:cxnLst/>
              <a:rect l="l" t="t" r="r" b="b"/>
              <a:pathLst>
                <a:path w="3576828" h="2681478">
                  <a:moveTo>
                    <a:pt x="3576828" y="2676892"/>
                  </a:moveTo>
                  <a:lnTo>
                    <a:pt x="19049" y="2671585"/>
                  </a:lnTo>
                  <a:lnTo>
                    <a:pt x="9905" y="2671572"/>
                  </a:lnTo>
                  <a:lnTo>
                    <a:pt x="19049" y="14477"/>
                  </a:lnTo>
                  <a:lnTo>
                    <a:pt x="19049" y="5333"/>
                  </a:lnTo>
                  <a:lnTo>
                    <a:pt x="0" y="0"/>
                  </a:lnTo>
                  <a:lnTo>
                    <a:pt x="0" y="5333"/>
                  </a:lnTo>
                  <a:lnTo>
                    <a:pt x="9905" y="14477"/>
                  </a:lnTo>
                  <a:lnTo>
                    <a:pt x="0" y="2681478"/>
                  </a:lnTo>
                  <a:lnTo>
                    <a:pt x="19049" y="2681478"/>
                  </a:lnTo>
                  <a:lnTo>
                    <a:pt x="3576828" y="2676892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45"/>
            <p:cNvSpPr/>
            <p:nvPr/>
          </p:nvSpPr>
          <p:spPr>
            <a:xfrm>
              <a:off x="4796028" y="2443733"/>
              <a:ext cx="90678" cy="19050"/>
            </a:xfrm>
            <a:custGeom>
              <a:avLst/>
              <a:gdLst/>
              <a:ahLst/>
              <a:cxnLst/>
              <a:rect l="l" t="t" r="r" b="b"/>
              <a:pathLst>
                <a:path w="90677" h="19050">
                  <a:moveTo>
                    <a:pt x="90677" y="19050"/>
                  </a:moveTo>
                  <a:lnTo>
                    <a:pt x="906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19049" y="9906"/>
                  </a:lnTo>
                  <a:lnTo>
                    <a:pt x="19049" y="19049"/>
                  </a:lnTo>
                  <a:lnTo>
                    <a:pt x="90677" y="19050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46"/>
            <p:cNvSpPr/>
            <p:nvPr/>
          </p:nvSpPr>
          <p:spPr>
            <a:xfrm>
              <a:off x="4796028" y="5046725"/>
              <a:ext cx="3595878" cy="88392"/>
            </a:xfrm>
            <a:custGeom>
              <a:avLst/>
              <a:gdLst/>
              <a:ahLst/>
              <a:cxnLst/>
              <a:rect l="l" t="t" r="r" b="b"/>
              <a:pathLst>
                <a:path w="3595878" h="88391">
                  <a:moveTo>
                    <a:pt x="3595878" y="87630"/>
                  </a:moveTo>
                  <a:lnTo>
                    <a:pt x="3595878" y="0"/>
                  </a:lnTo>
                  <a:lnTo>
                    <a:pt x="3576828" y="0"/>
                  </a:lnTo>
                  <a:lnTo>
                    <a:pt x="3576828" y="78472"/>
                  </a:lnTo>
                  <a:lnTo>
                    <a:pt x="19049" y="83058"/>
                  </a:lnTo>
                  <a:lnTo>
                    <a:pt x="0" y="83058"/>
                  </a:lnTo>
                  <a:lnTo>
                    <a:pt x="0" y="88392"/>
                  </a:lnTo>
                  <a:lnTo>
                    <a:pt x="3576828" y="87630"/>
                  </a:lnTo>
                  <a:lnTo>
                    <a:pt x="3585972" y="78485"/>
                  </a:lnTo>
                  <a:lnTo>
                    <a:pt x="3595878" y="87630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47"/>
            <p:cNvSpPr/>
            <p:nvPr/>
          </p:nvSpPr>
          <p:spPr>
            <a:xfrm>
              <a:off x="4808982" y="2991992"/>
              <a:ext cx="71627" cy="0"/>
            </a:xfrm>
            <a:custGeom>
              <a:avLst/>
              <a:gdLst/>
              <a:ahLst/>
              <a:cxnLst/>
              <a:rect l="l" t="t" r="r" b="b"/>
              <a:pathLst>
                <a:path w="71627">
                  <a:moveTo>
                    <a:pt x="71627" y="0"/>
                  </a:moveTo>
                  <a:lnTo>
                    <a:pt x="0" y="0"/>
                  </a:lnTo>
                </a:path>
              </a:pathLst>
            </a:custGeom>
            <a:ln w="2032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0" name="object 48"/>
            <p:cNvSpPr/>
            <p:nvPr/>
          </p:nvSpPr>
          <p:spPr>
            <a:xfrm>
              <a:off x="4808982" y="3534537"/>
              <a:ext cx="71627" cy="0"/>
            </a:xfrm>
            <a:custGeom>
              <a:avLst/>
              <a:gdLst/>
              <a:ahLst/>
              <a:cxnLst/>
              <a:rect l="l" t="t" r="r" b="b"/>
              <a:pathLst>
                <a:path w="71627">
                  <a:moveTo>
                    <a:pt x="71627" y="0"/>
                  </a:moveTo>
                  <a:lnTo>
                    <a:pt x="0" y="0"/>
                  </a:lnTo>
                </a:path>
              </a:pathLst>
            </a:custGeom>
            <a:ln w="2032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49"/>
            <p:cNvSpPr/>
            <p:nvPr/>
          </p:nvSpPr>
          <p:spPr>
            <a:xfrm>
              <a:off x="4808982" y="4066413"/>
              <a:ext cx="71627" cy="0"/>
            </a:xfrm>
            <a:custGeom>
              <a:avLst/>
              <a:gdLst/>
              <a:ahLst/>
              <a:cxnLst/>
              <a:rect l="l" t="t" r="r" b="b"/>
              <a:pathLst>
                <a:path w="71627">
                  <a:moveTo>
                    <a:pt x="71627" y="0"/>
                  </a:moveTo>
                  <a:lnTo>
                    <a:pt x="0" y="0"/>
                  </a:lnTo>
                </a:path>
              </a:pathLst>
            </a:custGeom>
            <a:ln w="2032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50"/>
            <p:cNvSpPr/>
            <p:nvPr/>
          </p:nvSpPr>
          <p:spPr>
            <a:xfrm>
              <a:off x="4808982" y="4603623"/>
              <a:ext cx="71627" cy="0"/>
            </a:xfrm>
            <a:custGeom>
              <a:avLst/>
              <a:gdLst/>
              <a:ahLst/>
              <a:cxnLst/>
              <a:rect l="l" t="t" r="r" b="b"/>
              <a:pathLst>
                <a:path w="71627">
                  <a:moveTo>
                    <a:pt x="71627" y="0"/>
                  </a:moveTo>
                  <a:lnTo>
                    <a:pt x="0" y="0"/>
                  </a:lnTo>
                </a:path>
              </a:pathLst>
            </a:custGeom>
            <a:ln w="2032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51"/>
            <p:cNvSpPr/>
            <p:nvPr/>
          </p:nvSpPr>
          <p:spPr>
            <a:xfrm>
              <a:off x="5409057" y="5068062"/>
              <a:ext cx="0" cy="73913"/>
            </a:xfrm>
            <a:custGeom>
              <a:avLst/>
              <a:gdLst/>
              <a:ahLst/>
              <a:cxnLst/>
              <a:rect l="l" t="t" r="r" b="b"/>
              <a:pathLst>
                <a:path h="73913">
                  <a:moveTo>
                    <a:pt x="0" y="0"/>
                  </a:moveTo>
                  <a:lnTo>
                    <a:pt x="0" y="73913"/>
                  </a:lnTo>
                </a:path>
              </a:pathLst>
            </a:custGeom>
            <a:ln w="2032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52"/>
            <p:cNvSpPr/>
            <p:nvPr/>
          </p:nvSpPr>
          <p:spPr>
            <a:xfrm>
              <a:off x="5999607" y="5068061"/>
              <a:ext cx="0" cy="73913"/>
            </a:xfrm>
            <a:custGeom>
              <a:avLst/>
              <a:gdLst/>
              <a:ahLst/>
              <a:cxnLst/>
              <a:rect l="l" t="t" r="r" b="b"/>
              <a:pathLst>
                <a:path h="73913">
                  <a:moveTo>
                    <a:pt x="0" y="0"/>
                  </a:moveTo>
                  <a:lnTo>
                    <a:pt x="0" y="73913"/>
                  </a:lnTo>
                </a:path>
              </a:pathLst>
            </a:custGeom>
            <a:ln w="2032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53"/>
            <p:cNvSpPr/>
            <p:nvPr/>
          </p:nvSpPr>
          <p:spPr>
            <a:xfrm>
              <a:off x="6594729" y="5068061"/>
              <a:ext cx="0" cy="73913"/>
            </a:xfrm>
            <a:custGeom>
              <a:avLst/>
              <a:gdLst/>
              <a:ahLst/>
              <a:cxnLst/>
              <a:rect l="l" t="t" r="r" b="b"/>
              <a:pathLst>
                <a:path h="73913">
                  <a:moveTo>
                    <a:pt x="0" y="0"/>
                  </a:moveTo>
                  <a:lnTo>
                    <a:pt x="0" y="73913"/>
                  </a:lnTo>
                </a:path>
              </a:pathLst>
            </a:custGeom>
            <a:ln w="2032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54"/>
            <p:cNvSpPr/>
            <p:nvPr/>
          </p:nvSpPr>
          <p:spPr>
            <a:xfrm>
              <a:off x="7195184" y="5068061"/>
              <a:ext cx="0" cy="73913"/>
            </a:xfrm>
            <a:custGeom>
              <a:avLst/>
              <a:gdLst/>
              <a:ahLst/>
              <a:cxnLst/>
              <a:rect l="l" t="t" r="r" b="b"/>
              <a:pathLst>
                <a:path h="73913">
                  <a:moveTo>
                    <a:pt x="0" y="0"/>
                  </a:moveTo>
                  <a:lnTo>
                    <a:pt x="0" y="73913"/>
                  </a:lnTo>
                </a:path>
              </a:pathLst>
            </a:custGeom>
            <a:ln w="2032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" name="object 55"/>
            <p:cNvSpPr/>
            <p:nvPr/>
          </p:nvSpPr>
          <p:spPr>
            <a:xfrm>
              <a:off x="7790307" y="5068061"/>
              <a:ext cx="0" cy="73913"/>
            </a:xfrm>
            <a:custGeom>
              <a:avLst/>
              <a:gdLst/>
              <a:ahLst/>
              <a:cxnLst/>
              <a:rect l="l" t="t" r="r" b="b"/>
              <a:pathLst>
                <a:path h="73913">
                  <a:moveTo>
                    <a:pt x="0" y="0"/>
                  </a:moveTo>
                  <a:lnTo>
                    <a:pt x="0" y="73913"/>
                  </a:lnTo>
                </a:path>
              </a:pathLst>
            </a:custGeom>
            <a:ln w="20320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" name="object 56"/>
            <p:cNvSpPr/>
            <p:nvPr/>
          </p:nvSpPr>
          <p:spPr>
            <a:xfrm>
              <a:off x="4806695" y="2458211"/>
              <a:ext cx="3605784" cy="422147"/>
            </a:xfrm>
            <a:custGeom>
              <a:avLst/>
              <a:gdLst/>
              <a:ahLst/>
              <a:cxnLst/>
              <a:rect l="l" t="t" r="r" b="b"/>
              <a:pathLst>
                <a:path w="3605784" h="422147">
                  <a:moveTo>
                    <a:pt x="829818" y="80010"/>
                  </a:moveTo>
                  <a:lnTo>
                    <a:pt x="827532" y="76962"/>
                  </a:lnTo>
                  <a:lnTo>
                    <a:pt x="822960" y="74676"/>
                  </a:lnTo>
                  <a:lnTo>
                    <a:pt x="819150" y="74676"/>
                  </a:lnTo>
                  <a:lnTo>
                    <a:pt x="587056" y="78395"/>
                  </a:lnTo>
                  <a:lnTo>
                    <a:pt x="591312" y="82296"/>
                  </a:lnTo>
                  <a:lnTo>
                    <a:pt x="843461" y="97064"/>
                  </a:lnTo>
                  <a:lnTo>
                    <a:pt x="829818" y="80010"/>
                  </a:lnTo>
                  <a:close/>
                </a:path>
                <a:path w="3605784" h="422147">
                  <a:moveTo>
                    <a:pt x="355092" y="50292"/>
                  </a:moveTo>
                  <a:lnTo>
                    <a:pt x="329184" y="54864"/>
                  </a:lnTo>
                  <a:lnTo>
                    <a:pt x="534924" y="70104"/>
                  </a:lnTo>
                  <a:lnTo>
                    <a:pt x="554736" y="48768"/>
                  </a:lnTo>
                  <a:lnTo>
                    <a:pt x="551688" y="46482"/>
                  </a:lnTo>
                  <a:lnTo>
                    <a:pt x="548640" y="44958"/>
                  </a:lnTo>
                  <a:lnTo>
                    <a:pt x="343662" y="44958"/>
                  </a:lnTo>
                  <a:lnTo>
                    <a:pt x="317754" y="49530"/>
                  </a:lnTo>
                  <a:lnTo>
                    <a:pt x="329184" y="54864"/>
                  </a:lnTo>
                  <a:lnTo>
                    <a:pt x="355092" y="50292"/>
                  </a:lnTo>
                  <a:close/>
                </a:path>
                <a:path w="3605784" h="422147">
                  <a:moveTo>
                    <a:pt x="1532382" y="219456"/>
                  </a:moveTo>
                  <a:lnTo>
                    <a:pt x="1882140" y="231648"/>
                  </a:lnTo>
                  <a:lnTo>
                    <a:pt x="1886304" y="238588"/>
                  </a:lnTo>
                  <a:lnTo>
                    <a:pt x="1900428" y="262128"/>
                  </a:lnTo>
                  <a:lnTo>
                    <a:pt x="1922526" y="257556"/>
                  </a:lnTo>
                  <a:lnTo>
                    <a:pt x="1937004" y="264414"/>
                  </a:lnTo>
                  <a:lnTo>
                    <a:pt x="1922526" y="257556"/>
                  </a:lnTo>
                  <a:lnTo>
                    <a:pt x="1927303" y="266086"/>
                  </a:lnTo>
                  <a:lnTo>
                    <a:pt x="1943862" y="295656"/>
                  </a:lnTo>
                  <a:lnTo>
                    <a:pt x="2066544" y="284988"/>
                  </a:lnTo>
                  <a:lnTo>
                    <a:pt x="2073402" y="287274"/>
                  </a:lnTo>
                  <a:lnTo>
                    <a:pt x="2212848" y="284988"/>
                  </a:lnTo>
                  <a:lnTo>
                    <a:pt x="2069744" y="284987"/>
                  </a:lnTo>
                  <a:lnTo>
                    <a:pt x="1969008" y="281178"/>
                  </a:lnTo>
                  <a:lnTo>
                    <a:pt x="1956816" y="273558"/>
                  </a:lnTo>
                  <a:lnTo>
                    <a:pt x="1964588" y="273557"/>
                  </a:lnTo>
                  <a:lnTo>
                    <a:pt x="1924812" y="246888"/>
                  </a:lnTo>
                  <a:lnTo>
                    <a:pt x="1910334" y="240030"/>
                  </a:lnTo>
                  <a:lnTo>
                    <a:pt x="1894332" y="238506"/>
                  </a:lnTo>
                  <a:lnTo>
                    <a:pt x="1919607" y="238431"/>
                  </a:lnTo>
                  <a:lnTo>
                    <a:pt x="1906524" y="217170"/>
                  </a:lnTo>
                  <a:lnTo>
                    <a:pt x="1904238" y="212598"/>
                  </a:lnTo>
                  <a:lnTo>
                    <a:pt x="1898904" y="210312"/>
                  </a:lnTo>
                  <a:lnTo>
                    <a:pt x="1894332" y="210312"/>
                  </a:lnTo>
                  <a:lnTo>
                    <a:pt x="1528056" y="214049"/>
                  </a:lnTo>
                  <a:lnTo>
                    <a:pt x="1520952" y="214122"/>
                  </a:lnTo>
                  <a:lnTo>
                    <a:pt x="1532382" y="219456"/>
                  </a:lnTo>
                  <a:close/>
                </a:path>
                <a:path w="3605784" h="422147">
                  <a:moveTo>
                    <a:pt x="2216658" y="328422"/>
                  </a:moveTo>
                  <a:lnTo>
                    <a:pt x="2209038" y="313944"/>
                  </a:lnTo>
                  <a:lnTo>
                    <a:pt x="2202759" y="313944"/>
                  </a:lnTo>
                  <a:lnTo>
                    <a:pt x="2216658" y="328422"/>
                  </a:lnTo>
                  <a:close/>
                </a:path>
                <a:path w="3605784" h="422147">
                  <a:moveTo>
                    <a:pt x="2333244" y="333756"/>
                  </a:moveTo>
                  <a:lnTo>
                    <a:pt x="2303828" y="328789"/>
                  </a:lnTo>
                  <a:lnTo>
                    <a:pt x="2321052" y="355854"/>
                  </a:lnTo>
                  <a:lnTo>
                    <a:pt x="2333244" y="333756"/>
                  </a:lnTo>
                  <a:close/>
                </a:path>
                <a:path w="3605784" h="422147">
                  <a:moveTo>
                    <a:pt x="3810" y="24384"/>
                  </a:moveTo>
                  <a:lnTo>
                    <a:pt x="18287" y="7620"/>
                  </a:lnTo>
                  <a:lnTo>
                    <a:pt x="0" y="6096"/>
                  </a:lnTo>
                  <a:lnTo>
                    <a:pt x="3810" y="24384"/>
                  </a:lnTo>
                  <a:close/>
                </a:path>
                <a:path w="3605784" h="422147">
                  <a:moveTo>
                    <a:pt x="32004" y="19050"/>
                  </a:moveTo>
                  <a:lnTo>
                    <a:pt x="225551" y="19050"/>
                  </a:lnTo>
                  <a:lnTo>
                    <a:pt x="224789" y="12192"/>
                  </a:lnTo>
                  <a:lnTo>
                    <a:pt x="218694" y="7620"/>
                  </a:lnTo>
                  <a:lnTo>
                    <a:pt x="29717" y="7619"/>
                  </a:lnTo>
                  <a:lnTo>
                    <a:pt x="32004" y="19050"/>
                  </a:lnTo>
                  <a:close/>
                </a:path>
                <a:path w="3605784" h="422147">
                  <a:moveTo>
                    <a:pt x="199948" y="35813"/>
                  </a:moveTo>
                  <a:lnTo>
                    <a:pt x="211836" y="35814"/>
                  </a:lnTo>
                  <a:lnTo>
                    <a:pt x="215646" y="26670"/>
                  </a:lnTo>
                  <a:lnTo>
                    <a:pt x="198120" y="24384"/>
                  </a:lnTo>
                  <a:lnTo>
                    <a:pt x="5334" y="31242"/>
                  </a:lnTo>
                  <a:lnTo>
                    <a:pt x="11430" y="35814"/>
                  </a:lnTo>
                  <a:lnTo>
                    <a:pt x="199948" y="35813"/>
                  </a:lnTo>
                  <a:close/>
                </a:path>
                <a:path w="3605784" h="422147">
                  <a:moveTo>
                    <a:pt x="229362" y="38100"/>
                  </a:moveTo>
                  <a:lnTo>
                    <a:pt x="339851" y="32004"/>
                  </a:lnTo>
                  <a:lnTo>
                    <a:pt x="337566" y="28194"/>
                  </a:lnTo>
                  <a:lnTo>
                    <a:pt x="332994" y="26670"/>
                  </a:lnTo>
                  <a:lnTo>
                    <a:pt x="227075" y="26669"/>
                  </a:lnTo>
                  <a:lnTo>
                    <a:pt x="229362" y="38100"/>
                  </a:lnTo>
                  <a:close/>
                </a:path>
                <a:path w="3605784" h="422147">
                  <a:moveTo>
                    <a:pt x="819150" y="103632"/>
                  </a:moveTo>
                  <a:lnTo>
                    <a:pt x="915104" y="116778"/>
                  </a:lnTo>
                  <a:lnTo>
                    <a:pt x="904494" y="100584"/>
                  </a:lnTo>
                  <a:lnTo>
                    <a:pt x="901446" y="96012"/>
                  </a:lnTo>
                  <a:lnTo>
                    <a:pt x="896112" y="93726"/>
                  </a:lnTo>
                  <a:lnTo>
                    <a:pt x="891540" y="93726"/>
                  </a:lnTo>
                  <a:lnTo>
                    <a:pt x="843461" y="97064"/>
                  </a:lnTo>
                  <a:lnTo>
                    <a:pt x="848106" y="102870"/>
                  </a:lnTo>
                  <a:lnTo>
                    <a:pt x="819150" y="103632"/>
                  </a:lnTo>
                  <a:close/>
                </a:path>
                <a:path w="3605784" h="422147">
                  <a:moveTo>
                    <a:pt x="918972" y="122682"/>
                  </a:moveTo>
                  <a:lnTo>
                    <a:pt x="1066038" y="122682"/>
                  </a:lnTo>
                  <a:lnTo>
                    <a:pt x="1061466" y="120396"/>
                  </a:lnTo>
                  <a:lnTo>
                    <a:pt x="1056894" y="120396"/>
                  </a:lnTo>
                  <a:lnTo>
                    <a:pt x="915104" y="116778"/>
                  </a:lnTo>
                  <a:lnTo>
                    <a:pt x="907542" y="116586"/>
                  </a:lnTo>
                  <a:lnTo>
                    <a:pt x="918972" y="122682"/>
                  </a:lnTo>
                  <a:close/>
                </a:path>
                <a:path w="3605784" h="422147">
                  <a:moveTo>
                    <a:pt x="884746" y="123144"/>
                  </a:moveTo>
                  <a:lnTo>
                    <a:pt x="893064" y="122682"/>
                  </a:lnTo>
                  <a:lnTo>
                    <a:pt x="880110" y="115824"/>
                  </a:lnTo>
                  <a:lnTo>
                    <a:pt x="826008" y="121158"/>
                  </a:lnTo>
                  <a:lnTo>
                    <a:pt x="829056" y="124206"/>
                  </a:lnTo>
                  <a:lnTo>
                    <a:pt x="833628" y="126492"/>
                  </a:lnTo>
                  <a:lnTo>
                    <a:pt x="838200" y="125730"/>
                  </a:lnTo>
                  <a:lnTo>
                    <a:pt x="884746" y="123144"/>
                  </a:lnTo>
                  <a:close/>
                </a:path>
                <a:path w="3605784" h="422147">
                  <a:moveTo>
                    <a:pt x="901446" y="144780"/>
                  </a:moveTo>
                  <a:lnTo>
                    <a:pt x="906780" y="144780"/>
                  </a:lnTo>
                  <a:lnTo>
                    <a:pt x="1048812" y="148403"/>
                  </a:lnTo>
                  <a:lnTo>
                    <a:pt x="1081278" y="195072"/>
                  </a:lnTo>
                  <a:lnTo>
                    <a:pt x="1104900" y="179070"/>
                  </a:lnTo>
                  <a:lnTo>
                    <a:pt x="1360932" y="179832"/>
                  </a:lnTo>
                  <a:lnTo>
                    <a:pt x="1100263" y="172405"/>
                  </a:lnTo>
                  <a:lnTo>
                    <a:pt x="1093470" y="172212"/>
                  </a:lnTo>
                  <a:lnTo>
                    <a:pt x="1056132" y="148590"/>
                  </a:lnTo>
                  <a:lnTo>
                    <a:pt x="1044702" y="142494"/>
                  </a:lnTo>
                  <a:lnTo>
                    <a:pt x="901446" y="144780"/>
                  </a:lnTo>
                  <a:close/>
                </a:path>
                <a:path w="3605784" h="422147">
                  <a:moveTo>
                    <a:pt x="1044702" y="142494"/>
                  </a:moveTo>
                  <a:lnTo>
                    <a:pt x="1056132" y="148590"/>
                  </a:lnTo>
                  <a:lnTo>
                    <a:pt x="1093470" y="172212"/>
                  </a:lnTo>
                  <a:lnTo>
                    <a:pt x="1100263" y="172405"/>
                  </a:lnTo>
                  <a:lnTo>
                    <a:pt x="1068324" y="126492"/>
                  </a:lnTo>
                  <a:lnTo>
                    <a:pt x="1066038" y="122682"/>
                  </a:lnTo>
                  <a:lnTo>
                    <a:pt x="918972" y="122682"/>
                  </a:lnTo>
                  <a:lnTo>
                    <a:pt x="907542" y="116586"/>
                  </a:lnTo>
                  <a:lnTo>
                    <a:pt x="915104" y="116778"/>
                  </a:lnTo>
                  <a:lnTo>
                    <a:pt x="819150" y="103632"/>
                  </a:lnTo>
                  <a:lnTo>
                    <a:pt x="848106" y="102870"/>
                  </a:lnTo>
                  <a:lnTo>
                    <a:pt x="843461" y="97064"/>
                  </a:lnTo>
                  <a:lnTo>
                    <a:pt x="591312" y="82296"/>
                  </a:lnTo>
                  <a:lnTo>
                    <a:pt x="587056" y="78395"/>
                  </a:lnTo>
                  <a:lnTo>
                    <a:pt x="554736" y="48768"/>
                  </a:lnTo>
                  <a:lnTo>
                    <a:pt x="534924" y="70104"/>
                  </a:lnTo>
                  <a:lnTo>
                    <a:pt x="329184" y="54864"/>
                  </a:lnTo>
                  <a:lnTo>
                    <a:pt x="317754" y="49530"/>
                  </a:lnTo>
                  <a:lnTo>
                    <a:pt x="343662" y="44958"/>
                  </a:lnTo>
                  <a:lnTo>
                    <a:pt x="350647" y="44958"/>
                  </a:lnTo>
                  <a:lnTo>
                    <a:pt x="339851" y="32004"/>
                  </a:lnTo>
                  <a:lnTo>
                    <a:pt x="229362" y="38100"/>
                  </a:lnTo>
                  <a:lnTo>
                    <a:pt x="227075" y="26669"/>
                  </a:lnTo>
                  <a:lnTo>
                    <a:pt x="225551" y="19050"/>
                  </a:lnTo>
                  <a:lnTo>
                    <a:pt x="32004" y="19050"/>
                  </a:lnTo>
                  <a:lnTo>
                    <a:pt x="29717" y="7619"/>
                  </a:lnTo>
                  <a:lnTo>
                    <a:pt x="28194" y="0"/>
                  </a:lnTo>
                  <a:lnTo>
                    <a:pt x="0" y="6096"/>
                  </a:lnTo>
                  <a:lnTo>
                    <a:pt x="18287" y="7620"/>
                  </a:lnTo>
                  <a:lnTo>
                    <a:pt x="3810" y="24384"/>
                  </a:lnTo>
                  <a:lnTo>
                    <a:pt x="5334" y="31242"/>
                  </a:lnTo>
                  <a:lnTo>
                    <a:pt x="198120" y="24384"/>
                  </a:lnTo>
                  <a:lnTo>
                    <a:pt x="215646" y="26670"/>
                  </a:lnTo>
                  <a:lnTo>
                    <a:pt x="211836" y="35814"/>
                  </a:lnTo>
                  <a:lnTo>
                    <a:pt x="199948" y="35813"/>
                  </a:lnTo>
                  <a:lnTo>
                    <a:pt x="201168" y="43434"/>
                  </a:lnTo>
                  <a:lnTo>
                    <a:pt x="202692" y="50292"/>
                  </a:lnTo>
                  <a:lnTo>
                    <a:pt x="208787" y="54864"/>
                  </a:lnTo>
                  <a:lnTo>
                    <a:pt x="321976" y="54864"/>
                  </a:lnTo>
                  <a:lnTo>
                    <a:pt x="332232" y="67818"/>
                  </a:lnTo>
                  <a:lnTo>
                    <a:pt x="335280" y="71628"/>
                  </a:lnTo>
                  <a:lnTo>
                    <a:pt x="339089" y="73914"/>
                  </a:lnTo>
                  <a:lnTo>
                    <a:pt x="544830" y="73914"/>
                  </a:lnTo>
                  <a:lnTo>
                    <a:pt x="581406" y="78486"/>
                  </a:lnTo>
                  <a:lnTo>
                    <a:pt x="571500" y="103632"/>
                  </a:lnTo>
                  <a:lnTo>
                    <a:pt x="836676" y="97536"/>
                  </a:lnTo>
                  <a:lnTo>
                    <a:pt x="807720" y="98298"/>
                  </a:lnTo>
                  <a:lnTo>
                    <a:pt x="812077" y="103745"/>
                  </a:lnTo>
                  <a:lnTo>
                    <a:pt x="826008" y="121158"/>
                  </a:lnTo>
                  <a:lnTo>
                    <a:pt x="880110" y="115824"/>
                  </a:lnTo>
                  <a:lnTo>
                    <a:pt x="893064" y="122682"/>
                  </a:lnTo>
                  <a:lnTo>
                    <a:pt x="884746" y="123144"/>
                  </a:lnTo>
                  <a:lnTo>
                    <a:pt x="894588" y="138684"/>
                  </a:lnTo>
                  <a:lnTo>
                    <a:pt x="897636" y="142494"/>
                  </a:lnTo>
                  <a:lnTo>
                    <a:pt x="901446" y="144780"/>
                  </a:lnTo>
                  <a:lnTo>
                    <a:pt x="1044702" y="142494"/>
                  </a:lnTo>
                  <a:close/>
                </a:path>
                <a:path w="3605784" h="422147">
                  <a:moveTo>
                    <a:pt x="1354377" y="208622"/>
                  </a:moveTo>
                  <a:lnTo>
                    <a:pt x="1360932" y="215646"/>
                  </a:lnTo>
                  <a:lnTo>
                    <a:pt x="1491996" y="214884"/>
                  </a:lnTo>
                  <a:lnTo>
                    <a:pt x="1502664" y="220218"/>
                  </a:lnTo>
                  <a:lnTo>
                    <a:pt x="1510284" y="236982"/>
                  </a:lnTo>
                  <a:lnTo>
                    <a:pt x="1513332" y="240792"/>
                  </a:lnTo>
                  <a:lnTo>
                    <a:pt x="1517142" y="242316"/>
                  </a:lnTo>
                  <a:lnTo>
                    <a:pt x="1521714" y="242316"/>
                  </a:lnTo>
                  <a:lnTo>
                    <a:pt x="1886304" y="238588"/>
                  </a:lnTo>
                  <a:lnTo>
                    <a:pt x="1882140" y="231648"/>
                  </a:lnTo>
                  <a:lnTo>
                    <a:pt x="1532382" y="219456"/>
                  </a:lnTo>
                  <a:lnTo>
                    <a:pt x="1520952" y="214122"/>
                  </a:lnTo>
                  <a:lnTo>
                    <a:pt x="1528056" y="214049"/>
                  </a:lnTo>
                  <a:lnTo>
                    <a:pt x="1514094" y="196596"/>
                  </a:lnTo>
                  <a:lnTo>
                    <a:pt x="1381506" y="195834"/>
                  </a:lnTo>
                  <a:lnTo>
                    <a:pt x="1371600" y="191262"/>
                  </a:lnTo>
                  <a:lnTo>
                    <a:pt x="1377238" y="191261"/>
                  </a:lnTo>
                  <a:lnTo>
                    <a:pt x="1370838" y="184404"/>
                  </a:lnTo>
                  <a:lnTo>
                    <a:pt x="1367790" y="181356"/>
                  </a:lnTo>
                  <a:lnTo>
                    <a:pt x="1364742" y="179832"/>
                  </a:lnTo>
                  <a:lnTo>
                    <a:pt x="1360932" y="179832"/>
                  </a:lnTo>
                  <a:lnTo>
                    <a:pt x="1104900" y="179070"/>
                  </a:lnTo>
                  <a:lnTo>
                    <a:pt x="1081278" y="195072"/>
                  </a:lnTo>
                  <a:lnTo>
                    <a:pt x="1084326" y="198882"/>
                  </a:lnTo>
                  <a:lnTo>
                    <a:pt x="1350264" y="204216"/>
                  </a:lnTo>
                  <a:lnTo>
                    <a:pt x="1360170" y="208788"/>
                  </a:lnTo>
                  <a:lnTo>
                    <a:pt x="1354377" y="208622"/>
                  </a:lnTo>
                  <a:close/>
                </a:path>
                <a:path w="3605784" h="422147">
                  <a:moveTo>
                    <a:pt x="1381506" y="195834"/>
                  </a:moveTo>
                  <a:lnTo>
                    <a:pt x="1514094" y="196596"/>
                  </a:lnTo>
                  <a:lnTo>
                    <a:pt x="1511046" y="193548"/>
                  </a:lnTo>
                  <a:lnTo>
                    <a:pt x="1507236" y="191262"/>
                  </a:lnTo>
                  <a:lnTo>
                    <a:pt x="1371600" y="191262"/>
                  </a:lnTo>
                  <a:lnTo>
                    <a:pt x="1381506" y="195834"/>
                  </a:lnTo>
                  <a:close/>
                </a:path>
                <a:path w="3605784" h="422147">
                  <a:moveTo>
                    <a:pt x="1350264" y="204216"/>
                  </a:moveTo>
                  <a:lnTo>
                    <a:pt x="1084326" y="198882"/>
                  </a:lnTo>
                  <a:lnTo>
                    <a:pt x="1088136" y="201168"/>
                  </a:lnTo>
                  <a:lnTo>
                    <a:pt x="1092708" y="201168"/>
                  </a:lnTo>
                  <a:lnTo>
                    <a:pt x="1354377" y="208622"/>
                  </a:lnTo>
                  <a:lnTo>
                    <a:pt x="1360170" y="208788"/>
                  </a:lnTo>
                  <a:lnTo>
                    <a:pt x="1350264" y="204216"/>
                  </a:lnTo>
                  <a:close/>
                </a:path>
                <a:path w="3605784" h="422147">
                  <a:moveTo>
                    <a:pt x="1496410" y="220218"/>
                  </a:moveTo>
                  <a:lnTo>
                    <a:pt x="1510284" y="236982"/>
                  </a:lnTo>
                  <a:lnTo>
                    <a:pt x="1502664" y="220218"/>
                  </a:lnTo>
                  <a:lnTo>
                    <a:pt x="1491996" y="214884"/>
                  </a:lnTo>
                  <a:lnTo>
                    <a:pt x="1360932" y="215646"/>
                  </a:lnTo>
                  <a:lnTo>
                    <a:pt x="1363980" y="218694"/>
                  </a:lnTo>
                  <a:lnTo>
                    <a:pt x="1367790" y="220218"/>
                  </a:lnTo>
                  <a:lnTo>
                    <a:pt x="1496410" y="220218"/>
                  </a:lnTo>
                  <a:close/>
                </a:path>
                <a:path w="3605784" h="422147">
                  <a:moveTo>
                    <a:pt x="1924812" y="246888"/>
                  </a:moveTo>
                  <a:lnTo>
                    <a:pt x="1964588" y="273557"/>
                  </a:lnTo>
                  <a:lnTo>
                    <a:pt x="1946910" y="243078"/>
                  </a:lnTo>
                  <a:lnTo>
                    <a:pt x="1943862" y="238506"/>
                  </a:lnTo>
                  <a:lnTo>
                    <a:pt x="1937766" y="235458"/>
                  </a:lnTo>
                  <a:lnTo>
                    <a:pt x="1932432" y="236220"/>
                  </a:lnTo>
                  <a:lnTo>
                    <a:pt x="1919607" y="238431"/>
                  </a:lnTo>
                  <a:lnTo>
                    <a:pt x="1894332" y="238506"/>
                  </a:lnTo>
                  <a:lnTo>
                    <a:pt x="1910334" y="240030"/>
                  </a:lnTo>
                  <a:lnTo>
                    <a:pt x="1924812" y="246888"/>
                  </a:lnTo>
                  <a:close/>
                </a:path>
                <a:path w="3605784" h="422147">
                  <a:moveTo>
                    <a:pt x="1969008" y="281178"/>
                  </a:moveTo>
                  <a:lnTo>
                    <a:pt x="2069744" y="284987"/>
                  </a:lnTo>
                  <a:lnTo>
                    <a:pt x="2055114" y="275844"/>
                  </a:lnTo>
                  <a:lnTo>
                    <a:pt x="2053590" y="274320"/>
                  </a:lnTo>
                  <a:lnTo>
                    <a:pt x="2050542" y="273558"/>
                  </a:lnTo>
                  <a:lnTo>
                    <a:pt x="1956816" y="273558"/>
                  </a:lnTo>
                  <a:lnTo>
                    <a:pt x="1969008" y="281178"/>
                  </a:lnTo>
                  <a:close/>
                </a:path>
                <a:path w="3605784" h="422147">
                  <a:moveTo>
                    <a:pt x="2216658" y="286512"/>
                  </a:moveTo>
                  <a:lnTo>
                    <a:pt x="2212848" y="284988"/>
                  </a:lnTo>
                  <a:lnTo>
                    <a:pt x="2073402" y="287274"/>
                  </a:lnTo>
                  <a:lnTo>
                    <a:pt x="2066544" y="284988"/>
                  </a:lnTo>
                  <a:lnTo>
                    <a:pt x="1943862" y="295656"/>
                  </a:lnTo>
                  <a:lnTo>
                    <a:pt x="2040636" y="300228"/>
                  </a:lnTo>
                  <a:lnTo>
                    <a:pt x="2044293" y="302514"/>
                  </a:lnTo>
                  <a:lnTo>
                    <a:pt x="2058924" y="311658"/>
                  </a:lnTo>
                  <a:lnTo>
                    <a:pt x="2048256" y="302514"/>
                  </a:lnTo>
                  <a:lnTo>
                    <a:pt x="2233123" y="303739"/>
                  </a:lnTo>
                  <a:lnTo>
                    <a:pt x="2218944" y="289560"/>
                  </a:lnTo>
                  <a:lnTo>
                    <a:pt x="2216658" y="286512"/>
                  </a:lnTo>
                  <a:close/>
                </a:path>
                <a:path w="3605784" h="422147">
                  <a:moveTo>
                    <a:pt x="1943862" y="295656"/>
                  </a:moveTo>
                  <a:lnTo>
                    <a:pt x="1946910" y="299466"/>
                  </a:lnTo>
                  <a:lnTo>
                    <a:pt x="1951482" y="302514"/>
                  </a:lnTo>
                  <a:lnTo>
                    <a:pt x="2044293" y="302514"/>
                  </a:lnTo>
                  <a:lnTo>
                    <a:pt x="2040636" y="300228"/>
                  </a:lnTo>
                  <a:lnTo>
                    <a:pt x="1943862" y="295656"/>
                  </a:lnTo>
                  <a:close/>
                </a:path>
                <a:path w="3605784" h="422147">
                  <a:moveTo>
                    <a:pt x="2323338" y="306324"/>
                  </a:moveTo>
                  <a:lnTo>
                    <a:pt x="2320290" y="302514"/>
                  </a:lnTo>
                  <a:lnTo>
                    <a:pt x="2315718" y="300228"/>
                  </a:lnTo>
                  <a:lnTo>
                    <a:pt x="2310384" y="300228"/>
                  </a:lnTo>
                  <a:lnTo>
                    <a:pt x="2233123" y="303739"/>
                  </a:lnTo>
                  <a:lnTo>
                    <a:pt x="2226564" y="304038"/>
                  </a:lnTo>
                  <a:lnTo>
                    <a:pt x="2233123" y="303739"/>
                  </a:lnTo>
                  <a:lnTo>
                    <a:pt x="2048256" y="302514"/>
                  </a:lnTo>
                  <a:lnTo>
                    <a:pt x="2058924" y="311658"/>
                  </a:lnTo>
                  <a:lnTo>
                    <a:pt x="2237232" y="307848"/>
                  </a:lnTo>
                  <a:lnTo>
                    <a:pt x="2323338" y="306324"/>
                  </a:lnTo>
                  <a:close/>
                </a:path>
                <a:path w="3605784" h="422147">
                  <a:moveTo>
                    <a:pt x="2223516" y="332232"/>
                  </a:moveTo>
                  <a:lnTo>
                    <a:pt x="2228088" y="332232"/>
                  </a:lnTo>
                  <a:lnTo>
                    <a:pt x="2303828" y="328789"/>
                  </a:lnTo>
                  <a:lnTo>
                    <a:pt x="2299716" y="322326"/>
                  </a:lnTo>
                  <a:lnTo>
                    <a:pt x="2198370" y="309372"/>
                  </a:lnTo>
                  <a:lnTo>
                    <a:pt x="2202759" y="313944"/>
                  </a:lnTo>
                  <a:lnTo>
                    <a:pt x="2209038" y="313944"/>
                  </a:lnTo>
                  <a:lnTo>
                    <a:pt x="2216658" y="328422"/>
                  </a:lnTo>
                  <a:lnTo>
                    <a:pt x="2219706" y="330708"/>
                  </a:lnTo>
                  <a:lnTo>
                    <a:pt x="2223516" y="332232"/>
                  </a:lnTo>
                  <a:close/>
                </a:path>
                <a:path w="3605784" h="422147">
                  <a:moveTo>
                    <a:pt x="3179826" y="352044"/>
                  </a:moveTo>
                  <a:lnTo>
                    <a:pt x="3173730" y="352806"/>
                  </a:lnTo>
                  <a:lnTo>
                    <a:pt x="2872160" y="370545"/>
                  </a:lnTo>
                  <a:lnTo>
                    <a:pt x="2862834" y="371094"/>
                  </a:lnTo>
                  <a:lnTo>
                    <a:pt x="2876550" y="379476"/>
                  </a:lnTo>
                  <a:lnTo>
                    <a:pt x="3160776" y="371856"/>
                  </a:lnTo>
                  <a:lnTo>
                    <a:pt x="3199468" y="393954"/>
                  </a:lnTo>
                  <a:lnTo>
                    <a:pt x="3188208" y="361950"/>
                  </a:lnTo>
                  <a:lnTo>
                    <a:pt x="3185922" y="355854"/>
                  </a:lnTo>
                  <a:lnTo>
                    <a:pt x="3179826" y="352044"/>
                  </a:lnTo>
                  <a:close/>
                </a:path>
                <a:path w="3605784" h="422147">
                  <a:moveTo>
                    <a:pt x="3202686" y="403098"/>
                  </a:moveTo>
                  <a:lnTo>
                    <a:pt x="3605784" y="393954"/>
                  </a:lnTo>
                  <a:lnTo>
                    <a:pt x="3188970" y="393954"/>
                  </a:lnTo>
                  <a:lnTo>
                    <a:pt x="3202686" y="403098"/>
                  </a:lnTo>
                  <a:close/>
                </a:path>
                <a:path w="3605784" h="422147">
                  <a:moveTo>
                    <a:pt x="2333244" y="362712"/>
                  </a:moveTo>
                  <a:lnTo>
                    <a:pt x="2832734" y="355234"/>
                  </a:lnTo>
                  <a:lnTo>
                    <a:pt x="2850642" y="391668"/>
                  </a:lnTo>
                  <a:lnTo>
                    <a:pt x="2853690" y="397002"/>
                  </a:lnTo>
                  <a:lnTo>
                    <a:pt x="2859024" y="400050"/>
                  </a:lnTo>
                  <a:lnTo>
                    <a:pt x="2864358" y="400050"/>
                  </a:lnTo>
                  <a:lnTo>
                    <a:pt x="3164408" y="381664"/>
                  </a:lnTo>
                  <a:lnTo>
                    <a:pt x="3175254" y="381000"/>
                  </a:lnTo>
                  <a:lnTo>
                    <a:pt x="3164408" y="381664"/>
                  </a:lnTo>
                  <a:lnTo>
                    <a:pt x="3176016" y="413004"/>
                  </a:lnTo>
                  <a:lnTo>
                    <a:pt x="3177540" y="418338"/>
                  </a:lnTo>
                  <a:lnTo>
                    <a:pt x="3182874" y="422148"/>
                  </a:lnTo>
                  <a:lnTo>
                    <a:pt x="3605784" y="422148"/>
                  </a:lnTo>
                  <a:lnTo>
                    <a:pt x="3605784" y="393954"/>
                  </a:lnTo>
                  <a:lnTo>
                    <a:pt x="3202686" y="403098"/>
                  </a:lnTo>
                  <a:lnTo>
                    <a:pt x="3188970" y="393954"/>
                  </a:lnTo>
                  <a:lnTo>
                    <a:pt x="3199468" y="393954"/>
                  </a:lnTo>
                  <a:lnTo>
                    <a:pt x="3160776" y="371856"/>
                  </a:lnTo>
                  <a:lnTo>
                    <a:pt x="2876550" y="379476"/>
                  </a:lnTo>
                  <a:lnTo>
                    <a:pt x="2862834" y="371094"/>
                  </a:lnTo>
                  <a:lnTo>
                    <a:pt x="2872160" y="370545"/>
                  </a:lnTo>
                  <a:lnTo>
                    <a:pt x="2854452" y="334518"/>
                  </a:lnTo>
                  <a:lnTo>
                    <a:pt x="2852166" y="329184"/>
                  </a:lnTo>
                  <a:lnTo>
                    <a:pt x="2846832" y="326136"/>
                  </a:lnTo>
                  <a:lnTo>
                    <a:pt x="2841498" y="326136"/>
                  </a:lnTo>
                  <a:lnTo>
                    <a:pt x="2340942" y="333640"/>
                  </a:lnTo>
                  <a:lnTo>
                    <a:pt x="2345436" y="340614"/>
                  </a:lnTo>
                  <a:lnTo>
                    <a:pt x="2828544" y="346710"/>
                  </a:lnTo>
                  <a:lnTo>
                    <a:pt x="2842260" y="355092"/>
                  </a:lnTo>
                  <a:lnTo>
                    <a:pt x="2828544" y="346710"/>
                  </a:lnTo>
                  <a:lnTo>
                    <a:pt x="2345436" y="340614"/>
                  </a:lnTo>
                  <a:lnTo>
                    <a:pt x="2340942" y="333640"/>
                  </a:lnTo>
                  <a:lnTo>
                    <a:pt x="2311908" y="328422"/>
                  </a:lnTo>
                  <a:lnTo>
                    <a:pt x="2340942" y="333640"/>
                  </a:lnTo>
                  <a:lnTo>
                    <a:pt x="2323338" y="306324"/>
                  </a:lnTo>
                  <a:lnTo>
                    <a:pt x="2237232" y="307848"/>
                  </a:lnTo>
                  <a:lnTo>
                    <a:pt x="2058924" y="311658"/>
                  </a:lnTo>
                  <a:lnTo>
                    <a:pt x="2063496" y="313944"/>
                  </a:lnTo>
                  <a:lnTo>
                    <a:pt x="2202759" y="313944"/>
                  </a:lnTo>
                  <a:lnTo>
                    <a:pt x="2198370" y="309372"/>
                  </a:lnTo>
                  <a:lnTo>
                    <a:pt x="2299716" y="322326"/>
                  </a:lnTo>
                  <a:lnTo>
                    <a:pt x="2303828" y="328789"/>
                  </a:lnTo>
                  <a:lnTo>
                    <a:pt x="2333244" y="333756"/>
                  </a:lnTo>
                  <a:lnTo>
                    <a:pt x="2321052" y="355854"/>
                  </a:lnTo>
                  <a:lnTo>
                    <a:pt x="2324100" y="359664"/>
                  </a:lnTo>
                  <a:lnTo>
                    <a:pt x="2328672" y="362712"/>
                  </a:lnTo>
                  <a:lnTo>
                    <a:pt x="2333244" y="362712"/>
                  </a:lnTo>
                  <a:close/>
                </a:path>
                <a:path w="3605784" h="422147">
                  <a:moveTo>
                    <a:pt x="1922526" y="257556"/>
                  </a:moveTo>
                  <a:lnTo>
                    <a:pt x="1900428" y="262128"/>
                  </a:lnTo>
                  <a:lnTo>
                    <a:pt x="1903476" y="266700"/>
                  </a:lnTo>
                  <a:lnTo>
                    <a:pt x="1909572" y="269748"/>
                  </a:lnTo>
                  <a:lnTo>
                    <a:pt x="1914906" y="268224"/>
                  </a:lnTo>
                  <a:lnTo>
                    <a:pt x="1927303" y="266086"/>
                  </a:lnTo>
                  <a:lnTo>
                    <a:pt x="1922526" y="257556"/>
                  </a:lnTo>
                  <a:close/>
                </a:path>
                <a:path w="3605784" h="422147">
                  <a:moveTo>
                    <a:pt x="577596" y="107442"/>
                  </a:moveTo>
                  <a:lnTo>
                    <a:pt x="581406" y="107442"/>
                  </a:lnTo>
                  <a:lnTo>
                    <a:pt x="812077" y="103745"/>
                  </a:lnTo>
                  <a:lnTo>
                    <a:pt x="807720" y="98298"/>
                  </a:lnTo>
                  <a:lnTo>
                    <a:pt x="836676" y="97536"/>
                  </a:lnTo>
                  <a:lnTo>
                    <a:pt x="571500" y="103632"/>
                  </a:lnTo>
                  <a:lnTo>
                    <a:pt x="574548" y="105918"/>
                  </a:lnTo>
                  <a:lnTo>
                    <a:pt x="577596" y="107442"/>
                  </a:lnTo>
                  <a:close/>
                </a:path>
                <a:path w="3605784" h="422147">
                  <a:moveTo>
                    <a:pt x="544830" y="73914"/>
                  </a:moveTo>
                  <a:lnTo>
                    <a:pt x="539080" y="73914"/>
                  </a:lnTo>
                  <a:lnTo>
                    <a:pt x="571500" y="103632"/>
                  </a:lnTo>
                  <a:lnTo>
                    <a:pt x="581406" y="78486"/>
                  </a:lnTo>
                  <a:lnTo>
                    <a:pt x="544830" y="73914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57"/>
            <p:cNvSpPr/>
            <p:nvPr/>
          </p:nvSpPr>
          <p:spPr>
            <a:xfrm>
              <a:off x="4806695" y="2458211"/>
              <a:ext cx="3605784" cy="422147"/>
            </a:xfrm>
            <a:custGeom>
              <a:avLst/>
              <a:gdLst/>
              <a:ahLst/>
              <a:cxnLst/>
              <a:rect l="l" t="t" r="r" b="b"/>
              <a:pathLst>
                <a:path w="3605784" h="422147">
                  <a:moveTo>
                    <a:pt x="829818" y="80010"/>
                  </a:moveTo>
                  <a:lnTo>
                    <a:pt x="827532" y="76962"/>
                  </a:lnTo>
                  <a:lnTo>
                    <a:pt x="822960" y="74676"/>
                  </a:lnTo>
                  <a:lnTo>
                    <a:pt x="819150" y="74676"/>
                  </a:lnTo>
                  <a:lnTo>
                    <a:pt x="587056" y="78395"/>
                  </a:lnTo>
                  <a:lnTo>
                    <a:pt x="591312" y="82296"/>
                  </a:lnTo>
                  <a:lnTo>
                    <a:pt x="843461" y="97064"/>
                  </a:lnTo>
                  <a:lnTo>
                    <a:pt x="829818" y="80010"/>
                  </a:lnTo>
                  <a:close/>
                </a:path>
                <a:path w="3605784" h="422147">
                  <a:moveTo>
                    <a:pt x="355092" y="50292"/>
                  </a:moveTo>
                  <a:lnTo>
                    <a:pt x="329184" y="54864"/>
                  </a:lnTo>
                  <a:lnTo>
                    <a:pt x="534924" y="70104"/>
                  </a:lnTo>
                  <a:lnTo>
                    <a:pt x="554736" y="48768"/>
                  </a:lnTo>
                  <a:lnTo>
                    <a:pt x="551688" y="46482"/>
                  </a:lnTo>
                  <a:lnTo>
                    <a:pt x="548640" y="44958"/>
                  </a:lnTo>
                  <a:lnTo>
                    <a:pt x="343662" y="44958"/>
                  </a:lnTo>
                  <a:lnTo>
                    <a:pt x="317754" y="49530"/>
                  </a:lnTo>
                  <a:lnTo>
                    <a:pt x="329184" y="54864"/>
                  </a:lnTo>
                  <a:lnTo>
                    <a:pt x="355092" y="50292"/>
                  </a:lnTo>
                  <a:close/>
                </a:path>
                <a:path w="3605784" h="422147">
                  <a:moveTo>
                    <a:pt x="1532382" y="219456"/>
                  </a:moveTo>
                  <a:lnTo>
                    <a:pt x="1882140" y="231648"/>
                  </a:lnTo>
                  <a:lnTo>
                    <a:pt x="1886304" y="238588"/>
                  </a:lnTo>
                  <a:lnTo>
                    <a:pt x="1900428" y="262128"/>
                  </a:lnTo>
                  <a:lnTo>
                    <a:pt x="1922526" y="257556"/>
                  </a:lnTo>
                  <a:lnTo>
                    <a:pt x="1937004" y="264414"/>
                  </a:lnTo>
                  <a:lnTo>
                    <a:pt x="1922526" y="257556"/>
                  </a:lnTo>
                  <a:lnTo>
                    <a:pt x="1927303" y="266086"/>
                  </a:lnTo>
                  <a:lnTo>
                    <a:pt x="1943862" y="295656"/>
                  </a:lnTo>
                  <a:lnTo>
                    <a:pt x="2066544" y="284988"/>
                  </a:lnTo>
                  <a:lnTo>
                    <a:pt x="2073402" y="287274"/>
                  </a:lnTo>
                  <a:lnTo>
                    <a:pt x="2212848" y="284988"/>
                  </a:lnTo>
                  <a:lnTo>
                    <a:pt x="2069744" y="284987"/>
                  </a:lnTo>
                  <a:lnTo>
                    <a:pt x="1969008" y="281178"/>
                  </a:lnTo>
                  <a:lnTo>
                    <a:pt x="1956816" y="273558"/>
                  </a:lnTo>
                  <a:lnTo>
                    <a:pt x="1964588" y="273557"/>
                  </a:lnTo>
                  <a:lnTo>
                    <a:pt x="1924812" y="246888"/>
                  </a:lnTo>
                  <a:lnTo>
                    <a:pt x="1910334" y="240030"/>
                  </a:lnTo>
                  <a:lnTo>
                    <a:pt x="1894332" y="238506"/>
                  </a:lnTo>
                  <a:lnTo>
                    <a:pt x="1919607" y="238431"/>
                  </a:lnTo>
                  <a:lnTo>
                    <a:pt x="1906524" y="217170"/>
                  </a:lnTo>
                  <a:lnTo>
                    <a:pt x="1904238" y="212598"/>
                  </a:lnTo>
                  <a:lnTo>
                    <a:pt x="1898904" y="210312"/>
                  </a:lnTo>
                  <a:lnTo>
                    <a:pt x="1894332" y="210312"/>
                  </a:lnTo>
                  <a:lnTo>
                    <a:pt x="1528056" y="214049"/>
                  </a:lnTo>
                  <a:lnTo>
                    <a:pt x="1520952" y="214122"/>
                  </a:lnTo>
                  <a:lnTo>
                    <a:pt x="1532382" y="219456"/>
                  </a:lnTo>
                  <a:close/>
                </a:path>
                <a:path w="3605784" h="422147">
                  <a:moveTo>
                    <a:pt x="2216658" y="328422"/>
                  </a:moveTo>
                  <a:lnTo>
                    <a:pt x="2209038" y="313944"/>
                  </a:lnTo>
                  <a:lnTo>
                    <a:pt x="2202759" y="313944"/>
                  </a:lnTo>
                  <a:lnTo>
                    <a:pt x="2216658" y="328422"/>
                  </a:lnTo>
                  <a:close/>
                </a:path>
                <a:path w="3605784" h="422147">
                  <a:moveTo>
                    <a:pt x="2333244" y="333756"/>
                  </a:moveTo>
                  <a:lnTo>
                    <a:pt x="2303828" y="328789"/>
                  </a:lnTo>
                  <a:lnTo>
                    <a:pt x="2321052" y="355854"/>
                  </a:lnTo>
                  <a:lnTo>
                    <a:pt x="2333244" y="333756"/>
                  </a:lnTo>
                  <a:close/>
                </a:path>
                <a:path w="3605784" h="422147">
                  <a:moveTo>
                    <a:pt x="3810" y="24384"/>
                  </a:moveTo>
                  <a:lnTo>
                    <a:pt x="18287" y="7620"/>
                  </a:lnTo>
                  <a:lnTo>
                    <a:pt x="0" y="6096"/>
                  </a:lnTo>
                  <a:lnTo>
                    <a:pt x="3810" y="24384"/>
                  </a:lnTo>
                  <a:close/>
                </a:path>
                <a:path w="3605784" h="422147">
                  <a:moveTo>
                    <a:pt x="32004" y="19050"/>
                  </a:moveTo>
                  <a:lnTo>
                    <a:pt x="225551" y="19050"/>
                  </a:lnTo>
                  <a:lnTo>
                    <a:pt x="224789" y="12192"/>
                  </a:lnTo>
                  <a:lnTo>
                    <a:pt x="218694" y="7620"/>
                  </a:lnTo>
                  <a:lnTo>
                    <a:pt x="29717" y="7619"/>
                  </a:lnTo>
                  <a:lnTo>
                    <a:pt x="32004" y="19050"/>
                  </a:lnTo>
                  <a:close/>
                </a:path>
                <a:path w="3605784" h="422147">
                  <a:moveTo>
                    <a:pt x="199948" y="35813"/>
                  </a:moveTo>
                  <a:lnTo>
                    <a:pt x="211836" y="35814"/>
                  </a:lnTo>
                  <a:lnTo>
                    <a:pt x="215646" y="26670"/>
                  </a:lnTo>
                  <a:lnTo>
                    <a:pt x="198120" y="24384"/>
                  </a:lnTo>
                  <a:lnTo>
                    <a:pt x="5334" y="31242"/>
                  </a:lnTo>
                  <a:lnTo>
                    <a:pt x="11430" y="35814"/>
                  </a:lnTo>
                  <a:lnTo>
                    <a:pt x="199948" y="35813"/>
                  </a:lnTo>
                  <a:close/>
                </a:path>
                <a:path w="3605784" h="422147">
                  <a:moveTo>
                    <a:pt x="229362" y="38100"/>
                  </a:moveTo>
                  <a:lnTo>
                    <a:pt x="339851" y="32004"/>
                  </a:lnTo>
                  <a:lnTo>
                    <a:pt x="337566" y="28194"/>
                  </a:lnTo>
                  <a:lnTo>
                    <a:pt x="332994" y="26670"/>
                  </a:lnTo>
                  <a:lnTo>
                    <a:pt x="227075" y="26669"/>
                  </a:lnTo>
                  <a:lnTo>
                    <a:pt x="229362" y="38100"/>
                  </a:lnTo>
                  <a:close/>
                </a:path>
                <a:path w="3605784" h="422147">
                  <a:moveTo>
                    <a:pt x="819150" y="103632"/>
                  </a:moveTo>
                  <a:lnTo>
                    <a:pt x="915104" y="116778"/>
                  </a:lnTo>
                  <a:lnTo>
                    <a:pt x="904494" y="100584"/>
                  </a:lnTo>
                  <a:lnTo>
                    <a:pt x="901446" y="96012"/>
                  </a:lnTo>
                  <a:lnTo>
                    <a:pt x="896112" y="93726"/>
                  </a:lnTo>
                  <a:lnTo>
                    <a:pt x="891540" y="93726"/>
                  </a:lnTo>
                  <a:lnTo>
                    <a:pt x="843461" y="97064"/>
                  </a:lnTo>
                  <a:lnTo>
                    <a:pt x="848106" y="102870"/>
                  </a:lnTo>
                  <a:lnTo>
                    <a:pt x="819150" y="103632"/>
                  </a:lnTo>
                  <a:close/>
                </a:path>
                <a:path w="3605784" h="422147">
                  <a:moveTo>
                    <a:pt x="918972" y="122682"/>
                  </a:moveTo>
                  <a:lnTo>
                    <a:pt x="1066038" y="122682"/>
                  </a:lnTo>
                  <a:lnTo>
                    <a:pt x="1061466" y="120396"/>
                  </a:lnTo>
                  <a:lnTo>
                    <a:pt x="1056894" y="120396"/>
                  </a:lnTo>
                  <a:lnTo>
                    <a:pt x="915104" y="116778"/>
                  </a:lnTo>
                  <a:lnTo>
                    <a:pt x="907542" y="116586"/>
                  </a:lnTo>
                  <a:lnTo>
                    <a:pt x="918972" y="122682"/>
                  </a:lnTo>
                  <a:close/>
                </a:path>
                <a:path w="3605784" h="422147">
                  <a:moveTo>
                    <a:pt x="884746" y="123144"/>
                  </a:moveTo>
                  <a:lnTo>
                    <a:pt x="893064" y="122682"/>
                  </a:lnTo>
                  <a:lnTo>
                    <a:pt x="880110" y="115824"/>
                  </a:lnTo>
                  <a:lnTo>
                    <a:pt x="826008" y="121158"/>
                  </a:lnTo>
                  <a:lnTo>
                    <a:pt x="829056" y="124206"/>
                  </a:lnTo>
                  <a:lnTo>
                    <a:pt x="833628" y="126492"/>
                  </a:lnTo>
                  <a:lnTo>
                    <a:pt x="838200" y="125730"/>
                  </a:lnTo>
                  <a:lnTo>
                    <a:pt x="884746" y="123144"/>
                  </a:lnTo>
                  <a:close/>
                </a:path>
                <a:path w="3605784" h="422147">
                  <a:moveTo>
                    <a:pt x="901446" y="144780"/>
                  </a:moveTo>
                  <a:lnTo>
                    <a:pt x="906780" y="144780"/>
                  </a:lnTo>
                  <a:lnTo>
                    <a:pt x="1048812" y="148403"/>
                  </a:lnTo>
                  <a:lnTo>
                    <a:pt x="1081278" y="195072"/>
                  </a:lnTo>
                  <a:lnTo>
                    <a:pt x="1104900" y="179070"/>
                  </a:lnTo>
                  <a:lnTo>
                    <a:pt x="1360932" y="179832"/>
                  </a:lnTo>
                  <a:lnTo>
                    <a:pt x="1100263" y="172405"/>
                  </a:lnTo>
                  <a:lnTo>
                    <a:pt x="1093470" y="172212"/>
                  </a:lnTo>
                  <a:lnTo>
                    <a:pt x="1056132" y="148590"/>
                  </a:lnTo>
                  <a:lnTo>
                    <a:pt x="1044702" y="142494"/>
                  </a:lnTo>
                  <a:lnTo>
                    <a:pt x="901446" y="144780"/>
                  </a:lnTo>
                  <a:close/>
                </a:path>
                <a:path w="3605784" h="422147">
                  <a:moveTo>
                    <a:pt x="1044702" y="142494"/>
                  </a:moveTo>
                  <a:lnTo>
                    <a:pt x="1056132" y="148590"/>
                  </a:lnTo>
                  <a:lnTo>
                    <a:pt x="1093470" y="172212"/>
                  </a:lnTo>
                  <a:lnTo>
                    <a:pt x="1100263" y="172405"/>
                  </a:lnTo>
                  <a:lnTo>
                    <a:pt x="1068324" y="126492"/>
                  </a:lnTo>
                  <a:lnTo>
                    <a:pt x="1066038" y="122682"/>
                  </a:lnTo>
                  <a:lnTo>
                    <a:pt x="918972" y="122682"/>
                  </a:lnTo>
                  <a:lnTo>
                    <a:pt x="907542" y="116586"/>
                  </a:lnTo>
                  <a:lnTo>
                    <a:pt x="915104" y="116778"/>
                  </a:lnTo>
                  <a:lnTo>
                    <a:pt x="819150" y="103632"/>
                  </a:lnTo>
                  <a:lnTo>
                    <a:pt x="848106" y="102870"/>
                  </a:lnTo>
                  <a:lnTo>
                    <a:pt x="843461" y="97064"/>
                  </a:lnTo>
                  <a:lnTo>
                    <a:pt x="591312" y="82296"/>
                  </a:lnTo>
                  <a:lnTo>
                    <a:pt x="587056" y="78395"/>
                  </a:lnTo>
                  <a:lnTo>
                    <a:pt x="554736" y="48768"/>
                  </a:lnTo>
                  <a:lnTo>
                    <a:pt x="534924" y="70104"/>
                  </a:lnTo>
                  <a:lnTo>
                    <a:pt x="329184" y="54864"/>
                  </a:lnTo>
                  <a:lnTo>
                    <a:pt x="317754" y="49530"/>
                  </a:lnTo>
                  <a:lnTo>
                    <a:pt x="343662" y="44958"/>
                  </a:lnTo>
                  <a:lnTo>
                    <a:pt x="350647" y="44958"/>
                  </a:lnTo>
                  <a:lnTo>
                    <a:pt x="339851" y="32004"/>
                  </a:lnTo>
                  <a:lnTo>
                    <a:pt x="229362" y="38100"/>
                  </a:lnTo>
                  <a:lnTo>
                    <a:pt x="227075" y="26669"/>
                  </a:lnTo>
                  <a:lnTo>
                    <a:pt x="225551" y="19050"/>
                  </a:lnTo>
                  <a:lnTo>
                    <a:pt x="32004" y="19050"/>
                  </a:lnTo>
                  <a:lnTo>
                    <a:pt x="29717" y="7619"/>
                  </a:lnTo>
                  <a:lnTo>
                    <a:pt x="28194" y="0"/>
                  </a:lnTo>
                  <a:lnTo>
                    <a:pt x="0" y="6096"/>
                  </a:lnTo>
                  <a:lnTo>
                    <a:pt x="18287" y="7620"/>
                  </a:lnTo>
                  <a:lnTo>
                    <a:pt x="3810" y="24384"/>
                  </a:lnTo>
                  <a:lnTo>
                    <a:pt x="5334" y="31242"/>
                  </a:lnTo>
                  <a:lnTo>
                    <a:pt x="198120" y="24384"/>
                  </a:lnTo>
                  <a:lnTo>
                    <a:pt x="215646" y="26670"/>
                  </a:lnTo>
                  <a:lnTo>
                    <a:pt x="211836" y="35814"/>
                  </a:lnTo>
                  <a:lnTo>
                    <a:pt x="199948" y="35813"/>
                  </a:lnTo>
                  <a:lnTo>
                    <a:pt x="201168" y="43434"/>
                  </a:lnTo>
                  <a:lnTo>
                    <a:pt x="202692" y="50292"/>
                  </a:lnTo>
                  <a:lnTo>
                    <a:pt x="208787" y="54864"/>
                  </a:lnTo>
                  <a:lnTo>
                    <a:pt x="321976" y="54864"/>
                  </a:lnTo>
                  <a:lnTo>
                    <a:pt x="332232" y="67818"/>
                  </a:lnTo>
                  <a:lnTo>
                    <a:pt x="335280" y="71628"/>
                  </a:lnTo>
                  <a:lnTo>
                    <a:pt x="339089" y="73914"/>
                  </a:lnTo>
                  <a:lnTo>
                    <a:pt x="544830" y="73914"/>
                  </a:lnTo>
                  <a:lnTo>
                    <a:pt x="581406" y="78486"/>
                  </a:lnTo>
                  <a:lnTo>
                    <a:pt x="571500" y="103632"/>
                  </a:lnTo>
                  <a:lnTo>
                    <a:pt x="836676" y="97536"/>
                  </a:lnTo>
                  <a:lnTo>
                    <a:pt x="807720" y="98298"/>
                  </a:lnTo>
                  <a:lnTo>
                    <a:pt x="812077" y="103745"/>
                  </a:lnTo>
                  <a:lnTo>
                    <a:pt x="826008" y="121158"/>
                  </a:lnTo>
                  <a:lnTo>
                    <a:pt x="880110" y="115824"/>
                  </a:lnTo>
                  <a:lnTo>
                    <a:pt x="893064" y="122682"/>
                  </a:lnTo>
                  <a:lnTo>
                    <a:pt x="884746" y="123144"/>
                  </a:lnTo>
                  <a:lnTo>
                    <a:pt x="894588" y="138684"/>
                  </a:lnTo>
                  <a:lnTo>
                    <a:pt x="897636" y="142494"/>
                  </a:lnTo>
                  <a:lnTo>
                    <a:pt x="901446" y="144780"/>
                  </a:lnTo>
                  <a:lnTo>
                    <a:pt x="1044702" y="142494"/>
                  </a:lnTo>
                  <a:close/>
                </a:path>
                <a:path w="3605784" h="422147">
                  <a:moveTo>
                    <a:pt x="1354377" y="208622"/>
                  </a:moveTo>
                  <a:lnTo>
                    <a:pt x="1360932" y="215646"/>
                  </a:lnTo>
                  <a:lnTo>
                    <a:pt x="1491996" y="214884"/>
                  </a:lnTo>
                  <a:lnTo>
                    <a:pt x="1502664" y="220218"/>
                  </a:lnTo>
                  <a:lnTo>
                    <a:pt x="1510284" y="236982"/>
                  </a:lnTo>
                  <a:lnTo>
                    <a:pt x="1513332" y="240792"/>
                  </a:lnTo>
                  <a:lnTo>
                    <a:pt x="1517142" y="242316"/>
                  </a:lnTo>
                  <a:lnTo>
                    <a:pt x="1521714" y="242316"/>
                  </a:lnTo>
                  <a:lnTo>
                    <a:pt x="1886304" y="238588"/>
                  </a:lnTo>
                  <a:lnTo>
                    <a:pt x="1882140" y="231648"/>
                  </a:lnTo>
                  <a:lnTo>
                    <a:pt x="1532382" y="219456"/>
                  </a:lnTo>
                  <a:lnTo>
                    <a:pt x="1520952" y="214122"/>
                  </a:lnTo>
                  <a:lnTo>
                    <a:pt x="1528056" y="214049"/>
                  </a:lnTo>
                  <a:lnTo>
                    <a:pt x="1514094" y="196596"/>
                  </a:lnTo>
                  <a:lnTo>
                    <a:pt x="1381506" y="195834"/>
                  </a:lnTo>
                  <a:lnTo>
                    <a:pt x="1371600" y="191262"/>
                  </a:lnTo>
                  <a:lnTo>
                    <a:pt x="1377238" y="191261"/>
                  </a:lnTo>
                  <a:lnTo>
                    <a:pt x="1370838" y="184404"/>
                  </a:lnTo>
                  <a:lnTo>
                    <a:pt x="1367790" y="181356"/>
                  </a:lnTo>
                  <a:lnTo>
                    <a:pt x="1364742" y="179832"/>
                  </a:lnTo>
                  <a:lnTo>
                    <a:pt x="1360932" y="179832"/>
                  </a:lnTo>
                  <a:lnTo>
                    <a:pt x="1104900" y="179070"/>
                  </a:lnTo>
                  <a:lnTo>
                    <a:pt x="1081278" y="195072"/>
                  </a:lnTo>
                  <a:lnTo>
                    <a:pt x="1084326" y="198882"/>
                  </a:lnTo>
                  <a:lnTo>
                    <a:pt x="1350264" y="204216"/>
                  </a:lnTo>
                  <a:lnTo>
                    <a:pt x="1360170" y="208788"/>
                  </a:lnTo>
                  <a:lnTo>
                    <a:pt x="1354377" y="208622"/>
                  </a:lnTo>
                  <a:close/>
                </a:path>
                <a:path w="3605784" h="422147">
                  <a:moveTo>
                    <a:pt x="1381506" y="195834"/>
                  </a:moveTo>
                  <a:lnTo>
                    <a:pt x="1514094" y="196596"/>
                  </a:lnTo>
                  <a:lnTo>
                    <a:pt x="1511046" y="193548"/>
                  </a:lnTo>
                  <a:lnTo>
                    <a:pt x="1507236" y="191262"/>
                  </a:lnTo>
                  <a:lnTo>
                    <a:pt x="1371600" y="191262"/>
                  </a:lnTo>
                  <a:lnTo>
                    <a:pt x="1381506" y="195834"/>
                  </a:lnTo>
                  <a:close/>
                </a:path>
                <a:path w="3605784" h="422147">
                  <a:moveTo>
                    <a:pt x="1350264" y="204216"/>
                  </a:moveTo>
                  <a:lnTo>
                    <a:pt x="1084326" y="198882"/>
                  </a:lnTo>
                  <a:lnTo>
                    <a:pt x="1088136" y="201168"/>
                  </a:lnTo>
                  <a:lnTo>
                    <a:pt x="1092708" y="201168"/>
                  </a:lnTo>
                  <a:lnTo>
                    <a:pt x="1354377" y="208622"/>
                  </a:lnTo>
                  <a:lnTo>
                    <a:pt x="1360170" y="208788"/>
                  </a:lnTo>
                  <a:lnTo>
                    <a:pt x="1350264" y="204216"/>
                  </a:lnTo>
                  <a:close/>
                </a:path>
                <a:path w="3605784" h="422147">
                  <a:moveTo>
                    <a:pt x="1496410" y="220218"/>
                  </a:moveTo>
                  <a:lnTo>
                    <a:pt x="1510284" y="236982"/>
                  </a:lnTo>
                  <a:lnTo>
                    <a:pt x="1502664" y="220218"/>
                  </a:lnTo>
                  <a:lnTo>
                    <a:pt x="1491996" y="214884"/>
                  </a:lnTo>
                  <a:lnTo>
                    <a:pt x="1360932" y="215646"/>
                  </a:lnTo>
                  <a:lnTo>
                    <a:pt x="1363980" y="218694"/>
                  </a:lnTo>
                  <a:lnTo>
                    <a:pt x="1367790" y="220218"/>
                  </a:lnTo>
                  <a:lnTo>
                    <a:pt x="1496410" y="220218"/>
                  </a:lnTo>
                  <a:close/>
                </a:path>
                <a:path w="3605784" h="422147">
                  <a:moveTo>
                    <a:pt x="1924812" y="246888"/>
                  </a:moveTo>
                  <a:lnTo>
                    <a:pt x="1964588" y="273557"/>
                  </a:lnTo>
                  <a:lnTo>
                    <a:pt x="1946910" y="243078"/>
                  </a:lnTo>
                  <a:lnTo>
                    <a:pt x="1943862" y="238506"/>
                  </a:lnTo>
                  <a:lnTo>
                    <a:pt x="1937766" y="235458"/>
                  </a:lnTo>
                  <a:lnTo>
                    <a:pt x="1932432" y="236220"/>
                  </a:lnTo>
                  <a:lnTo>
                    <a:pt x="1919607" y="238431"/>
                  </a:lnTo>
                  <a:lnTo>
                    <a:pt x="1894332" y="238506"/>
                  </a:lnTo>
                  <a:lnTo>
                    <a:pt x="1910334" y="240030"/>
                  </a:lnTo>
                  <a:lnTo>
                    <a:pt x="1924812" y="246888"/>
                  </a:lnTo>
                  <a:close/>
                </a:path>
                <a:path w="3605784" h="422147">
                  <a:moveTo>
                    <a:pt x="1969008" y="281178"/>
                  </a:moveTo>
                  <a:lnTo>
                    <a:pt x="2069744" y="284987"/>
                  </a:lnTo>
                  <a:lnTo>
                    <a:pt x="2055114" y="275844"/>
                  </a:lnTo>
                  <a:lnTo>
                    <a:pt x="2053590" y="274320"/>
                  </a:lnTo>
                  <a:lnTo>
                    <a:pt x="2050542" y="273558"/>
                  </a:lnTo>
                  <a:lnTo>
                    <a:pt x="1956816" y="273558"/>
                  </a:lnTo>
                  <a:lnTo>
                    <a:pt x="1969008" y="281178"/>
                  </a:lnTo>
                  <a:close/>
                </a:path>
                <a:path w="3605784" h="422147">
                  <a:moveTo>
                    <a:pt x="2216658" y="286512"/>
                  </a:moveTo>
                  <a:lnTo>
                    <a:pt x="2212848" y="284988"/>
                  </a:lnTo>
                  <a:lnTo>
                    <a:pt x="2073402" y="287274"/>
                  </a:lnTo>
                  <a:lnTo>
                    <a:pt x="2066544" y="284988"/>
                  </a:lnTo>
                  <a:lnTo>
                    <a:pt x="1943862" y="295656"/>
                  </a:lnTo>
                  <a:lnTo>
                    <a:pt x="2040636" y="300228"/>
                  </a:lnTo>
                  <a:lnTo>
                    <a:pt x="2044293" y="302514"/>
                  </a:lnTo>
                  <a:lnTo>
                    <a:pt x="2058924" y="311658"/>
                  </a:lnTo>
                  <a:lnTo>
                    <a:pt x="2048256" y="302514"/>
                  </a:lnTo>
                  <a:lnTo>
                    <a:pt x="2233123" y="303739"/>
                  </a:lnTo>
                  <a:lnTo>
                    <a:pt x="2218944" y="289560"/>
                  </a:lnTo>
                  <a:lnTo>
                    <a:pt x="2216658" y="286512"/>
                  </a:lnTo>
                  <a:close/>
                </a:path>
                <a:path w="3605784" h="422147">
                  <a:moveTo>
                    <a:pt x="1943862" y="295656"/>
                  </a:moveTo>
                  <a:lnTo>
                    <a:pt x="1946910" y="299466"/>
                  </a:lnTo>
                  <a:lnTo>
                    <a:pt x="1951482" y="302514"/>
                  </a:lnTo>
                  <a:lnTo>
                    <a:pt x="2044293" y="302514"/>
                  </a:lnTo>
                  <a:lnTo>
                    <a:pt x="2040636" y="300228"/>
                  </a:lnTo>
                  <a:lnTo>
                    <a:pt x="1943862" y="295656"/>
                  </a:lnTo>
                  <a:close/>
                </a:path>
                <a:path w="3605784" h="422147">
                  <a:moveTo>
                    <a:pt x="2323338" y="306324"/>
                  </a:moveTo>
                  <a:lnTo>
                    <a:pt x="2320290" y="302514"/>
                  </a:lnTo>
                  <a:lnTo>
                    <a:pt x="2315718" y="300228"/>
                  </a:lnTo>
                  <a:lnTo>
                    <a:pt x="2310384" y="300228"/>
                  </a:lnTo>
                  <a:lnTo>
                    <a:pt x="2233123" y="303739"/>
                  </a:lnTo>
                  <a:lnTo>
                    <a:pt x="2226564" y="304038"/>
                  </a:lnTo>
                  <a:lnTo>
                    <a:pt x="2233123" y="303739"/>
                  </a:lnTo>
                  <a:lnTo>
                    <a:pt x="2048256" y="302514"/>
                  </a:lnTo>
                  <a:lnTo>
                    <a:pt x="2058924" y="311658"/>
                  </a:lnTo>
                  <a:lnTo>
                    <a:pt x="2237232" y="307848"/>
                  </a:lnTo>
                  <a:lnTo>
                    <a:pt x="2323338" y="306324"/>
                  </a:lnTo>
                  <a:close/>
                </a:path>
                <a:path w="3605784" h="422147">
                  <a:moveTo>
                    <a:pt x="2223516" y="332232"/>
                  </a:moveTo>
                  <a:lnTo>
                    <a:pt x="2228088" y="332232"/>
                  </a:lnTo>
                  <a:lnTo>
                    <a:pt x="2303828" y="328789"/>
                  </a:lnTo>
                  <a:lnTo>
                    <a:pt x="2299716" y="322326"/>
                  </a:lnTo>
                  <a:lnTo>
                    <a:pt x="2198370" y="309372"/>
                  </a:lnTo>
                  <a:lnTo>
                    <a:pt x="2202759" y="313944"/>
                  </a:lnTo>
                  <a:lnTo>
                    <a:pt x="2209038" y="313944"/>
                  </a:lnTo>
                  <a:lnTo>
                    <a:pt x="2216658" y="328422"/>
                  </a:lnTo>
                  <a:lnTo>
                    <a:pt x="2219706" y="330708"/>
                  </a:lnTo>
                  <a:lnTo>
                    <a:pt x="2223516" y="332232"/>
                  </a:lnTo>
                  <a:close/>
                </a:path>
                <a:path w="3605784" h="422147">
                  <a:moveTo>
                    <a:pt x="3179826" y="352044"/>
                  </a:moveTo>
                  <a:lnTo>
                    <a:pt x="3173730" y="352806"/>
                  </a:lnTo>
                  <a:lnTo>
                    <a:pt x="2872160" y="370545"/>
                  </a:lnTo>
                  <a:lnTo>
                    <a:pt x="2862834" y="371094"/>
                  </a:lnTo>
                  <a:lnTo>
                    <a:pt x="2876550" y="379476"/>
                  </a:lnTo>
                  <a:lnTo>
                    <a:pt x="3160776" y="371856"/>
                  </a:lnTo>
                  <a:lnTo>
                    <a:pt x="3199468" y="393954"/>
                  </a:lnTo>
                  <a:lnTo>
                    <a:pt x="3188208" y="361950"/>
                  </a:lnTo>
                  <a:lnTo>
                    <a:pt x="3185922" y="355854"/>
                  </a:lnTo>
                  <a:lnTo>
                    <a:pt x="3179826" y="352044"/>
                  </a:lnTo>
                  <a:close/>
                </a:path>
                <a:path w="3605784" h="422147">
                  <a:moveTo>
                    <a:pt x="3202686" y="403098"/>
                  </a:moveTo>
                  <a:lnTo>
                    <a:pt x="3605784" y="393954"/>
                  </a:lnTo>
                  <a:lnTo>
                    <a:pt x="3188970" y="393954"/>
                  </a:lnTo>
                  <a:lnTo>
                    <a:pt x="3202686" y="403098"/>
                  </a:lnTo>
                  <a:close/>
                </a:path>
                <a:path w="3605784" h="422147">
                  <a:moveTo>
                    <a:pt x="2333244" y="362712"/>
                  </a:moveTo>
                  <a:lnTo>
                    <a:pt x="2832734" y="355234"/>
                  </a:lnTo>
                  <a:lnTo>
                    <a:pt x="2850642" y="391668"/>
                  </a:lnTo>
                  <a:lnTo>
                    <a:pt x="2853690" y="397002"/>
                  </a:lnTo>
                  <a:lnTo>
                    <a:pt x="2859024" y="400050"/>
                  </a:lnTo>
                  <a:lnTo>
                    <a:pt x="2864358" y="400050"/>
                  </a:lnTo>
                  <a:lnTo>
                    <a:pt x="3164408" y="381664"/>
                  </a:lnTo>
                  <a:lnTo>
                    <a:pt x="3175254" y="381000"/>
                  </a:lnTo>
                  <a:lnTo>
                    <a:pt x="3164408" y="381664"/>
                  </a:lnTo>
                  <a:lnTo>
                    <a:pt x="3176016" y="413004"/>
                  </a:lnTo>
                  <a:lnTo>
                    <a:pt x="3177540" y="418338"/>
                  </a:lnTo>
                  <a:lnTo>
                    <a:pt x="3182874" y="422148"/>
                  </a:lnTo>
                  <a:lnTo>
                    <a:pt x="3605784" y="422148"/>
                  </a:lnTo>
                  <a:lnTo>
                    <a:pt x="3605784" y="393954"/>
                  </a:lnTo>
                  <a:lnTo>
                    <a:pt x="3202686" y="403098"/>
                  </a:lnTo>
                  <a:lnTo>
                    <a:pt x="3188970" y="393954"/>
                  </a:lnTo>
                  <a:lnTo>
                    <a:pt x="3199468" y="393954"/>
                  </a:lnTo>
                  <a:lnTo>
                    <a:pt x="3160776" y="371856"/>
                  </a:lnTo>
                  <a:lnTo>
                    <a:pt x="2876550" y="379476"/>
                  </a:lnTo>
                  <a:lnTo>
                    <a:pt x="2862834" y="371094"/>
                  </a:lnTo>
                  <a:lnTo>
                    <a:pt x="2872160" y="370545"/>
                  </a:lnTo>
                  <a:lnTo>
                    <a:pt x="2854452" y="334518"/>
                  </a:lnTo>
                  <a:lnTo>
                    <a:pt x="2852166" y="329184"/>
                  </a:lnTo>
                  <a:lnTo>
                    <a:pt x="2846832" y="326136"/>
                  </a:lnTo>
                  <a:lnTo>
                    <a:pt x="2841498" y="326136"/>
                  </a:lnTo>
                  <a:lnTo>
                    <a:pt x="2340942" y="333640"/>
                  </a:lnTo>
                  <a:lnTo>
                    <a:pt x="2345436" y="340614"/>
                  </a:lnTo>
                  <a:lnTo>
                    <a:pt x="2828544" y="346710"/>
                  </a:lnTo>
                  <a:lnTo>
                    <a:pt x="2842260" y="355092"/>
                  </a:lnTo>
                  <a:lnTo>
                    <a:pt x="2828544" y="346710"/>
                  </a:lnTo>
                  <a:lnTo>
                    <a:pt x="2345436" y="340614"/>
                  </a:lnTo>
                  <a:lnTo>
                    <a:pt x="2340942" y="333640"/>
                  </a:lnTo>
                  <a:lnTo>
                    <a:pt x="2311908" y="328422"/>
                  </a:lnTo>
                  <a:lnTo>
                    <a:pt x="2340942" y="333640"/>
                  </a:lnTo>
                  <a:lnTo>
                    <a:pt x="2323338" y="306324"/>
                  </a:lnTo>
                  <a:lnTo>
                    <a:pt x="2237232" y="307848"/>
                  </a:lnTo>
                  <a:lnTo>
                    <a:pt x="2058924" y="311658"/>
                  </a:lnTo>
                  <a:lnTo>
                    <a:pt x="2063496" y="313944"/>
                  </a:lnTo>
                  <a:lnTo>
                    <a:pt x="2202759" y="313944"/>
                  </a:lnTo>
                  <a:lnTo>
                    <a:pt x="2198370" y="309372"/>
                  </a:lnTo>
                  <a:lnTo>
                    <a:pt x="2299716" y="322326"/>
                  </a:lnTo>
                  <a:lnTo>
                    <a:pt x="2303828" y="328789"/>
                  </a:lnTo>
                  <a:lnTo>
                    <a:pt x="2333244" y="333756"/>
                  </a:lnTo>
                  <a:lnTo>
                    <a:pt x="2321052" y="355854"/>
                  </a:lnTo>
                  <a:lnTo>
                    <a:pt x="2324100" y="359664"/>
                  </a:lnTo>
                  <a:lnTo>
                    <a:pt x="2328672" y="362712"/>
                  </a:lnTo>
                  <a:lnTo>
                    <a:pt x="2333244" y="362712"/>
                  </a:lnTo>
                  <a:close/>
                </a:path>
                <a:path w="3605784" h="422147">
                  <a:moveTo>
                    <a:pt x="1922526" y="257556"/>
                  </a:moveTo>
                  <a:lnTo>
                    <a:pt x="1900428" y="262128"/>
                  </a:lnTo>
                  <a:lnTo>
                    <a:pt x="1903476" y="266700"/>
                  </a:lnTo>
                  <a:lnTo>
                    <a:pt x="1909572" y="269748"/>
                  </a:lnTo>
                  <a:lnTo>
                    <a:pt x="1914906" y="268224"/>
                  </a:lnTo>
                  <a:lnTo>
                    <a:pt x="1927303" y="266086"/>
                  </a:lnTo>
                  <a:lnTo>
                    <a:pt x="1922526" y="257556"/>
                  </a:lnTo>
                  <a:close/>
                </a:path>
                <a:path w="3605784" h="422147">
                  <a:moveTo>
                    <a:pt x="577596" y="107442"/>
                  </a:moveTo>
                  <a:lnTo>
                    <a:pt x="581406" y="107442"/>
                  </a:lnTo>
                  <a:lnTo>
                    <a:pt x="812077" y="103745"/>
                  </a:lnTo>
                  <a:lnTo>
                    <a:pt x="807720" y="98298"/>
                  </a:lnTo>
                  <a:lnTo>
                    <a:pt x="836676" y="97536"/>
                  </a:lnTo>
                  <a:lnTo>
                    <a:pt x="571500" y="103632"/>
                  </a:lnTo>
                  <a:lnTo>
                    <a:pt x="574548" y="105918"/>
                  </a:lnTo>
                  <a:lnTo>
                    <a:pt x="577596" y="107442"/>
                  </a:lnTo>
                  <a:close/>
                </a:path>
                <a:path w="3605784" h="422147">
                  <a:moveTo>
                    <a:pt x="544830" y="73914"/>
                  </a:moveTo>
                  <a:lnTo>
                    <a:pt x="539080" y="73914"/>
                  </a:lnTo>
                  <a:lnTo>
                    <a:pt x="571500" y="103632"/>
                  </a:lnTo>
                  <a:lnTo>
                    <a:pt x="581406" y="78486"/>
                  </a:lnTo>
                  <a:lnTo>
                    <a:pt x="544830" y="73914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" name="object 58"/>
            <p:cNvSpPr/>
            <p:nvPr/>
          </p:nvSpPr>
          <p:spPr>
            <a:xfrm>
              <a:off x="4815078" y="2465832"/>
              <a:ext cx="3616452" cy="714755"/>
            </a:xfrm>
            <a:custGeom>
              <a:avLst/>
              <a:gdLst/>
              <a:ahLst/>
              <a:cxnLst/>
              <a:rect l="l" t="t" r="r" b="b"/>
              <a:pathLst>
                <a:path w="3616452" h="714755">
                  <a:moveTo>
                    <a:pt x="3086099" y="677521"/>
                  </a:moveTo>
                  <a:lnTo>
                    <a:pt x="3100578" y="677417"/>
                  </a:lnTo>
                  <a:lnTo>
                    <a:pt x="3114294" y="686460"/>
                  </a:lnTo>
                  <a:lnTo>
                    <a:pt x="3114294" y="662939"/>
                  </a:lnTo>
                  <a:lnTo>
                    <a:pt x="3086100" y="662939"/>
                  </a:lnTo>
                  <a:lnTo>
                    <a:pt x="2580132" y="663701"/>
                  </a:lnTo>
                  <a:lnTo>
                    <a:pt x="2566416" y="652271"/>
                  </a:lnTo>
                  <a:lnTo>
                    <a:pt x="2577777" y="652190"/>
                  </a:lnTo>
                  <a:lnTo>
                    <a:pt x="2545079" y="636269"/>
                  </a:lnTo>
                  <a:lnTo>
                    <a:pt x="2174748" y="637031"/>
                  </a:lnTo>
                  <a:lnTo>
                    <a:pt x="2571750" y="623315"/>
                  </a:lnTo>
                  <a:lnTo>
                    <a:pt x="2565654" y="618743"/>
                  </a:lnTo>
                  <a:lnTo>
                    <a:pt x="2558796" y="618743"/>
                  </a:lnTo>
                  <a:lnTo>
                    <a:pt x="2174748" y="622415"/>
                  </a:lnTo>
                  <a:lnTo>
                    <a:pt x="2160270" y="622553"/>
                  </a:lnTo>
                  <a:lnTo>
                    <a:pt x="2160270" y="613409"/>
                  </a:lnTo>
                  <a:lnTo>
                    <a:pt x="2145791" y="599693"/>
                  </a:lnTo>
                  <a:lnTo>
                    <a:pt x="1786889" y="598931"/>
                  </a:lnTo>
                  <a:lnTo>
                    <a:pt x="2090927" y="613409"/>
                  </a:lnTo>
                  <a:lnTo>
                    <a:pt x="2145791" y="613409"/>
                  </a:lnTo>
                  <a:lnTo>
                    <a:pt x="2145791" y="640841"/>
                  </a:lnTo>
                  <a:lnTo>
                    <a:pt x="2547697" y="647784"/>
                  </a:lnTo>
                  <a:lnTo>
                    <a:pt x="2558796" y="647699"/>
                  </a:lnTo>
                  <a:lnTo>
                    <a:pt x="2547697" y="647784"/>
                  </a:lnTo>
                  <a:lnTo>
                    <a:pt x="2552700" y="669797"/>
                  </a:lnTo>
                  <a:lnTo>
                    <a:pt x="2553462" y="676655"/>
                  </a:lnTo>
                  <a:lnTo>
                    <a:pt x="2559558" y="681227"/>
                  </a:lnTo>
                  <a:lnTo>
                    <a:pt x="2566416" y="681227"/>
                  </a:lnTo>
                  <a:lnTo>
                    <a:pt x="3086099" y="677521"/>
                  </a:lnTo>
                  <a:close/>
                </a:path>
                <a:path w="3616452" h="714755">
                  <a:moveTo>
                    <a:pt x="2573274" y="630173"/>
                  </a:moveTo>
                  <a:lnTo>
                    <a:pt x="2571750" y="623315"/>
                  </a:lnTo>
                  <a:lnTo>
                    <a:pt x="2174748" y="637031"/>
                  </a:lnTo>
                  <a:lnTo>
                    <a:pt x="2545079" y="636269"/>
                  </a:lnTo>
                  <a:lnTo>
                    <a:pt x="2577777" y="652190"/>
                  </a:lnTo>
                  <a:lnTo>
                    <a:pt x="2573274" y="630173"/>
                  </a:lnTo>
                  <a:close/>
                </a:path>
                <a:path w="3616452" h="714755">
                  <a:moveTo>
                    <a:pt x="2147316" y="644651"/>
                  </a:moveTo>
                  <a:lnTo>
                    <a:pt x="2150364" y="646937"/>
                  </a:lnTo>
                  <a:lnTo>
                    <a:pt x="2152650" y="649985"/>
                  </a:lnTo>
                  <a:lnTo>
                    <a:pt x="2156460" y="651509"/>
                  </a:lnTo>
                  <a:lnTo>
                    <a:pt x="2160270" y="650747"/>
                  </a:lnTo>
                  <a:lnTo>
                    <a:pt x="2547697" y="647784"/>
                  </a:lnTo>
                  <a:lnTo>
                    <a:pt x="2145791" y="640841"/>
                  </a:lnTo>
                  <a:lnTo>
                    <a:pt x="2147316" y="644651"/>
                  </a:lnTo>
                  <a:close/>
                </a:path>
                <a:path w="3616452" h="714755">
                  <a:moveTo>
                    <a:pt x="1162050" y="410717"/>
                  </a:moveTo>
                  <a:lnTo>
                    <a:pt x="1153068" y="408395"/>
                  </a:lnTo>
                  <a:lnTo>
                    <a:pt x="1159002" y="440435"/>
                  </a:lnTo>
                  <a:lnTo>
                    <a:pt x="1172718" y="423671"/>
                  </a:lnTo>
                  <a:lnTo>
                    <a:pt x="1162050" y="410717"/>
                  </a:lnTo>
                  <a:close/>
                </a:path>
                <a:path w="3616452" h="714755">
                  <a:moveTo>
                    <a:pt x="991362" y="380999"/>
                  </a:moveTo>
                  <a:lnTo>
                    <a:pt x="1040129" y="374903"/>
                  </a:lnTo>
                  <a:lnTo>
                    <a:pt x="1010412" y="359663"/>
                  </a:lnTo>
                  <a:lnTo>
                    <a:pt x="1006601" y="357377"/>
                  </a:lnTo>
                  <a:lnTo>
                    <a:pt x="954785" y="347471"/>
                  </a:lnTo>
                  <a:lnTo>
                    <a:pt x="991362" y="380999"/>
                  </a:lnTo>
                  <a:close/>
                </a:path>
                <a:path w="3616452" h="714755">
                  <a:moveTo>
                    <a:pt x="260603" y="112775"/>
                  </a:moveTo>
                  <a:lnTo>
                    <a:pt x="348234" y="116585"/>
                  </a:lnTo>
                  <a:lnTo>
                    <a:pt x="300989" y="108965"/>
                  </a:lnTo>
                  <a:lnTo>
                    <a:pt x="256615" y="108966"/>
                  </a:lnTo>
                  <a:lnTo>
                    <a:pt x="260603" y="112775"/>
                  </a:lnTo>
                  <a:close/>
                </a:path>
                <a:path w="3616452" h="714755">
                  <a:moveTo>
                    <a:pt x="2580132" y="663701"/>
                  </a:moveTo>
                  <a:lnTo>
                    <a:pt x="3086100" y="662939"/>
                  </a:lnTo>
                  <a:lnTo>
                    <a:pt x="3114294" y="662939"/>
                  </a:lnTo>
                  <a:lnTo>
                    <a:pt x="3114294" y="659129"/>
                  </a:lnTo>
                  <a:lnTo>
                    <a:pt x="3112770" y="655319"/>
                  </a:lnTo>
                  <a:lnTo>
                    <a:pt x="3110484" y="653033"/>
                  </a:lnTo>
                  <a:lnTo>
                    <a:pt x="3107436" y="649985"/>
                  </a:lnTo>
                  <a:lnTo>
                    <a:pt x="3104388" y="648461"/>
                  </a:lnTo>
                  <a:lnTo>
                    <a:pt x="3100578" y="648461"/>
                  </a:lnTo>
                  <a:lnTo>
                    <a:pt x="2577777" y="652190"/>
                  </a:lnTo>
                  <a:lnTo>
                    <a:pt x="2566416" y="652271"/>
                  </a:lnTo>
                  <a:lnTo>
                    <a:pt x="2580132" y="663701"/>
                  </a:lnTo>
                  <a:close/>
                </a:path>
                <a:path w="3616452" h="714755">
                  <a:moveTo>
                    <a:pt x="454151" y="118871"/>
                  </a:moveTo>
                  <a:lnTo>
                    <a:pt x="449579" y="115823"/>
                  </a:lnTo>
                  <a:lnTo>
                    <a:pt x="345948" y="115823"/>
                  </a:lnTo>
                  <a:lnTo>
                    <a:pt x="348234" y="116585"/>
                  </a:lnTo>
                  <a:lnTo>
                    <a:pt x="260603" y="112775"/>
                  </a:lnTo>
                  <a:lnTo>
                    <a:pt x="256615" y="108966"/>
                  </a:lnTo>
                  <a:lnTo>
                    <a:pt x="161543" y="64769"/>
                  </a:lnTo>
                  <a:lnTo>
                    <a:pt x="158496" y="63245"/>
                  </a:lnTo>
                  <a:lnTo>
                    <a:pt x="208025" y="62483"/>
                  </a:lnTo>
                  <a:lnTo>
                    <a:pt x="175260" y="39623"/>
                  </a:lnTo>
                  <a:lnTo>
                    <a:pt x="172212" y="38861"/>
                  </a:lnTo>
                  <a:lnTo>
                    <a:pt x="128777" y="19811"/>
                  </a:lnTo>
                  <a:lnTo>
                    <a:pt x="124967" y="19049"/>
                  </a:lnTo>
                  <a:lnTo>
                    <a:pt x="4572" y="0"/>
                  </a:lnTo>
                  <a:lnTo>
                    <a:pt x="0" y="28193"/>
                  </a:lnTo>
                  <a:lnTo>
                    <a:pt x="120726" y="47176"/>
                  </a:lnTo>
                  <a:lnTo>
                    <a:pt x="117348" y="45719"/>
                  </a:lnTo>
                  <a:lnTo>
                    <a:pt x="121157" y="47243"/>
                  </a:lnTo>
                  <a:lnTo>
                    <a:pt x="159334" y="63817"/>
                  </a:lnTo>
                  <a:lnTo>
                    <a:pt x="192024" y="86105"/>
                  </a:lnTo>
                  <a:lnTo>
                    <a:pt x="250698" y="108965"/>
                  </a:lnTo>
                  <a:lnTo>
                    <a:pt x="241553" y="133349"/>
                  </a:lnTo>
                  <a:lnTo>
                    <a:pt x="243839" y="135635"/>
                  </a:lnTo>
                  <a:lnTo>
                    <a:pt x="432815" y="137921"/>
                  </a:lnTo>
                  <a:lnTo>
                    <a:pt x="343662" y="144779"/>
                  </a:lnTo>
                  <a:lnTo>
                    <a:pt x="445007" y="144779"/>
                  </a:lnTo>
                  <a:lnTo>
                    <a:pt x="473963" y="161543"/>
                  </a:lnTo>
                  <a:lnTo>
                    <a:pt x="462533" y="183641"/>
                  </a:lnTo>
                  <a:lnTo>
                    <a:pt x="541782" y="182117"/>
                  </a:lnTo>
                  <a:lnTo>
                    <a:pt x="554735" y="189737"/>
                  </a:lnTo>
                  <a:lnTo>
                    <a:pt x="563879" y="223265"/>
                  </a:lnTo>
                  <a:lnTo>
                    <a:pt x="596645" y="222503"/>
                  </a:lnTo>
                  <a:lnTo>
                    <a:pt x="609600" y="230885"/>
                  </a:lnTo>
                  <a:lnTo>
                    <a:pt x="638556" y="269747"/>
                  </a:lnTo>
                  <a:lnTo>
                    <a:pt x="625601" y="289559"/>
                  </a:lnTo>
                  <a:lnTo>
                    <a:pt x="627888" y="294893"/>
                  </a:lnTo>
                  <a:lnTo>
                    <a:pt x="633221" y="298703"/>
                  </a:lnTo>
                  <a:lnTo>
                    <a:pt x="639318" y="298703"/>
                  </a:lnTo>
                  <a:lnTo>
                    <a:pt x="843533" y="294893"/>
                  </a:lnTo>
                  <a:lnTo>
                    <a:pt x="840485" y="294131"/>
                  </a:lnTo>
                  <a:lnTo>
                    <a:pt x="910225" y="308661"/>
                  </a:lnTo>
                  <a:lnTo>
                    <a:pt x="954785" y="347471"/>
                  </a:lnTo>
                  <a:lnTo>
                    <a:pt x="1006601" y="357377"/>
                  </a:lnTo>
                  <a:lnTo>
                    <a:pt x="1010412" y="359663"/>
                  </a:lnTo>
                  <a:lnTo>
                    <a:pt x="1040129" y="374903"/>
                  </a:lnTo>
                  <a:lnTo>
                    <a:pt x="991362" y="380999"/>
                  </a:lnTo>
                  <a:lnTo>
                    <a:pt x="992124" y="381761"/>
                  </a:lnTo>
                  <a:lnTo>
                    <a:pt x="995171" y="383285"/>
                  </a:lnTo>
                  <a:lnTo>
                    <a:pt x="1034795" y="402335"/>
                  </a:lnTo>
                  <a:lnTo>
                    <a:pt x="1037082" y="403097"/>
                  </a:lnTo>
                  <a:lnTo>
                    <a:pt x="1041653" y="403859"/>
                  </a:lnTo>
                  <a:lnTo>
                    <a:pt x="1121051" y="400114"/>
                  </a:lnTo>
                  <a:lnTo>
                    <a:pt x="1153068" y="408395"/>
                  </a:lnTo>
                  <a:lnTo>
                    <a:pt x="1162050" y="410717"/>
                  </a:lnTo>
                  <a:lnTo>
                    <a:pt x="1172718" y="423671"/>
                  </a:lnTo>
                  <a:lnTo>
                    <a:pt x="1159002" y="440435"/>
                  </a:lnTo>
                  <a:lnTo>
                    <a:pt x="1159764" y="447293"/>
                  </a:lnTo>
                  <a:lnTo>
                    <a:pt x="1165859" y="452627"/>
                  </a:lnTo>
                  <a:lnTo>
                    <a:pt x="1231391" y="452627"/>
                  </a:lnTo>
                  <a:lnTo>
                    <a:pt x="1238250" y="450341"/>
                  </a:lnTo>
                  <a:lnTo>
                    <a:pt x="1217676" y="441959"/>
                  </a:lnTo>
                  <a:lnTo>
                    <a:pt x="1187195" y="435863"/>
                  </a:lnTo>
                  <a:lnTo>
                    <a:pt x="1237488" y="423671"/>
                  </a:lnTo>
                  <a:lnTo>
                    <a:pt x="1184979" y="423672"/>
                  </a:lnTo>
                  <a:lnTo>
                    <a:pt x="1151382" y="399287"/>
                  </a:lnTo>
                  <a:lnTo>
                    <a:pt x="1122426" y="400049"/>
                  </a:lnTo>
                  <a:lnTo>
                    <a:pt x="1117853" y="399287"/>
                  </a:lnTo>
                  <a:lnTo>
                    <a:pt x="1179576" y="393953"/>
                  </a:lnTo>
                  <a:lnTo>
                    <a:pt x="1178814" y="388619"/>
                  </a:lnTo>
                  <a:lnTo>
                    <a:pt x="1174241" y="384047"/>
                  </a:lnTo>
                  <a:lnTo>
                    <a:pt x="1168908" y="383285"/>
                  </a:lnTo>
                  <a:lnTo>
                    <a:pt x="1046988" y="376427"/>
                  </a:lnTo>
                  <a:lnTo>
                    <a:pt x="1043427" y="374748"/>
                  </a:lnTo>
                  <a:lnTo>
                    <a:pt x="1009313" y="358656"/>
                  </a:lnTo>
                  <a:lnTo>
                    <a:pt x="973835" y="326135"/>
                  </a:lnTo>
                  <a:lnTo>
                    <a:pt x="913638" y="309371"/>
                  </a:lnTo>
                  <a:lnTo>
                    <a:pt x="907541" y="306323"/>
                  </a:lnTo>
                  <a:lnTo>
                    <a:pt x="925829" y="284987"/>
                  </a:lnTo>
                  <a:lnTo>
                    <a:pt x="924306" y="283463"/>
                  </a:lnTo>
                  <a:lnTo>
                    <a:pt x="919733" y="281177"/>
                  </a:lnTo>
                  <a:lnTo>
                    <a:pt x="651509" y="278891"/>
                  </a:lnTo>
                  <a:lnTo>
                    <a:pt x="647534" y="269581"/>
                  </a:lnTo>
                  <a:lnTo>
                    <a:pt x="622553" y="211073"/>
                  </a:lnTo>
                  <a:lnTo>
                    <a:pt x="589026" y="210311"/>
                  </a:lnTo>
                  <a:lnTo>
                    <a:pt x="576833" y="202691"/>
                  </a:lnTo>
                  <a:lnTo>
                    <a:pt x="585008" y="202692"/>
                  </a:lnTo>
                  <a:lnTo>
                    <a:pt x="566927" y="168401"/>
                  </a:lnTo>
                  <a:lnTo>
                    <a:pt x="486156" y="167639"/>
                  </a:lnTo>
                  <a:lnTo>
                    <a:pt x="482229" y="161544"/>
                  </a:lnTo>
                  <a:lnTo>
                    <a:pt x="457200" y="122681"/>
                  </a:lnTo>
                  <a:lnTo>
                    <a:pt x="454151" y="118871"/>
                  </a:lnTo>
                  <a:close/>
                </a:path>
                <a:path w="3616452" h="714755">
                  <a:moveTo>
                    <a:pt x="121157" y="47243"/>
                  </a:moveTo>
                  <a:lnTo>
                    <a:pt x="117348" y="45719"/>
                  </a:lnTo>
                  <a:lnTo>
                    <a:pt x="120726" y="47176"/>
                  </a:lnTo>
                  <a:lnTo>
                    <a:pt x="159334" y="63817"/>
                  </a:lnTo>
                  <a:lnTo>
                    <a:pt x="121157" y="47243"/>
                  </a:lnTo>
                  <a:close/>
                </a:path>
                <a:path w="3616452" h="714755">
                  <a:moveTo>
                    <a:pt x="209550" y="64007"/>
                  </a:moveTo>
                  <a:lnTo>
                    <a:pt x="208025" y="62483"/>
                  </a:lnTo>
                  <a:lnTo>
                    <a:pt x="158496" y="63245"/>
                  </a:lnTo>
                  <a:lnTo>
                    <a:pt x="161543" y="64769"/>
                  </a:lnTo>
                  <a:lnTo>
                    <a:pt x="256615" y="108966"/>
                  </a:lnTo>
                  <a:lnTo>
                    <a:pt x="209550" y="64007"/>
                  </a:lnTo>
                  <a:close/>
                </a:path>
                <a:path w="3616452" h="714755">
                  <a:moveTo>
                    <a:pt x="298703" y="137159"/>
                  </a:moveTo>
                  <a:lnTo>
                    <a:pt x="343662" y="144779"/>
                  </a:lnTo>
                  <a:lnTo>
                    <a:pt x="432815" y="137921"/>
                  </a:lnTo>
                  <a:lnTo>
                    <a:pt x="243839" y="135635"/>
                  </a:lnTo>
                  <a:lnTo>
                    <a:pt x="247650" y="137159"/>
                  </a:lnTo>
                  <a:lnTo>
                    <a:pt x="296417" y="137159"/>
                  </a:lnTo>
                  <a:lnTo>
                    <a:pt x="343662" y="144779"/>
                  </a:lnTo>
                  <a:lnTo>
                    <a:pt x="298703" y="137159"/>
                  </a:lnTo>
                  <a:close/>
                </a:path>
                <a:path w="3616452" h="714755">
                  <a:moveTo>
                    <a:pt x="192024" y="86105"/>
                  </a:moveTo>
                  <a:lnTo>
                    <a:pt x="189737" y="84581"/>
                  </a:lnTo>
                  <a:lnTo>
                    <a:pt x="241553" y="133349"/>
                  </a:lnTo>
                  <a:lnTo>
                    <a:pt x="250698" y="108965"/>
                  </a:lnTo>
                  <a:lnTo>
                    <a:pt x="192024" y="86105"/>
                  </a:lnTo>
                  <a:close/>
                </a:path>
                <a:path w="3616452" h="714755">
                  <a:moveTo>
                    <a:pt x="486156" y="167639"/>
                  </a:moveTo>
                  <a:lnTo>
                    <a:pt x="566927" y="168401"/>
                  </a:lnTo>
                  <a:lnTo>
                    <a:pt x="564641" y="163829"/>
                  </a:lnTo>
                  <a:lnTo>
                    <a:pt x="560069" y="161543"/>
                  </a:lnTo>
                  <a:lnTo>
                    <a:pt x="482229" y="161544"/>
                  </a:lnTo>
                  <a:lnTo>
                    <a:pt x="486156" y="167639"/>
                  </a:lnTo>
                  <a:close/>
                </a:path>
                <a:path w="3616452" h="714755">
                  <a:moveTo>
                    <a:pt x="545874" y="189738"/>
                  </a:moveTo>
                  <a:lnTo>
                    <a:pt x="563879" y="223265"/>
                  </a:lnTo>
                  <a:lnTo>
                    <a:pt x="554735" y="189737"/>
                  </a:lnTo>
                  <a:lnTo>
                    <a:pt x="541782" y="182117"/>
                  </a:lnTo>
                  <a:lnTo>
                    <a:pt x="462533" y="183641"/>
                  </a:lnTo>
                  <a:lnTo>
                    <a:pt x="464819" y="187451"/>
                  </a:lnTo>
                  <a:lnTo>
                    <a:pt x="469391" y="189737"/>
                  </a:lnTo>
                  <a:lnTo>
                    <a:pt x="545874" y="189738"/>
                  </a:lnTo>
                  <a:close/>
                </a:path>
                <a:path w="3616452" h="714755">
                  <a:moveTo>
                    <a:pt x="445007" y="144779"/>
                  </a:moveTo>
                  <a:lnTo>
                    <a:pt x="437273" y="144779"/>
                  </a:lnTo>
                  <a:lnTo>
                    <a:pt x="462533" y="183641"/>
                  </a:lnTo>
                  <a:lnTo>
                    <a:pt x="473963" y="161543"/>
                  </a:lnTo>
                  <a:lnTo>
                    <a:pt x="445007" y="144779"/>
                  </a:lnTo>
                  <a:close/>
                </a:path>
                <a:path w="3616452" h="714755">
                  <a:moveTo>
                    <a:pt x="589026" y="210311"/>
                  </a:moveTo>
                  <a:lnTo>
                    <a:pt x="622553" y="211073"/>
                  </a:lnTo>
                  <a:lnTo>
                    <a:pt x="620268" y="205739"/>
                  </a:lnTo>
                  <a:lnTo>
                    <a:pt x="614933" y="202691"/>
                  </a:lnTo>
                  <a:lnTo>
                    <a:pt x="576833" y="202691"/>
                  </a:lnTo>
                  <a:lnTo>
                    <a:pt x="589026" y="210311"/>
                  </a:lnTo>
                  <a:close/>
                </a:path>
                <a:path w="3616452" h="714755">
                  <a:moveTo>
                    <a:pt x="600265" y="230886"/>
                  </a:moveTo>
                  <a:lnTo>
                    <a:pt x="625601" y="289559"/>
                  </a:lnTo>
                  <a:lnTo>
                    <a:pt x="638556" y="269747"/>
                  </a:lnTo>
                  <a:lnTo>
                    <a:pt x="609600" y="230885"/>
                  </a:lnTo>
                  <a:lnTo>
                    <a:pt x="596645" y="222503"/>
                  </a:lnTo>
                  <a:lnTo>
                    <a:pt x="563879" y="223265"/>
                  </a:lnTo>
                  <a:lnTo>
                    <a:pt x="566165" y="227837"/>
                  </a:lnTo>
                  <a:lnTo>
                    <a:pt x="571500" y="230885"/>
                  </a:lnTo>
                  <a:lnTo>
                    <a:pt x="600265" y="230886"/>
                  </a:lnTo>
                  <a:close/>
                </a:path>
                <a:path w="3616452" h="714755">
                  <a:moveTo>
                    <a:pt x="647534" y="269581"/>
                  </a:moveTo>
                  <a:lnTo>
                    <a:pt x="651509" y="278891"/>
                  </a:lnTo>
                  <a:lnTo>
                    <a:pt x="919733" y="281177"/>
                  </a:lnTo>
                  <a:lnTo>
                    <a:pt x="846582" y="266699"/>
                  </a:lnTo>
                  <a:lnTo>
                    <a:pt x="843533" y="265937"/>
                  </a:lnTo>
                  <a:lnTo>
                    <a:pt x="647534" y="269581"/>
                  </a:lnTo>
                  <a:close/>
                </a:path>
                <a:path w="3616452" h="714755">
                  <a:moveTo>
                    <a:pt x="973835" y="326135"/>
                  </a:moveTo>
                  <a:lnTo>
                    <a:pt x="925829" y="284987"/>
                  </a:lnTo>
                  <a:lnTo>
                    <a:pt x="907541" y="306323"/>
                  </a:lnTo>
                  <a:lnTo>
                    <a:pt x="913638" y="309371"/>
                  </a:lnTo>
                  <a:lnTo>
                    <a:pt x="973835" y="326135"/>
                  </a:lnTo>
                  <a:close/>
                </a:path>
                <a:path w="3616452" h="714755">
                  <a:moveTo>
                    <a:pt x="1043427" y="374748"/>
                  </a:moveTo>
                  <a:lnTo>
                    <a:pt x="1046988" y="376427"/>
                  </a:lnTo>
                  <a:lnTo>
                    <a:pt x="1168908" y="383285"/>
                  </a:lnTo>
                  <a:lnTo>
                    <a:pt x="1125474" y="371855"/>
                  </a:lnTo>
                  <a:lnTo>
                    <a:pt x="1123950" y="371093"/>
                  </a:lnTo>
                  <a:lnTo>
                    <a:pt x="1120902" y="371093"/>
                  </a:lnTo>
                  <a:lnTo>
                    <a:pt x="1043427" y="374748"/>
                  </a:lnTo>
                  <a:close/>
                </a:path>
                <a:path w="3616452" h="714755">
                  <a:moveTo>
                    <a:pt x="1151382" y="399287"/>
                  </a:moveTo>
                  <a:lnTo>
                    <a:pt x="1184979" y="423672"/>
                  </a:lnTo>
                  <a:lnTo>
                    <a:pt x="1179576" y="393953"/>
                  </a:lnTo>
                  <a:lnTo>
                    <a:pt x="1117853" y="399287"/>
                  </a:lnTo>
                  <a:lnTo>
                    <a:pt x="1122426" y="400049"/>
                  </a:lnTo>
                  <a:lnTo>
                    <a:pt x="1151382" y="399287"/>
                  </a:lnTo>
                  <a:close/>
                </a:path>
                <a:path w="3616452" h="714755">
                  <a:moveTo>
                    <a:pt x="1220499" y="452627"/>
                  </a:moveTo>
                  <a:lnTo>
                    <a:pt x="1224533" y="467867"/>
                  </a:lnTo>
                  <a:lnTo>
                    <a:pt x="1226820" y="473963"/>
                  </a:lnTo>
                  <a:lnTo>
                    <a:pt x="1232153" y="478535"/>
                  </a:lnTo>
                  <a:lnTo>
                    <a:pt x="1320545" y="474725"/>
                  </a:lnTo>
                  <a:lnTo>
                    <a:pt x="1339595" y="453389"/>
                  </a:lnTo>
                  <a:lnTo>
                    <a:pt x="1252727" y="460247"/>
                  </a:lnTo>
                  <a:lnTo>
                    <a:pt x="1249814" y="450341"/>
                  </a:lnTo>
                  <a:lnTo>
                    <a:pt x="1245108" y="434339"/>
                  </a:lnTo>
                  <a:lnTo>
                    <a:pt x="1243583" y="428243"/>
                  </a:lnTo>
                  <a:lnTo>
                    <a:pt x="1237488" y="423671"/>
                  </a:lnTo>
                  <a:lnTo>
                    <a:pt x="1187195" y="435863"/>
                  </a:lnTo>
                  <a:lnTo>
                    <a:pt x="1217676" y="441959"/>
                  </a:lnTo>
                  <a:lnTo>
                    <a:pt x="1238250" y="450341"/>
                  </a:lnTo>
                  <a:lnTo>
                    <a:pt x="1231391" y="452627"/>
                  </a:lnTo>
                  <a:lnTo>
                    <a:pt x="1220499" y="452627"/>
                  </a:lnTo>
                  <a:close/>
                </a:path>
                <a:path w="3616452" h="714755">
                  <a:moveTo>
                    <a:pt x="1408393" y="513587"/>
                  </a:moveTo>
                  <a:lnTo>
                    <a:pt x="1339595" y="453389"/>
                  </a:lnTo>
                  <a:lnTo>
                    <a:pt x="1320545" y="474725"/>
                  </a:lnTo>
                  <a:lnTo>
                    <a:pt x="1232153" y="478535"/>
                  </a:lnTo>
                  <a:lnTo>
                    <a:pt x="1329689" y="478535"/>
                  </a:lnTo>
                  <a:lnTo>
                    <a:pt x="1408393" y="513587"/>
                  </a:lnTo>
                  <a:close/>
                </a:path>
                <a:path w="3616452" h="714755">
                  <a:moveTo>
                    <a:pt x="1520189" y="513587"/>
                  </a:moveTo>
                  <a:lnTo>
                    <a:pt x="1408393" y="513587"/>
                  </a:lnTo>
                  <a:lnTo>
                    <a:pt x="1329689" y="478535"/>
                  </a:lnTo>
                  <a:lnTo>
                    <a:pt x="1324900" y="478536"/>
                  </a:lnTo>
                  <a:lnTo>
                    <a:pt x="1393697" y="538733"/>
                  </a:lnTo>
                  <a:lnTo>
                    <a:pt x="1402841" y="513587"/>
                  </a:lnTo>
                  <a:lnTo>
                    <a:pt x="1412747" y="517397"/>
                  </a:lnTo>
                  <a:lnTo>
                    <a:pt x="1523238" y="515111"/>
                  </a:lnTo>
                  <a:lnTo>
                    <a:pt x="1520189" y="513587"/>
                  </a:lnTo>
                  <a:close/>
                </a:path>
                <a:path w="3616452" h="714755">
                  <a:moveTo>
                    <a:pt x="1252727" y="460247"/>
                  </a:moveTo>
                  <a:lnTo>
                    <a:pt x="1339595" y="453389"/>
                  </a:lnTo>
                  <a:lnTo>
                    <a:pt x="1336547" y="451103"/>
                  </a:lnTo>
                  <a:lnTo>
                    <a:pt x="1333500" y="450341"/>
                  </a:lnTo>
                  <a:lnTo>
                    <a:pt x="1249814" y="450341"/>
                  </a:lnTo>
                  <a:lnTo>
                    <a:pt x="1252727" y="460247"/>
                  </a:lnTo>
                  <a:close/>
                </a:path>
                <a:path w="3616452" h="714755">
                  <a:moveTo>
                    <a:pt x="1541526" y="536447"/>
                  </a:moveTo>
                  <a:lnTo>
                    <a:pt x="1393697" y="538733"/>
                  </a:lnTo>
                  <a:lnTo>
                    <a:pt x="1396745" y="541019"/>
                  </a:lnTo>
                  <a:lnTo>
                    <a:pt x="1399794" y="542543"/>
                  </a:lnTo>
                  <a:lnTo>
                    <a:pt x="1511427" y="542544"/>
                  </a:lnTo>
                  <a:lnTo>
                    <a:pt x="1507235" y="538733"/>
                  </a:lnTo>
                  <a:lnTo>
                    <a:pt x="1541526" y="536447"/>
                  </a:lnTo>
                  <a:close/>
                </a:path>
                <a:path w="3616452" h="714755">
                  <a:moveTo>
                    <a:pt x="1551432" y="539495"/>
                  </a:moveTo>
                  <a:lnTo>
                    <a:pt x="1516379" y="542543"/>
                  </a:lnTo>
                  <a:lnTo>
                    <a:pt x="1532382" y="561593"/>
                  </a:lnTo>
                  <a:lnTo>
                    <a:pt x="1652777" y="557021"/>
                  </a:lnTo>
                  <a:lnTo>
                    <a:pt x="1663445" y="560831"/>
                  </a:lnTo>
                  <a:lnTo>
                    <a:pt x="1652777" y="557021"/>
                  </a:lnTo>
                  <a:lnTo>
                    <a:pt x="1532382" y="561593"/>
                  </a:lnTo>
                  <a:lnTo>
                    <a:pt x="1535429" y="563879"/>
                  </a:lnTo>
                  <a:lnTo>
                    <a:pt x="1539239" y="564641"/>
                  </a:lnTo>
                  <a:lnTo>
                    <a:pt x="1542288" y="564641"/>
                  </a:lnTo>
                  <a:lnTo>
                    <a:pt x="1656797" y="561041"/>
                  </a:lnTo>
                  <a:lnTo>
                    <a:pt x="1667256" y="571499"/>
                  </a:lnTo>
                  <a:lnTo>
                    <a:pt x="1671827" y="575309"/>
                  </a:lnTo>
                  <a:lnTo>
                    <a:pt x="1674876" y="576071"/>
                  </a:lnTo>
                  <a:lnTo>
                    <a:pt x="1784603" y="598169"/>
                  </a:lnTo>
                  <a:lnTo>
                    <a:pt x="1786889" y="598931"/>
                  </a:lnTo>
                  <a:lnTo>
                    <a:pt x="2145791" y="599693"/>
                  </a:lnTo>
                  <a:lnTo>
                    <a:pt x="2160270" y="613409"/>
                  </a:lnTo>
                  <a:lnTo>
                    <a:pt x="2160270" y="622553"/>
                  </a:lnTo>
                  <a:lnTo>
                    <a:pt x="2174748" y="622415"/>
                  </a:lnTo>
                  <a:lnTo>
                    <a:pt x="2174748" y="591311"/>
                  </a:lnTo>
                  <a:lnTo>
                    <a:pt x="2167890" y="585215"/>
                  </a:lnTo>
                  <a:lnTo>
                    <a:pt x="2090927" y="585215"/>
                  </a:lnTo>
                  <a:lnTo>
                    <a:pt x="1787652" y="569975"/>
                  </a:lnTo>
                  <a:lnTo>
                    <a:pt x="1789938" y="569975"/>
                  </a:lnTo>
                  <a:lnTo>
                    <a:pt x="1687829" y="551687"/>
                  </a:lnTo>
                  <a:lnTo>
                    <a:pt x="1680209" y="547877"/>
                  </a:lnTo>
                  <a:lnTo>
                    <a:pt x="1551432" y="539495"/>
                  </a:lnTo>
                  <a:close/>
                </a:path>
                <a:path w="3616452" h="714755">
                  <a:moveTo>
                    <a:pt x="1547741" y="536252"/>
                  </a:moveTo>
                  <a:lnTo>
                    <a:pt x="1526285" y="517397"/>
                  </a:lnTo>
                  <a:lnTo>
                    <a:pt x="1523238" y="515111"/>
                  </a:lnTo>
                  <a:lnTo>
                    <a:pt x="1412747" y="517397"/>
                  </a:lnTo>
                  <a:lnTo>
                    <a:pt x="1402841" y="513587"/>
                  </a:lnTo>
                  <a:lnTo>
                    <a:pt x="1393697" y="538733"/>
                  </a:lnTo>
                  <a:lnTo>
                    <a:pt x="1541526" y="536447"/>
                  </a:lnTo>
                  <a:lnTo>
                    <a:pt x="1507235" y="538733"/>
                  </a:lnTo>
                  <a:lnTo>
                    <a:pt x="1511427" y="542544"/>
                  </a:lnTo>
                  <a:lnTo>
                    <a:pt x="1532382" y="561593"/>
                  </a:lnTo>
                  <a:lnTo>
                    <a:pt x="1516379" y="542543"/>
                  </a:lnTo>
                  <a:lnTo>
                    <a:pt x="1551432" y="539495"/>
                  </a:lnTo>
                  <a:lnTo>
                    <a:pt x="1680209" y="547877"/>
                  </a:lnTo>
                  <a:lnTo>
                    <a:pt x="1687829" y="551687"/>
                  </a:lnTo>
                  <a:lnTo>
                    <a:pt x="1789938" y="569975"/>
                  </a:lnTo>
                  <a:lnTo>
                    <a:pt x="1685156" y="548874"/>
                  </a:lnTo>
                  <a:lnTo>
                    <a:pt x="1673352" y="536447"/>
                  </a:lnTo>
                  <a:lnTo>
                    <a:pt x="1670303" y="534161"/>
                  </a:lnTo>
                  <a:lnTo>
                    <a:pt x="1666494" y="532637"/>
                  </a:lnTo>
                  <a:lnTo>
                    <a:pt x="1662683" y="532637"/>
                  </a:lnTo>
                  <a:lnTo>
                    <a:pt x="1547741" y="536252"/>
                  </a:lnTo>
                  <a:close/>
                </a:path>
                <a:path w="3616452" h="714755">
                  <a:moveTo>
                    <a:pt x="3087624" y="707897"/>
                  </a:moveTo>
                  <a:lnTo>
                    <a:pt x="3089910" y="710945"/>
                  </a:lnTo>
                  <a:lnTo>
                    <a:pt x="3092958" y="713231"/>
                  </a:lnTo>
                  <a:lnTo>
                    <a:pt x="3096767" y="714755"/>
                  </a:lnTo>
                  <a:lnTo>
                    <a:pt x="3100578" y="714755"/>
                  </a:lnTo>
                  <a:lnTo>
                    <a:pt x="3616452" y="710945"/>
                  </a:lnTo>
                  <a:lnTo>
                    <a:pt x="3114294" y="700277"/>
                  </a:lnTo>
                  <a:lnTo>
                    <a:pt x="3100578" y="686561"/>
                  </a:lnTo>
                  <a:lnTo>
                    <a:pt x="3114294" y="686460"/>
                  </a:lnTo>
                  <a:lnTo>
                    <a:pt x="3100578" y="677417"/>
                  </a:lnTo>
                  <a:lnTo>
                    <a:pt x="3086099" y="677521"/>
                  </a:lnTo>
                  <a:lnTo>
                    <a:pt x="3086100" y="704087"/>
                  </a:lnTo>
                  <a:lnTo>
                    <a:pt x="3087624" y="707897"/>
                  </a:lnTo>
                  <a:close/>
                </a:path>
                <a:path w="3616452" h="714755">
                  <a:moveTo>
                    <a:pt x="3114294" y="686460"/>
                  </a:moveTo>
                  <a:lnTo>
                    <a:pt x="3100578" y="686561"/>
                  </a:lnTo>
                  <a:lnTo>
                    <a:pt x="3114294" y="700277"/>
                  </a:lnTo>
                  <a:lnTo>
                    <a:pt x="3616452" y="710945"/>
                  </a:lnTo>
                  <a:lnTo>
                    <a:pt x="3615690" y="682751"/>
                  </a:lnTo>
                  <a:lnTo>
                    <a:pt x="3114294" y="686460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59"/>
            <p:cNvSpPr/>
            <p:nvPr/>
          </p:nvSpPr>
          <p:spPr>
            <a:xfrm>
              <a:off x="4815078" y="2465832"/>
              <a:ext cx="3616452" cy="714755"/>
            </a:xfrm>
            <a:custGeom>
              <a:avLst/>
              <a:gdLst/>
              <a:ahLst/>
              <a:cxnLst/>
              <a:rect l="l" t="t" r="r" b="b"/>
              <a:pathLst>
                <a:path w="3616452" h="714755">
                  <a:moveTo>
                    <a:pt x="3086099" y="677521"/>
                  </a:moveTo>
                  <a:lnTo>
                    <a:pt x="3100578" y="677417"/>
                  </a:lnTo>
                  <a:lnTo>
                    <a:pt x="3114294" y="686460"/>
                  </a:lnTo>
                  <a:lnTo>
                    <a:pt x="3114294" y="662939"/>
                  </a:lnTo>
                  <a:lnTo>
                    <a:pt x="3086100" y="662939"/>
                  </a:lnTo>
                  <a:lnTo>
                    <a:pt x="2580132" y="663701"/>
                  </a:lnTo>
                  <a:lnTo>
                    <a:pt x="2566416" y="652271"/>
                  </a:lnTo>
                  <a:lnTo>
                    <a:pt x="2577777" y="652190"/>
                  </a:lnTo>
                  <a:lnTo>
                    <a:pt x="2545079" y="636269"/>
                  </a:lnTo>
                  <a:lnTo>
                    <a:pt x="2174748" y="637031"/>
                  </a:lnTo>
                  <a:lnTo>
                    <a:pt x="2571750" y="623315"/>
                  </a:lnTo>
                  <a:lnTo>
                    <a:pt x="2565654" y="618743"/>
                  </a:lnTo>
                  <a:lnTo>
                    <a:pt x="2558796" y="618743"/>
                  </a:lnTo>
                  <a:lnTo>
                    <a:pt x="2174748" y="622415"/>
                  </a:lnTo>
                  <a:lnTo>
                    <a:pt x="2160270" y="622553"/>
                  </a:lnTo>
                  <a:lnTo>
                    <a:pt x="2160270" y="613409"/>
                  </a:lnTo>
                  <a:lnTo>
                    <a:pt x="2145791" y="599693"/>
                  </a:lnTo>
                  <a:lnTo>
                    <a:pt x="1786889" y="598931"/>
                  </a:lnTo>
                  <a:lnTo>
                    <a:pt x="2090927" y="613409"/>
                  </a:lnTo>
                  <a:lnTo>
                    <a:pt x="2145791" y="613409"/>
                  </a:lnTo>
                  <a:lnTo>
                    <a:pt x="2145791" y="640841"/>
                  </a:lnTo>
                  <a:lnTo>
                    <a:pt x="2547697" y="647784"/>
                  </a:lnTo>
                  <a:lnTo>
                    <a:pt x="2558796" y="647699"/>
                  </a:lnTo>
                  <a:lnTo>
                    <a:pt x="2547697" y="647784"/>
                  </a:lnTo>
                  <a:lnTo>
                    <a:pt x="2552700" y="669797"/>
                  </a:lnTo>
                  <a:lnTo>
                    <a:pt x="2553462" y="676655"/>
                  </a:lnTo>
                  <a:lnTo>
                    <a:pt x="2559558" y="681227"/>
                  </a:lnTo>
                  <a:lnTo>
                    <a:pt x="2566416" y="681227"/>
                  </a:lnTo>
                  <a:lnTo>
                    <a:pt x="3086099" y="677521"/>
                  </a:lnTo>
                  <a:close/>
                </a:path>
                <a:path w="3616452" h="714755">
                  <a:moveTo>
                    <a:pt x="2573274" y="630173"/>
                  </a:moveTo>
                  <a:lnTo>
                    <a:pt x="2571750" y="623315"/>
                  </a:lnTo>
                  <a:lnTo>
                    <a:pt x="2174748" y="637031"/>
                  </a:lnTo>
                  <a:lnTo>
                    <a:pt x="2545079" y="636269"/>
                  </a:lnTo>
                  <a:lnTo>
                    <a:pt x="2577777" y="652190"/>
                  </a:lnTo>
                  <a:lnTo>
                    <a:pt x="2573274" y="630173"/>
                  </a:lnTo>
                  <a:close/>
                </a:path>
                <a:path w="3616452" h="714755">
                  <a:moveTo>
                    <a:pt x="2147316" y="644651"/>
                  </a:moveTo>
                  <a:lnTo>
                    <a:pt x="2150364" y="646937"/>
                  </a:lnTo>
                  <a:lnTo>
                    <a:pt x="2152650" y="649985"/>
                  </a:lnTo>
                  <a:lnTo>
                    <a:pt x="2156460" y="651509"/>
                  </a:lnTo>
                  <a:lnTo>
                    <a:pt x="2160270" y="650747"/>
                  </a:lnTo>
                  <a:lnTo>
                    <a:pt x="2547697" y="647784"/>
                  </a:lnTo>
                  <a:lnTo>
                    <a:pt x="2145791" y="640841"/>
                  </a:lnTo>
                  <a:lnTo>
                    <a:pt x="2147316" y="644651"/>
                  </a:lnTo>
                  <a:close/>
                </a:path>
                <a:path w="3616452" h="714755">
                  <a:moveTo>
                    <a:pt x="1162050" y="410717"/>
                  </a:moveTo>
                  <a:lnTo>
                    <a:pt x="1153068" y="408395"/>
                  </a:lnTo>
                  <a:lnTo>
                    <a:pt x="1159002" y="440435"/>
                  </a:lnTo>
                  <a:lnTo>
                    <a:pt x="1172718" y="423671"/>
                  </a:lnTo>
                  <a:lnTo>
                    <a:pt x="1162050" y="410717"/>
                  </a:lnTo>
                  <a:close/>
                </a:path>
                <a:path w="3616452" h="714755">
                  <a:moveTo>
                    <a:pt x="991362" y="380999"/>
                  </a:moveTo>
                  <a:lnTo>
                    <a:pt x="1040129" y="374903"/>
                  </a:lnTo>
                  <a:lnTo>
                    <a:pt x="1010412" y="359663"/>
                  </a:lnTo>
                  <a:lnTo>
                    <a:pt x="1006601" y="357377"/>
                  </a:lnTo>
                  <a:lnTo>
                    <a:pt x="954785" y="347471"/>
                  </a:lnTo>
                  <a:lnTo>
                    <a:pt x="991362" y="380999"/>
                  </a:lnTo>
                  <a:close/>
                </a:path>
                <a:path w="3616452" h="714755">
                  <a:moveTo>
                    <a:pt x="260603" y="112775"/>
                  </a:moveTo>
                  <a:lnTo>
                    <a:pt x="348234" y="116585"/>
                  </a:lnTo>
                  <a:lnTo>
                    <a:pt x="300989" y="108965"/>
                  </a:lnTo>
                  <a:lnTo>
                    <a:pt x="256615" y="108966"/>
                  </a:lnTo>
                  <a:lnTo>
                    <a:pt x="260603" y="112775"/>
                  </a:lnTo>
                  <a:close/>
                </a:path>
                <a:path w="3616452" h="714755">
                  <a:moveTo>
                    <a:pt x="2580132" y="663701"/>
                  </a:moveTo>
                  <a:lnTo>
                    <a:pt x="3086100" y="662939"/>
                  </a:lnTo>
                  <a:lnTo>
                    <a:pt x="3114294" y="662939"/>
                  </a:lnTo>
                  <a:lnTo>
                    <a:pt x="3114294" y="659129"/>
                  </a:lnTo>
                  <a:lnTo>
                    <a:pt x="3112770" y="655319"/>
                  </a:lnTo>
                  <a:lnTo>
                    <a:pt x="3110484" y="653033"/>
                  </a:lnTo>
                  <a:lnTo>
                    <a:pt x="3107436" y="649985"/>
                  </a:lnTo>
                  <a:lnTo>
                    <a:pt x="3104388" y="648461"/>
                  </a:lnTo>
                  <a:lnTo>
                    <a:pt x="3100578" y="648461"/>
                  </a:lnTo>
                  <a:lnTo>
                    <a:pt x="2577777" y="652190"/>
                  </a:lnTo>
                  <a:lnTo>
                    <a:pt x="2566416" y="652271"/>
                  </a:lnTo>
                  <a:lnTo>
                    <a:pt x="2580132" y="663701"/>
                  </a:lnTo>
                  <a:close/>
                </a:path>
                <a:path w="3616452" h="714755">
                  <a:moveTo>
                    <a:pt x="454151" y="118871"/>
                  </a:moveTo>
                  <a:lnTo>
                    <a:pt x="449579" y="115823"/>
                  </a:lnTo>
                  <a:lnTo>
                    <a:pt x="345948" y="115823"/>
                  </a:lnTo>
                  <a:lnTo>
                    <a:pt x="348234" y="116585"/>
                  </a:lnTo>
                  <a:lnTo>
                    <a:pt x="260603" y="112775"/>
                  </a:lnTo>
                  <a:lnTo>
                    <a:pt x="256615" y="108966"/>
                  </a:lnTo>
                  <a:lnTo>
                    <a:pt x="161543" y="64769"/>
                  </a:lnTo>
                  <a:lnTo>
                    <a:pt x="158496" y="63245"/>
                  </a:lnTo>
                  <a:lnTo>
                    <a:pt x="208025" y="62483"/>
                  </a:lnTo>
                  <a:lnTo>
                    <a:pt x="175260" y="39623"/>
                  </a:lnTo>
                  <a:lnTo>
                    <a:pt x="172212" y="38861"/>
                  </a:lnTo>
                  <a:lnTo>
                    <a:pt x="128777" y="19811"/>
                  </a:lnTo>
                  <a:lnTo>
                    <a:pt x="124967" y="19049"/>
                  </a:lnTo>
                  <a:lnTo>
                    <a:pt x="4572" y="0"/>
                  </a:lnTo>
                  <a:lnTo>
                    <a:pt x="0" y="28193"/>
                  </a:lnTo>
                  <a:lnTo>
                    <a:pt x="120726" y="47176"/>
                  </a:lnTo>
                  <a:lnTo>
                    <a:pt x="117348" y="45719"/>
                  </a:lnTo>
                  <a:lnTo>
                    <a:pt x="121157" y="47243"/>
                  </a:lnTo>
                  <a:lnTo>
                    <a:pt x="159334" y="63817"/>
                  </a:lnTo>
                  <a:lnTo>
                    <a:pt x="192024" y="86105"/>
                  </a:lnTo>
                  <a:lnTo>
                    <a:pt x="250698" y="108965"/>
                  </a:lnTo>
                  <a:lnTo>
                    <a:pt x="241553" y="133349"/>
                  </a:lnTo>
                  <a:lnTo>
                    <a:pt x="243839" y="135635"/>
                  </a:lnTo>
                  <a:lnTo>
                    <a:pt x="432815" y="137921"/>
                  </a:lnTo>
                  <a:lnTo>
                    <a:pt x="343662" y="144779"/>
                  </a:lnTo>
                  <a:lnTo>
                    <a:pt x="445007" y="144779"/>
                  </a:lnTo>
                  <a:lnTo>
                    <a:pt x="473963" y="161543"/>
                  </a:lnTo>
                  <a:lnTo>
                    <a:pt x="462533" y="183641"/>
                  </a:lnTo>
                  <a:lnTo>
                    <a:pt x="541782" y="182117"/>
                  </a:lnTo>
                  <a:lnTo>
                    <a:pt x="554735" y="189737"/>
                  </a:lnTo>
                  <a:lnTo>
                    <a:pt x="563879" y="223265"/>
                  </a:lnTo>
                  <a:lnTo>
                    <a:pt x="596645" y="222503"/>
                  </a:lnTo>
                  <a:lnTo>
                    <a:pt x="609600" y="230885"/>
                  </a:lnTo>
                  <a:lnTo>
                    <a:pt x="638556" y="269747"/>
                  </a:lnTo>
                  <a:lnTo>
                    <a:pt x="625601" y="289559"/>
                  </a:lnTo>
                  <a:lnTo>
                    <a:pt x="627888" y="294893"/>
                  </a:lnTo>
                  <a:lnTo>
                    <a:pt x="633221" y="298703"/>
                  </a:lnTo>
                  <a:lnTo>
                    <a:pt x="639318" y="298703"/>
                  </a:lnTo>
                  <a:lnTo>
                    <a:pt x="843533" y="294893"/>
                  </a:lnTo>
                  <a:lnTo>
                    <a:pt x="840485" y="294131"/>
                  </a:lnTo>
                  <a:lnTo>
                    <a:pt x="910225" y="308661"/>
                  </a:lnTo>
                  <a:lnTo>
                    <a:pt x="954785" y="347471"/>
                  </a:lnTo>
                  <a:lnTo>
                    <a:pt x="1006601" y="357377"/>
                  </a:lnTo>
                  <a:lnTo>
                    <a:pt x="1010412" y="359663"/>
                  </a:lnTo>
                  <a:lnTo>
                    <a:pt x="1040129" y="374903"/>
                  </a:lnTo>
                  <a:lnTo>
                    <a:pt x="991362" y="380999"/>
                  </a:lnTo>
                  <a:lnTo>
                    <a:pt x="992124" y="381761"/>
                  </a:lnTo>
                  <a:lnTo>
                    <a:pt x="995171" y="383285"/>
                  </a:lnTo>
                  <a:lnTo>
                    <a:pt x="1034795" y="402335"/>
                  </a:lnTo>
                  <a:lnTo>
                    <a:pt x="1037082" y="403097"/>
                  </a:lnTo>
                  <a:lnTo>
                    <a:pt x="1041653" y="403859"/>
                  </a:lnTo>
                  <a:lnTo>
                    <a:pt x="1121051" y="400114"/>
                  </a:lnTo>
                  <a:lnTo>
                    <a:pt x="1153068" y="408395"/>
                  </a:lnTo>
                  <a:lnTo>
                    <a:pt x="1162050" y="410717"/>
                  </a:lnTo>
                  <a:lnTo>
                    <a:pt x="1172718" y="423671"/>
                  </a:lnTo>
                  <a:lnTo>
                    <a:pt x="1159002" y="440435"/>
                  </a:lnTo>
                  <a:lnTo>
                    <a:pt x="1159764" y="447293"/>
                  </a:lnTo>
                  <a:lnTo>
                    <a:pt x="1165859" y="452627"/>
                  </a:lnTo>
                  <a:lnTo>
                    <a:pt x="1231391" y="452627"/>
                  </a:lnTo>
                  <a:lnTo>
                    <a:pt x="1238250" y="450341"/>
                  </a:lnTo>
                  <a:lnTo>
                    <a:pt x="1217676" y="441959"/>
                  </a:lnTo>
                  <a:lnTo>
                    <a:pt x="1187195" y="435863"/>
                  </a:lnTo>
                  <a:lnTo>
                    <a:pt x="1237488" y="423671"/>
                  </a:lnTo>
                  <a:lnTo>
                    <a:pt x="1184979" y="423672"/>
                  </a:lnTo>
                  <a:lnTo>
                    <a:pt x="1151382" y="399287"/>
                  </a:lnTo>
                  <a:lnTo>
                    <a:pt x="1122426" y="400049"/>
                  </a:lnTo>
                  <a:lnTo>
                    <a:pt x="1117853" y="399287"/>
                  </a:lnTo>
                  <a:lnTo>
                    <a:pt x="1179576" y="393953"/>
                  </a:lnTo>
                  <a:lnTo>
                    <a:pt x="1178814" y="388619"/>
                  </a:lnTo>
                  <a:lnTo>
                    <a:pt x="1174241" y="384047"/>
                  </a:lnTo>
                  <a:lnTo>
                    <a:pt x="1168908" y="383285"/>
                  </a:lnTo>
                  <a:lnTo>
                    <a:pt x="1046988" y="376427"/>
                  </a:lnTo>
                  <a:lnTo>
                    <a:pt x="1043427" y="374748"/>
                  </a:lnTo>
                  <a:lnTo>
                    <a:pt x="1009313" y="358656"/>
                  </a:lnTo>
                  <a:lnTo>
                    <a:pt x="973835" y="326135"/>
                  </a:lnTo>
                  <a:lnTo>
                    <a:pt x="913638" y="309371"/>
                  </a:lnTo>
                  <a:lnTo>
                    <a:pt x="907541" y="306323"/>
                  </a:lnTo>
                  <a:lnTo>
                    <a:pt x="925829" y="284987"/>
                  </a:lnTo>
                  <a:lnTo>
                    <a:pt x="924306" y="283463"/>
                  </a:lnTo>
                  <a:lnTo>
                    <a:pt x="919733" y="281177"/>
                  </a:lnTo>
                  <a:lnTo>
                    <a:pt x="651509" y="278891"/>
                  </a:lnTo>
                  <a:lnTo>
                    <a:pt x="647534" y="269581"/>
                  </a:lnTo>
                  <a:lnTo>
                    <a:pt x="622553" y="211073"/>
                  </a:lnTo>
                  <a:lnTo>
                    <a:pt x="589026" y="210311"/>
                  </a:lnTo>
                  <a:lnTo>
                    <a:pt x="576833" y="202691"/>
                  </a:lnTo>
                  <a:lnTo>
                    <a:pt x="585008" y="202692"/>
                  </a:lnTo>
                  <a:lnTo>
                    <a:pt x="566927" y="168401"/>
                  </a:lnTo>
                  <a:lnTo>
                    <a:pt x="486156" y="167639"/>
                  </a:lnTo>
                  <a:lnTo>
                    <a:pt x="482229" y="161544"/>
                  </a:lnTo>
                  <a:lnTo>
                    <a:pt x="457200" y="122681"/>
                  </a:lnTo>
                  <a:lnTo>
                    <a:pt x="454151" y="118871"/>
                  </a:lnTo>
                  <a:close/>
                </a:path>
                <a:path w="3616452" h="714755">
                  <a:moveTo>
                    <a:pt x="121157" y="47243"/>
                  </a:moveTo>
                  <a:lnTo>
                    <a:pt x="117348" y="45719"/>
                  </a:lnTo>
                  <a:lnTo>
                    <a:pt x="120726" y="47176"/>
                  </a:lnTo>
                  <a:lnTo>
                    <a:pt x="159334" y="63817"/>
                  </a:lnTo>
                  <a:lnTo>
                    <a:pt x="121157" y="47243"/>
                  </a:lnTo>
                  <a:close/>
                </a:path>
                <a:path w="3616452" h="714755">
                  <a:moveTo>
                    <a:pt x="209550" y="64007"/>
                  </a:moveTo>
                  <a:lnTo>
                    <a:pt x="208025" y="62483"/>
                  </a:lnTo>
                  <a:lnTo>
                    <a:pt x="158496" y="63245"/>
                  </a:lnTo>
                  <a:lnTo>
                    <a:pt x="161543" y="64769"/>
                  </a:lnTo>
                  <a:lnTo>
                    <a:pt x="256615" y="108966"/>
                  </a:lnTo>
                  <a:lnTo>
                    <a:pt x="209550" y="64007"/>
                  </a:lnTo>
                  <a:close/>
                </a:path>
                <a:path w="3616452" h="714755">
                  <a:moveTo>
                    <a:pt x="298703" y="137159"/>
                  </a:moveTo>
                  <a:lnTo>
                    <a:pt x="343662" y="144779"/>
                  </a:lnTo>
                  <a:lnTo>
                    <a:pt x="432815" y="137921"/>
                  </a:lnTo>
                  <a:lnTo>
                    <a:pt x="243839" y="135635"/>
                  </a:lnTo>
                  <a:lnTo>
                    <a:pt x="247650" y="137159"/>
                  </a:lnTo>
                  <a:lnTo>
                    <a:pt x="296417" y="137159"/>
                  </a:lnTo>
                  <a:lnTo>
                    <a:pt x="343662" y="144779"/>
                  </a:lnTo>
                  <a:lnTo>
                    <a:pt x="298703" y="137159"/>
                  </a:lnTo>
                  <a:close/>
                </a:path>
                <a:path w="3616452" h="714755">
                  <a:moveTo>
                    <a:pt x="192024" y="86105"/>
                  </a:moveTo>
                  <a:lnTo>
                    <a:pt x="189737" y="84581"/>
                  </a:lnTo>
                  <a:lnTo>
                    <a:pt x="241553" y="133349"/>
                  </a:lnTo>
                  <a:lnTo>
                    <a:pt x="250698" y="108965"/>
                  </a:lnTo>
                  <a:lnTo>
                    <a:pt x="192024" y="86105"/>
                  </a:lnTo>
                  <a:close/>
                </a:path>
                <a:path w="3616452" h="714755">
                  <a:moveTo>
                    <a:pt x="486156" y="167639"/>
                  </a:moveTo>
                  <a:lnTo>
                    <a:pt x="566927" y="168401"/>
                  </a:lnTo>
                  <a:lnTo>
                    <a:pt x="564641" y="163829"/>
                  </a:lnTo>
                  <a:lnTo>
                    <a:pt x="560069" y="161543"/>
                  </a:lnTo>
                  <a:lnTo>
                    <a:pt x="482229" y="161544"/>
                  </a:lnTo>
                  <a:lnTo>
                    <a:pt x="486156" y="167639"/>
                  </a:lnTo>
                  <a:close/>
                </a:path>
                <a:path w="3616452" h="714755">
                  <a:moveTo>
                    <a:pt x="545874" y="189738"/>
                  </a:moveTo>
                  <a:lnTo>
                    <a:pt x="563879" y="223265"/>
                  </a:lnTo>
                  <a:lnTo>
                    <a:pt x="554735" y="189737"/>
                  </a:lnTo>
                  <a:lnTo>
                    <a:pt x="541782" y="182117"/>
                  </a:lnTo>
                  <a:lnTo>
                    <a:pt x="462533" y="183641"/>
                  </a:lnTo>
                  <a:lnTo>
                    <a:pt x="464819" y="187451"/>
                  </a:lnTo>
                  <a:lnTo>
                    <a:pt x="469391" y="189737"/>
                  </a:lnTo>
                  <a:lnTo>
                    <a:pt x="545874" y="189738"/>
                  </a:lnTo>
                  <a:close/>
                </a:path>
                <a:path w="3616452" h="714755">
                  <a:moveTo>
                    <a:pt x="445007" y="144779"/>
                  </a:moveTo>
                  <a:lnTo>
                    <a:pt x="437273" y="144779"/>
                  </a:lnTo>
                  <a:lnTo>
                    <a:pt x="462533" y="183641"/>
                  </a:lnTo>
                  <a:lnTo>
                    <a:pt x="473963" y="161543"/>
                  </a:lnTo>
                  <a:lnTo>
                    <a:pt x="445007" y="144779"/>
                  </a:lnTo>
                  <a:close/>
                </a:path>
                <a:path w="3616452" h="714755">
                  <a:moveTo>
                    <a:pt x="589026" y="210311"/>
                  </a:moveTo>
                  <a:lnTo>
                    <a:pt x="622553" y="211073"/>
                  </a:lnTo>
                  <a:lnTo>
                    <a:pt x="620268" y="205739"/>
                  </a:lnTo>
                  <a:lnTo>
                    <a:pt x="614933" y="202691"/>
                  </a:lnTo>
                  <a:lnTo>
                    <a:pt x="576833" y="202691"/>
                  </a:lnTo>
                  <a:lnTo>
                    <a:pt x="589026" y="210311"/>
                  </a:lnTo>
                  <a:close/>
                </a:path>
                <a:path w="3616452" h="714755">
                  <a:moveTo>
                    <a:pt x="600265" y="230886"/>
                  </a:moveTo>
                  <a:lnTo>
                    <a:pt x="625601" y="289559"/>
                  </a:lnTo>
                  <a:lnTo>
                    <a:pt x="638556" y="269747"/>
                  </a:lnTo>
                  <a:lnTo>
                    <a:pt x="609600" y="230885"/>
                  </a:lnTo>
                  <a:lnTo>
                    <a:pt x="596645" y="222503"/>
                  </a:lnTo>
                  <a:lnTo>
                    <a:pt x="563879" y="223265"/>
                  </a:lnTo>
                  <a:lnTo>
                    <a:pt x="566165" y="227837"/>
                  </a:lnTo>
                  <a:lnTo>
                    <a:pt x="571500" y="230885"/>
                  </a:lnTo>
                  <a:lnTo>
                    <a:pt x="600265" y="230886"/>
                  </a:lnTo>
                  <a:close/>
                </a:path>
                <a:path w="3616452" h="714755">
                  <a:moveTo>
                    <a:pt x="647534" y="269581"/>
                  </a:moveTo>
                  <a:lnTo>
                    <a:pt x="651509" y="278891"/>
                  </a:lnTo>
                  <a:lnTo>
                    <a:pt x="919733" y="281177"/>
                  </a:lnTo>
                  <a:lnTo>
                    <a:pt x="846582" y="266699"/>
                  </a:lnTo>
                  <a:lnTo>
                    <a:pt x="843533" y="265937"/>
                  </a:lnTo>
                  <a:lnTo>
                    <a:pt x="647534" y="269581"/>
                  </a:lnTo>
                  <a:close/>
                </a:path>
                <a:path w="3616452" h="714755">
                  <a:moveTo>
                    <a:pt x="973835" y="326135"/>
                  </a:moveTo>
                  <a:lnTo>
                    <a:pt x="925829" y="284987"/>
                  </a:lnTo>
                  <a:lnTo>
                    <a:pt x="907541" y="306323"/>
                  </a:lnTo>
                  <a:lnTo>
                    <a:pt x="913638" y="309371"/>
                  </a:lnTo>
                  <a:lnTo>
                    <a:pt x="973835" y="326135"/>
                  </a:lnTo>
                  <a:close/>
                </a:path>
                <a:path w="3616452" h="714755">
                  <a:moveTo>
                    <a:pt x="1043427" y="374748"/>
                  </a:moveTo>
                  <a:lnTo>
                    <a:pt x="1046988" y="376427"/>
                  </a:lnTo>
                  <a:lnTo>
                    <a:pt x="1168908" y="383285"/>
                  </a:lnTo>
                  <a:lnTo>
                    <a:pt x="1125474" y="371855"/>
                  </a:lnTo>
                  <a:lnTo>
                    <a:pt x="1123950" y="371093"/>
                  </a:lnTo>
                  <a:lnTo>
                    <a:pt x="1120902" y="371093"/>
                  </a:lnTo>
                  <a:lnTo>
                    <a:pt x="1043427" y="374748"/>
                  </a:lnTo>
                  <a:close/>
                </a:path>
                <a:path w="3616452" h="714755">
                  <a:moveTo>
                    <a:pt x="1151382" y="399287"/>
                  </a:moveTo>
                  <a:lnTo>
                    <a:pt x="1184979" y="423672"/>
                  </a:lnTo>
                  <a:lnTo>
                    <a:pt x="1179576" y="393953"/>
                  </a:lnTo>
                  <a:lnTo>
                    <a:pt x="1117853" y="399287"/>
                  </a:lnTo>
                  <a:lnTo>
                    <a:pt x="1122426" y="400049"/>
                  </a:lnTo>
                  <a:lnTo>
                    <a:pt x="1151382" y="399287"/>
                  </a:lnTo>
                  <a:close/>
                </a:path>
                <a:path w="3616452" h="714755">
                  <a:moveTo>
                    <a:pt x="1220499" y="452627"/>
                  </a:moveTo>
                  <a:lnTo>
                    <a:pt x="1224533" y="467867"/>
                  </a:lnTo>
                  <a:lnTo>
                    <a:pt x="1226820" y="473963"/>
                  </a:lnTo>
                  <a:lnTo>
                    <a:pt x="1232153" y="478535"/>
                  </a:lnTo>
                  <a:lnTo>
                    <a:pt x="1320545" y="474725"/>
                  </a:lnTo>
                  <a:lnTo>
                    <a:pt x="1339595" y="453389"/>
                  </a:lnTo>
                  <a:lnTo>
                    <a:pt x="1252727" y="460247"/>
                  </a:lnTo>
                  <a:lnTo>
                    <a:pt x="1249814" y="450341"/>
                  </a:lnTo>
                  <a:lnTo>
                    <a:pt x="1245108" y="434339"/>
                  </a:lnTo>
                  <a:lnTo>
                    <a:pt x="1243583" y="428243"/>
                  </a:lnTo>
                  <a:lnTo>
                    <a:pt x="1237488" y="423671"/>
                  </a:lnTo>
                  <a:lnTo>
                    <a:pt x="1187195" y="435863"/>
                  </a:lnTo>
                  <a:lnTo>
                    <a:pt x="1217676" y="441959"/>
                  </a:lnTo>
                  <a:lnTo>
                    <a:pt x="1238250" y="450341"/>
                  </a:lnTo>
                  <a:lnTo>
                    <a:pt x="1231391" y="452627"/>
                  </a:lnTo>
                  <a:lnTo>
                    <a:pt x="1220499" y="452627"/>
                  </a:lnTo>
                  <a:close/>
                </a:path>
                <a:path w="3616452" h="714755">
                  <a:moveTo>
                    <a:pt x="1408393" y="513587"/>
                  </a:moveTo>
                  <a:lnTo>
                    <a:pt x="1339595" y="453389"/>
                  </a:lnTo>
                  <a:lnTo>
                    <a:pt x="1320545" y="474725"/>
                  </a:lnTo>
                  <a:lnTo>
                    <a:pt x="1232153" y="478535"/>
                  </a:lnTo>
                  <a:lnTo>
                    <a:pt x="1329689" y="478535"/>
                  </a:lnTo>
                  <a:lnTo>
                    <a:pt x="1408393" y="513587"/>
                  </a:lnTo>
                  <a:close/>
                </a:path>
                <a:path w="3616452" h="714755">
                  <a:moveTo>
                    <a:pt x="1520189" y="513587"/>
                  </a:moveTo>
                  <a:lnTo>
                    <a:pt x="1408393" y="513587"/>
                  </a:lnTo>
                  <a:lnTo>
                    <a:pt x="1329689" y="478535"/>
                  </a:lnTo>
                  <a:lnTo>
                    <a:pt x="1324900" y="478536"/>
                  </a:lnTo>
                  <a:lnTo>
                    <a:pt x="1393697" y="538733"/>
                  </a:lnTo>
                  <a:lnTo>
                    <a:pt x="1402841" y="513587"/>
                  </a:lnTo>
                  <a:lnTo>
                    <a:pt x="1412747" y="517397"/>
                  </a:lnTo>
                  <a:lnTo>
                    <a:pt x="1523238" y="515111"/>
                  </a:lnTo>
                  <a:lnTo>
                    <a:pt x="1520189" y="513587"/>
                  </a:lnTo>
                  <a:close/>
                </a:path>
                <a:path w="3616452" h="714755">
                  <a:moveTo>
                    <a:pt x="1252727" y="460247"/>
                  </a:moveTo>
                  <a:lnTo>
                    <a:pt x="1339595" y="453389"/>
                  </a:lnTo>
                  <a:lnTo>
                    <a:pt x="1336547" y="451103"/>
                  </a:lnTo>
                  <a:lnTo>
                    <a:pt x="1333500" y="450341"/>
                  </a:lnTo>
                  <a:lnTo>
                    <a:pt x="1249814" y="450341"/>
                  </a:lnTo>
                  <a:lnTo>
                    <a:pt x="1252727" y="460247"/>
                  </a:lnTo>
                  <a:close/>
                </a:path>
                <a:path w="3616452" h="714755">
                  <a:moveTo>
                    <a:pt x="1541526" y="536447"/>
                  </a:moveTo>
                  <a:lnTo>
                    <a:pt x="1393697" y="538733"/>
                  </a:lnTo>
                  <a:lnTo>
                    <a:pt x="1396745" y="541019"/>
                  </a:lnTo>
                  <a:lnTo>
                    <a:pt x="1399794" y="542543"/>
                  </a:lnTo>
                  <a:lnTo>
                    <a:pt x="1511427" y="542544"/>
                  </a:lnTo>
                  <a:lnTo>
                    <a:pt x="1507235" y="538733"/>
                  </a:lnTo>
                  <a:lnTo>
                    <a:pt x="1541526" y="536447"/>
                  </a:lnTo>
                  <a:close/>
                </a:path>
                <a:path w="3616452" h="714755">
                  <a:moveTo>
                    <a:pt x="1551432" y="539495"/>
                  </a:moveTo>
                  <a:lnTo>
                    <a:pt x="1516379" y="542543"/>
                  </a:lnTo>
                  <a:lnTo>
                    <a:pt x="1532382" y="561593"/>
                  </a:lnTo>
                  <a:lnTo>
                    <a:pt x="1652777" y="557021"/>
                  </a:lnTo>
                  <a:lnTo>
                    <a:pt x="1663445" y="560831"/>
                  </a:lnTo>
                  <a:lnTo>
                    <a:pt x="1652777" y="557021"/>
                  </a:lnTo>
                  <a:lnTo>
                    <a:pt x="1532382" y="561593"/>
                  </a:lnTo>
                  <a:lnTo>
                    <a:pt x="1535429" y="563879"/>
                  </a:lnTo>
                  <a:lnTo>
                    <a:pt x="1539239" y="564641"/>
                  </a:lnTo>
                  <a:lnTo>
                    <a:pt x="1542288" y="564641"/>
                  </a:lnTo>
                  <a:lnTo>
                    <a:pt x="1656797" y="561041"/>
                  </a:lnTo>
                  <a:lnTo>
                    <a:pt x="1667256" y="571499"/>
                  </a:lnTo>
                  <a:lnTo>
                    <a:pt x="1671827" y="575309"/>
                  </a:lnTo>
                  <a:lnTo>
                    <a:pt x="1674876" y="576071"/>
                  </a:lnTo>
                  <a:lnTo>
                    <a:pt x="1784603" y="598169"/>
                  </a:lnTo>
                  <a:lnTo>
                    <a:pt x="1786889" y="598931"/>
                  </a:lnTo>
                  <a:lnTo>
                    <a:pt x="2145791" y="599693"/>
                  </a:lnTo>
                  <a:lnTo>
                    <a:pt x="2160270" y="613409"/>
                  </a:lnTo>
                  <a:lnTo>
                    <a:pt x="2160270" y="622553"/>
                  </a:lnTo>
                  <a:lnTo>
                    <a:pt x="2174748" y="622415"/>
                  </a:lnTo>
                  <a:lnTo>
                    <a:pt x="2174748" y="591311"/>
                  </a:lnTo>
                  <a:lnTo>
                    <a:pt x="2167890" y="585215"/>
                  </a:lnTo>
                  <a:lnTo>
                    <a:pt x="2090927" y="585215"/>
                  </a:lnTo>
                  <a:lnTo>
                    <a:pt x="1787652" y="569975"/>
                  </a:lnTo>
                  <a:lnTo>
                    <a:pt x="1789938" y="569975"/>
                  </a:lnTo>
                  <a:lnTo>
                    <a:pt x="1687829" y="551687"/>
                  </a:lnTo>
                  <a:lnTo>
                    <a:pt x="1680209" y="547877"/>
                  </a:lnTo>
                  <a:lnTo>
                    <a:pt x="1551432" y="539495"/>
                  </a:lnTo>
                  <a:close/>
                </a:path>
                <a:path w="3616452" h="714755">
                  <a:moveTo>
                    <a:pt x="1547741" y="536252"/>
                  </a:moveTo>
                  <a:lnTo>
                    <a:pt x="1526285" y="517397"/>
                  </a:lnTo>
                  <a:lnTo>
                    <a:pt x="1523238" y="515111"/>
                  </a:lnTo>
                  <a:lnTo>
                    <a:pt x="1412747" y="517397"/>
                  </a:lnTo>
                  <a:lnTo>
                    <a:pt x="1402841" y="513587"/>
                  </a:lnTo>
                  <a:lnTo>
                    <a:pt x="1393697" y="538733"/>
                  </a:lnTo>
                  <a:lnTo>
                    <a:pt x="1541526" y="536447"/>
                  </a:lnTo>
                  <a:lnTo>
                    <a:pt x="1507235" y="538733"/>
                  </a:lnTo>
                  <a:lnTo>
                    <a:pt x="1511427" y="542544"/>
                  </a:lnTo>
                  <a:lnTo>
                    <a:pt x="1532382" y="561593"/>
                  </a:lnTo>
                  <a:lnTo>
                    <a:pt x="1516379" y="542543"/>
                  </a:lnTo>
                  <a:lnTo>
                    <a:pt x="1551432" y="539495"/>
                  </a:lnTo>
                  <a:lnTo>
                    <a:pt x="1680209" y="547877"/>
                  </a:lnTo>
                  <a:lnTo>
                    <a:pt x="1687829" y="551687"/>
                  </a:lnTo>
                  <a:lnTo>
                    <a:pt x="1789938" y="569975"/>
                  </a:lnTo>
                  <a:lnTo>
                    <a:pt x="1685156" y="548874"/>
                  </a:lnTo>
                  <a:lnTo>
                    <a:pt x="1673352" y="536447"/>
                  </a:lnTo>
                  <a:lnTo>
                    <a:pt x="1670303" y="534161"/>
                  </a:lnTo>
                  <a:lnTo>
                    <a:pt x="1666494" y="532637"/>
                  </a:lnTo>
                  <a:lnTo>
                    <a:pt x="1662683" y="532637"/>
                  </a:lnTo>
                  <a:lnTo>
                    <a:pt x="1547741" y="536252"/>
                  </a:lnTo>
                  <a:close/>
                </a:path>
                <a:path w="3616452" h="714755">
                  <a:moveTo>
                    <a:pt x="3087624" y="707897"/>
                  </a:moveTo>
                  <a:lnTo>
                    <a:pt x="3089910" y="710945"/>
                  </a:lnTo>
                  <a:lnTo>
                    <a:pt x="3092958" y="713231"/>
                  </a:lnTo>
                  <a:lnTo>
                    <a:pt x="3096767" y="714755"/>
                  </a:lnTo>
                  <a:lnTo>
                    <a:pt x="3100578" y="714755"/>
                  </a:lnTo>
                  <a:lnTo>
                    <a:pt x="3616452" y="710945"/>
                  </a:lnTo>
                  <a:lnTo>
                    <a:pt x="3114294" y="700277"/>
                  </a:lnTo>
                  <a:lnTo>
                    <a:pt x="3100578" y="686561"/>
                  </a:lnTo>
                  <a:lnTo>
                    <a:pt x="3114294" y="686460"/>
                  </a:lnTo>
                  <a:lnTo>
                    <a:pt x="3100578" y="677417"/>
                  </a:lnTo>
                  <a:lnTo>
                    <a:pt x="3086099" y="677521"/>
                  </a:lnTo>
                  <a:lnTo>
                    <a:pt x="3086100" y="704087"/>
                  </a:lnTo>
                  <a:lnTo>
                    <a:pt x="3087624" y="707897"/>
                  </a:lnTo>
                  <a:close/>
                </a:path>
                <a:path w="3616452" h="714755">
                  <a:moveTo>
                    <a:pt x="3114294" y="686460"/>
                  </a:moveTo>
                  <a:lnTo>
                    <a:pt x="3100578" y="686561"/>
                  </a:lnTo>
                  <a:lnTo>
                    <a:pt x="3114294" y="700277"/>
                  </a:lnTo>
                  <a:lnTo>
                    <a:pt x="3616452" y="710945"/>
                  </a:lnTo>
                  <a:lnTo>
                    <a:pt x="3615690" y="682751"/>
                  </a:lnTo>
                  <a:lnTo>
                    <a:pt x="3114294" y="68646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" name="object 60"/>
            <p:cNvSpPr/>
            <p:nvPr/>
          </p:nvSpPr>
          <p:spPr>
            <a:xfrm>
              <a:off x="8356854" y="3112769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54863"/>
                  </a:moveTo>
                  <a:lnTo>
                    <a:pt x="54102" y="110489"/>
                  </a:lnTo>
                  <a:lnTo>
                    <a:pt x="107442" y="54863"/>
                  </a:lnTo>
                  <a:lnTo>
                    <a:pt x="54102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61"/>
            <p:cNvSpPr/>
            <p:nvPr/>
          </p:nvSpPr>
          <p:spPr>
            <a:xfrm>
              <a:off x="8336280" y="3112769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62"/>
            <p:cNvSpPr/>
            <p:nvPr/>
          </p:nvSpPr>
          <p:spPr>
            <a:xfrm>
              <a:off x="8312658" y="3112769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63"/>
            <p:cNvSpPr/>
            <p:nvPr/>
          </p:nvSpPr>
          <p:spPr>
            <a:xfrm>
              <a:off x="8291322" y="3112769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" name="object 64"/>
            <p:cNvSpPr/>
            <p:nvPr/>
          </p:nvSpPr>
          <p:spPr>
            <a:xfrm>
              <a:off x="8253222" y="3112769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54863"/>
                  </a:moveTo>
                  <a:lnTo>
                    <a:pt x="54102" y="110489"/>
                  </a:lnTo>
                  <a:lnTo>
                    <a:pt x="107442" y="54863"/>
                  </a:lnTo>
                  <a:lnTo>
                    <a:pt x="54102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7" name="object 65"/>
            <p:cNvSpPr/>
            <p:nvPr/>
          </p:nvSpPr>
          <p:spPr>
            <a:xfrm>
              <a:off x="8218170" y="3112769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" name="object 66"/>
            <p:cNvSpPr/>
            <p:nvPr/>
          </p:nvSpPr>
          <p:spPr>
            <a:xfrm>
              <a:off x="7980426" y="3112769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" name="object 67"/>
            <p:cNvSpPr/>
            <p:nvPr/>
          </p:nvSpPr>
          <p:spPr>
            <a:xfrm>
              <a:off x="7330440" y="3054096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0" name="object 68"/>
            <p:cNvSpPr/>
            <p:nvPr/>
          </p:nvSpPr>
          <p:spPr>
            <a:xfrm>
              <a:off x="7304532" y="3054096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" name="object 69"/>
            <p:cNvSpPr/>
            <p:nvPr/>
          </p:nvSpPr>
          <p:spPr>
            <a:xfrm>
              <a:off x="7264146" y="3054096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" name="object 70"/>
            <p:cNvSpPr/>
            <p:nvPr/>
          </p:nvSpPr>
          <p:spPr>
            <a:xfrm>
              <a:off x="7221474" y="3054096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55625"/>
                  </a:moveTo>
                  <a:lnTo>
                    <a:pt x="54102" y="110489"/>
                  </a:lnTo>
                  <a:lnTo>
                    <a:pt x="107442" y="55625"/>
                  </a:lnTo>
                  <a:lnTo>
                    <a:pt x="54102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" name="object 71"/>
            <p:cNvSpPr/>
            <p:nvPr/>
          </p:nvSpPr>
          <p:spPr>
            <a:xfrm>
              <a:off x="7203185" y="3054096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" name="object 72"/>
            <p:cNvSpPr/>
            <p:nvPr/>
          </p:nvSpPr>
          <p:spPr>
            <a:xfrm>
              <a:off x="7174992" y="3054096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" name="object 73"/>
            <p:cNvSpPr/>
            <p:nvPr/>
          </p:nvSpPr>
          <p:spPr>
            <a:xfrm>
              <a:off x="7136892" y="3054096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" name="object 74"/>
            <p:cNvSpPr/>
            <p:nvPr/>
          </p:nvSpPr>
          <p:spPr>
            <a:xfrm>
              <a:off x="6886956" y="3012185"/>
              <a:ext cx="107442" cy="111251"/>
            </a:xfrm>
            <a:custGeom>
              <a:avLst/>
              <a:gdLst/>
              <a:ahLst/>
              <a:cxnLst/>
              <a:rect l="l" t="t" r="r" b="b"/>
              <a:pathLst>
                <a:path w="107442" h="111251">
                  <a:moveTo>
                    <a:pt x="0" y="55625"/>
                  </a:moveTo>
                  <a:lnTo>
                    <a:pt x="54102" y="111251"/>
                  </a:lnTo>
                  <a:lnTo>
                    <a:pt x="107442" y="55625"/>
                  </a:lnTo>
                  <a:lnTo>
                    <a:pt x="54102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" name="object 75"/>
            <p:cNvSpPr/>
            <p:nvPr/>
          </p:nvSpPr>
          <p:spPr>
            <a:xfrm>
              <a:off x="6868668" y="3012185"/>
              <a:ext cx="106680" cy="111251"/>
            </a:xfrm>
            <a:custGeom>
              <a:avLst/>
              <a:gdLst/>
              <a:ahLst/>
              <a:cxnLst/>
              <a:rect l="l" t="t" r="r" b="b"/>
              <a:pathLst>
                <a:path w="106679" h="111251">
                  <a:moveTo>
                    <a:pt x="0" y="55625"/>
                  </a:moveTo>
                  <a:lnTo>
                    <a:pt x="53340" y="111251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" name="object 76"/>
            <p:cNvSpPr/>
            <p:nvPr/>
          </p:nvSpPr>
          <p:spPr>
            <a:xfrm>
              <a:off x="6832854" y="3012185"/>
              <a:ext cx="107442" cy="111251"/>
            </a:xfrm>
            <a:custGeom>
              <a:avLst/>
              <a:gdLst/>
              <a:ahLst/>
              <a:cxnLst/>
              <a:rect l="l" t="t" r="r" b="b"/>
              <a:pathLst>
                <a:path w="107442" h="111251">
                  <a:moveTo>
                    <a:pt x="0" y="55625"/>
                  </a:moveTo>
                  <a:lnTo>
                    <a:pt x="53340" y="111251"/>
                  </a:lnTo>
                  <a:lnTo>
                    <a:pt x="107442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9" name="object 77"/>
            <p:cNvSpPr/>
            <p:nvPr/>
          </p:nvSpPr>
          <p:spPr>
            <a:xfrm>
              <a:off x="6741414" y="3012185"/>
              <a:ext cx="106680" cy="111251"/>
            </a:xfrm>
            <a:custGeom>
              <a:avLst/>
              <a:gdLst/>
              <a:ahLst/>
              <a:cxnLst/>
              <a:rect l="l" t="t" r="r" b="b"/>
              <a:pathLst>
                <a:path w="106679" h="111251">
                  <a:moveTo>
                    <a:pt x="0" y="55625"/>
                  </a:moveTo>
                  <a:lnTo>
                    <a:pt x="53340" y="111251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" name="object 78"/>
            <p:cNvSpPr/>
            <p:nvPr/>
          </p:nvSpPr>
          <p:spPr>
            <a:xfrm>
              <a:off x="6694170" y="3012185"/>
              <a:ext cx="106680" cy="111251"/>
            </a:xfrm>
            <a:custGeom>
              <a:avLst/>
              <a:gdLst/>
              <a:ahLst/>
              <a:cxnLst/>
              <a:rect l="l" t="t" r="r" b="b"/>
              <a:pathLst>
                <a:path w="106679" h="111251">
                  <a:moveTo>
                    <a:pt x="0" y="55625"/>
                  </a:moveTo>
                  <a:lnTo>
                    <a:pt x="53340" y="111251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" name="object 79"/>
            <p:cNvSpPr/>
            <p:nvPr/>
          </p:nvSpPr>
          <p:spPr>
            <a:xfrm>
              <a:off x="6611874" y="3012185"/>
              <a:ext cx="106680" cy="111251"/>
            </a:xfrm>
            <a:custGeom>
              <a:avLst/>
              <a:gdLst/>
              <a:ahLst/>
              <a:cxnLst/>
              <a:rect l="l" t="t" r="r" b="b"/>
              <a:pathLst>
                <a:path w="106679" h="111251">
                  <a:moveTo>
                    <a:pt x="0" y="55625"/>
                  </a:moveTo>
                  <a:lnTo>
                    <a:pt x="53340" y="111251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" name="object 80"/>
            <p:cNvSpPr/>
            <p:nvPr/>
          </p:nvSpPr>
          <p:spPr>
            <a:xfrm>
              <a:off x="6588252" y="3012185"/>
              <a:ext cx="106680" cy="111251"/>
            </a:xfrm>
            <a:custGeom>
              <a:avLst/>
              <a:gdLst/>
              <a:ahLst/>
              <a:cxnLst/>
              <a:rect l="l" t="t" r="r" b="b"/>
              <a:pathLst>
                <a:path w="106679" h="111251">
                  <a:moveTo>
                    <a:pt x="0" y="55625"/>
                  </a:moveTo>
                  <a:lnTo>
                    <a:pt x="53340" y="111251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" name="object 81"/>
            <p:cNvSpPr/>
            <p:nvPr/>
          </p:nvSpPr>
          <p:spPr>
            <a:xfrm>
              <a:off x="6303264" y="2939033"/>
              <a:ext cx="106680" cy="111251"/>
            </a:xfrm>
            <a:custGeom>
              <a:avLst/>
              <a:gdLst/>
              <a:ahLst/>
              <a:cxnLst/>
              <a:rect l="l" t="t" r="r" b="b"/>
              <a:pathLst>
                <a:path w="106679" h="111251">
                  <a:moveTo>
                    <a:pt x="0" y="55625"/>
                  </a:moveTo>
                  <a:lnTo>
                    <a:pt x="53340" y="111251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" name="object 82"/>
            <p:cNvSpPr/>
            <p:nvPr/>
          </p:nvSpPr>
          <p:spPr>
            <a:xfrm>
              <a:off x="6444234" y="2961131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80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" name="object 83"/>
            <p:cNvSpPr/>
            <p:nvPr/>
          </p:nvSpPr>
          <p:spPr>
            <a:xfrm>
              <a:off x="6239256" y="2939033"/>
              <a:ext cx="107442" cy="111251"/>
            </a:xfrm>
            <a:custGeom>
              <a:avLst/>
              <a:gdLst/>
              <a:ahLst/>
              <a:cxnLst/>
              <a:rect l="l" t="t" r="r" b="b"/>
              <a:pathLst>
                <a:path w="107441" h="111251">
                  <a:moveTo>
                    <a:pt x="0" y="55625"/>
                  </a:moveTo>
                  <a:lnTo>
                    <a:pt x="53340" y="111251"/>
                  </a:lnTo>
                  <a:lnTo>
                    <a:pt x="107442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" name="object 84"/>
            <p:cNvSpPr/>
            <p:nvPr/>
          </p:nvSpPr>
          <p:spPr>
            <a:xfrm>
              <a:off x="6176010" y="2919984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" name="object 85"/>
            <p:cNvSpPr/>
            <p:nvPr/>
          </p:nvSpPr>
          <p:spPr>
            <a:xfrm>
              <a:off x="6131052" y="2895599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" name="object 86"/>
            <p:cNvSpPr/>
            <p:nvPr/>
          </p:nvSpPr>
          <p:spPr>
            <a:xfrm>
              <a:off x="6102858" y="2873502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" name="object 87"/>
            <p:cNvSpPr/>
            <p:nvPr/>
          </p:nvSpPr>
          <p:spPr>
            <a:xfrm>
              <a:off x="5999226" y="2853690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0" name="object 88"/>
            <p:cNvSpPr/>
            <p:nvPr/>
          </p:nvSpPr>
          <p:spPr>
            <a:xfrm>
              <a:off x="5897880" y="2800349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" name="object 89"/>
            <p:cNvSpPr/>
            <p:nvPr/>
          </p:nvSpPr>
          <p:spPr>
            <a:xfrm>
              <a:off x="5878830" y="2800349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54863"/>
                  </a:moveTo>
                  <a:lnTo>
                    <a:pt x="53340" y="110489"/>
                  </a:lnTo>
                  <a:lnTo>
                    <a:pt x="107442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" name="object 90"/>
            <p:cNvSpPr/>
            <p:nvPr/>
          </p:nvSpPr>
          <p:spPr>
            <a:xfrm>
              <a:off x="5832348" y="2802636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" name="object 91"/>
            <p:cNvSpPr/>
            <p:nvPr/>
          </p:nvSpPr>
          <p:spPr>
            <a:xfrm>
              <a:off x="5751576" y="2734055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55625"/>
                  </a:moveTo>
                  <a:lnTo>
                    <a:pt x="54102" y="110489"/>
                  </a:lnTo>
                  <a:lnTo>
                    <a:pt x="107442" y="55625"/>
                  </a:lnTo>
                  <a:lnTo>
                    <a:pt x="54102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" name="object 92"/>
            <p:cNvSpPr/>
            <p:nvPr/>
          </p:nvSpPr>
          <p:spPr>
            <a:xfrm>
              <a:off x="5709666" y="2714243"/>
              <a:ext cx="106680" cy="111251"/>
            </a:xfrm>
            <a:custGeom>
              <a:avLst/>
              <a:gdLst/>
              <a:ahLst/>
              <a:cxnLst/>
              <a:rect l="l" t="t" r="r" b="b"/>
              <a:pathLst>
                <a:path w="106679" h="111251">
                  <a:moveTo>
                    <a:pt x="0" y="55625"/>
                  </a:moveTo>
                  <a:lnTo>
                    <a:pt x="53340" y="111251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" name="object 93"/>
            <p:cNvSpPr/>
            <p:nvPr/>
          </p:nvSpPr>
          <p:spPr>
            <a:xfrm>
              <a:off x="5669280" y="2699766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" name="object 94"/>
            <p:cNvSpPr/>
            <p:nvPr/>
          </p:nvSpPr>
          <p:spPr>
            <a:xfrm>
              <a:off x="5627370" y="2699766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" name="object 95"/>
            <p:cNvSpPr/>
            <p:nvPr/>
          </p:nvSpPr>
          <p:spPr>
            <a:xfrm>
              <a:off x="5420106" y="2673096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" name="object 96"/>
            <p:cNvSpPr/>
            <p:nvPr/>
          </p:nvSpPr>
          <p:spPr>
            <a:xfrm>
              <a:off x="5391150" y="2628900"/>
              <a:ext cx="107442" cy="111251"/>
            </a:xfrm>
            <a:custGeom>
              <a:avLst/>
              <a:gdLst/>
              <a:ahLst/>
              <a:cxnLst/>
              <a:rect l="l" t="t" r="r" b="b"/>
              <a:pathLst>
                <a:path w="107441" h="111251">
                  <a:moveTo>
                    <a:pt x="0" y="55625"/>
                  </a:moveTo>
                  <a:lnTo>
                    <a:pt x="54102" y="111251"/>
                  </a:lnTo>
                  <a:lnTo>
                    <a:pt x="107442" y="55625"/>
                  </a:lnTo>
                  <a:lnTo>
                    <a:pt x="54102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" name="object 97"/>
            <p:cNvSpPr/>
            <p:nvPr/>
          </p:nvSpPr>
          <p:spPr>
            <a:xfrm>
              <a:off x="5351526" y="2594609"/>
              <a:ext cx="106680" cy="111251"/>
            </a:xfrm>
            <a:custGeom>
              <a:avLst/>
              <a:gdLst/>
              <a:ahLst/>
              <a:cxnLst/>
              <a:rect l="l" t="t" r="r" b="b"/>
              <a:pathLst>
                <a:path w="106679" h="111251">
                  <a:moveTo>
                    <a:pt x="0" y="55625"/>
                  </a:moveTo>
                  <a:lnTo>
                    <a:pt x="53340" y="111251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" name="object 98"/>
            <p:cNvSpPr/>
            <p:nvPr/>
          </p:nvSpPr>
          <p:spPr>
            <a:xfrm>
              <a:off x="5243322" y="2555748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" name="object 99"/>
            <p:cNvSpPr/>
            <p:nvPr/>
          </p:nvSpPr>
          <p:spPr>
            <a:xfrm>
              <a:off x="5125212" y="2541269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" name="object 100"/>
            <p:cNvSpPr/>
            <p:nvPr/>
          </p:nvSpPr>
          <p:spPr>
            <a:xfrm>
              <a:off x="5049774" y="2514599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" name="object 101"/>
            <p:cNvSpPr/>
            <p:nvPr/>
          </p:nvSpPr>
          <p:spPr>
            <a:xfrm>
              <a:off x="5030724" y="2514599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" name="object 102"/>
            <p:cNvSpPr/>
            <p:nvPr/>
          </p:nvSpPr>
          <p:spPr>
            <a:xfrm>
              <a:off x="4997958" y="2490216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" name="object 103"/>
            <p:cNvSpPr/>
            <p:nvPr/>
          </p:nvSpPr>
          <p:spPr>
            <a:xfrm>
              <a:off x="4962144" y="2456688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54863"/>
                  </a:moveTo>
                  <a:lnTo>
                    <a:pt x="53340" y="110489"/>
                  </a:lnTo>
                  <a:lnTo>
                    <a:pt x="107442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" name="object 104"/>
            <p:cNvSpPr/>
            <p:nvPr/>
          </p:nvSpPr>
          <p:spPr>
            <a:xfrm>
              <a:off x="4933950" y="2444495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7" name="object 105"/>
            <p:cNvSpPr/>
            <p:nvPr/>
          </p:nvSpPr>
          <p:spPr>
            <a:xfrm>
              <a:off x="8356854" y="3112769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54863"/>
                  </a:moveTo>
                  <a:lnTo>
                    <a:pt x="54102" y="110489"/>
                  </a:lnTo>
                  <a:lnTo>
                    <a:pt x="107442" y="54863"/>
                  </a:lnTo>
                  <a:lnTo>
                    <a:pt x="54102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" name="object 106"/>
            <p:cNvSpPr/>
            <p:nvPr/>
          </p:nvSpPr>
          <p:spPr>
            <a:xfrm>
              <a:off x="8336280" y="3112769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" name="object 107"/>
            <p:cNvSpPr/>
            <p:nvPr/>
          </p:nvSpPr>
          <p:spPr>
            <a:xfrm>
              <a:off x="8312658" y="3112769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0" name="object 108"/>
            <p:cNvSpPr/>
            <p:nvPr/>
          </p:nvSpPr>
          <p:spPr>
            <a:xfrm>
              <a:off x="8291322" y="3112769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" name="object 109"/>
            <p:cNvSpPr/>
            <p:nvPr/>
          </p:nvSpPr>
          <p:spPr>
            <a:xfrm>
              <a:off x="8253222" y="3112769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54863"/>
                  </a:moveTo>
                  <a:lnTo>
                    <a:pt x="54102" y="110489"/>
                  </a:lnTo>
                  <a:lnTo>
                    <a:pt x="107442" y="54863"/>
                  </a:lnTo>
                  <a:lnTo>
                    <a:pt x="54102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" name="object 110"/>
            <p:cNvSpPr/>
            <p:nvPr/>
          </p:nvSpPr>
          <p:spPr>
            <a:xfrm>
              <a:off x="8218170" y="3112769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" name="object 111"/>
            <p:cNvSpPr/>
            <p:nvPr/>
          </p:nvSpPr>
          <p:spPr>
            <a:xfrm>
              <a:off x="7980426" y="3112769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" name="object 112"/>
            <p:cNvSpPr/>
            <p:nvPr/>
          </p:nvSpPr>
          <p:spPr>
            <a:xfrm>
              <a:off x="7330440" y="3054096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" name="object 113"/>
            <p:cNvSpPr/>
            <p:nvPr/>
          </p:nvSpPr>
          <p:spPr>
            <a:xfrm>
              <a:off x="7304532" y="3054096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6" name="object 114"/>
            <p:cNvSpPr/>
            <p:nvPr/>
          </p:nvSpPr>
          <p:spPr>
            <a:xfrm>
              <a:off x="7264146" y="3054096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7" name="object 115"/>
            <p:cNvSpPr/>
            <p:nvPr/>
          </p:nvSpPr>
          <p:spPr>
            <a:xfrm>
              <a:off x="7221474" y="3054096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55625"/>
                  </a:moveTo>
                  <a:lnTo>
                    <a:pt x="54102" y="110489"/>
                  </a:lnTo>
                  <a:lnTo>
                    <a:pt x="107442" y="55625"/>
                  </a:lnTo>
                  <a:lnTo>
                    <a:pt x="54102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8" name="object 116"/>
            <p:cNvSpPr/>
            <p:nvPr/>
          </p:nvSpPr>
          <p:spPr>
            <a:xfrm>
              <a:off x="7203185" y="3054096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9" name="object 117"/>
            <p:cNvSpPr/>
            <p:nvPr/>
          </p:nvSpPr>
          <p:spPr>
            <a:xfrm>
              <a:off x="7174992" y="3054096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0" name="object 118"/>
            <p:cNvSpPr/>
            <p:nvPr/>
          </p:nvSpPr>
          <p:spPr>
            <a:xfrm>
              <a:off x="7136892" y="3054096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1" name="object 119"/>
            <p:cNvSpPr/>
            <p:nvPr/>
          </p:nvSpPr>
          <p:spPr>
            <a:xfrm>
              <a:off x="6886956" y="3012185"/>
              <a:ext cx="107442" cy="111251"/>
            </a:xfrm>
            <a:custGeom>
              <a:avLst/>
              <a:gdLst/>
              <a:ahLst/>
              <a:cxnLst/>
              <a:rect l="l" t="t" r="r" b="b"/>
              <a:pathLst>
                <a:path w="107442" h="111251">
                  <a:moveTo>
                    <a:pt x="0" y="55625"/>
                  </a:moveTo>
                  <a:lnTo>
                    <a:pt x="54102" y="111251"/>
                  </a:lnTo>
                  <a:lnTo>
                    <a:pt x="107442" y="55625"/>
                  </a:lnTo>
                  <a:lnTo>
                    <a:pt x="54102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2" name="object 120"/>
            <p:cNvSpPr/>
            <p:nvPr/>
          </p:nvSpPr>
          <p:spPr>
            <a:xfrm>
              <a:off x="6868668" y="3012185"/>
              <a:ext cx="106680" cy="111251"/>
            </a:xfrm>
            <a:custGeom>
              <a:avLst/>
              <a:gdLst/>
              <a:ahLst/>
              <a:cxnLst/>
              <a:rect l="l" t="t" r="r" b="b"/>
              <a:pathLst>
                <a:path w="106679" h="111251">
                  <a:moveTo>
                    <a:pt x="0" y="55625"/>
                  </a:moveTo>
                  <a:lnTo>
                    <a:pt x="53340" y="111251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3" name="object 121"/>
            <p:cNvSpPr/>
            <p:nvPr/>
          </p:nvSpPr>
          <p:spPr>
            <a:xfrm>
              <a:off x="6832854" y="3012185"/>
              <a:ext cx="107442" cy="111251"/>
            </a:xfrm>
            <a:custGeom>
              <a:avLst/>
              <a:gdLst/>
              <a:ahLst/>
              <a:cxnLst/>
              <a:rect l="l" t="t" r="r" b="b"/>
              <a:pathLst>
                <a:path w="107442" h="111251">
                  <a:moveTo>
                    <a:pt x="0" y="55625"/>
                  </a:moveTo>
                  <a:lnTo>
                    <a:pt x="53340" y="111251"/>
                  </a:lnTo>
                  <a:lnTo>
                    <a:pt x="107442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4" name="object 122"/>
            <p:cNvSpPr/>
            <p:nvPr/>
          </p:nvSpPr>
          <p:spPr>
            <a:xfrm>
              <a:off x="6741414" y="3012185"/>
              <a:ext cx="106680" cy="111251"/>
            </a:xfrm>
            <a:custGeom>
              <a:avLst/>
              <a:gdLst/>
              <a:ahLst/>
              <a:cxnLst/>
              <a:rect l="l" t="t" r="r" b="b"/>
              <a:pathLst>
                <a:path w="106679" h="111251">
                  <a:moveTo>
                    <a:pt x="0" y="55625"/>
                  </a:moveTo>
                  <a:lnTo>
                    <a:pt x="53340" y="111251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5" name="object 123"/>
            <p:cNvSpPr/>
            <p:nvPr/>
          </p:nvSpPr>
          <p:spPr>
            <a:xfrm>
              <a:off x="6694170" y="3012185"/>
              <a:ext cx="106680" cy="111251"/>
            </a:xfrm>
            <a:custGeom>
              <a:avLst/>
              <a:gdLst/>
              <a:ahLst/>
              <a:cxnLst/>
              <a:rect l="l" t="t" r="r" b="b"/>
              <a:pathLst>
                <a:path w="106679" h="111251">
                  <a:moveTo>
                    <a:pt x="0" y="55625"/>
                  </a:moveTo>
                  <a:lnTo>
                    <a:pt x="53340" y="111251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6" name="object 124"/>
            <p:cNvSpPr/>
            <p:nvPr/>
          </p:nvSpPr>
          <p:spPr>
            <a:xfrm>
              <a:off x="6611874" y="3012185"/>
              <a:ext cx="106680" cy="111251"/>
            </a:xfrm>
            <a:custGeom>
              <a:avLst/>
              <a:gdLst/>
              <a:ahLst/>
              <a:cxnLst/>
              <a:rect l="l" t="t" r="r" b="b"/>
              <a:pathLst>
                <a:path w="106679" h="111251">
                  <a:moveTo>
                    <a:pt x="0" y="55625"/>
                  </a:moveTo>
                  <a:lnTo>
                    <a:pt x="53340" y="111251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7" name="object 125"/>
            <p:cNvSpPr/>
            <p:nvPr/>
          </p:nvSpPr>
          <p:spPr>
            <a:xfrm>
              <a:off x="6588252" y="3012185"/>
              <a:ext cx="106680" cy="111251"/>
            </a:xfrm>
            <a:custGeom>
              <a:avLst/>
              <a:gdLst/>
              <a:ahLst/>
              <a:cxnLst/>
              <a:rect l="l" t="t" r="r" b="b"/>
              <a:pathLst>
                <a:path w="106679" h="111251">
                  <a:moveTo>
                    <a:pt x="0" y="55625"/>
                  </a:moveTo>
                  <a:lnTo>
                    <a:pt x="53340" y="111251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8" name="object 126"/>
            <p:cNvSpPr/>
            <p:nvPr/>
          </p:nvSpPr>
          <p:spPr>
            <a:xfrm>
              <a:off x="6303264" y="2939033"/>
              <a:ext cx="106680" cy="111251"/>
            </a:xfrm>
            <a:custGeom>
              <a:avLst/>
              <a:gdLst/>
              <a:ahLst/>
              <a:cxnLst/>
              <a:rect l="l" t="t" r="r" b="b"/>
              <a:pathLst>
                <a:path w="106679" h="111251">
                  <a:moveTo>
                    <a:pt x="0" y="55625"/>
                  </a:moveTo>
                  <a:lnTo>
                    <a:pt x="53340" y="111251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9" name="object 127"/>
            <p:cNvSpPr/>
            <p:nvPr/>
          </p:nvSpPr>
          <p:spPr>
            <a:xfrm>
              <a:off x="6444234" y="2961131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80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0" name="object 128"/>
            <p:cNvSpPr/>
            <p:nvPr/>
          </p:nvSpPr>
          <p:spPr>
            <a:xfrm>
              <a:off x="6239256" y="2939033"/>
              <a:ext cx="107442" cy="111251"/>
            </a:xfrm>
            <a:custGeom>
              <a:avLst/>
              <a:gdLst/>
              <a:ahLst/>
              <a:cxnLst/>
              <a:rect l="l" t="t" r="r" b="b"/>
              <a:pathLst>
                <a:path w="107441" h="111251">
                  <a:moveTo>
                    <a:pt x="0" y="55625"/>
                  </a:moveTo>
                  <a:lnTo>
                    <a:pt x="53340" y="111251"/>
                  </a:lnTo>
                  <a:lnTo>
                    <a:pt x="107442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1" name="object 129"/>
            <p:cNvSpPr/>
            <p:nvPr/>
          </p:nvSpPr>
          <p:spPr>
            <a:xfrm>
              <a:off x="6176010" y="2919984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2" name="object 130"/>
            <p:cNvSpPr/>
            <p:nvPr/>
          </p:nvSpPr>
          <p:spPr>
            <a:xfrm>
              <a:off x="6131052" y="2895599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3" name="object 131"/>
            <p:cNvSpPr/>
            <p:nvPr/>
          </p:nvSpPr>
          <p:spPr>
            <a:xfrm>
              <a:off x="6102858" y="2873502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4" name="object 132"/>
            <p:cNvSpPr/>
            <p:nvPr/>
          </p:nvSpPr>
          <p:spPr>
            <a:xfrm>
              <a:off x="5999226" y="2853690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5" name="object 133"/>
            <p:cNvSpPr/>
            <p:nvPr/>
          </p:nvSpPr>
          <p:spPr>
            <a:xfrm>
              <a:off x="5897880" y="2800349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6" name="object 134"/>
            <p:cNvSpPr/>
            <p:nvPr/>
          </p:nvSpPr>
          <p:spPr>
            <a:xfrm>
              <a:off x="5878830" y="2800349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54863"/>
                  </a:moveTo>
                  <a:lnTo>
                    <a:pt x="53340" y="110489"/>
                  </a:lnTo>
                  <a:lnTo>
                    <a:pt x="107442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7" name="object 135"/>
            <p:cNvSpPr/>
            <p:nvPr/>
          </p:nvSpPr>
          <p:spPr>
            <a:xfrm>
              <a:off x="5832348" y="2802636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8" name="object 136"/>
            <p:cNvSpPr/>
            <p:nvPr/>
          </p:nvSpPr>
          <p:spPr>
            <a:xfrm>
              <a:off x="5751576" y="2734055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55625"/>
                  </a:moveTo>
                  <a:lnTo>
                    <a:pt x="54102" y="110489"/>
                  </a:lnTo>
                  <a:lnTo>
                    <a:pt x="107442" y="55625"/>
                  </a:lnTo>
                  <a:lnTo>
                    <a:pt x="54102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9" name="object 137"/>
            <p:cNvSpPr/>
            <p:nvPr/>
          </p:nvSpPr>
          <p:spPr>
            <a:xfrm>
              <a:off x="5709666" y="2714243"/>
              <a:ext cx="106680" cy="111251"/>
            </a:xfrm>
            <a:custGeom>
              <a:avLst/>
              <a:gdLst/>
              <a:ahLst/>
              <a:cxnLst/>
              <a:rect l="l" t="t" r="r" b="b"/>
              <a:pathLst>
                <a:path w="106679" h="111251">
                  <a:moveTo>
                    <a:pt x="0" y="55625"/>
                  </a:moveTo>
                  <a:lnTo>
                    <a:pt x="53340" y="111251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0" name="object 138"/>
            <p:cNvSpPr/>
            <p:nvPr/>
          </p:nvSpPr>
          <p:spPr>
            <a:xfrm>
              <a:off x="5669280" y="2699766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1" name="object 139"/>
            <p:cNvSpPr/>
            <p:nvPr/>
          </p:nvSpPr>
          <p:spPr>
            <a:xfrm>
              <a:off x="5627370" y="2699766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2" name="object 140"/>
            <p:cNvSpPr/>
            <p:nvPr/>
          </p:nvSpPr>
          <p:spPr>
            <a:xfrm>
              <a:off x="5420106" y="2673096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3" name="object 141"/>
            <p:cNvSpPr/>
            <p:nvPr/>
          </p:nvSpPr>
          <p:spPr>
            <a:xfrm>
              <a:off x="5391150" y="2628900"/>
              <a:ext cx="107442" cy="111251"/>
            </a:xfrm>
            <a:custGeom>
              <a:avLst/>
              <a:gdLst/>
              <a:ahLst/>
              <a:cxnLst/>
              <a:rect l="l" t="t" r="r" b="b"/>
              <a:pathLst>
                <a:path w="107441" h="111251">
                  <a:moveTo>
                    <a:pt x="0" y="55625"/>
                  </a:moveTo>
                  <a:lnTo>
                    <a:pt x="54102" y="111251"/>
                  </a:lnTo>
                  <a:lnTo>
                    <a:pt x="107442" y="55625"/>
                  </a:lnTo>
                  <a:lnTo>
                    <a:pt x="54102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4" name="object 142"/>
            <p:cNvSpPr/>
            <p:nvPr/>
          </p:nvSpPr>
          <p:spPr>
            <a:xfrm>
              <a:off x="5351526" y="2594609"/>
              <a:ext cx="106680" cy="111251"/>
            </a:xfrm>
            <a:custGeom>
              <a:avLst/>
              <a:gdLst/>
              <a:ahLst/>
              <a:cxnLst/>
              <a:rect l="l" t="t" r="r" b="b"/>
              <a:pathLst>
                <a:path w="106679" h="111251">
                  <a:moveTo>
                    <a:pt x="0" y="55625"/>
                  </a:moveTo>
                  <a:lnTo>
                    <a:pt x="53340" y="111251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5" name="object 143"/>
            <p:cNvSpPr/>
            <p:nvPr/>
          </p:nvSpPr>
          <p:spPr>
            <a:xfrm>
              <a:off x="5243322" y="2555748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6" name="object 144"/>
            <p:cNvSpPr/>
            <p:nvPr/>
          </p:nvSpPr>
          <p:spPr>
            <a:xfrm>
              <a:off x="5125212" y="2541269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5625"/>
                  </a:moveTo>
                  <a:lnTo>
                    <a:pt x="53340" y="110489"/>
                  </a:lnTo>
                  <a:lnTo>
                    <a:pt x="106680" y="55625"/>
                  </a:lnTo>
                  <a:lnTo>
                    <a:pt x="53340" y="0"/>
                  </a:lnTo>
                  <a:lnTo>
                    <a:pt x="0" y="55625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7" name="object 145"/>
            <p:cNvSpPr/>
            <p:nvPr/>
          </p:nvSpPr>
          <p:spPr>
            <a:xfrm>
              <a:off x="5049774" y="2514599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8" name="object 146"/>
            <p:cNvSpPr/>
            <p:nvPr/>
          </p:nvSpPr>
          <p:spPr>
            <a:xfrm>
              <a:off x="5030724" y="2514599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9" name="object 147"/>
            <p:cNvSpPr/>
            <p:nvPr/>
          </p:nvSpPr>
          <p:spPr>
            <a:xfrm>
              <a:off x="4997958" y="2490216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0" name="object 148"/>
            <p:cNvSpPr/>
            <p:nvPr/>
          </p:nvSpPr>
          <p:spPr>
            <a:xfrm>
              <a:off x="4962144" y="2456688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54863"/>
                  </a:moveTo>
                  <a:lnTo>
                    <a:pt x="53340" y="110489"/>
                  </a:lnTo>
                  <a:lnTo>
                    <a:pt x="107442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1" name="object 149"/>
            <p:cNvSpPr/>
            <p:nvPr/>
          </p:nvSpPr>
          <p:spPr>
            <a:xfrm>
              <a:off x="4933950" y="2444495"/>
              <a:ext cx="106680" cy="110489"/>
            </a:xfrm>
            <a:custGeom>
              <a:avLst/>
              <a:gdLst/>
              <a:ahLst/>
              <a:cxnLst/>
              <a:rect l="l" t="t" r="r" b="b"/>
              <a:pathLst>
                <a:path w="106679" h="110489">
                  <a:moveTo>
                    <a:pt x="0" y="54863"/>
                  </a:moveTo>
                  <a:lnTo>
                    <a:pt x="53340" y="110489"/>
                  </a:lnTo>
                  <a:lnTo>
                    <a:pt x="106680" y="54863"/>
                  </a:lnTo>
                  <a:lnTo>
                    <a:pt x="53340" y="0"/>
                  </a:lnTo>
                  <a:lnTo>
                    <a:pt x="0" y="54863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2" name="object 150"/>
            <p:cNvSpPr/>
            <p:nvPr/>
          </p:nvSpPr>
          <p:spPr>
            <a:xfrm>
              <a:off x="8356854" y="2806445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3339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3" name="object 151"/>
            <p:cNvSpPr/>
            <p:nvPr/>
          </p:nvSpPr>
          <p:spPr>
            <a:xfrm>
              <a:off x="8316468" y="2806445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4" name="object 152"/>
            <p:cNvSpPr/>
            <p:nvPr/>
          </p:nvSpPr>
          <p:spPr>
            <a:xfrm>
              <a:off x="8287511" y="2806445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3339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5" name="object 153"/>
            <p:cNvSpPr/>
            <p:nvPr/>
          </p:nvSpPr>
          <p:spPr>
            <a:xfrm>
              <a:off x="8148828" y="2806445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6" name="object 154"/>
            <p:cNvSpPr/>
            <p:nvPr/>
          </p:nvSpPr>
          <p:spPr>
            <a:xfrm>
              <a:off x="7916418" y="2775966"/>
              <a:ext cx="107442" cy="111252"/>
            </a:xfrm>
            <a:custGeom>
              <a:avLst/>
              <a:gdLst/>
              <a:ahLst/>
              <a:cxnLst/>
              <a:rect l="l" t="t" r="r" b="b"/>
              <a:pathLst>
                <a:path w="107442" h="111251">
                  <a:moveTo>
                    <a:pt x="0" y="111251"/>
                  </a:moveTo>
                  <a:lnTo>
                    <a:pt x="107442" y="111251"/>
                  </a:lnTo>
                  <a:lnTo>
                    <a:pt x="53339" y="0"/>
                  </a:lnTo>
                  <a:lnTo>
                    <a:pt x="0" y="11125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7" name="object 155"/>
            <p:cNvSpPr/>
            <p:nvPr/>
          </p:nvSpPr>
          <p:spPr>
            <a:xfrm>
              <a:off x="7595616" y="2757678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8" name="object 156"/>
            <p:cNvSpPr/>
            <p:nvPr/>
          </p:nvSpPr>
          <p:spPr>
            <a:xfrm>
              <a:off x="7409688" y="2757678"/>
              <a:ext cx="108204" cy="110489"/>
            </a:xfrm>
            <a:custGeom>
              <a:avLst/>
              <a:gdLst/>
              <a:ahLst/>
              <a:cxnLst/>
              <a:rect l="l" t="t" r="r" b="b"/>
              <a:pathLst>
                <a:path w="108203" h="110489">
                  <a:moveTo>
                    <a:pt x="0" y="110489"/>
                  </a:moveTo>
                  <a:lnTo>
                    <a:pt x="108204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9" name="object 157"/>
            <p:cNvSpPr/>
            <p:nvPr/>
          </p:nvSpPr>
          <p:spPr>
            <a:xfrm>
              <a:off x="7009638" y="2697479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0" name="object 158"/>
            <p:cNvSpPr/>
            <p:nvPr/>
          </p:nvSpPr>
          <p:spPr>
            <a:xfrm>
              <a:off x="6962394" y="2697479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3339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1" name="object 159"/>
            <p:cNvSpPr/>
            <p:nvPr/>
          </p:nvSpPr>
          <p:spPr>
            <a:xfrm>
              <a:off x="6813042" y="2682240"/>
              <a:ext cx="107442" cy="111252"/>
            </a:xfrm>
            <a:custGeom>
              <a:avLst/>
              <a:gdLst/>
              <a:ahLst/>
              <a:cxnLst/>
              <a:rect l="l" t="t" r="r" b="b"/>
              <a:pathLst>
                <a:path w="107442" h="111251">
                  <a:moveTo>
                    <a:pt x="0" y="111251"/>
                  </a:moveTo>
                  <a:lnTo>
                    <a:pt x="107442" y="111251"/>
                  </a:lnTo>
                  <a:lnTo>
                    <a:pt x="54101" y="0"/>
                  </a:lnTo>
                  <a:lnTo>
                    <a:pt x="0" y="11125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2" name="object 160"/>
            <p:cNvSpPr/>
            <p:nvPr/>
          </p:nvSpPr>
          <p:spPr>
            <a:xfrm>
              <a:off x="6707124" y="2660141"/>
              <a:ext cx="108204" cy="110489"/>
            </a:xfrm>
            <a:custGeom>
              <a:avLst/>
              <a:gdLst/>
              <a:ahLst/>
              <a:cxnLst/>
              <a:rect l="l" t="t" r="r" b="b"/>
              <a:pathLst>
                <a:path w="108203" h="110489">
                  <a:moveTo>
                    <a:pt x="0" y="110489"/>
                  </a:moveTo>
                  <a:lnTo>
                    <a:pt x="108204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3" name="object 161"/>
            <p:cNvSpPr/>
            <p:nvPr/>
          </p:nvSpPr>
          <p:spPr>
            <a:xfrm>
              <a:off x="6653022" y="2630423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3339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4" name="object 162"/>
            <p:cNvSpPr/>
            <p:nvPr/>
          </p:nvSpPr>
          <p:spPr>
            <a:xfrm>
              <a:off x="6587490" y="2630423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3339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5" name="object 163"/>
            <p:cNvSpPr/>
            <p:nvPr/>
          </p:nvSpPr>
          <p:spPr>
            <a:xfrm>
              <a:off x="6561582" y="2630423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6" name="object 164"/>
            <p:cNvSpPr/>
            <p:nvPr/>
          </p:nvSpPr>
          <p:spPr>
            <a:xfrm>
              <a:off x="6532626" y="2630423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7" name="object 165"/>
            <p:cNvSpPr/>
            <p:nvPr/>
          </p:nvSpPr>
          <p:spPr>
            <a:xfrm>
              <a:off x="6368796" y="2630423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8" name="object 166"/>
            <p:cNvSpPr/>
            <p:nvPr/>
          </p:nvSpPr>
          <p:spPr>
            <a:xfrm>
              <a:off x="6343650" y="2630423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3339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9" name="object 167"/>
            <p:cNvSpPr/>
            <p:nvPr/>
          </p:nvSpPr>
          <p:spPr>
            <a:xfrm>
              <a:off x="6263640" y="2611373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3339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0" name="object 168"/>
            <p:cNvSpPr/>
            <p:nvPr/>
          </p:nvSpPr>
          <p:spPr>
            <a:xfrm>
              <a:off x="6183630" y="2607564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3339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1" name="object 169"/>
            <p:cNvSpPr/>
            <p:nvPr/>
          </p:nvSpPr>
          <p:spPr>
            <a:xfrm>
              <a:off x="6118098" y="2592324"/>
              <a:ext cx="107442" cy="111252"/>
            </a:xfrm>
            <a:custGeom>
              <a:avLst/>
              <a:gdLst/>
              <a:ahLst/>
              <a:cxnLst/>
              <a:rect l="l" t="t" r="r" b="b"/>
              <a:pathLst>
                <a:path w="107441" h="111251">
                  <a:moveTo>
                    <a:pt x="0" y="111251"/>
                  </a:moveTo>
                  <a:lnTo>
                    <a:pt x="107442" y="111251"/>
                  </a:lnTo>
                  <a:lnTo>
                    <a:pt x="53339" y="0"/>
                  </a:lnTo>
                  <a:lnTo>
                    <a:pt x="0" y="11125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2" name="object 170"/>
            <p:cNvSpPr/>
            <p:nvPr/>
          </p:nvSpPr>
          <p:spPr>
            <a:xfrm>
              <a:off x="5968746" y="2588514"/>
              <a:ext cx="107442" cy="111252"/>
            </a:xfrm>
            <a:custGeom>
              <a:avLst/>
              <a:gdLst/>
              <a:ahLst/>
              <a:cxnLst/>
              <a:rect l="l" t="t" r="r" b="b"/>
              <a:pathLst>
                <a:path w="107441" h="111251">
                  <a:moveTo>
                    <a:pt x="0" y="111251"/>
                  </a:moveTo>
                  <a:lnTo>
                    <a:pt x="107442" y="111251"/>
                  </a:lnTo>
                  <a:lnTo>
                    <a:pt x="53339" y="0"/>
                  </a:lnTo>
                  <a:lnTo>
                    <a:pt x="0" y="11125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3" name="object 171"/>
            <p:cNvSpPr/>
            <p:nvPr/>
          </p:nvSpPr>
          <p:spPr>
            <a:xfrm>
              <a:off x="5840730" y="2551176"/>
              <a:ext cx="108204" cy="111252"/>
            </a:xfrm>
            <a:custGeom>
              <a:avLst/>
              <a:gdLst/>
              <a:ahLst/>
              <a:cxnLst/>
              <a:rect l="l" t="t" r="r" b="b"/>
              <a:pathLst>
                <a:path w="108203" h="111251">
                  <a:moveTo>
                    <a:pt x="0" y="111251"/>
                  </a:moveTo>
                  <a:lnTo>
                    <a:pt x="108204" y="111251"/>
                  </a:lnTo>
                  <a:lnTo>
                    <a:pt x="54101" y="0"/>
                  </a:lnTo>
                  <a:lnTo>
                    <a:pt x="0" y="11125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4" name="object 172"/>
            <p:cNvSpPr/>
            <p:nvPr/>
          </p:nvSpPr>
          <p:spPr>
            <a:xfrm>
              <a:off x="5811774" y="2539746"/>
              <a:ext cx="107442" cy="111252"/>
            </a:xfrm>
            <a:custGeom>
              <a:avLst/>
              <a:gdLst/>
              <a:ahLst/>
              <a:cxnLst/>
              <a:rect l="l" t="t" r="r" b="b"/>
              <a:pathLst>
                <a:path w="107441" h="111251">
                  <a:moveTo>
                    <a:pt x="0" y="111251"/>
                  </a:moveTo>
                  <a:lnTo>
                    <a:pt x="107442" y="111251"/>
                  </a:lnTo>
                  <a:lnTo>
                    <a:pt x="54101" y="0"/>
                  </a:lnTo>
                  <a:lnTo>
                    <a:pt x="0" y="11125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5" name="object 173"/>
            <p:cNvSpPr/>
            <p:nvPr/>
          </p:nvSpPr>
          <p:spPr>
            <a:xfrm>
              <a:off x="5731764" y="2529078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6" name="object 174"/>
            <p:cNvSpPr/>
            <p:nvPr/>
          </p:nvSpPr>
          <p:spPr>
            <a:xfrm>
              <a:off x="5582412" y="2510028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7" name="object 175"/>
            <p:cNvSpPr/>
            <p:nvPr/>
          </p:nvSpPr>
          <p:spPr>
            <a:xfrm>
              <a:off x="5524500" y="2502407"/>
              <a:ext cx="107442" cy="111252"/>
            </a:xfrm>
            <a:custGeom>
              <a:avLst/>
              <a:gdLst/>
              <a:ahLst/>
              <a:cxnLst/>
              <a:rect l="l" t="t" r="r" b="b"/>
              <a:pathLst>
                <a:path w="107441" h="111251">
                  <a:moveTo>
                    <a:pt x="0" y="111251"/>
                  </a:moveTo>
                  <a:lnTo>
                    <a:pt x="107442" y="111251"/>
                  </a:lnTo>
                  <a:lnTo>
                    <a:pt x="53339" y="0"/>
                  </a:lnTo>
                  <a:lnTo>
                    <a:pt x="0" y="11125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8" name="object 176"/>
            <p:cNvSpPr/>
            <p:nvPr/>
          </p:nvSpPr>
          <p:spPr>
            <a:xfrm>
              <a:off x="5367528" y="2502407"/>
              <a:ext cx="107442" cy="111252"/>
            </a:xfrm>
            <a:custGeom>
              <a:avLst/>
              <a:gdLst/>
              <a:ahLst/>
              <a:cxnLst/>
              <a:rect l="l" t="t" r="r" b="b"/>
              <a:pathLst>
                <a:path w="107441" h="111251">
                  <a:moveTo>
                    <a:pt x="0" y="111251"/>
                  </a:moveTo>
                  <a:lnTo>
                    <a:pt x="107442" y="111251"/>
                  </a:lnTo>
                  <a:lnTo>
                    <a:pt x="54101" y="0"/>
                  </a:lnTo>
                  <a:lnTo>
                    <a:pt x="0" y="11125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9" name="object 177"/>
            <p:cNvSpPr/>
            <p:nvPr/>
          </p:nvSpPr>
          <p:spPr>
            <a:xfrm>
              <a:off x="5313426" y="2456688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3339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0" name="object 178"/>
            <p:cNvSpPr/>
            <p:nvPr/>
          </p:nvSpPr>
          <p:spPr>
            <a:xfrm>
              <a:off x="5233416" y="2456688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3339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1" name="object 179"/>
            <p:cNvSpPr/>
            <p:nvPr/>
          </p:nvSpPr>
          <p:spPr>
            <a:xfrm>
              <a:off x="5080254" y="2456688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2" name="object 180"/>
            <p:cNvSpPr/>
            <p:nvPr/>
          </p:nvSpPr>
          <p:spPr>
            <a:xfrm>
              <a:off x="4930902" y="2423160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3" name="object 181"/>
            <p:cNvSpPr/>
            <p:nvPr/>
          </p:nvSpPr>
          <p:spPr>
            <a:xfrm>
              <a:off x="8356854" y="2806445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3339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4" name="object 182"/>
            <p:cNvSpPr/>
            <p:nvPr/>
          </p:nvSpPr>
          <p:spPr>
            <a:xfrm>
              <a:off x="8316468" y="2806445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5" name="object 183"/>
            <p:cNvSpPr/>
            <p:nvPr/>
          </p:nvSpPr>
          <p:spPr>
            <a:xfrm>
              <a:off x="8287511" y="2806445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3339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6" name="object 184"/>
            <p:cNvSpPr/>
            <p:nvPr/>
          </p:nvSpPr>
          <p:spPr>
            <a:xfrm>
              <a:off x="8148828" y="2806445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7" name="object 185"/>
            <p:cNvSpPr/>
            <p:nvPr/>
          </p:nvSpPr>
          <p:spPr>
            <a:xfrm>
              <a:off x="7916418" y="2775966"/>
              <a:ext cx="107442" cy="111252"/>
            </a:xfrm>
            <a:custGeom>
              <a:avLst/>
              <a:gdLst/>
              <a:ahLst/>
              <a:cxnLst/>
              <a:rect l="l" t="t" r="r" b="b"/>
              <a:pathLst>
                <a:path w="107442" h="111251">
                  <a:moveTo>
                    <a:pt x="0" y="111251"/>
                  </a:moveTo>
                  <a:lnTo>
                    <a:pt x="107442" y="111251"/>
                  </a:lnTo>
                  <a:lnTo>
                    <a:pt x="53339" y="0"/>
                  </a:lnTo>
                  <a:lnTo>
                    <a:pt x="0" y="11125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8" name="object 186"/>
            <p:cNvSpPr/>
            <p:nvPr/>
          </p:nvSpPr>
          <p:spPr>
            <a:xfrm>
              <a:off x="7595616" y="2757678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9" name="object 187"/>
            <p:cNvSpPr/>
            <p:nvPr/>
          </p:nvSpPr>
          <p:spPr>
            <a:xfrm>
              <a:off x="7409688" y="2757678"/>
              <a:ext cx="108204" cy="110489"/>
            </a:xfrm>
            <a:custGeom>
              <a:avLst/>
              <a:gdLst/>
              <a:ahLst/>
              <a:cxnLst/>
              <a:rect l="l" t="t" r="r" b="b"/>
              <a:pathLst>
                <a:path w="108203" h="110489">
                  <a:moveTo>
                    <a:pt x="0" y="110489"/>
                  </a:moveTo>
                  <a:lnTo>
                    <a:pt x="108204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0" name="object 188"/>
            <p:cNvSpPr/>
            <p:nvPr/>
          </p:nvSpPr>
          <p:spPr>
            <a:xfrm>
              <a:off x="7009638" y="2697479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1" name="object 189"/>
            <p:cNvSpPr/>
            <p:nvPr/>
          </p:nvSpPr>
          <p:spPr>
            <a:xfrm>
              <a:off x="6962394" y="2697479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3339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2" name="object 190"/>
            <p:cNvSpPr/>
            <p:nvPr/>
          </p:nvSpPr>
          <p:spPr>
            <a:xfrm>
              <a:off x="6813042" y="2682240"/>
              <a:ext cx="107442" cy="111252"/>
            </a:xfrm>
            <a:custGeom>
              <a:avLst/>
              <a:gdLst/>
              <a:ahLst/>
              <a:cxnLst/>
              <a:rect l="l" t="t" r="r" b="b"/>
              <a:pathLst>
                <a:path w="107442" h="111251">
                  <a:moveTo>
                    <a:pt x="0" y="111251"/>
                  </a:moveTo>
                  <a:lnTo>
                    <a:pt x="107442" y="111251"/>
                  </a:lnTo>
                  <a:lnTo>
                    <a:pt x="54101" y="0"/>
                  </a:lnTo>
                  <a:lnTo>
                    <a:pt x="0" y="11125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3" name="object 191"/>
            <p:cNvSpPr/>
            <p:nvPr/>
          </p:nvSpPr>
          <p:spPr>
            <a:xfrm>
              <a:off x="6707124" y="2660141"/>
              <a:ext cx="108204" cy="110489"/>
            </a:xfrm>
            <a:custGeom>
              <a:avLst/>
              <a:gdLst/>
              <a:ahLst/>
              <a:cxnLst/>
              <a:rect l="l" t="t" r="r" b="b"/>
              <a:pathLst>
                <a:path w="108203" h="110489">
                  <a:moveTo>
                    <a:pt x="0" y="110489"/>
                  </a:moveTo>
                  <a:lnTo>
                    <a:pt x="108204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4" name="object 192"/>
            <p:cNvSpPr/>
            <p:nvPr/>
          </p:nvSpPr>
          <p:spPr>
            <a:xfrm>
              <a:off x="6653022" y="2630423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3339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5" name="object 193"/>
            <p:cNvSpPr/>
            <p:nvPr/>
          </p:nvSpPr>
          <p:spPr>
            <a:xfrm>
              <a:off x="6587490" y="2630423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3339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6" name="object 194"/>
            <p:cNvSpPr/>
            <p:nvPr/>
          </p:nvSpPr>
          <p:spPr>
            <a:xfrm>
              <a:off x="6561582" y="2630423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7" name="object 195"/>
            <p:cNvSpPr/>
            <p:nvPr/>
          </p:nvSpPr>
          <p:spPr>
            <a:xfrm>
              <a:off x="6532626" y="2630423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2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8" name="object 196"/>
            <p:cNvSpPr/>
            <p:nvPr/>
          </p:nvSpPr>
          <p:spPr>
            <a:xfrm>
              <a:off x="6368796" y="2630423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9" name="object 197"/>
            <p:cNvSpPr/>
            <p:nvPr/>
          </p:nvSpPr>
          <p:spPr>
            <a:xfrm>
              <a:off x="6343650" y="2630423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3339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0" name="object 198"/>
            <p:cNvSpPr/>
            <p:nvPr/>
          </p:nvSpPr>
          <p:spPr>
            <a:xfrm>
              <a:off x="6263640" y="2611373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3339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1" name="object 199"/>
            <p:cNvSpPr/>
            <p:nvPr/>
          </p:nvSpPr>
          <p:spPr>
            <a:xfrm>
              <a:off x="6183630" y="2607564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3339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2" name="object 200"/>
            <p:cNvSpPr/>
            <p:nvPr/>
          </p:nvSpPr>
          <p:spPr>
            <a:xfrm>
              <a:off x="6118098" y="2592324"/>
              <a:ext cx="107442" cy="111252"/>
            </a:xfrm>
            <a:custGeom>
              <a:avLst/>
              <a:gdLst/>
              <a:ahLst/>
              <a:cxnLst/>
              <a:rect l="l" t="t" r="r" b="b"/>
              <a:pathLst>
                <a:path w="107441" h="111251">
                  <a:moveTo>
                    <a:pt x="0" y="111251"/>
                  </a:moveTo>
                  <a:lnTo>
                    <a:pt x="107442" y="111251"/>
                  </a:lnTo>
                  <a:lnTo>
                    <a:pt x="53339" y="0"/>
                  </a:lnTo>
                  <a:lnTo>
                    <a:pt x="0" y="11125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3" name="object 201"/>
            <p:cNvSpPr/>
            <p:nvPr/>
          </p:nvSpPr>
          <p:spPr>
            <a:xfrm>
              <a:off x="5968746" y="2588514"/>
              <a:ext cx="107442" cy="111252"/>
            </a:xfrm>
            <a:custGeom>
              <a:avLst/>
              <a:gdLst/>
              <a:ahLst/>
              <a:cxnLst/>
              <a:rect l="l" t="t" r="r" b="b"/>
              <a:pathLst>
                <a:path w="107441" h="111251">
                  <a:moveTo>
                    <a:pt x="0" y="111251"/>
                  </a:moveTo>
                  <a:lnTo>
                    <a:pt x="107442" y="111251"/>
                  </a:lnTo>
                  <a:lnTo>
                    <a:pt x="53339" y="0"/>
                  </a:lnTo>
                  <a:lnTo>
                    <a:pt x="0" y="11125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4" name="object 202"/>
            <p:cNvSpPr/>
            <p:nvPr/>
          </p:nvSpPr>
          <p:spPr>
            <a:xfrm>
              <a:off x="5840730" y="2551176"/>
              <a:ext cx="108204" cy="111252"/>
            </a:xfrm>
            <a:custGeom>
              <a:avLst/>
              <a:gdLst/>
              <a:ahLst/>
              <a:cxnLst/>
              <a:rect l="l" t="t" r="r" b="b"/>
              <a:pathLst>
                <a:path w="108203" h="111251">
                  <a:moveTo>
                    <a:pt x="0" y="111251"/>
                  </a:moveTo>
                  <a:lnTo>
                    <a:pt x="108204" y="111251"/>
                  </a:lnTo>
                  <a:lnTo>
                    <a:pt x="54101" y="0"/>
                  </a:lnTo>
                  <a:lnTo>
                    <a:pt x="0" y="11125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5" name="object 203"/>
            <p:cNvSpPr/>
            <p:nvPr/>
          </p:nvSpPr>
          <p:spPr>
            <a:xfrm>
              <a:off x="5811774" y="2539746"/>
              <a:ext cx="107442" cy="111252"/>
            </a:xfrm>
            <a:custGeom>
              <a:avLst/>
              <a:gdLst/>
              <a:ahLst/>
              <a:cxnLst/>
              <a:rect l="l" t="t" r="r" b="b"/>
              <a:pathLst>
                <a:path w="107441" h="111251">
                  <a:moveTo>
                    <a:pt x="0" y="111251"/>
                  </a:moveTo>
                  <a:lnTo>
                    <a:pt x="107442" y="111251"/>
                  </a:lnTo>
                  <a:lnTo>
                    <a:pt x="54101" y="0"/>
                  </a:lnTo>
                  <a:lnTo>
                    <a:pt x="0" y="11125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6" name="object 204"/>
            <p:cNvSpPr/>
            <p:nvPr/>
          </p:nvSpPr>
          <p:spPr>
            <a:xfrm>
              <a:off x="5731764" y="2529078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7" name="object 205"/>
            <p:cNvSpPr/>
            <p:nvPr/>
          </p:nvSpPr>
          <p:spPr>
            <a:xfrm>
              <a:off x="5582412" y="2510028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8" name="object 206"/>
            <p:cNvSpPr/>
            <p:nvPr/>
          </p:nvSpPr>
          <p:spPr>
            <a:xfrm>
              <a:off x="5524500" y="2502407"/>
              <a:ext cx="107442" cy="111252"/>
            </a:xfrm>
            <a:custGeom>
              <a:avLst/>
              <a:gdLst/>
              <a:ahLst/>
              <a:cxnLst/>
              <a:rect l="l" t="t" r="r" b="b"/>
              <a:pathLst>
                <a:path w="107441" h="111251">
                  <a:moveTo>
                    <a:pt x="0" y="111251"/>
                  </a:moveTo>
                  <a:lnTo>
                    <a:pt x="107442" y="111251"/>
                  </a:lnTo>
                  <a:lnTo>
                    <a:pt x="53339" y="0"/>
                  </a:lnTo>
                  <a:lnTo>
                    <a:pt x="0" y="11125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9" name="object 207"/>
            <p:cNvSpPr/>
            <p:nvPr/>
          </p:nvSpPr>
          <p:spPr>
            <a:xfrm>
              <a:off x="5367528" y="2502407"/>
              <a:ext cx="107442" cy="111252"/>
            </a:xfrm>
            <a:custGeom>
              <a:avLst/>
              <a:gdLst/>
              <a:ahLst/>
              <a:cxnLst/>
              <a:rect l="l" t="t" r="r" b="b"/>
              <a:pathLst>
                <a:path w="107441" h="111251">
                  <a:moveTo>
                    <a:pt x="0" y="111251"/>
                  </a:moveTo>
                  <a:lnTo>
                    <a:pt x="107442" y="111251"/>
                  </a:lnTo>
                  <a:lnTo>
                    <a:pt x="54101" y="0"/>
                  </a:lnTo>
                  <a:lnTo>
                    <a:pt x="0" y="111251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0" name="object 208"/>
            <p:cNvSpPr/>
            <p:nvPr/>
          </p:nvSpPr>
          <p:spPr>
            <a:xfrm>
              <a:off x="5313426" y="2456688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3339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1" name="object 209"/>
            <p:cNvSpPr/>
            <p:nvPr/>
          </p:nvSpPr>
          <p:spPr>
            <a:xfrm>
              <a:off x="5233416" y="2456688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3339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2" name="object 210"/>
            <p:cNvSpPr/>
            <p:nvPr/>
          </p:nvSpPr>
          <p:spPr>
            <a:xfrm>
              <a:off x="5080254" y="2456688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3" name="object 211"/>
            <p:cNvSpPr/>
            <p:nvPr/>
          </p:nvSpPr>
          <p:spPr>
            <a:xfrm>
              <a:off x="4930902" y="2423160"/>
              <a:ext cx="107442" cy="110489"/>
            </a:xfrm>
            <a:custGeom>
              <a:avLst/>
              <a:gdLst/>
              <a:ahLst/>
              <a:cxnLst/>
              <a:rect l="l" t="t" r="r" b="b"/>
              <a:pathLst>
                <a:path w="107441" h="110489">
                  <a:moveTo>
                    <a:pt x="0" y="110489"/>
                  </a:moveTo>
                  <a:lnTo>
                    <a:pt x="107442" y="110489"/>
                  </a:lnTo>
                  <a:lnTo>
                    <a:pt x="54101" y="0"/>
                  </a:lnTo>
                  <a:lnTo>
                    <a:pt x="0" y="110489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4" name="object 212"/>
            <p:cNvSpPr/>
            <p:nvPr/>
          </p:nvSpPr>
          <p:spPr>
            <a:xfrm>
              <a:off x="5974080" y="4133087"/>
              <a:ext cx="320801" cy="0"/>
            </a:xfrm>
            <a:custGeom>
              <a:avLst/>
              <a:gdLst/>
              <a:ahLst/>
              <a:cxnLst/>
              <a:rect l="l" t="t" r="r" b="b"/>
              <a:pathLst>
                <a:path w="320801">
                  <a:moveTo>
                    <a:pt x="320801" y="0"/>
                  </a:moveTo>
                  <a:lnTo>
                    <a:pt x="0" y="0"/>
                  </a:lnTo>
                </a:path>
              </a:pathLst>
            </a:custGeom>
            <a:ln w="30225">
              <a:solidFill>
                <a:srgbClr val="FFB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5" name="object 213"/>
            <p:cNvSpPr/>
            <p:nvPr/>
          </p:nvSpPr>
          <p:spPr>
            <a:xfrm>
              <a:off x="6063996" y="4027169"/>
              <a:ext cx="143256" cy="160020"/>
            </a:xfrm>
            <a:custGeom>
              <a:avLst/>
              <a:gdLst/>
              <a:ahLst/>
              <a:cxnLst/>
              <a:rect l="l" t="t" r="r" b="b"/>
              <a:pathLst>
                <a:path w="143255" h="160020">
                  <a:moveTo>
                    <a:pt x="0" y="160020"/>
                  </a:moveTo>
                  <a:lnTo>
                    <a:pt x="143256" y="160020"/>
                  </a:lnTo>
                  <a:lnTo>
                    <a:pt x="71627" y="0"/>
                  </a:lnTo>
                  <a:lnTo>
                    <a:pt x="0" y="16002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6" name="object 214"/>
            <p:cNvSpPr/>
            <p:nvPr/>
          </p:nvSpPr>
          <p:spPr>
            <a:xfrm>
              <a:off x="5974080" y="4133087"/>
              <a:ext cx="320801" cy="0"/>
            </a:xfrm>
            <a:custGeom>
              <a:avLst/>
              <a:gdLst/>
              <a:ahLst/>
              <a:cxnLst/>
              <a:rect l="l" t="t" r="r" b="b"/>
              <a:pathLst>
                <a:path w="320801">
                  <a:moveTo>
                    <a:pt x="320801" y="0"/>
                  </a:moveTo>
                  <a:lnTo>
                    <a:pt x="0" y="0"/>
                  </a:lnTo>
                </a:path>
              </a:pathLst>
            </a:custGeom>
            <a:ln w="30225">
              <a:solidFill>
                <a:srgbClr val="FFBF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7" name="object 215"/>
            <p:cNvSpPr/>
            <p:nvPr/>
          </p:nvSpPr>
          <p:spPr>
            <a:xfrm>
              <a:off x="6063996" y="4027169"/>
              <a:ext cx="143256" cy="160020"/>
            </a:xfrm>
            <a:custGeom>
              <a:avLst/>
              <a:gdLst/>
              <a:ahLst/>
              <a:cxnLst/>
              <a:rect l="l" t="t" r="r" b="b"/>
              <a:pathLst>
                <a:path w="143255" h="160020">
                  <a:moveTo>
                    <a:pt x="0" y="160020"/>
                  </a:moveTo>
                  <a:lnTo>
                    <a:pt x="143256" y="160020"/>
                  </a:lnTo>
                  <a:lnTo>
                    <a:pt x="71627" y="0"/>
                  </a:lnTo>
                  <a:lnTo>
                    <a:pt x="0" y="160020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8" name="object 216"/>
            <p:cNvSpPr/>
            <p:nvPr/>
          </p:nvSpPr>
          <p:spPr>
            <a:xfrm>
              <a:off x="5974080" y="4378833"/>
              <a:ext cx="320801" cy="0"/>
            </a:xfrm>
            <a:custGeom>
              <a:avLst/>
              <a:gdLst/>
              <a:ahLst/>
              <a:cxnLst/>
              <a:rect l="l" t="t" r="r" b="b"/>
              <a:pathLst>
                <a:path w="320801">
                  <a:moveTo>
                    <a:pt x="320801" y="0"/>
                  </a:moveTo>
                  <a:lnTo>
                    <a:pt x="0" y="0"/>
                  </a:lnTo>
                </a:path>
              </a:pathLst>
            </a:custGeom>
            <a:ln w="29464">
              <a:solidFill>
                <a:srgbClr val="FEFFFE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9" name="object 217"/>
            <p:cNvSpPr/>
            <p:nvPr/>
          </p:nvSpPr>
          <p:spPr>
            <a:xfrm>
              <a:off x="6060186" y="4283201"/>
              <a:ext cx="134112" cy="191262"/>
            </a:xfrm>
            <a:custGeom>
              <a:avLst/>
              <a:gdLst/>
              <a:ahLst/>
              <a:cxnLst/>
              <a:rect l="l" t="t" r="r" b="b"/>
              <a:pathLst>
                <a:path w="134112" h="191262">
                  <a:moveTo>
                    <a:pt x="0" y="96012"/>
                  </a:moveTo>
                  <a:lnTo>
                    <a:pt x="67056" y="191262"/>
                  </a:lnTo>
                  <a:lnTo>
                    <a:pt x="134112" y="96012"/>
                  </a:lnTo>
                  <a:lnTo>
                    <a:pt x="67055" y="0"/>
                  </a:lnTo>
                  <a:lnTo>
                    <a:pt x="0" y="96012"/>
                  </a:lnTo>
                  <a:close/>
                </a:path>
              </a:pathLst>
            </a:custGeom>
            <a:solidFill>
              <a:srgbClr val="FEFFFE"/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0" name="object 218"/>
            <p:cNvSpPr/>
            <p:nvPr/>
          </p:nvSpPr>
          <p:spPr>
            <a:xfrm>
              <a:off x="5974080" y="4378833"/>
              <a:ext cx="320801" cy="0"/>
            </a:xfrm>
            <a:custGeom>
              <a:avLst/>
              <a:gdLst/>
              <a:ahLst/>
              <a:cxnLst/>
              <a:rect l="l" t="t" r="r" b="b"/>
              <a:pathLst>
                <a:path w="320801">
                  <a:moveTo>
                    <a:pt x="320801" y="0"/>
                  </a:moveTo>
                  <a:lnTo>
                    <a:pt x="0" y="0"/>
                  </a:lnTo>
                </a:path>
              </a:pathLst>
            </a:custGeom>
            <a:ln w="29464">
              <a:solidFill>
                <a:schemeClr val="accent5">
                  <a:lumMod val="40000"/>
                  <a:lumOff val="60000"/>
                </a:schemeClr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1" name="object 219"/>
            <p:cNvSpPr/>
            <p:nvPr/>
          </p:nvSpPr>
          <p:spPr>
            <a:xfrm>
              <a:off x="6060186" y="4283201"/>
              <a:ext cx="134112" cy="191262"/>
            </a:xfrm>
            <a:custGeom>
              <a:avLst/>
              <a:gdLst/>
              <a:ahLst/>
              <a:cxnLst/>
              <a:rect l="l" t="t" r="r" b="b"/>
              <a:pathLst>
                <a:path w="134112" h="191262">
                  <a:moveTo>
                    <a:pt x="0" y="96012"/>
                  </a:moveTo>
                  <a:lnTo>
                    <a:pt x="67056" y="191262"/>
                  </a:lnTo>
                  <a:lnTo>
                    <a:pt x="134112" y="96012"/>
                  </a:lnTo>
                  <a:lnTo>
                    <a:pt x="67055" y="0"/>
                  </a:lnTo>
                  <a:lnTo>
                    <a:pt x="0" y="96012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2" name="object 37"/>
            <p:cNvSpPr txBox="1"/>
            <p:nvPr/>
          </p:nvSpPr>
          <p:spPr>
            <a:xfrm>
              <a:off x="4364990" y="2086538"/>
              <a:ext cx="1836888" cy="2540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0" dirty="0" smtClean="0">
                  <a:latin typeface="Arial"/>
                  <a:cs typeface="Arial"/>
                </a:rPr>
                <a:t>Not hospitalised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193" name="object 36"/>
            <p:cNvSpPr txBox="1"/>
            <p:nvPr/>
          </p:nvSpPr>
          <p:spPr>
            <a:xfrm>
              <a:off x="6207117" y="2086538"/>
              <a:ext cx="1417932" cy="2540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0" dirty="0" smtClean="0">
                  <a:latin typeface="Arial"/>
                  <a:cs typeface="Arial"/>
                </a:rPr>
                <a:t>(patients, %)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194" name="object 35"/>
            <p:cNvSpPr txBox="1"/>
            <p:nvPr/>
          </p:nvSpPr>
          <p:spPr>
            <a:xfrm>
              <a:off x="382778" y="2100261"/>
              <a:ext cx="1697833" cy="2540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0" dirty="0" smtClean="0">
                  <a:latin typeface="Arial"/>
                  <a:cs typeface="Arial"/>
                </a:rPr>
                <a:t>Hospitalisation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195" name="object 34"/>
            <p:cNvSpPr txBox="1"/>
            <p:nvPr/>
          </p:nvSpPr>
          <p:spPr>
            <a:xfrm>
              <a:off x="2085093" y="2100261"/>
              <a:ext cx="1075548" cy="2540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0" dirty="0" smtClean="0">
                  <a:latin typeface="Arial"/>
                  <a:cs typeface="Arial"/>
                </a:rPr>
                <a:t>(patients,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196" name="object 33"/>
            <p:cNvSpPr txBox="1"/>
            <p:nvPr/>
          </p:nvSpPr>
          <p:spPr>
            <a:xfrm>
              <a:off x="3165045" y="2100261"/>
              <a:ext cx="339031" cy="25400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939"/>
                </a:lnSpc>
                <a:spcBef>
                  <a:spcPts val="97"/>
                </a:spcBef>
              </a:pPr>
              <a:r>
                <a:rPr sz="1800" b="1" spc="0" dirty="0" smtClean="0">
                  <a:latin typeface="Arial"/>
                  <a:cs typeface="Arial"/>
                </a:rPr>
                <a:t>%)</a:t>
              </a:r>
              <a:endParaRPr sz="1800" dirty="0">
                <a:latin typeface="Arial"/>
                <a:cs typeface="Arial"/>
              </a:endParaRPr>
            </a:p>
          </p:txBody>
        </p:sp>
        <p:sp>
          <p:nvSpPr>
            <p:cNvPr id="197" name="object 32"/>
            <p:cNvSpPr txBox="1"/>
            <p:nvPr/>
          </p:nvSpPr>
          <p:spPr>
            <a:xfrm>
              <a:off x="4342130" y="2400703"/>
              <a:ext cx="349218" cy="20294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4" dirty="0" smtClean="0">
                  <a:latin typeface="Arial"/>
                  <a:cs typeface="Arial"/>
                </a:rPr>
                <a:t>100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198" name="object 31"/>
            <p:cNvSpPr txBox="1"/>
            <p:nvPr/>
          </p:nvSpPr>
          <p:spPr>
            <a:xfrm>
              <a:off x="358391" y="2421743"/>
              <a:ext cx="260917" cy="21366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610"/>
                </a:lnSpc>
                <a:spcBef>
                  <a:spcPts val="80"/>
                </a:spcBef>
              </a:pPr>
              <a:r>
                <a:rPr sz="1450" b="1" spc="-25" dirty="0" smtClean="0">
                  <a:latin typeface="Arial"/>
                  <a:cs typeface="Arial"/>
                </a:rPr>
                <a:t>50</a:t>
              </a:r>
              <a:endParaRPr sz="1450" dirty="0">
                <a:latin typeface="Arial"/>
                <a:cs typeface="Arial"/>
              </a:endParaRPr>
            </a:p>
          </p:txBody>
        </p:sp>
        <p:sp>
          <p:nvSpPr>
            <p:cNvPr id="199" name="object 30"/>
            <p:cNvSpPr txBox="1"/>
            <p:nvPr/>
          </p:nvSpPr>
          <p:spPr>
            <a:xfrm>
              <a:off x="4441946" y="2939431"/>
              <a:ext cx="250156" cy="20294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4" dirty="0" smtClean="0">
                  <a:latin typeface="Arial"/>
                  <a:cs typeface="Arial"/>
                </a:rPr>
                <a:t>80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200" name="object 29"/>
            <p:cNvSpPr txBox="1"/>
            <p:nvPr/>
          </p:nvSpPr>
          <p:spPr>
            <a:xfrm>
              <a:off x="4441946" y="3482740"/>
              <a:ext cx="250156" cy="202945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4" dirty="0" smtClean="0">
                  <a:latin typeface="Arial"/>
                  <a:cs typeface="Arial"/>
                </a:rPr>
                <a:t>60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201" name="object 28"/>
            <p:cNvSpPr txBox="1"/>
            <p:nvPr/>
          </p:nvSpPr>
          <p:spPr>
            <a:xfrm>
              <a:off x="3179328" y="3650850"/>
              <a:ext cx="260917" cy="21366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610"/>
                </a:lnSpc>
                <a:spcBef>
                  <a:spcPts val="80"/>
                </a:spcBef>
              </a:pPr>
              <a:r>
                <a:rPr sz="1450" b="1" spc="-25" dirty="0" smtClean="0">
                  <a:latin typeface="Arial"/>
                  <a:cs typeface="Arial"/>
                </a:rPr>
                <a:t>23</a:t>
              </a:r>
              <a:endParaRPr sz="1450" dirty="0">
                <a:latin typeface="Arial"/>
                <a:cs typeface="Arial"/>
              </a:endParaRPr>
            </a:p>
          </p:txBody>
        </p:sp>
        <p:sp>
          <p:nvSpPr>
            <p:cNvPr id="202" name="object 27"/>
            <p:cNvSpPr txBox="1"/>
            <p:nvPr/>
          </p:nvSpPr>
          <p:spPr>
            <a:xfrm>
              <a:off x="4441946" y="4016141"/>
              <a:ext cx="250156" cy="202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4" dirty="0" smtClean="0">
                  <a:latin typeface="Arial"/>
                  <a:cs typeface="Arial"/>
                </a:rPr>
                <a:t>40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203" name="object 26"/>
            <p:cNvSpPr txBox="1"/>
            <p:nvPr/>
          </p:nvSpPr>
          <p:spPr>
            <a:xfrm>
              <a:off x="6372098" y="4057856"/>
              <a:ext cx="2154305" cy="41325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325"/>
                </a:lnSpc>
                <a:spcBef>
                  <a:spcPts val="66"/>
                </a:spcBef>
              </a:pPr>
              <a:r>
                <a:rPr sz="1200" b="1" spc="0" dirty="0" smtClean="0">
                  <a:latin typeface="Arial"/>
                  <a:cs typeface="Arial"/>
                </a:rPr>
                <a:t>Rifaximin</a:t>
              </a:r>
              <a:r>
                <a:rPr sz="1200" b="1" spc="-4" dirty="0" smtClean="0">
                  <a:latin typeface="Arial"/>
                  <a:cs typeface="Arial"/>
                </a:rPr>
                <a:t> </a:t>
              </a:r>
              <a:r>
                <a:rPr sz="1200" b="1" spc="0" dirty="0" smtClean="0">
                  <a:latin typeface="Arial"/>
                  <a:cs typeface="Arial"/>
                </a:rPr>
                <a:t>550 mg bid</a:t>
              </a:r>
              <a:r>
                <a:rPr sz="1200" b="1" spc="14" dirty="0" smtClean="0">
                  <a:latin typeface="Arial"/>
                  <a:cs typeface="Arial"/>
                </a:rPr>
                <a:t> </a:t>
              </a:r>
              <a:r>
                <a:rPr sz="1200" b="1" spc="0" dirty="0" smtClean="0">
                  <a:latin typeface="Arial"/>
                  <a:cs typeface="Arial"/>
                </a:rPr>
                <a:t>(n=140)</a:t>
              </a:r>
              <a:endParaRPr sz="1200" dirty="0">
                <a:latin typeface="Arial"/>
                <a:cs typeface="Arial"/>
              </a:endParaRPr>
            </a:p>
            <a:p>
              <a:pPr marL="12700" marR="22859">
                <a:lnSpc>
                  <a:spcPct val="95825"/>
                </a:lnSpc>
                <a:spcBef>
                  <a:spcPts val="408"/>
                </a:spcBef>
              </a:pPr>
              <a:r>
                <a:rPr sz="1200" b="1" spc="0" dirty="0" smtClean="0">
                  <a:latin typeface="Arial"/>
                  <a:cs typeface="Arial"/>
                </a:rPr>
                <a:t>Placebo</a:t>
              </a:r>
              <a:r>
                <a:rPr sz="1200" b="1" spc="9" dirty="0" smtClean="0">
                  <a:latin typeface="Arial"/>
                  <a:cs typeface="Arial"/>
                </a:rPr>
                <a:t> </a:t>
              </a:r>
              <a:r>
                <a:rPr sz="1200" b="1" spc="0" dirty="0" smtClean="0">
                  <a:latin typeface="Arial"/>
                  <a:cs typeface="Arial"/>
                </a:rPr>
                <a:t>(n=159)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204" name="object 25"/>
            <p:cNvSpPr txBox="1"/>
            <p:nvPr/>
          </p:nvSpPr>
          <p:spPr>
            <a:xfrm>
              <a:off x="4441946" y="4554869"/>
              <a:ext cx="250156" cy="202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4" dirty="0" smtClean="0">
                  <a:latin typeface="Arial"/>
                  <a:cs typeface="Arial"/>
                </a:rPr>
                <a:t>20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205" name="object 24"/>
            <p:cNvSpPr txBox="1"/>
            <p:nvPr/>
          </p:nvSpPr>
          <p:spPr>
            <a:xfrm>
              <a:off x="4988306" y="4675076"/>
              <a:ext cx="2721529" cy="36068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325"/>
                </a:lnSpc>
                <a:spcBef>
                  <a:spcPts val="66"/>
                </a:spcBef>
              </a:pPr>
              <a:r>
                <a:rPr sz="1200" b="1" spc="0" dirty="0" smtClean="0">
                  <a:latin typeface="Arial"/>
                  <a:cs typeface="Arial"/>
                </a:rPr>
                <a:t>Hazard ratio: 0.50 (95%</a:t>
              </a:r>
              <a:r>
                <a:rPr sz="1200" b="1" spc="-9" dirty="0" smtClean="0">
                  <a:latin typeface="Arial"/>
                  <a:cs typeface="Arial"/>
                </a:rPr>
                <a:t> </a:t>
              </a:r>
              <a:r>
                <a:rPr sz="1200" b="1" spc="0" dirty="0" smtClean="0">
                  <a:latin typeface="Arial"/>
                  <a:cs typeface="Arial"/>
                </a:rPr>
                <a:t>CI, 0.29–0.87)</a:t>
              </a:r>
              <a:endParaRPr sz="1200" dirty="0">
                <a:latin typeface="Arial"/>
                <a:cs typeface="Arial"/>
              </a:endParaRPr>
            </a:p>
            <a:p>
              <a:pPr marL="12700" marR="22859">
                <a:lnSpc>
                  <a:spcPct val="95825"/>
                </a:lnSpc>
              </a:pPr>
              <a:r>
                <a:rPr sz="1200" b="1" spc="0" dirty="0" smtClean="0">
                  <a:latin typeface="Arial"/>
                  <a:cs typeface="Arial"/>
                </a:rPr>
                <a:t>p=0.01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206" name="object 23"/>
            <p:cNvSpPr txBox="1"/>
            <p:nvPr/>
          </p:nvSpPr>
          <p:spPr>
            <a:xfrm>
              <a:off x="468127" y="5033128"/>
              <a:ext cx="160447" cy="213662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610"/>
                </a:lnSpc>
                <a:spcBef>
                  <a:spcPts val="80"/>
                </a:spcBef>
              </a:pPr>
              <a:r>
                <a:rPr sz="1450" b="1" spc="0" dirty="0" smtClean="0">
                  <a:latin typeface="Arial"/>
                  <a:cs typeface="Arial"/>
                </a:rPr>
                <a:t>0</a:t>
              </a:r>
              <a:endParaRPr sz="1450" dirty="0">
                <a:latin typeface="Arial"/>
                <a:cs typeface="Arial"/>
              </a:endParaRPr>
            </a:p>
          </p:txBody>
        </p:sp>
        <p:sp>
          <p:nvSpPr>
            <p:cNvPr id="207" name="object 22"/>
            <p:cNvSpPr txBox="1"/>
            <p:nvPr/>
          </p:nvSpPr>
          <p:spPr>
            <a:xfrm>
              <a:off x="4540235" y="5092088"/>
              <a:ext cx="150774" cy="202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latin typeface="Arial"/>
                  <a:cs typeface="Arial"/>
                </a:rPr>
                <a:t>0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208" name="object 21"/>
            <p:cNvSpPr txBox="1"/>
            <p:nvPr/>
          </p:nvSpPr>
          <p:spPr>
            <a:xfrm>
              <a:off x="4746752" y="5197243"/>
              <a:ext cx="150774" cy="202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latin typeface="Arial"/>
                  <a:cs typeface="Arial"/>
                </a:rPr>
                <a:t>0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209" name="object 20"/>
            <p:cNvSpPr txBox="1"/>
            <p:nvPr/>
          </p:nvSpPr>
          <p:spPr>
            <a:xfrm>
              <a:off x="5292315" y="5197243"/>
              <a:ext cx="249809" cy="202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latin typeface="Arial"/>
                  <a:cs typeface="Arial"/>
                </a:rPr>
                <a:t>28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210" name="object 19"/>
            <p:cNvSpPr txBox="1"/>
            <p:nvPr/>
          </p:nvSpPr>
          <p:spPr>
            <a:xfrm>
              <a:off x="5888141" y="5197243"/>
              <a:ext cx="249809" cy="202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latin typeface="Arial"/>
                  <a:cs typeface="Arial"/>
                </a:rPr>
                <a:t>56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211" name="object 18"/>
            <p:cNvSpPr txBox="1"/>
            <p:nvPr/>
          </p:nvSpPr>
          <p:spPr>
            <a:xfrm>
              <a:off x="6483205" y="5197243"/>
              <a:ext cx="249809" cy="202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0" dirty="0" smtClean="0">
                  <a:latin typeface="Arial"/>
                  <a:cs typeface="Arial"/>
                </a:rPr>
                <a:t>84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212" name="object 17"/>
            <p:cNvSpPr txBox="1"/>
            <p:nvPr/>
          </p:nvSpPr>
          <p:spPr>
            <a:xfrm>
              <a:off x="7034077" y="5197243"/>
              <a:ext cx="339284" cy="202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-75" dirty="0" smtClean="0">
                  <a:latin typeface="Arial"/>
                  <a:cs typeface="Arial"/>
                </a:rPr>
                <a:t>1</a:t>
              </a:r>
              <a:r>
                <a:rPr sz="1400" b="1" spc="4" dirty="0" smtClean="0">
                  <a:latin typeface="Arial"/>
                  <a:cs typeface="Arial"/>
                </a:rPr>
                <a:t>12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213" name="object 16"/>
            <p:cNvSpPr txBox="1"/>
            <p:nvPr/>
          </p:nvSpPr>
          <p:spPr>
            <a:xfrm>
              <a:off x="7633685" y="5197243"/>
              <a:ext cx="349218" cy="202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4" dirty="0" smtClean="0">
                  <a:latin typeface="Arial"/>
                  <a:cs typeface="Arial"/>
                </a:rPr>
                <a:t>140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214" name="object 15"/>
            <p:cNvSpPr txBox="1"/>
            <p:nvPr/>
          </p:nvSpPr>
          <p:spPr>
            <a:xfrm>
              <a:off x="8216533" y="5197243"/>
              <a:ext cx="349218" cy="202946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530"/>
                </a:lnSpc>
                <a:spcBef>
                  <a:spcPts val="76"/>
                </a:spcBef>
              </a:pPr>
              <a:r>
                <a:rPr sz="1400" b="1" spc="4" dirty="0" smtClean="0">
                  <a:latin typeface="Arial"/>
                  <a:cs typeface="Arial"/>
                </a:rPr>
                <a:t>168</a:t>
              </a:r>
              <a:endParaRPr sz="1400" dirty="0">
                <a:latin typeface="Arial"/>
                <a:cs typeface="Arial"/>
              </a:endParaRPr>
            </a:p>
          </p:txBody>
        </p:sp>
        <p:sp>
          <p:nvSpPr>
            <p:cNvPr id="215" name="object 14"/>
            <p:cNvSpPr txBox="1"/>
            <p:nvPr/>
          </p:nvSpPr>
          <p:spPr>
            <a:xfrm>
              <a:off x="1075435" y="5208254"/>
              <a:ext cx="1105790" cy="71653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58655" marR="76757" algn="ctr">
                <a:lnSpc>
                  <a:spcPts val="1735"/>
                </a:lnSpc>
                <a:spcBef>
                  <a:spcPts val="86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Rifaximin</a:t>
              </a:r>
              <a:endParaRPr sz="1600" dirty="0">
                <a:latin typeface="Arial"/>
                <a:cs typeface="Arial"/>
              </a:endParaRPr>
            </a:p>
            <a:p>
              <a:pPr algn="ctr">
                <a:lnSpc>
                  <a:spcPct val="95825"/>
                </a:lnSpc>
              </a:pPr>
              <a:r>
                <a:rPr sz="1600" b="1" spc="0" dirty="0" smtClean="0">
                  <a:latin typeface="Arial"/>
                  <a:cs typeface="Arial"/>
                </a:rPr>
                <a:t>550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mg</a:t>
              </a:r>
              <a:r>
                <a:rPr sz="1600" b="1" spc="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bid</a:t>
              </a:r>
              <a:endParaRPr sz="1600" dirty="0">
                <a:latin typeface="Arial"/>
                <a:cs typeface="Arial"/>
              </a:endParaRPr>
            </a:p>
            <a:p>
              <a:pPr marL="157717" marR="175529" algn="ctr">
                <a:lnSpc>
                  <a:spcPct val="95825"/>
                </a:lnSpc>
                <a:spcBef>
                  <a:spcPts val="80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(n=140)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216" name="object 13"/>
            <p:cNvSpPr txBox="1"/>
            <p:nvPr/>
          </p:nvSpPr>
          <p:spPr>
            <a:xfrm>
              <a:off x="2846319" y="5208254"/>
              <a:ext cx="834732" cy="472693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35"/>
                </a:lnSpc>
                <a:spcBef>
                  <a:spcPts val="86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Placebo</a:t>
              </a:r>
              <a:endParaRPr sz="1600" dirty="0">
                <a:latin typeface="Arial"/>
                <a:cs typeface="Arial"/>
              </a:endParaRPr>
            </a:p>
            <a:p>
              <a:pPr marL="43177" marR="30518">
                <a:lnSpc>
                  <a:spcPct val="95825"/>
                </a:lnSpc>
              </a:pPr>
              <a:r>
                <a:rPr sz="1600" b="1" spc="0" dirty="0" smtClean="0">
                  <a:latin typeface="Arial"/>
                  <a:cs typeface="Arial"/>
                </a:rPr>
                <a:t>(n=159)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217" name="object 12"/>
            <p:cNvSpPr txBox="1"/>
            <p:nvPr/>
          </p:nvSpPr>
          <p:spPr>
            <a:xfrm>
              <a:off x="5341112" y="5410946"/>
              <a:ext cx="2573264" cy="228854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12700">
                <a:lnSpc>
                  <a:spcPts val="1735"/>
                </a:lnSpc>
                <a:spcBef>
                  <a:spcPts val="86"/>
                </a:spcBef>
              </a:pPr>
              <a:r>
                <a:rPr sz="1600" b="1" spc="0" dirty="0" smtClean="0">
                  <a:latin typeface="Arial"/>
                  <a:cs typeface="Arial"/>
                </a:rPr>
                <a:t>Days</a:t>
              </a:r>
              <a:r>
                <a:rPr sz="1600" b="1" spc="-4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since</a:t>
              </a:r>
              <a:r>
                <a:rPr sz="1600" b="1" spc="9" dirty="0" smtClean="0">
                  <a:latin typeface="Arial"/>
                  <a:cs typeface="Arial"/>
                </a:rPr>
                <a:t> </a:t>
              </a:r>
              <a:r>
                <a:rPr sz="1600" b="1" spc="0" dirty="0" smtClean="0">
                  <a:latin typeface="Arial"/>
                  <a:cs typeface="Arial"/>
                </a:rPr>
                <a:t>randomisation</a:t>
              </a:r>
              <a:endParaRPr sz="1600" dirty="0">
                <a:latin typeface="Arial"/>
                <a:cs typeface="Arial"/>
              </a:endParaRPr>
            </a:p>
          </p:txBody>
        </p:sp>
        <p:sp>
          <p:nvSpPr>
            <p:cNvPr id="218" name="object 9"/>
            <p:cNvSpPr txBox="1"/>
            <p:nvPr/>
          </p:nvSpPr>
          <p:spPr>
            <a:xfrm>
              <a:off x="743331" y="2515743"/>
              <a:ext cx="0" cy="140550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19" name="object 8"/>
            <p:cNvSpPr txBox="1"/>
            <p:nvPr/>
          </p:nvSpPr>
          <p:spPr>
            <a:xfrm>
              <a:off x="743331" y="3921252"/>
              <a:ext cx="2024252" cy="47548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>
                <a:lnSpc>
                  <a:spcPts val="500"/>
                </a:lnSpc>
                <a:spcBef>
                  <a:spcPts val="13"/>
                </a:spcBef>
              </a:pPr>
              <a:endParaRPr sz="500" dirty="0"/>
            </a:p>
            <a:p>
              <a:pPr marL="733275" marR="1030059" algn="ctr">
                <a:lnSpc>
                  <a:spcPct val="95825"/>
                </a:lnSpc>
                <a:spcBef>
                  <a:spcPts val="1000"/>
                </a:spcBef>
              </a:pPr>
              <a:r>
                <a:rPr sz="1450" b="1" spc="-25" dirty="0" smtClean="0">
                  <a:latin typeface="Arial"/>
                  <a:cs typeface="Arial"/>
                </a:rPr>
                <a:t>14</a:t>
              </a:r>
              <a:endParaRPr sz="1450" dirty="0">
                <a:latin typeface="Arial"/>
                <a:cs typeface="Arial"/>
              </a:endParaRPr>
            </a:p>
          </p:txBody>
        </p:sp>
        <p:sp>
          <p:nvSpPr>
            <p:cNvPr id="220" name="object 7"/>
            <p:cNvSpPr txBox="1"/>
            <p:nvPr/>
          </p:nvSpPr>
          <p:spPr>
            <a:xfrm>
              <a:off x="2767584" y="3921252"/>
              <a:ext cx="1015745" cy="120357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21" name="object 6"/>
            <p:cNvSpPr txBox="1"/>
            <p:nvPr/>
          </p:nvSpPr>
          <p:spPr>
            <a:xfrm>
              <a:off x="3783329" y="3921252"/>
              <a:ext cx="331470" cy="1203578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22" name="object 5"/>
            <p:cNvSpPr txBox="1"/>
            <p:nvPr/>
          </p:nvSpPr>
          <p:spPr>
            <a:xfrm>
              <a:off x="743331" y="4396740"/>
              <a:ext cx="345566" cy="72809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23" name="object 4"/>
            <p:cNvSpPr txBox="1"/>
            <p:nvPr/>
          </p:nvSpPr>
          <p:spPr>
            <a:xfrm>
              <a:off x="1088898" y="4396740"/>
              <a:ext cx="1001268" cy="72809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  <p:sp>
          <p:nvSpPr>
            <p:cNvPr id="224" name="object 3"/>
            <p:cNvSpPr txBox="1"/>
            <p:nvPr/>
          </p:nvSpPr>
          <p:spPr>
            <a:xfrm>
              <a:off x="2090166" y="4396740"/>
              <a:ext cx="677418" cy="728090"/>
            </a:xfrm>
            <a:prstGeom prst="rect">
              <a:avLst/>
            </a:prstGeom>
          </p:spPr>
          <p:txBody>
            <a:bodyPr wrap="square" lIns="0" tIns="0" rIns="0" bIns="0" rtlCol="0">
              <a:noAutofit/>
            </a:bodyPr>
            <a:lstStyle/>
            <a:p>
              <a:pPr marL="25400">
                <a:lnSpc>
                  <a:spcPts val="1000"/>
                </a:lnSpc>
              </a:pPr>
              <a:endParaRPr sz="1000"/>
            </a:p>
          </p:txBody>
        </p:sp>
      </p:grpSp>
      <p:cxnSp>
        <p:nvCxnSpPr>
          <p:cNvPr id="226" name="Straight Arrow Connector 225"/>
          <p:cNvCxnSpPr>
            <a:stCxn id="222" idx="2"/>
          </p:cNvCxnSpPr>
          <p:nvPr/>
        </p:nvCxnSpPr>
        <p:spPr>
          <a:xfrm flipH="1" flipV="1">
            <a:off x="914400" y="2209800"/>
            <a:ext cx="1714" cy="270524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>
            <a:stCxn id="222" idx="2"/>
            <a:endCxn id="221" idx="2"/>
          </p:cNvCxnSpPr>
          <p:nvPr/>
        </p:nvCxnSpPr>
        <p:spPr>
          <a:xfrm>
            <a:off x="916114" y="4915043"/>
            <a:ext cx="30329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/>
          <p:cNvCxnSpPr/>
          <p:nvPr/>
        </p:nvCxnSpPr>
        <p:spPr>
          <a:xfrm flipV="1">
            <a:off x="4800600" y="2133600"/>
            <a:ext cx="0" cy="2743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/>
          <p:nvPr/>
        </p:nvCxnSpPr>
        <p:spPr>
          <a:xfrm>
            <a:off x="4800600" y="4876800"/>
            <a:ext cx="3886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/>
          <p:cNvSpPr txBox="1"/>
          <p:nvPr/>
        </p:nvSpPr>
        <p:spPr>
          <a:xfrm>
            <a:off x="457200" y="59436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dirty="0" smtClean="0"/>
              <a:t>  50% risk reduction (NNT=9 over 6 months)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5105400" y="6400800"/>
            <a:ext cx="4038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i="1" dirty="0" smtClean="0">
                <a:latin typeface="Arial" pitchFamily="34" charset="0"/>
                <a:cs typeface="Arial" pitchFamily="34" charset="0"/>
              </a:rPr>
              <a:t>Bass NM et al. N </a:t>
            </a:r>
            <a:r>
              <a:rPr lang="en-GB" sz="1100" b="1" i="1" dirty="0" err="1" smtClean="0">
                <a:latin typeface="Arial" pitchFamily="34" charset="0"/>
                <a:cs typeface="Arial" pitchFamily="34" charset="0"/>
              </a:rPr>
              <a:t>Engl</a:t>
            </a:r>
            <a:r>
              <a:rPr lang="en-GB" sz="1100" b="1" i="1" dirty="0" smtClean="0">
                <a:latin typeface="Arial" pitchFamily="34" charset="0"/>
                <a:cs typeface="Arial" pitchFamily="34" charset="0"/>
              </a:rPr>
              <a:t> J Med. 2010; 362:1071-78</a:t>
            </a:r>
            <a:endParaRPr lang="en-GB" sz="1100" b="1" i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66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Nutritional advice in patients with cirrhosis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Maintain protein intake 1.2-1.5 g/kg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Protein restricted diet seldom have place in management or prevention of HE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Vegetable or casein protein may be better tolerated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Frequent meals (6 or more a day)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Complex (not simple) CHO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Nocturnal feeding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Balanced diet of 30 kcal/kg body weight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Corrected or ideal body weight in patient with </a:t>
            </a:r>
            <a:r>
              <a:rPr lang="en-US" dirty="0" err="1" smtClean="0"/>
              <a:t>ascites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30-35% of calories consumed as fat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30-55% of calories consumed as CHO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object 3"/>
          <p:cNvSpPr txBox="1"/>
          <p:nvPr/>
        </p:nvSpPr>
        <p:spPr>
          <a:xfrm>
            <a:off x="4037330" y="6335474"/>
            <a:ext cx="4735687" cy="39725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65377">
              <a:lnSpc>
                <a:spcPts val="1325"/>
              </a:lnSpc>
              <a:spcBef>
                <a:spcPts val="66"/>
              </a:spcBef>
            </a:pPr>
            <a:r>
              <a:rPr sz="1200" b="1" i="1" spc="0" dirty="0" smtClean="0">
                <a:latin typeface="Arial"/>
                <a:cs typeface="Arial"/>
              </a:rPr>
              <a:t>Chadalavada </a:t>
            </a:r>
            <a:r>
              <a:rPr sz="1200" b="1" i="1" spc="-4" dirty="0" smtClean="0">
                <a:latin typeface="Arial"/>
                <a:cs typeface="Arial"/>
              </a:rPr>
              <a:t>R</a:t>
            </a:r>
            <a:r>
              <a:rPr sz="1200" b="1" i="1" spc="0" dirty="0" smtClean="0">
                <a:latin typeface="Arial"/>
                <a:cs typeface="Arial"/>
              </a:rPr>
              <a:t>, et al. Nutr</a:t>
            </a:r>
            <a:r>
              <a:rPr sz="1200" b="1" i="1" spc="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Clin</a:t>
            </a:r>
            <a:r>
              <a:rPr sz="1200" b="1" i="1" spc="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Pract. 2010;25:257–64</a:t>
            </a:r>
            <a:endParaRPr sz="1200" dirty="0">
              <a:latin typeface="Arial"/>
              <a:cs typeface="Arial"/>
            </a:endParaRPr>
          </a:p>
          <a:p>
            <a:pPr marL="12700" marR="792">
              <a:lnSpc>
                <a:spcPct val="95825"/>
              </a:lnSpc>
              <a:spcBef>
                <a:spcPts val="278"/>
              </a:spcBef>
            </a:pPr>
            <a:r>
              <a:rPr sz="1200" b="1" i="1" spc="0" dirty="0" smtClean="0">
                <a:latin typeface="Arial"/>
                <a:cs typeface="Arial"/>
              </a:rPr>
              <a:t>Verslype</a:t>
            </a:r>
            <a:r>
              <a:rPr sz="1200" b="1" i="1" spc="-4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C, Cassiman</a:t>
            </a:r>
            <a:r>
              <a:rPr sz="1200" b="1" i="1" spc="-9" dirty="0" smtClean="0">
                <a:latin typeface="Arial"/>
                <a:cs typeface="Arial"/>
              </a:rPr>
              <a:t> </a:t>
            </a:r>
            <a:r>
              <a:rPr sz="1200" b="1" i="1" spc="-4" dirty="0" smtClean="0">
                <a:latin typeface="Arial"/>
                <a:cs typeface="Arial"/>
              </a:rPr>
              <a:t>D</a:t>
            </a:r>
            <a:r>
              <a:rPr sz="1200" b="1" i="1" spc="0" dirty="0" smtClean="0">
                <a:latin typeface="Arial"/>
                <a:cs typeface="Arial"/>
              </a:rPr>
              <a:t>. Acta</a:t>
            </a:r>
            <a:r>
              <a:rPr sz="1200" b="1" i="1" spc="-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Gastroenterol </a:t>
            </a:r>
            <a:r>
              <a:rPr sz="1200" b="1" i="1" spc="-4" dirty="0" smtClean="0">
                <a:latin typeface="Arial"/>
                <a:cs typeface="Arial"/>
              </a:rPr>
              <a:t>B</a:t>
            </a:r>
            <a:r>
              <a:rPr sz="1200" b="1" i="1" spc="0" dirty="0" smtClean="0">
                <a:latin typeface="Arial"/>
                <a:cs typeface="Arial"/>
              </a:rPr>
              <a:t>elg.</a:t>
            </a:r>
            <a:r>
              <a:rPr sz="1200" b="1" i="1" spc="9" dirty="0" smtClean="0">
                <a:latin typeface="Arial"/>
                <a:cs typeface="Arial"/>
              </a:rPr>
              <a:t> </a:t>
            </a:r>
            <a:r>
              <a:rPr sz="1200" b="1" i="1" spc="0" dirty="0" smtClean="0">
                <a:latin typeface="Arial"/>
                <a:cs typeface="Arial"/>
              </a:rPr>
              <a:t>2010;73:510–3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9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HE: General considerations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 smtClean="0"/>
              <a:t>HE is common in patients with cirrhosis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GB" dirty="0" smtClean="0"/>
              <a:t>Therefore testing for HE should be part of routine evaluation of cirrhotic patients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 smtClean="0"/>
              <a:t>Early identification of lower grade of HE allows intervention to be initiated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GB" dirty="0" smtClean="0"/>
              <a:t>Reduce risk of developing more severe grade HE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GB" dirty="0" smtClean="0"/>
              <a:t>May potentially avoid longer term cognitive deficit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GB" dirty="0" smtClean="0"/>
              <a:t>Options for treatment include </a:t>
            </a:r>
            <a:r>
              <a:rPr lang="en-GB" dirty="0" err="1" smtClean="0"/>
              <a:t>lactulose</a:t>
            </a:r>
            <a:r>
              <a:rPr lang="en-GB" dirty="0" smtClean="0"/>
              <a:t>, </a:t>
            </a:r>
            <a:r>
              <a:rPr lang="en-GB" dirty="0" err="1" smtClean="0"/>
              <a:t>rifaximin</a:t>
            </a:r>
            <a:r>
              <a:rPr lang="en-GB" dirty="0" smtClean="0"/>
              <a:t>, </a:t>
            </a:r>
            <a:r>
              <a:rPr lang="en-GB" dirty="0" err="1" smtClean="0"/>
              <a:t>metronidazole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21090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Rifaximin</a:t>
            </a:r>
            <a:r>
              <a:rPr lang="en-GB" dirty="0" smtClean="0"/>
              <a:t> in addition to </a:t>
            </a:r>
            <a:r>
              <a:rPr lang="en-GB" dirty="0" err="1" smtClean="0"/>
              <a:t>lactulose</a:t>
            </a:r>
            <a:r>
              <a:rPr lang="en-GB" dirty="0" smtClean="0"/>
              <a:t> prevent recurrence</a:t>
            </a:r>
          </a:p>
          <a:p>
            <a:r>
              <a:rPr lang="en-GB" dirty="0" smtClean="0"/>
              <a:t>Patient follow up is important</a:t>
            </a:r>
          </a:p>
          <a:p>
            <a:pPr lvl="1"/>
            <a:r>
              <a:rPr lang="en-GB" dirty="0" smtClean="0"/>
              <a:t>Ensure on-going compliance with therapy</a:t>
            </a:r>
          </a:p>
          <a:p>
            <a:pPr lvl="1"/>
            <a:r>
              <a:rPr lang="en-GB" dirty="0" smtClean="0"/>
              <a:t>Patient and family/care giver education</a:t>
            </a:r>
          </a:p>
          <a:p>
            <a:r>
              <a:rPr lang="en-GB" dirty="0" smtClean="0"/>
              <a:t>HE is a </a:t>
            </a:r>
            <a:r>
              <a:rPr lang="en-GB" dirty="0" err="1" smtClean="0"/>
              <a:t>decompensation</a:t>
            </a:r>
            <a:r>
              <a:rPr lang="en-GB" dirty="0" smtClean="0"/>
              <a:t> event with poor prognosis</a:t>
            </a:r>
          </a:p>
          <a:p>
            <a:pPr lvl="1"/>
            <a:r>
              <a:rPr lang="en-GB" dirty="0" smtClean="0"/>
              <a:t>Consider evaluation for transplant</a:t>
            </a:r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HE: General considerations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99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3. HCC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02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Objectives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Screening for HCC</a:t>
            </a:r>
          </a:p>
          <a:p>
            <a:endParaRPr lang="en-GB" b="1" dirty="0" smtClean="0"/>
          </a:p>
          <a:p>
            <a:r>
              <a:rPr lang="en-GB" b="1" dirty="0" smtClean="0"/>
              <a:t>Accurate diagnosis </a:t>
            </a:r>
          </a:p>
          <a:p>
            <a:endParaRPr lang="en-GB" b="1" dirty="0" smtClean="0"/>
          </a:p>
          <a:p>
            <a:r>
              <a:rPr lang="en-GB" b="1" dirty="0" smtClean="0"/>
              <a:t>Assessment of prognosis</a:t>
            </a:r>
          </a:p>
          <a:p>
            <a:pPr>
              <a:buNone/>
            </a:pPr>
            <a:r>
              <a:rPr lang="en-GB" dirty="0" smtClean="0"/>
              <a:t>	 – Staging of the disease</a:t>
            </a:r>
          </a:p>
          <a:p>
            <a:pPr>
              <a:buNone/>
            </a:pPr>
            <a:endParaRPr lang="en-GB" dirty="0" smtClean="0"/>
          </a:p>
          <a:p>
            <a:r>
              <a:rPr lang="en-GB" b="1" dirty="0" smtClean="0"/>
              <a:t>Selection of the most effective treatment</a:t>
            </a:r>
          </a:p>
          <a:p>
            <a:pPr lvl="1"/>
            <a:r>
              <a:rPr lang="en-GB" dirty="0" smtClean="0"/>
              <a:t>Curative, Palliative, Supportive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54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Case study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49 year old female patient with ‘cryptogenic’ cirrhosis is attending clinic for routine follow up</a:t>
            </a:r>
          </a:p>
          <a:p>
            <a:r>
              <a:rPr lang="en-GB" dirty="0" err="1" smtClean="0"/>
              <a:t>Decompensation</a:t>
            </a:r>
            <a:r>
              <a:rPr lang="en-GB" dirty="0" smtClean="0"/>
              <a:t> with </a:t>
            </a:r>
            <a:r>
              <a:rPr lang="en-GB" dirty="0" err="1" smtClean="0"/>
              <a:t>icterus</a:t>
            </a:r>
            <a:r>
              <a:rPr lang="en-GB" dirty="0" smtClean="0"/>
              <a:t> and pedal oedema</a:t>
            </a:r>
          </a:p>
          <a:p>
            <a:r>
              <a:rPr lang="en-GB" dirty="0" smtClean="0"/>
              <a:t>CTP B8; MELD 11</a:t>
            </a:r>
          </a:p>
          <a:p>
            <a:r>
              <a:rPr lang="en-GB" dirty="0" smtClean="0"/>
              <a:t>Past history of cirrhotic complications – HE x 1, SBP x 1</a:t>
            </a:r>
          </a:p>
          <a:p>
            <a:r>
              <a:rPr lang="en-GB" dirty="0" smtClean="0"/>
              <a:t>Last UGIE 3 months - Small varices</a:t>
            </a:r>
          </a:p>
          <a:p>
            <a:r>
              <a:rPr lang="en-GB" dirty="0" smtClean="0"/>
              <a:t>Last screening 10 months ago – No HCC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621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Initial assessment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 smtClean="0"/>
              <a:t>Haemodynamic</a:t>
            </a:r>
            <a:r>
              <a:rPr lang="en-GB" dirty="0" smtClean="0"/>
              <a:t> status should be assessed immediately upon presentation </a:t>
            </a:r>
          </a:p>
          <a:p>
            <a:r>
              <a:rPr lang="en-GB" dirty="0" smtClean="0"/>
              <a:t>Resuscitative measures begun as needed</a:t>
            </a:r>
          </a:p>
          <a:p>
            <a:r>
              <a:rPr lang="en-GB" b="1" dirty="0" smtClean="0"/>
              <a:t>Blood transfusions </a:t>
            </a:r>
            <a:r>
              <a:rPr lang="en-GB" dirty="0" smtClean="0"/>
              <a:t>should </a:t>
            </a:r>
            <a:r>
              <a:rPr lang="en-GB" b="1" dirty="0" smtClean="0"/>
              <a:t>target </a:t>
            </a:r>
            <a:r>
              <a:rPr lang="en-GB" b="1" dirty="0" err="1" smtClean="0"/>
              <a:t>Hb</a:t>
            </a:r>
            <a:r>
              <a:rPr lang="en-GB" b="1" dirty="0" smtClean="0"/>
              <a:t> </a:t>
            </a:r>
            <a:r>
              <a:rPr lang="en-GB" dirty="0" smtClean="0"/>
              <a:t>≥7 g/</a:t>
            </a:r>
            <a:r>
              <a:rPr lang="en-GB" dirty="0" err="1" smtClean="0"/>
              <a:t>dL</a:t>
            </a:r>
            <a:r>
              <a:rPr lang="en-GB" dirty="0" smtClean="0"/>
              <a:t> </a:t>
            </a:r>
          </a:p>
          <a:p>
            <a:r>
              <a:rPr lang="en-GB" b="1" dirty="0" smtClean="0"/>
              <a:t>Higher </a:t>
            </a:r>
            <a:r>
              <a:rPr lang="en-GB" b="1" dirty="0" err="1" smtClean="0"/>
              <a:t>Hb</a:t>
            </a:r>
            <a:r>
              <a:rPr lang="en-GB" b="1" dirty="0" smtClean="0"/>
              <a:t> </a:t>
            </a:r>
            <a:r>
              <a:rPr lang="en-GB" dirty="0"/>
              <a:t>≥ </a:t>
            </a:r>
            <a:r>
              <a:rPr lang="en-GB" dirty="0" smtClean="0"/>
              <a:t>8 g/</a:t>
            </a:r>
            <a:r>
              <a:rPr lang="en-GB" dirty="0" err="1" smtClean="0"/>
              <a:t>dL</a:t>
            </a:r>
            <a:r>
              <a:rPr lang="en-GB" smtClean="0"/>
              <a:t> only </a:t>
            </a:r>
            <a:r>
              <a:rPr lang="en-GB" dirty="0" smtClean="0"/>
              <a:t>targeted in </a:t>
            </a:r>
          </a:p>
          <a:p>
            <a:pPr lvl="1"/>
            <a:r>
              <a:rPr lang="en-GB" dirty="0" smtClean="0"/>
              <a:t>patients with clinical evidence of </a:t>
            </a:r>
            <a:r>
              <a:rPr lang="en-GB" i="1" dirty="0" smtClean="0"/>
              <a:t>intravascular volume depletion </a:t>
            </a:r>
          </a:p>
          <a:p>
            <a:pPr lvl="1"/>
            <a:r>
              <a:rPr lang="en-GB" dirty="0" smtClean="0"/>
              <a:t>patients with </a:t>
            </a:r>
            <a:r>
              <a:rPr lang="en-GB" i="1" dirty="0" smtClean="0"/>
              <a:t>co-morbidities</a:t>
            </a:r>
            <a:r>
              <a:rPr lang="en-GB" dirty="0" smtClean="0"/>
              <a:t>, such as coronary artery disease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165304"/>
            <a:ext cx="7776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 smtClean="0"/>
              <a:t>Laine</a:t>
            </a:r>
            <a:r>
              <a:rPr lang="en-GB" sz="1200" b="1" dirty="0" smtClean="0"/>
              <a:t>, Jensen AJG 2012;170:345</a:t>
            </a:r>
            <a:endParaRPr lang="en-GB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77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Q1. How and when should screening for HCC carried out?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indent="911225">
              <a:buNone/>
            </a:pPr>
            <a:endParaRPr lang="en-GB" dirty="0" smtClean="0"/>
          </a:p>
          <a:p>
            <a:pPr indent="911225">
              <a:buNone/>
            </a:pPr>
            <a:r>
              <a:rPr lang="en-GB" dirty="0" smtClean="0"/>
              <a:t>1. AFP every 6 months</a:t>
            </a:r>
          </a:p>
          <a:p>
            <a:pPr indent="911225">
              <a:buNone/>
            </a:pPr>
            <a:r>
              <a:rPr lang="en-GB" dirty="0" smtClean="0"/>
              <a:t>2. US scan ever 6 months</a:t>
            </a:r>
          </a:p>
          <a:p>
            <a:pPr indent="911225">
              <a:buNone/>
            </a:pPr>
            <a:r>
              <a:rPr lang="en-GB" dirty="0" smtClean="0"/>
              <a:t>3. AFP and US scan every 6 months</a:t>
            </a:r>
          </a:p>
          <a:p>
            <a:pPr indent="911225">
              <a:buNone/>
            </a:pPr>
            <a:r>
              <a:rPr lang="en-GB" dirty="0" smtClean="0"/>
              <a:t>4. AFP every 12 months </a:t>
            </a:r>
          </a:p>
          <a:p>
            <a:pPr indent="911225">
              <a:buNone/>
            </a:pPr>
            <a:r>
              <a:rPr lang="en-GB" dirty="0" smtClean="0"/>
              <a:t>5. AFP and US scan every 12 months</a:t>
            </a:r>
          </a:p>
          <a:p>
            <a:pPr indent="911225">
              <a:buNone/>
            </a:pPr>
            <a:endParaRPr lang="en-GB" dirty="0" smtClean="0"/>
          </a:p>
          <a:p>
            <a:pPr indent="911225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11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Why screen for HCC?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 smtClean="0"/>
              <a:t>At-risk </a:t>
            </a:r>
            <a:r>
              <a:rPr lang="en-GB" b="1" i="1" dirty="0"/>
              <a:t>population can be identified </a:t>
            </a:r>
            <a:r>
              <a:rPr lang="en-GB" dirty="0"/>
              <a:t>on the basis of the presence </a:t>
            </a:r>
            <a:r>
              <a:rPr lang="en-GB" dirty="0" smtClean="0"/>
              <a:t>of chronic </a:t>
            </a:r>
            <a:r>
              <a:rPr lang="en-GB" dirty="0"/>
              <a:t>viral </a:t>
            </a:r>
            <a:r>
              <a:rPr lang="en-GB" dirty="0" smtClean="0"/>
              <a:t>hepatitis B and or </a:t>
            </a:r>
            <a:r>
              <a:rPr lang="en-GB" dirty="0"/>
              <a:t>cirrhosis</a:t>
            </a:r>
            <a:endParaRPr lang="en-GB" dirty="0" smtClean="0"/>
          </a:p>
          <a:p>
            <a:r>
              <a:rPr lang="en-GB" dirty="0" smtClean="0"/>
              <a:t>Surveillance </a:t>
            </a:r>
            <a:r>
              <a:rPr lang="en-GB" b="1" i="1" dirty="0"/>
              <a:t>reduces patient mortality </a:t>
            </a:r>
            <a:r>
              <a:rPr lang="en-GB" dirty="0"/>
              <a:t>because of the increased applicability of curative measures </a:t>
            </a:r>
            <a:r>
              <a:rPr lang="en-GB" dirty="0" smtClean="0"/>
              <a:t>to </a:t>
            </a:r>
            <a:r>
              <a:rPr lang="en-GB" dirty="0"/>
              <a:t>HCC-detected patients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931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Who should be screened for HCC?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Surveillance recommended in at-risk </a:t>
            </a:r>
            <a:r>
              <a:rPr lang="en-US" dirty="0" smtClean="0"/>
              <a:t>groups</a:t>
            </a:r>
            <a:endParaRPr lang="en-US" dirty="0"/>
          </a:p>
          <a:p>
            <a:pPr lvl="1">
              <a:defRPr/>
            </a:pPr>
            <a:r>
              <a:rPr lang="en-US" dirty="0"/>
              <a:t>Specific hepatitis B </a:t>
            </a:r>
            <a:r>
              <a:rPr lang="en-US" dirty="0" smtClean="0"/>
              <a:t>carrier</a:t>
            </a:r>
          </a:p>
          <a:p>
            <a:pPr marL="987425" indent="-265113">
              <a:spcAft>
                <a:spcPts val="0"/>
              </a:spcAft>
              <a:defRPr/>
            </a:pPr>
            <a:r>
              <a:rPr lang="en-US" sz="2400" dirty="0"/>
              <a:t>Asian males HBV carriers older than 40 </a:t>
            </a:r>
            <a:r>
              <a:rPr lang="en-US" sz="2400" dirty="0" smtClean="0"/>
              <a:t>years </a:t>
            </a:r>
            <a:r>
              <a:rPr lang="en-US" sz="2400" dirty="0"/>
              <a:t>of age</a:t>
            </a:r>
          </a:p>
          <a:p>
            <a:pPr marL="987425" indent="-265113">
              <a:spcAft>
                <a:spcPts val="0"/>
              </a:spcAft>
              <a:defRPr/>
            </a:pPr>
            <a:r>
              <a:rPr lang="en-US" sz="2400" dirty="0"/>
              <a:t>Asian female HBV carriers older than 50 </a:t>
            </a:r>
            <a:r>
              <a:rPr lang="en-US" sz="2400" dirty="0" smtClean="0"/>
              <a:t>years </a:t>
            </a:r>
            <a:r>
              <a:rPr lang="en-US" sz="2400" dirty="0"/>
              <a:t>of age</a:t>
            </a:r>
          </a:p>
          <a:p>
            <a:pPr marL="987425" indent="-265113">
              <a:spcAft>
                <a:spcPts val="0"/>
              </a:spcAft>
              <a:defRPr/>
            </a:pPr>
            <a:r>
              <a:rPr lang="en-US" sz="2400" dirty="0"/>
              <a:t>HBV carrier with HCC family history</a:t>
            </a:r>
          </a:p>
          <a:p>
            <a:pPr marL="987425" indent="-265113">
              <a:spcAft>
                <a:spcPts val="0"/>
              </a:spcAft>
              <a:defRPr/>
            </a:pPr>
            <a:r>
              <a:rPr lang="en-US" sz="2400" dirty="0" smtClean="0"/>
              <a:t>African/N </a:t>
            </a:r>
            <a:r>
              <a:rPr lang="en-US" sz="2400" dirty="0"/>
              <a:t>American blacks with HBV</a:t>
            </a:r>
          </a:p>
          <a:p>
            <a:pPr marL="987425" indent="-265113">
              <a:spcAft>
                <a:spcPts val="0"/>
              </a:spcAft>
              <a:defRPr/>
            </a:pPr>
            <a:r>
              <a:rPr lang="en-US" sz="2400" dirty="0"/>
              <a:t>Cirrhotic HBV </a:t>
            </a:r>
            <a:r>
              <a:rPr lang="en-US" sz="2400" dirty="0" smtClean="0"/>
              <a:t>carriers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Non–hepatitis </a:t>
            </a:r>
            <a:r>
              <a:rPr lang="en-US" dirty="0"/>
              <a:t>B </a:t>
            </a:r>
            <a:r>
              <a:rPr lang="en-US" dirty="0" smtClean="0"/>
              <a:t>cirrhosis</a:t>
            </a:r>
          </a:p>
          <a:p>
            <a:pPr lvl="1"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	80</a:t>
            </a:r>
            <a:r>
              <a:rPr lang="en-US" dirty="0">
                <a:solidFill>
                  <a:srgbClr val="C00000"/>
                </a:solidFill>
              </a:rPr>
              <a:t>% of patients with HCC have underlying cirrhosis</a:t>
            </a:r>
          </a:p>
          <a:p>
            <a:pPr lvl="1">
              <a:defRPr/>
            </a:pPr>
            <a:endParaRPr lang="en-GB" dirty="0"/>
          </a:p>
        </p:txBody>
      </p:sp>
      <p:sp>
        <p:nvSpPr>
          <p:cNvPr id="4" name="Text Box 33"/>
          <p:cNvSpPr txBox="1">
            <a:spLocks noChangeArrowheads="1"/>
          </p:cNvSpPr>
          <p:nvPr/>
        </p:nvSpPr>
        <p:spPr bwMode="auto">
          <a:xfrm>
            <a:off x="284163" y="6145213"/>
            <a:ext cx="8566150" cy="5222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sz="1400" dirty="0" err="1"/>
              <a:t>Bruix</a:t>
            </a:r>
            <a:r>
              <a:rPr lang="en-US" sz="1400" dirty="0"/>
              <a:t> J, et al. AASLD HCC guidelines. July 2010. </a:t>
            </a:r>
          </a:p>
          <a:p>
            <a:pPr>
              <a:buFont typeface="Arial" pitchFamily="34" charset="0"/>
              <a:buNone/>
            </a:pPr>
            <a:r>
              <a:rPr lang="en-US" sz="1400" dirty="0" err="1"/>
              <a:t>Simonetti</a:t>
            </a:r>
            <a:r>
              <a:rPr lang="en-US" sz="1400" dirty="0"/>
              <a:t> RS, et al. Dig </a:t>
            </a:r>
            <a:r>
              <a:rPr lang="en-US" sz="1400" dirty="0" err="1"/>
              <a:t>Dis</a:t>
            </a:r>
            <a:r>
              <a:rPr lang="en-US" sz="1400" dirty="0"/>
              <a:t> Sci. 1991;36:962-972. </a:t>
            </a:r>
          </a:p>
        </p:txBody>
      </p:sp>
    </p:spTree>
    <p:extLst>
      <p:ext uri="{BB962C8B-B14F-4D97-AF65-F5344CB8AC3E}">
        <p14:creationId xmlns:p14="http://schemas.microsoft.com/office/powerpoint/2010/main" val="159252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How to screen for HCC?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HCC surveillance should be performed with </a:t>
            </a:r>
            <a:r>
              <a:rPr lang="en-US" b="1" i="1" dirty="0"/>
              <a:t>ultrasound</a:t>
            </a:r>
          </a:p>
          <a:p>
            <a:pPr>
              <a:defRPr/>
            </a:pPr>
            <a:r>
              <a:rPr lang="en-US" dirty="0"/>
              <a:t>Patients should be </a:t>
            </a:r>
            <a:r>
              <a:rPr lang="en-US" i="1" dirty="0"/>
              <a:t>screened at </a:t>
            </a:r>
            <a:r>
              <a:rPr lang="en-US" b="1" i="1" dirty="0" smtClean="0"/>
              <a:t>6-month intervals (biannual) </a:t>
            </a:r>
            <a:endParaRPr lang="en-US" b="1" i="1" dirty="0"/>
          </a:p>
          <a:p>
            <a:pPr lvl="1">
              <a:defRPr/>
            </a:pPr>
            <a:r>
              <a:rPr lang="en-US" dirty="0"/>
              <a:t>Increased surveillance interval in patients at higher risk not needed</a:t>
            </a:r>
          </a:p>
          <a:p>
            <a:endParaRPr lang="en-GB" dirty="0"/>
          </a:p>
        </p:txBody>
      </p:sp>
      <p:sp>
        <p:nvSpPr>
          <p:cNvPr id="4" name="Text Box 33"/>
          <p:cNvSpPr txBox="1">
            <a:spLocks noChangeArrowheads="1"/>
          </p:cNvSpPr>
          <p:nvPr/>
        </p:nvSpPr>
        <p:spPr bwMode="auto">
          <a:xfrm>
            <a:off x="284163" y="6354763"/>
            <a:ext cx="8566150" cy="307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sz="1400" dirty="0" err="1"/>
              <a:t>Bruix</a:t>
            </a:r>
            <a:r>
              <a:rPr lang="en-US" sz="1400" dirty="0"/>
              <a:t> J, et al. AASLD HCC guidelines. July 2010.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539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HCC surveillance should </a:t>
            </a:r>
            <a:r>
              <a:rPr lang="en-US" b="1" i="1" dirty="0" smtClean="0"/>
              <a:t>not </a:t>
            </a:r>
            <a:r>
              <a:rPr lang="en-US" dirty="0" smtClean="0"/>
              <a:t>be performed with </a:t>
            </a:r>
            <a:r>
              <a:rPr lang="en-US" i="1" dirty="0" smtClean="0"/>
              <a:t>alpha </a:t>
            </a:r>
            <a:r>
              <a:rPr lang="en-US" i="1" dirty="0" err="1" smtClean="0"/>
              <a:t>feto</a:t>
            </a:r>
            <a:r>
              <a:rPr lang="en-US" i="1" dirty="0" smtClean="0"/>
              <a:t> protein (AFP)</a:t>
            </a:r>
          </a:p>
          <a:p>
            <a:pPr lvl="1"/>
            <a:r>
              <a:rPr lang="en-GB" dirty="0"/>
              <a:t>The diagnostic sensitivity of AFP is only </a:t>
            </a:r>
            <a:r>
              <a:rPr lang="en-GB" dirty="0" smtClean="0"/>
              <a:t>~ 60% </a:t>
            </a:r>
          </a:p>
          <a:p>
            <a:pPr lvl="1"/>
            <a:r>
              <a:rPr lang="en-GB" dirty="0" smtClean="0"/>
              <a:t>As </a:t>
            </a:r>
            <a:r>
              <a:rPr lang="en-GB" dirty="0"/>
              <a:t>a surveillance tool is worse </a:t>
            </a:r>
            <a:r>
              <a:rPr lang="en-GB" dirty="0" smtClean="0"/>
              <a:t>still</a:t>
            </a:r>
          </a:p>
          <a:p>
            <a:pPr lvl="1"/>
            <a:r>
              <a:rPr lang="en-GB" dirty="0" smtClean="0"/>
              <a:t>AFP </a:t>
            </a:r>
            <a:r>
              <a:rPr lang="en-GB" dirty="0"/>
              <a:t>levels often </a:t>
            </a:r>
            <a:r>
              <a:rPr lang="en-GB" dirty="0" smtClean="0"/>
              <a:t>fluctuate (</a:t>
            </a:r>
            <a:r>
              <a:rPr lang="en-GB" dirty="0"/>
              <a:t>false positives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Only </a:t>
            </a:r>
            <a:r>
              <a:rPr lang="en-GB" dirty="0"/>
              <a:t>10% </a:t>
            </a:r>
            <a:r>
              <a:rPr lang="en-GB" dirty="0" smtClean="0"/>
              <a:t>- </a:t>
            </a:r>
            <a:r>
              <a:rPr lang="en-GB" dirty="0"/>
              <a:t>20% of </a:t>
            </a:r>
            <a:r>
              <a:rPr lang="en-GB" dirty="0" smtClean="0"/>
              <a:t>early tumours have </a:t>
            </a:r>
            <a:r>
              <a:rPr lang="en-GB" dirty="0"/>
              <a:t>abnormal AFP levels (false negatives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Combining </a:t>
            </a:r>
            <a:r>
              <a:rPr lang="en-GB" dirty="0"/>
              <a:t>AFP with US increases costs but improves detection by only 6% to 8%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How to </a:t>
            </a:r>
            <a:r>
              <a:rPr lang="en-GB" b="1" i="1" dirty="0" smtClean="0">
                <a:solidFill>
                  <a:srgbClr val="C00000"/>
                </a:solidFill>
              </a:rPr>
              <a:t>not </a:t>
            </a:r>
            <a:r>
              <a:rPr lang="en-GB" b="1" dirty="0" smtClean="0">
                <a:solidFill>
                  <a:srgbClr val="C00000"/>
                </a:solidFill>
              </a:rPr>
              <a:t>screen for HCC?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87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Q1. How and when should screening for HCC carried out?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indent="911225">
              <a:buNone/>
            </a:pPr>
            <a:endParaRPr lang="en-GB" dirty="0" smtClean="0"/>
          </a:p>
          <a:p>
            <a:pPr indent="911225">
              <a:buNone/>
            </a:pPr>
            <a:r>
              <a:rPr lang="en-GB" dirty="0" smtClean="0"/>
              <a:t>1. AFP every 6 months</a:t>
            </a:r>
          </a:p>
          <a:p>
            <a:pPr indent="911225">
              <a:buNone/>
            </a:pPr>
            <a:r>
              <a:rPr lang="en-GB" dirty="0" smtClean="0"/>
              <a:t>2. US scan every 6 months</a:t>
            </a:r>
          </a:p>
          <a:p>
            <a:pPr indent="911225">
              <a:buNone/>
            </a:pPr>
            <a:r>
              <a:rPr lang="en-GB" dirty="0" smtClean="0"/>
              <a:t>3. AFP and US scan every 6 months </a:t>
            </a:r>
          </a:p>
          <a:p>
            <a:pPr indent="911225">
              <a:buNone/>
            </a:pPr>
            <a:r>
              <a:rPr lang="en-GB" dirty="0" smtClean="0"/>
              <a:t>4. AFP every 12 months </a:t>
            </a:r>
          </a:p>
          <a:p>
            <a:pPr indent="911225">
              <a:buNone/>
            </a:pPr>
            <a:r>
              <a:rPr lang="en-GB" dirty="0" smtClean="0"/>
              <a:t>5. AFP and US scan every 12 months</a:t>
            </a:r>
          </a:p>
          <a:p>
            <a:pPr indent="911225">
              <a:buNone/>
            </a:pPr>
            <a:endParaRPr lang="en-GB" dirty="0" smtClean="0"/>
          </a:p>
          <a:p>
            <a:pPr indent="911225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01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Q1. How and when should screening for HCC carried out?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indent="911225">
              <a:buNone/>
            </a:pPr>
            <a:endParaRPr lang="en-GB" dirty="0" smtClean="0"/>
          </a:p>
          <a:p>
            <a:pPr indent="911225">
              <a:buNone/>
            </a:pPr>
            <a:r>
              <a:rPr lang="en-GB" dirty="0" smtClean="0"/>
              <a:t>1. AFP every 6 months</a:t>
            </a:r>
          </a:p>
          <a:p>
            <a:pPr indent="911225">
              <a:buNone/>
            </a:pPr>
            <a:r>
              <a:rPr lang="en-GB" dirty="0" smtClean="0">
                <a:solidFill>
                  <a:srgbClr val="008000"/>
                </a:solidFill>
              </a:rPr>
              <a:t>2. US scan every 6 months</a:t>
            </a:r>
          </a:p>
          <a:p>
            <a:pPr indent="911225">
              <a:buNone/>
            </a:pPr>
            <a:r>
              <a:rPr lang="en-GB" dirty="0" smtClean="0"/>
              <a:t>3. AFP and US scan every 6 months</a:t>
            </a:r>
          </a:p>
          <a:p>
            <a:pPr indent="911225">
              <a:buNone/>
            </a:pPr>
            <a:r>
              <a:rPr lang="en-GB" dirty="0" smtClean="0"/>
              <a:t>4. AFP every 12 months </a:t>
            </a:r>
          </a:p>
          <a:p>
            <a:pPr indent="911225">
              <a:buNone/>
            </a:pPr>
            <a:r>
              <a:rPr lang="en-GB" dirty="0" smtClean="0"/>
              <a:t>5. AFP and US scan every 12 months</a:t>
            </a:r>
          </a:p>
          <a:p>
            <a:pPr indent="911225">
              <a:buNone/>
            </a:pPr>
            <a:endParaRPr lang="en-GB" dirty="0" smtClean="0"/>
          </a:p>
          <a:p>
            <a:pPr indent="911225">
              <a:buNone/>
            </a:pPr>
            <a:endParaRPr lang="en-GB" dirty="0"/>
          </a:p>
        </p:txBody>
      </p:sp>
      <p:pic>
        <p:nvPicPr>
          <p:cNvPr id="4" name="Picture 3" descr="tick-clip-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852936"/>
            <a:ext cx="484269" cy="3623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0821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Case study cont.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Repeat US scan reveals a 0.8 cm nodule in segment  V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4" descr="USS HC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2780928"/>
            <a:ext cx="4872834" cy="36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8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Case study cont.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Repeat US scan reveals a 0.8 cm nodule in segment  V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5" name="Picture 4" descr="USS HCC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2780928"/>
            <a:ext cx="4872834" cy="36546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4572000" y="3861048"/>
            <a:ext cx="360040" cy="2160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6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Q2. What is the next step?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911225">
              <a:buNone/>
            </a:pPr>
            <a:endParaRPr lang="en-GB" dirty="0" smtClean="0"/>
          </a:p>
          <a:p>
            <a:pPr indent="911225">
              <a:buNone/>
            </a:pPr>
            <a:r>
              <a:rPr lang="en-GB" dirty="0" smtClean="0"/>
              <a:t>1. AFP</a:t>
            </a:r>
          </a:p>
          <a:p>
            <a:pPr indent="911225">
              <a:buNone/>
            </a:pPr>
            <a:r>
              <a:rPr lang="en-GB" dirty="0" smtClean="0"/>
              <a:t>2. Biopsy </a:t>
            </a:r>
          </a:p>
          <a:p>
            <a:pPr indent="911225">
              <a:buNone/>
            </a:pPr>
            <a:r>
              <a:rPr lang="en-GB" dirty="0" smtClean="0"/>
              <a:t>3. CE CT abdomen (4 phase)</a:t>
            </a:r>
          </a:p>
          <a:p>
            <a:pPr indent="911225">
              <a:buNone/>
            </a:pPr>
            <a:r>
              <a:rPr lang="en-GB" dirty="0" smtClean="0"/>
              <a:t>4. Dynamic MRI</a:t>
            </a:r>
          </a:p>
          <a:p>
            <a:pPr indent="911225">
              <a:buNone/>
            </a:pPr>
            <a:r>
              <a:rPr lang="en-GB" dirty="0" smtClean="0"/>
              <a:t>5. Repeat US scan in 3 months</a:t>
            </a:r>
          </a:p>
          <a:p>
            <a:pPr indent="911225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04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dirty="0" smtClean="0"/>
              <a:t>Outcome is closely related to the </a:t>
            </a:r>
            <a:r>
              <a:rPr lang="en-GB" b="1" i="1" dirty="0" smtClean="0"/>
              <a:t>severity of underlying liver disease - CTP Class (A, B, C)</a:t>
            </a:r>
          </a:p>
          <a:p>
            <a:pPr eaLnBrk="1" hangingPunct="1"/>
            <a:r>
              <a:rPr lang="en-GB" dirty="0" smtClean="0"/>
              <a:t>Overall mortality of the first bleeding episode is 30-50%</a:t>
            </a:r>
          </a:p>
          <a:p>
            <a:pPr lvl="1" eaLnBrk="1" hangingPunct="1"/>
            <a:r>
              <a:rPr lang="en-GB" dirty="0" smtClean="0"/>
              <a:t>less than 10% in CTP Class A patients</a:t>
            </a:r>
          </a:p>
          <a:p>
            <a:pPr lvl="1" eaLnBrk="1" hangingPunct="1"/>
            <a:r>
              <a:rPr lang="en-GB" dirty="0" smtClean="0"/>
              <a:t>Greater than 50% in CTP Class C patients</a:t>
            </a:r>
          </a:p>
          <a:p>
            <a:r>
              <a:rPr lang="en-GB" dirty="0" smtClean="0"/>
              <a:t>Other factors</a:t>
            </a:r>
          </a:p>
          <a:p>
            <a:pPr lvl="1"/>
            <a:r>
              <a:rPr lang="en-GB" dirty="0" smtClean="0"/>
              <a:t>Size of varices (large vs. small)</a:t>
            </a:r>
          </a:p>
          <a:p>
            <a:pPr lvl="1"/>
            <a:r>
              <a:rPr lang="en-GB" dirty="0" smtClean="0"/>
              <a:t>Presence of red marks on the varices </a:t>
            </a:r>
          </a:p>
          <a:p>
            <a:pPr eaLnBrk="1" hangingPunct="1"/>
            <a:endParaRPr lang="en-GB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GB" b="1" dirty="0" smtClean="0">
                <a:solidFill>
                  <a:srgbClr val="C00000"/>
                </a:solidFill>
              </a:rPr>
              <a:t>Patients </a:t>
            </a:r>
            <a:r>
              <a:rPr lang="en-GB" b="1" i="1" u="sng" dirty="0" smtClean="0">
                <a:solidFill>
                  <a:srgbClr val="C00000"/>
                </a:solidFill>
              </a:rPr>
              <a:t>with</a:t>
            </a:r>
            <a:r>
              <a:rPr lang="en-GB" b="1" dirty="0" smtClean="0">
                <a:solidFill>
                  <a:srgbClr val="C00000"/>
                </a:solidFill>
              </a:rPr>
              <a:t> liver disease</a:t>
            </a:r>
          </a:p>
        </p:txBody>
      </p:sp>
    </p:spTree>
    <p:extLst>
      <p:ext uri="{BB962C8B-B14F-4D97-AF65-F5344CB8AC3E}">
        <p14:creationId xmlns:p14="http://schemas.microsoft.com/office/powerpoint/2010/main" val="376196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What to do when screening is positive?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94575"/>
            <a:ext cx="5472608" cy="54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19672" y="1196752"/>
            <a:ext cx="2304256" cy="5472608"/>
          </a:xfrm>
          <a:prstGeom prst="rect">
            <a:avLst/>
          </a:prstGeom>
          <a:solidFill>
            <a:srgbClr val="F6910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923928" y="1196752"/>
            <a:ext cx="864096" cy="864096"/>
          </a:xfrm>
          <a:prstGeom prst="rect">
            <a:avLst/>
          </a:prstGeom>
          <a:solidFill>
            <a:srgbClr val="F6910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0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What to do when screening is positive?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94575"/>
            <a:ext cx="5472608" cy="54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619672" y="1196752"/>
            <a:ext cx="2304256" cy="5472608"/>
          </a:xfrm>
          <a:prstGeom prst="rect">
            <a:avLst/>
          </a:prstGeom>
          <a:solidFill>
            <a:srgbClr val="F6910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923928" y="1196752"/>
            <a:ext cx="864096" cy="864096"/>
          </a:xfrm>
          <a:prstGeom prst="rect">
            <a:avLst/>
          </a:prstGeom>
          <a:solidFill>
            <a:srgbClr val="F6910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3528" y="476672"/>
            <a:ext cx="8424936" cy="61206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 r="63311"/>
          <a:stretch>
            <a:fillRect/>
          </a:stretch>
        </p:blipFill>
        <p:spPr bwMode="auto">
          <a:xfrm>
            <a:off x="1475656" y="29562"/>
            <a:ext cx="2520280" cy="682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475656" y="36240"/>
            <a:ext cx="2528664" cy="6821760"/>
          </a:xfrm>
          <a:prstGeom prst="rect">
            <a:avLst/>
          </a:prstGeom>
          <a:solidFill>
            <a:srgbClr val="F6910A">
              <a:alpha val="1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20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Q2. What is the next step?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911225">
              <a:buNone/>
            </a:pPr>
            <a:endParaRPr lang="en-GB" dirty="0" smtClean="0"/>
          </a:p>
          <a:p>
            <a:pPr indent="911225">
              <a:buNone/>
            </a:pPr>
            <a:r>
              <a:rPr lang="en-GB" dirty="0" smtClean="0"/>
              <a:t>1. AFP</a:t>
            </a:r>
          </a:p>
          <a:p>
            <a:pPr indent="911225">
              <a:buNone/>
            </a:pPr>
            <a:r>
              <a:rPr lang="en-GB" dirty="0" smtClean="0"/>
              <a:t>2. Biopsy </a:t>
            </a:r>
          </a:p>
          <a:p>
            <a:pPr indent="911225">
              <a:buNone/>
            </a:pPr>
            <a:r>
              <a:rPr lang="en-GB" dirty="0" smtClean="0"/>
              <a:t>3. CE CT abdomen (4 phase)</a:t>
            </a:r>
          </a:p>
          <a:p>
            <a:pPr indent="911225">
              <a:buNone/>
            </a:pPr>
            <a:r>
              <a:rPr lang="en-GB" dirty="0" smtClean="0"/>
              <a:t>4. Dynamic MRI</a:t>
            </a:r>
          </a:p>
          <a:p>
            <a:pPr indent="911225">
              <a:buNone/>
            </a:pPr>
            <a:r>
              <a:rPr lang="en-GB" dirty="0" smtClean="0"/>
              <a:t>5. Repeat US scan in 3 months</a:t>
            </a:r>
          </a:p>
          <a:p>
            <a:pPr indent="911225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367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Q2. What is the next step?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911225">
              <a:buNone/>
            </a:pPr>
            <a:endParaRPr lang="en-GB" dirty="0" smtClean="0"/>
          </a:p>
          <a:p>
            <a:pPr indent="911225">
              <a:buNone/>
            </a:pPr>
            <a:r>
              <a:rPr lang="en-GB" dirty="0" smtClean="0"/>
              <a:t>1. AFP</a:t>
            </a:r>
          </a:p>
          <a:p>
            <a:pPr indent="911225">
              <a:buNone/>
            </a:pPr>
            <a:r>
              <a:rPr lang="en-GB" dirty="0" smtClean="0"/>
              <a:t>2. Biopsy </a:t>
            </a:r>
          </a:p>
          <a:p>
            <a:pPr indent="911225">
              <a:buNone/>
            </a:pPr>
            <a:r>
              <a:rPr lang="en-GB" dirty="0" smtClean="0"/>
              <a:t>3. CE CT abdomen (4 phase)</a:t>
            </a:r>
          </a:p>
          <a:p>
            <a:pPr indent="911225">
              <a:buNone/>
            </a:pPr>
            <a:r>
              <a:rPr lang="en-GB" dirty="0" smtClean="0"/>
              <a:t>4. Dynamic MRI</a:t>
            </a:r>
          </a:p>
          <a:p>
            <a:pPr indent="911225">
              <a:buNone/>
            </a:pPr>
            <a:r>
              <a:rPr lang="en-GB" dirty="0" smtClean="0">
                <a:solidFill>
                  <a:srgbClr val="008000"/>
                </a:solidFill>
              </a:rPr>
              <a:t>5. Repeat US scan in 3 months</a:t>
            </a:r>
          </a:p>
          <a:p>
            <a:pPr indent="911225">
              <a:buNone/>
            </a:pPr>
            <a:endParaRPr lang="en-GB" dirty="0"/>
          </a:p>
        </p:txBody>
      </p:sp>
      <p:pic>
        <p:nvPicPr>
          <p:cNvPr id="5" name="Picture 4" descr="tick-clip-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4653136"/>
            <a:ext cx="484269" cy="3623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10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Case study cont.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Repeat US scan in 3 months reveals an enlarged 2.8 cm nodule in segment  V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pic>
        <p:nvPicPr>
          <p:cNvPr id="9" name="Picture 8" descr="USS HCC small.jpg"/>
          <p:cNvPicPr>
            <a:picLocks noChangeAspect="1"/>
          </p:cNvPicPr>
          <p:nvPr/>
        </p:nvPicPr>
        <p:blipFill>
          <a:blip r:embed="rId2" cstate="print"/>
          <a:srcRect t="7250" r="50474" b="7567"/>
          <a:stretch>
            <a:fillRect/>
          </a:stretch>
        </p:blipFill>
        <p:spPr>
          <a:xfrm>
            <a:off x="2195736" y="2924944"/>
            <a:ext cx="4464496" cy="338437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635896" y="4005064"/>
            <a:ext cx="720080" cy="50405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90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Q3. What is the next step?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911225">
              <a:buNone/>
            </a:pPr>
            <a:endParaRPr lang="en-GB" dirty="0" smtClean="0"/>
          </a:p>
          <a:p>
            <a:pPr indent="911225">
              <a:buNone/>
            </a:pPr>
            <a:r>
              <a:rPr lang="en-GB" dirty="0" smtClean="0"/>
              <a:t>1. AFP</a:t>
            </a:r>
          </a:p>
          <a:p>
            <a:pPr indent="911225">
              <a:buNone/>
            </a:pPr>
            <a:r>
              <a:rPr lang="en-GB" dirty="0" smtClean="0"/>
              <a:t>2. Biopsy </a:t>
            </a:r>
          </a:p>
          <a:p>
            <a:pPr indent="911225">
              <a:buNone/>
            </a:pPr>
            <a:r>
              <a:rPr lang="en-GB" dirty="0" smtClean="0"/>
              <a:t>3. CE CT abdomen (4 phase)</a:t>
            </a:r>
          </a:p>
          <a:p>
            <a:pPr indent="911225">
              <a:buNone/>
            </a:pPr>
            <a:r>
              <a:rPr lang="en-GB" dirty="0" smtClean="0"/>
              <a:t>4. Dynamic contrast MRI</a:t>
            </a:r>
          </a:p>
          <a:p>
            <a:pPr indent="911225">
              <a:buNone/>
            </a:pPr>
            <a:r>
              <a:rPr lang="en-GB" dirty="0" smtClean="0"/>
              <a:t>5. Repeat US scan in 3 months</a:t>
            </a:r>
          </a:p>
          <a:p>
            <a:pPr indent="911225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309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What to do when screening is positive?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94575"/>
            <a:ext cx="5472608" cy="54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923928" y="1196752"/>
            <a:ext cx="3528392" cy="5472608"/>
          </a:xfrm>
          <a:prstGeom prst="rect">
            <a:avLst/>
          </a:prstGeom>
          <a:solidFill>
            <a:srgbClr val="F6910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419872" y="1196752"/>
            <a:ext cx="504056" cy="864096"/>
          </a:xfrm>
          <a:prstGeom prst="rect">
            <a:avLst/>
          </a:prstGeom>
          <a:solidFill>
            <a:srgbClr val="F6910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20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What to do when screening is positive?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94575"/>
            <a:ext cx="5472608" cy="54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923928" y="1196752"/>
            <a:ext cx="3528392" cy="5472608"/>
          </a:xfrm>
          <a:prstGeom prst="rect">
            <a:avLst/>
          </a:prstGeom>
          <a:solidFill>
            <a:srgbClr val="F6910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3419872" y="1196752"/>
            <a:ext cx="504056" cy="864096"/>
          </a:xfrm>
          <a:prstGeom prst="rect">
            <a:avLst/>
          </a:prstGeom>
          <a:solidFill>
            <a:srgbClr val="F6910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3528" y="476672"/>
            <a:ext cx="8424936" cy="61206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 l="36689"/>
          <a:stretch>
            <a:fillRect/>
          </a:stretch>
        </p:blipFill>
        <p:spPr bwMode="auto">
          <a:xfrm>
            <a:off x="4067944" y="0"/>
            <a:ext cx="4316175" cy="682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067944" y="0"/>
            <a:ext cx="4320480" cy="6821760"/>
          </a:xfrm>
          <a:prstGeom prst="rect">
            <a:avLst/>
          </a:prstGeom>
          <a:solidFill>
            <a:srgbClr val="F6910A">
              <a:alpha val="1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41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Q3. What is the next step?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911225">
              <a:buNone/>
            </a:pPr>
            <a:endParaRPr lang="en-GB" dirty="0" smtClean="0"/>
          </a:p>
          <a:p>
            <a:pPr indent="911225">
              <a:buNone/>
            </a:pPr>
            <a:r>
              <a:rPr lang="en-GB" dirty="0" smtClean="0"/>
              <a:t>1. AFP</a:t>
            </a:r>
          </a:p>
          <a:p>
            <a:pPr indent="911225">
              <a:buNone/>
            </a:pPr>
            <a:r>
              <a:rPr lang="en-GB" dirty="0" smtClean="0"/>
              <a:t>2. Biopsy </a:t>
            </a:r>
          </a:p>
          <a:p>
            <a:pPr indent="911225">
              <a:buNone/>
            </a:pPr>
            <a:r>
              <a:rPr lang="en-GB" dirty="0" smtClean="0"/>
              <a:t>3. CE CT abdomen (4 phase)</a:t>
            </a:r>
          </a:p>
          <a:p>
            <a:pPr indent="911225">
              <a:buNone/>
            </a:pPr>
            <a:r>
              <a:rPr lang="en-GB" dirty="0" smtClean="0"/>
              <a:t>4. Dynamic contrast MRI</a:t>
            </a:r>
          </a:p>
          <a:p>
            <a:pPr indent="911225">
              <a:buNone/>
            </a:pPr>
            <a:r>
              <a:rPr lang="en-GB" dirty="0" smtClean="0"/>
              <a:t>5. Repeat US scan in 3 months</a:t>
            </a:r>
          </a:p>
          <a:p>
            <a:pPr indent="911225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295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Q3. What is the next step?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911225">
              <a:buNone/>
            </a:pPr>
            <a:endParaRPr lang="en-GB" dirty="0" smtClean="0"/>
          </a:p>
          <a:p>
            <a:pPr indent="911225">
              <a:buNone/>
            </a:pPr>
            <a:r>
              <a:rPr lang="en-GB" dirty="0" smtClean="0"/>
              <a:t>1. AFP</a:t>
            </a:r>
          </a:p>
          <a:p>
            <a:pPr indent="911225">
              <a:buNone/>
            </a:pPr>
            <a:r>
              <a:rPr lang="en-GB" dirty="0" smtClean="0"/>
              <a:t>2. Biopsy </a:t>
            </a:r>
          </a:p>
          <a:p>
            <a:pPr indent="911225">
              <a:buNone/>
            </a:pPr>
            <a:r>
              <a:rPr lang="en-GB" dirty="0" smtClean="0">
                <a:solidFill>
                  <a:srgbClr val="008000"/>
                </a:solidFill>
              </a:rPr>
              <a:t>3. CE CT abdomen (4 phase)</a:t>
            </a:r>
          </a:p>
          <a:p>
            <a:pPr indent="911225">
              <a:buNone/>
            </a:pPr>
            <a:r>
              <a:rPr lang="en-GB" dirty="0" smtClean="0">
                <a:solidFill>
                  <a:srgbClr val="008000"/>
                </a:solidFill>
              </a:rPr>
              <a:t>4. Dynamic contrast MRI</a:t>
            </a:r>
          </a:p>
          <a:p>
            <a:pPr indent="911225">
              <a:buNone/>
            </a:pPr>
            <a:r>
              <a:rPr lang="en-GB" dirty="0" smtClean="0"/>
              <a:t>5. Repeat US scan in 3 months</a:t>
            </a:r>
          </a:p>
          <a:p>
            <a:pPr indent="911225">
              <a:buNone/>
            </a:pPr>
            <a:endParaRPr lang="en-GB" dirty="0"/>
          </a:p>
        </p:txBody>
      </p:sp>
      <p:pic>
        <p:nvPicPr>
          <p:cNvPr id="4" name="Picture 3" descr="tick-clip-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4077072"/>
            <a:ext cx="484269" cy="362347"/>
          </a:xfrm>
          <a:prstGeom prst="rect">
            <a:avLst/>
          </a:prstGeom>
          <a:noFill/>
        </p:spPr>
      </p:pic>
      <p:pic>
        <p:nvPicPr>
          <p:cNvPr id="5" name="Picture 4" descr="tick-clip-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3501008"/>
            <a:ext cx="484269" cy="3623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48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Medical therapy before endoscopy?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7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Case study - CE CT Abdomen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772816"/>
            <a:ext cx="439102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772816"/>
            <a:ext cx="4162425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3528" y="6021288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Arterial phase (30 sec)		              Portal venous phase (70 sec)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2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Q4. What is the stage of HCC </a:t>
            </a:r>
            <a:br>
              <a:rPr lang="en-GB" b="1" dirty="0" smtClean="0">
                <a:solidFill>
                  <a:srgbClr val="C00000"/>
                </a:solidFill>
              </a:rPr>
            </a:br>
            <a:r>
              <a:rPr lang="en-GB" b="1" dirty="0" smtClean="0">
                <a:solidFill>
                  <a:srgbClr val="C00000"/>
                </a:solidFill>
              </a:rPr>
              <a:t>in this patient?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911225">
              <a:buNone/>
            </a:pPr>
            <a:endParaRPr lang="en-GB" dirty="0" smtClean="0"/>
          </a:p>
          <a:p>
            <a:pPr indent="911225">
              <a:buNone/>
            </a:pPr>
            <a:r>
              <a:rPr lang="en-GB" dirty="0" smtClean="0"/>
              <a:t>1. Very early stage</a:t>
            </a:r>
          </a:p>
          <a:p>
            <a:pPr indent="911225">
              <a:buNone/>
            </a:pPr>
            <a:r>
              <a:rPr lang="en-GB" dirty="0" smtClean="0"/>
              <a:t>2. Early stage</a:t>
            </a:r>
          </a:p>
          <a:p>
            <a:pPr indent="911225">
              <a:buNone/>
            </a:pPr>
            <a:r>
              <a:rPr lang="en-GB" dirty="0" smtClean="0"/>
              <a:t>3. Intermediate stage</a:t>
            </a:r>
          </a:p>
          <a:p>
            <a:pPr indent="911225">
              <a:buNone/>
            </a:pPr>
            <a:r>
              <a:rPr lang="en-GB" dirty="0" smtClean="0"/>
              <a:t>4. Advanced stage</a:t>
            </a:r>
          </a:p>
          <a:p>
            <a:pPr indent="911225">
              <a:buNone/>
            </a:pPr>
            <a:r>
              <a:rPr lang="en-GB" dirty="0" smtClean="0"/>
              <a:t>5. Terminal stage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53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How to stage HCC?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Assessing prognosis should account for </a:t>
            </a:r>
          </a:p>
          <a:p>
            <a:pPr>
              <a:buNone/>
            </a:pPr>
            <a:r>
              <a:rPr lang="en-GB" b="1" dirty="0" smtClean="0">
                <a:solidFill>
                  <a:srgbClr val="C00000"/>
                </a:solidFill>
              </a:rPr>
              <a:t>	main prognostic variables</a:t>
            </a:r>
          </a:p>
          <a:p>
            <a:pPr lvl="1"/>
            <a:r>
              <a:rPr lang="en-GB" b="1" dirty="0" smtClean="0"/>
              <a:t>Tumour status</a:t>
            </a:r>
          </a:p>
          <a:p>
            <a:pPr lvl="2"/>
            <a:r>
              <a:rPr lang="en-GB" dirty="0" smtClean="0"/>
              <a:t>Number, Size, Vascular invasion, Extra-hepatic spread</a:t>
            </a:r>
          </a:p>
          <a:p>
            <a:pPr lvl="1"/>
            <a:r>
              <a:rPr lang="en-GB" b="1" dirty="0" smtClean="0"/>
              <a:t>Degree of liver function impairment</a:t>
            </a:r>
          </a:p>
          <a:p>
            <a:pPr lvl="2"/>
            <a:r>
              <a:rPr lang="en-GB" dirty="0" smtClean="0"/>
              <a:t>Child-Pugh scoring system</a:t>
            </a:r>
          </a:p>
          <a:p>
            <a:pPr lvl="1"/>
            <a:r>
              <a:rPr lang="en-GB" b="1" dirty="0" smtClean="0"/>
              <a:t>Presence of cancer-related symptoms</a:t>
            </a:r>
          </a:p>
          <a:p>
            <a:pPr lvl="2"/>
            <a:r>
              <a:rPr lang="en-GB" dirty="0" smtClean="0"/>
              <a:t>Performance status</a:t>
            </a:r>
          </a:p>
          <a:p>
            <a:r>
              <a:rPr lang="en-GB" dirty="0" smtClean="0"/>
              <a:t>Should predict outcome and assign treatment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5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BCLC strategy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496944" cy="4525963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BCLC (Barcelona Clinic Liver Cancer) classification</a:t>
            </a:r>
          </a:p>
          <a:p>
            <a:r>
              <a:rPr lang="en-GB" dirty="0" smtClean="0"/>
              <a:t>Only system that links cancer stage with prognosis and treatment</a:t>
            </a:r>
          </a:p>
          <a:p>
            <a:r>
              <a:rPr lang="en-GB" dirty="0" smtClean="0"/>
              <a:t>Validated in different setting, in prospective studies</a:t>
            </a:r>
          </a:p>
          <a:p>
            <a:r>
              <a:rPr lang="en-GB" i="1" dirty="0" smtClean="0"/>
              <a:t>de facto</a:t>
            </a:r>
            <a:r>
              <a:rPr lang="en-GB" dirty="0" smtClean="0"/>
              <a:t> staging system</a:t>
            </a:r>
          </a:p>
          <a:p>
            <a:r>
              <a:rPr lang="en-GB" b="1" dirty="0" smtClean="0"/>
              <a:t>Recommended for prognostic prediction and treatment allocation</a:t>
            </a:r>
            <a:r>
              <a:rPr lang="en-GB" dirty="0" smtClean="0"/>
              <a:t> by</a:t>
            </a:r>
          </a:p>
          <a:p>
            <a:pPr lvl="1"/>
            <a:r>
              <a:rPr lang="en-GB" b="1" dirty="0" smtClean="0"/>
              <a:t>AASLD </a:t>
            </a:r>
            <a:r>
              <a:rPr lang="en-GB" dirty="0" smtClean="0"/>
              <a:t>guideline on HCC – 2011 update</a:t>
            </a:r>
          </a:p>
          <a:p>
            <a:pPr lvl="1"/>
            <a:r>
              <a:rPr lang="en-GB" b="1" dirty="0" smtClean="0"/>
              <a:t>EASL</a:t>
            </a:r>
            <a:r>
              <a:rPr lang="en-GB" dirty="0" smtClean="0"/>
              <a:t> guideline on HCC - 2012</a:t>
            </a:r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947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 smtClean="0">
                <a:solidFill>
                  <a:srgbClr val="C00000"/>
                </a:solidFill>
              </a:rPr>
              <a:t>BCLC Staging System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2654300" y="1295400"/>
            <a:ext cx="3738563" cy="368300"/>
          </a:xfrm>
          <a:prstGeom prst="rect">
            <a:avLst/>
          </a:prstGeom>
          <a:noFill/>
          <a:ln w="76200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40000"/>
              </a:spcBef>
              <a:buClr>
                <a:schemeClr val="tx1"/>
              </a:buClr>
              <a:buFont typeface="Verdana" pitchFamily="34" charset="0"/>
              <a:buChar char="•"/>
            </a:pPr>
            <a:endParaRPr lang="ja-JP" altLang="en-GB" sz="1200">
              <a:solidFill>
                <a:srgbClr val="000099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8461" name="Text Box 33"/>
          <p:cNvSpPr txBox="1">
            <a:spLocks noChangeArrowheads="1"/>
          </p:cNvSpPr>
          <p:nvPr/>
        </p:nvSpPr>
        <p:spPr bwMode="auto">
          <a:xfrm>
            <a:off x="284163" y="6138863"/>
            <a:ext cx="864711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400" dirty="0" err="1"/>
              <a:t>Llovet</a:t>
            </a:r>
            <a:r>
              <a:rPr lang="en-US" sz="1400" dirty="0"/>
              <a:t> JM, et al. Design and endpoints of clinical trials in </a:t>
            </a:r>
            <a:r>
              <a:rPr lang="en-US" sz="1400" dirty="0" err="1"/>
              <a:t>hepatocellular</a:t>
            </a:r>
            <a:r>
              <a:rPr lang="en-US" sz="1400" dirty="0"/>
              <a:t> carcinoma. Journal of the National Cancer Institute. 2008;100(10):</a:t>
            </a:r>
            <a:r>
              <a:rPr lang="en-US" sz="1400" dirty="0" smtClean="0"/>
              <a:t>698-711</a:t>
            </a:r>
            <a:endParaRPr lang="en-US" sz="1400" dirty="0"/>
          </a:p>
        </p:txBody>
      </p:sp>
      <p:grpSp>
        <p:nvGrpSpPr>
          <p:cNvPr id="2" name="Group 33"/>
          <p:cNvGrpSpPr/>
          <p:nvPr/>
        </p:nvGrpSpPr>
        <p:grpSpPr>
          <a:xfrm>
            <a:off x="251520" y="1556792"/>
            <a:ext cx="8491023" cy="2352476"/>
            <a:chOff x="214313" y="1898650"/>
            <a:chExt cx="8491023" cy="2352476"/>
          </a:xfrm>
        </p:grpSpPr>
        <p:sp>
          <p:nvSpPr>
            <p:cNvPr id="46097" name="Rectangle 21"/>
            <p:cNvSpPr>
              <a:spLocks noChangeArrowheads="1"/>
            </p:cNvSpPr>
            <p:nvPr/>
          </p:nvSpPr>
          <p:spPr bwMode="auto">
            <a:xfrm>
              <a:off x="7826890" y="3402013"/>
              <a:ext cx="878446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kumimoji="1" lang="en-GB" altLang="ja-JP" sz="1600" b="1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  <a:t>Terminal</a:t>
              </a:r>
              <a:br>
                <a:rPr kumimoji="1" lang="en-GB" altLang="ja-JP" sz="1600" b="1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</a:br>
              <a:r>
                <a:rPr kumimoji="1" lang="en-GB" altLang="ja-JP" sz="1600" b="1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  <a:t>stage (D</a:t>
              </a:r>
              <a:r>
                <a:rPr kumimoji="1" lang="en-GB" altLang="ja-JP" sz="1600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  <a:t>)</a:t>
              </a:r>
            </a:p>
          </p:txBody>
        </p:sp>
        <p:sp>
          <p:nvSpPr>
            <p:cNvPr id="18437" name="Rectangle 25"/>
            <p:cNvSpPr>
              <a:spLocks noChangeArrowheads="1"/>
            </p:cNvSpPr>
            <p:nvPr/>
          </p:nvSpPr>
          <p:spPr bwMode="auto">
            <a:xfrm>
              <a:off x="3789933" y="2759075"/>
              <a:ext cx="185146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GB" altLang="ja-JP" sz="1600" dirty="0" smtClean="0">
                  <a:ea typeface="MS PGothic" pitchFamily="34" charset="-128"/>
                  <a:cs typeface="Arial" pitchFamily="34" charset="0"/>
                </a:rPr>
                <a:t>PS </a:t>
              </a:r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0-2, Child-Pugh A-B</a:t>
              </a:r>
            </a:p>
          </p:txBody>
        </p:sp>
        <p:sp>
          <p:nvSpPr>
            <p:cNvPr id="18438" name="Rectangle 26"/>
            <p:cNvSpPr>
              <a:spLocks noChangeArrowheads="1"/>
            </p:cNvSpPr>
            <p:nvPr/>
          </p:nvSpPr>
          <p:spPr bwMode="auto">
            <a:xfrm>
              <a:off x="3851920" y="4005064"/>
              <a:ext cx="1720850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GB" altLang="ja-JP" sz="1600" dirty="0" err="1">
                  <a:ea typeface="MS PGothic" pitchFamily="34" charset="-128"/>
                  <a:cs typeface="Arial" pitchFamily="34" charset="0"/>
                </a:rPr>
                <a:t>Multinodular</a:t>
              </a:r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, PS 0 </a:t>
              </a:r>
            </a:p>
          </p:txBody>
        </p:sp>
        <p:sp>
          <p:nvSpPr>
            <p:cNvPr id="18439" name="Rectangle 34"/>
            <p:cNvSpPr>
              <a:spLocks noChangeArrowheads="1"/>
            </p:cNvSpPr>
            <p:nvPr/>
          </p:nvSpPr>
          <p:spPr bwMode="auto">
            <a:xfrm>
              <a:off x="5868144" y="3933056"/>
              <a:ext cx="1404937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GB" altLang="ja-JP" sz="1600">
                  <a:ea typeface="MS PGothic" pitchFamily="34" charset="-128"/>
                  <a:cs typeface="Arial" pitchFamily="34" charset="0"/>
                </a:rPr>
                <a:t>N1, M1, PS 1-2</a:t>
              </a:r>
            </a:p>
          </p:txBody>
        </p:sp>
        <p:sp>
          <p:nvSpPr>
            <p:cNvPr id="18440" name="Rectangle 35"/>
            <p:cNvSpPr>
              <a:spLocks noChangeArrowheads="1"/>
            </p:cNvSpPr>
            <p:nvPr/>
          </p:nvSpPr>
          <p:spPr bwMode="auto">
            <a:xfrm>
              <a:off x="2339752" y="3933056"/>
              <a:ext cx="1182687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&lt; 3 cm, PS 0</a:t>
              </a:r>
            </a:p>
          </p:txBody>
        </p:sp>
        <p:sp>
          <p:nvSpPr>
            <p:cNvPr id="46108" name="Rectangle 36"/>
            <p:cNvSpPr>
              <a:spLocks noChangeArrowheads="1"/>
            </p:cNvSpPr>
            <p:nvPr/>
          </p:nvSpPr>
          <p:spPr bwMode="auto">
            <a:xfrm>
              <a:off x="3951288" y="3390900"/>
              <a:ext cx="1563687" cy="49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kumimoji="1" lang="en-GB" altLang="ja-JP" sz="1600" b="1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  <a:t>Intermediate stage (B)</a:t>
              </a:r>
            </a:p>
          </p:txBody>
        </p:sp>
        <p:sp>
          <p:nvSpPr>
            <p:cNvPr id="18442" name="Rectangle 37"/>
            <p:cNvSpPr>
              <a:spLocks noChangeArrowheads="1"/>
            </p:cNvSpPr>
            <p:nvPr/>
          </p:nvSpPr>
          <p:spPr bwMode="auto">
            <a:xfrm>
              <a:off x="7570783" y="2730500"/>
              <a:ext cx="109062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GB" altLang="ja-JP" sz="1600" dirty="0" smtClean="0">
                  <a:ea typeface="MS PGothic" pitchFamily="34" charset="-128"/>
                  <a:cs typeface="Arial" pitchFamily="34" charset="0"/>
                </a:rPr>
                <a:t>PS </a:t>
              </a:r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&gt; 2,</a:t>
              </a:r>
              <a:b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</a:br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Child-Pugh C</a:t>
              </a:r>
            </a:p>
          </p:txBody>
        </p:sp>
        <p:sp>
          <p:nvSpPr>
            <p:cNvPr id="46110" name="Rectangle 39"/>
            <p:cNvSpPr>
              <a:spLocks noChangeArrowheads="1"/>
            </p:cNvSpPr>
            <p:nvPr/>
          </p:nvSpPr>
          <p:spPr bwMode="auto">
            <a:xfrm>
              <a:off x="214313" y="3390900"/>
              <a:ext cx="187217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1" lang="en-GB" altLang="ja-JP" sz="1600" b="1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  <a:t>Very early stage (0)</a:t>
              </a:r>
            </a:p>
          </p:txBody>
        </p:sp>
        <p:sp>
          <p:nvSpPr>
            <p:cNvPr id="18444" name="Rectangle 40"/>
            <p:cNvSpPr>
              <a:spLocks noChangeArrowheads="1"/>
            </p:cNvSpPr>
            <p:nvPr/>
          </p:nvSpPr>
          <p:spPr bwMode="auto">
            <a:xfrm>
              <a:off x="323528" y="3717032"/>
              <a:ext cx="1584325" cy="493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Single &lt; 2 cm</a:t>
              </a:r>
            </a:p>
            <a:p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Carcinoma in situ</a:t>
              </a:r>
            </a:p>
          </p:txBody>
        </p:sp>
        <p:sp>
          <p:nvSpPr>
            <p:cNvPr id="46112" name="Rectangle 41"/>
            <p:cNvSpPr>
              <a:spLocks noChangeArrowheads="1"/>
            </p:cNvSpPr>
            <p:nvPr/>
          </p:nvSpPr>
          <p:spPr bwMode="auto">
            <a:xfrm>
              <a:off x="2362200" y="3390900"/>
              <a:ext cx="143789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1" lang="en-GB" altLang="ja-JP" sz="1600" b="1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  <a:t>Early stage (A)</a:t>
              </a:r>
            </a:p>
          </p:txBody>
        </p:sp>
        <p:sp>
          <p:nvSpPr>
            <p:cNvPr id="18446" name="Rectangle 42"/>
            <p:cNvSpPr>
              <a:spLocks noChangeArrowheads="1"/>
            </p:cNvSpPr>
            <p:nvPr/>
          </p:nvSpPr>
          <p:spPr bwMode="auto">
            <a:xfrm>
              <a:off x="2123728" y="3717032"/>
              <a:ext cx="17526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Single or 3 nodules</a:t>
              </a:r>
            </a:p>
          </p:txBody>
        </p:sp>
        <p:sp>
          <p:nvSpPr>
            <p:cNvPr id="46114" name="Rectangle 43"/>
            <p:cNvSpPr>
              <a:spLocks noChangeArrowheads="1"/>
            </p:cNvSpPr>
            <p:nvPr/>
          </p:nvSpPr>
          <p:spPr bwMode="auto">
            <a:xfrm>
              <a:off x="5857875" y="3390900"/>
              <a:ext cx="191398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1" lang="en-GB" altLang="ja-JP" sz="1600" b="1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  <a:t>Advanced stage (C)</a:t>
              </a:r>
            </a:p>
          </p:txBody>
        </p:sp>
        <p:sp>
          <p:nvSpPr>
            <p:cNvPr id="18448" name="Rectangle 44"/>
            <p:cNvSpPr>
              <a:spLocks noChangeArrowheads="1"/>
            </p:cNvSpPr>
            <p:nvPr/>
          </p:nvSpPr>
          <p:spPr bwMode="auto">
            <a:xfrm>
              <a:off x="5868144" y="3717032"/>
              <a:ext cx="1490663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Portal invasion,</a:t>
              </a:r>
            </a:p>
          </p:txBody>
        </p:sp>
        <p:sp>
          <p:nvSpPr>
            <p:cNvPr id="18449" name="Rectangle 45"/>
            <p:cNvSpPr>
              <a:spLocks noChangeArrowheads="1"/>
            </p:cNvSpPr>
            <p:nvPr/>
          </p:nvSpPr>
          <p:spPr bwMode="auto">
            <a:xfrm>
              <a:off x="509588" y="2784475"/>
              <a:ext cx="17526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PS 0, Child-Pugh A</a:t>
              </a:r>
            </a:p>
          </p:txBody>
        </p:sp>
        <p:sp>
          <p:nvSpPr>
            <p:cNvPr id="18450" name="Line 48"/>
            <p:cNvSpPr>
              <a:spLocks noChangeShapeType="1"/>
            </p:cNvSpPr>
            <p:nvPr/>
          </p:nvSpPr>
          <p:spPr bwMode="auto">
            <a:xfrm>
              <a:off x="1374775" y="2052638"/>
              <a:ext cx="6735763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1" name="Line 49"/>
            <p:cNvSpPr>
              <a:spLocks noChangeShapeType="1"/>
            </p:cNvSpPr>
            <p:nvPr/>
          </p:nvSpPr>
          <p:spPr bwMode="auto">
            <a:xfrm>
              <a:off x="3068638" y="3189288"/>
              <a:ext cx="330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2" name="Line 72"/>
            <p:cNvSpPr>
              <a:spLocks noChangeShapeType="1"/>
            </p:cNvSpPr>
            <p:nvPr/>
          </p:nvSpPr>
          <p:spPr bwMode="auto">
            <a:xfrm>
              <a:off x="4721225" y="2965450"/>
              <a:ext cx="0" cy="403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3" name="Line 74"/>
            <p:cNvSpPr>
              <a:spLocks noChangeShapeType="1"/>
            </p:cNvSpPr>
            <p:nvPr/>
          </p:nvSpPr>
          <p:spPr bwMode="auto">
            <a:xfrm>
              <a:off x="1387475" y="2044700"/>
              <a:ext cx="0" cy="1984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4" name="Line 75"/>
            <p:cNvSpPr>
              <a:spLocks noChangeShapeType="1"/>
            </p:cNvSpPr>
            <p:nvPr/>
          </p:nvSpPr>
          <p:spPr bwMode="auto">
            <a:xfrm>
              <a:off x="4705350" y="2044700"/>
              <a:ext cx="0" cy="1984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5" name="Line 76"/>
            <p:cNvSpPr>
              <a:spLocks noChangeShapeType="1"/>
            </p:cNvSpPr>
            <p:nvPr/>
          </p:nvSpPr>
          <p:spPr bwMode="auto">
            <a:xfrm>
              <a:off x="8110538" y="2039938"/>
              <a:ext cx="0" cy="207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6" name="Line 78"/>
            <p:cNvSpPr>
              <a:spLocks noChangeShapeType="1"/>
            </p:cNvSpPr>
            <p:nvPr/>
          </p:nvSpPr>
          <p:spPr bwMode="auto">
            <a:xfrm flipH="1">
              <a:off x="6356350" y="3187700"/>
              <a:ext cx="0" cy="214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7" name="Line 79"/>
            <p:cNvSpPr>
              <a:spLocks noChangeShapeType="1"/>
            </p:cNvSpPr>
            <p:nvPr/>
          </p:nvSpPr>
          <p:spPr bwMode="auto">
            <a:xfrm flipH="1">
              <a:off x="3081338" y="3187700"/>
              <a:ext cx="0" cy="214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8" name="Line 87"/>
            <p:cNvSpPr>
              <a:spLocks noChangeShapeType="1"/>
            </p:cNvSpPr>
            <p:nvPr/>
          </p:nvSpPr>
          <p:spPr bwMode="auto">
            <a:xfrm>
              <a:off x="1412875" y="3049588"/>
              <a:ext cx="0" cy="352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9" name="Line 88"/>
            <p:cNvSpPr>
              <a:spLocks noChangeShapeType="1"/>
            </p:cNvSpPr>
            <p:nvPr/>
          </p:nvSpPr>
          <p:spPr bwMode="auto">
            <a:xfrm>
              <a:off x="8140700" y="3178175"/>
              <a:ext cx="0" cy="241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49" name="Text Box 11"/>
            <p:cNvSpPr txBox="1">
              <a:spLocks noChangeArrowheads="1"/>
            </p:cNvSpPr>
            <p:nvPr/>
          </p:nvSpPr>
          <p:spPr bwMode="auto">
            <a:xfrm>
              <a:off x="4329113" y="1898650"/>
              <a:ext cx="898525" cy="369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GB" altLang="ja-JP" b="1" dirty="0">
                  <a:solidFill>
                    <a:srgbClr val="C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HCC</a:t>
              </a:r>
            </a:p>
          </p:txBody>
        </p:sp>
        <p:sp>
          <p:nvSpPr>
            <p:cNvPr id="32798" name="TextBox 66"/>
            <p:cNvSpPr txBox="1">
              <a:spLocks noChangeArrowheads="1"/>
            </p:cNvSpPr>
            <p:nvPr/>
          </p:nvSpPr>
          <p:spPr bwMode="auto">
            <a:xfrm>
              <a:off x="896938" y="2328863"/>
              <a:ext cx="1010766" cy="369332"/>
            </a:xfrm>
            <a:prstGeom prst="rect">
              <a:avLst/>
            </a:prstGeom>
            <a:solidFill>
              <a:srgbClr val="F6910A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Stage 0</a:t>
              </a:r>
            </a:p>
          </p:txBody>
        </p:sp>
        <p:sp>
          <p:nvSpPr>
            <p:cNvPr id="32799" name="TextBox 67"/>
            <p:cNvSpPr txBox="1">
              <a:spLocks noChangeArrowheads="1"/>
            </p:cNvSpPr>
            <p:nvPr/>
          </p:nvSpPr>
          <p:spPr bwMode="auto">
            <a:xfrm>
              <a:off x="4102100" y="2328863"/>
              <a:ext cx="1189980" cy="369332"/>
            </a:xfrm>
            <a:prstGeom prst="rect">
              <a:avLst/>
            </a:prstGeom>
            <a:solidFill>
              <a:srgbClr val="F6910A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Stage A-C</a:t>
              </a:r>
            </a:p>
          </p:txBody>
        </p:sp>
        <p:sp>
          <p:nvSpPr>
            <p:cNvPr id="32800" name="TextBox 68"/>
            <p:cNvSpPr txBox="1">
              <a:spLocks noChangeArrowheads="1"/>
            </p:cNvSpPr>
            <p:nvPr/>
          </p:nvSpPr>
          <p:spPr bwMode="auto">
            <a:xfrm>
              <a:off x="7602538" y="2328863"/>
              <a:ext cx="1001910" cy="369332"/>
            </a:xfrm>
            <a:prstGeom prst="rect">
              <a:avLst/>
            </a:prstGeom>
            <a:solidFill>
              <a:srgbClr val="F6910A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Stage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26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 smtClean="0">
                <a:solidFill>
                  <a:srgbClr val="C00000"/>
                </a:solidFill>
              </a:rPr>
              <a:t>BCLC Staging System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2654300" y="1295400"/>
            <a:ext cx="3738563" cy="368300"/>
          </a:xfrm>
          <a:prstGeom prst="rect">
            <a:avLst/>
          </a:prstGeom>
          <a:noFill/>
          <a:ln w="76200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40000"/>
              </a:spcBef>
              <a:buClr>
                <a:schemeClr val="tx1"/>
              </a:buClr>
              <a:buFont typeface="Verdana" pitchFamily="34" charset="0"/>
              <a:buChar char="•"/>
            </a:pPr>
            <a:endParaRPr lang="ja-JP" altLang="en-GB" sz="1200">
              <a:solidFill>
                <a:srgbClr val="000099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8461" name="Text Box 33"/>
          <p:cNvSpPr txBox="1">
            <a:spLocks noChangeArrowheads="1"/>
          </p:cNvSpPr>
          <p:nvPr/>
        </p:nvSpPr>
        <p:spPr bwMode="auto">
          <a:xfrm>
            <a:off x="284163" y="6138863"/>
            <a:ext cx="864711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400" dirty="0" err="1"/>
              <a:t>Llovet</a:t>
            </a:r>
            <a:r>
              <a:rPr lang="en-US" sz="1400" dirty="0"/>
              <a:t> JM, et al. Design and endpoints of clinical trials in </a:t>
            </a:r>
            <a:r>
              <a:rPr lang="en-US" sz="1400" dirty="0" err="1"/>
              <a:t>hepatocellular</a:t>
            </a:r>
            <a:r>
              <a:rPr lang="en-US" sz="1400" dirty="0"/>
              <a:t> carcinoma. Journal of the National Cancer Institute. 2008;100(10):</a:t>
            </a:r>
            <a:r>
              <a:rPr lang="en-US" sz="1400" dirty="0" smtClean="0"/>
              <a:t>698-711</a:t>
            </a:r>
            <a:endParaRPr lang="en-US" sz="1400" dirty="0"/>
          </a:p>
        </p:txBody>
      </p:sp>
      <p:grpSp>
        <p:nvGrpSpPr>
          <p:cNvPr id="2" name="Group 33"/>
          <p:cNvGrpSpPr/>
          <p:nvPr/>
        </p:nvGrpSpPr>
        <p:grpSpPr>
          <a:xfrm>
            <a:off x="251520" y="1556792"/>
            <a:ext cx="8491023" cy="2352476"/>
            <a:chOff x="214313" y="1898650"/>
            <a:chExt cx="8491023" cy="2352476"/>
          </a:xfrm>
        </p:grpSpPr>
        <p:sp>
          <p:nvSpPr>
            <p:cNvPr id="46097" name="Rectangle 21"/>
            <p:cNvSpPr>
              <a:spLocks noChangeArrowheads="1"/>
            </p:cNvSpPr>
            <p:nvPr/>
          </p:nvSpPr>
          <p:spPr bwMode="auto">
            <a:xfrm>
              <a:off x="7826890" y="3402013"/>
              <a:ext cx="878446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kumimoji="1" lang="en-GB" altLang="ja-JP" sz="1600" b="1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  <a:t>Terminal</a:t>
              </a:r>
              <a:br>
                <a:rPr kumimoji="1" lang="en-GB" altLang="ja-JP" sz="1600" b="1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</a:br>
              <a:r>
                <a:rPr kumimoji="1" lang="en-GB" altLang="ja-JP" sz="1600" b="1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  <a:t>stage (D</a:t>
              </a:r>
              <a:r>
                <a:rPr kumimoji="1" lang="en-GB" altLang="ja-JP" sz="1600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  <a:t>)</a:t>
              </a:r>
            </a:p>
          </p:txBody>
        </p:sp>
        <p:sp>
          <p:nvSpPr>
            <p:cNvPr id="18437" name="Rectangle 25"/>
            <p:cNvSpPr>
              <a:spLocks noChangeArrowheads="1"/>
            </p:cNvSpPr>
            <p:nvPr/>
          </p:nvSpPr>
          <p:spPr bwMode="auto">
            <a:xfrm>
              <a:off x="3789933" y="2759075"/>
              <a:ext cx="185146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GB" altLang="ja-JP" sz="1600" dirty="0" smtClean="0">
                  <a:ea typeface="MS PGothic" pitchFamily="34" charset="-128"/>
                  <a:cs typeface="Arial" pitchFamily="34" charset="0"/>
                </a:rPr>
                <a:t>PS </a:t>
              </a:r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0-2, Child-Pugh A-B</a:t>
              </a:r>
            </a:p>
          </p:txBody>
        </p:sp>
        <p:sp>
          <p:nvSpPr>
            <p:cNvPr id="18438" name="Rectangle 26"/>
            <p:cNvSpPr>
              <a:spLocks noChangeArrowheads="1"/>
            </p:cNvSpPr>
            <p:nvPr/>
          </p:nvSpPr>
          <p:spPr bwMode="auto">
            <a:xfrm>
              <a:off x="3851920" y="4005064"/>
              <a:ext cx="1720850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GB" altLang="ja-JP" sz="1600" dirty="0" err="1">
                  <a:ea typeface="MS PGothic" pitchFamily="34" charset="-128"/>
                  <a:cs typeface="Arial" pitchFamily="34" charset="0"/>
                </a:rPr>
                <a:t>Multinodular</a:t>
              </a:r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, PS 0 </a:t>
              </a:r>
            </a:p>
          </p:txBody>
        </p:sp>
        <p:sp>
          <p:nvSpPr>
            <p:cNvPr id="18439" name="Rectangle 34"/>
            <p:cNvSpPr>
              <a:spLocks noChangeArrowheads="1"/>
            </p:cNvSpPr>
            <p:nvPr/>
          </p:nvSpPr>
          <p:spPr bwMode="auto">
            <a:xfrm>
              <a:off x="5868144" y="3933056"/>
              <a:ext cx="1404937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GB" altLang="ja-JP" sz="1600">
                  <a:ea typeface="MS PGothic" pitchFamily="34" charset="-128"/>
                  <a:cs typeface="Arial" pitchFamily="34" charset="0"/>
                </a:rPr>
                <a:t>N1, M1, PS 1-2</a:t>
              </a:r>
            </a:p>
          </p:txBody>
        </p:sp>
        <p:sp>
          <p:nvSpPr>
            <p:cNvPr id="18440" name="Rectangle 35"/>
            <p:cNvSpPr>
              <a:spLocks noChangeArrowheads="1"/>
            </p:cNvSpPr>
            <p:nvPr/>
          </p:nvSpPr>
          <p:spPr bwMode="auto">
            <a:xfrm>
              <a:off x="2339752" y="3933056"/>
              <a:ext cx="1182687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&lt; 3 cm, PS 0</a:t>
              </a:r>
            </a:p>
          </p:txBody>
        </p:sp>
        <p:sp>
          <p:nvSpPr>
            <p:cNvPr id="46108" name="Rectangle 36"/>
            <p:cNvSpPr>
              <a:spLocks noChangeArrowheads="1"/>
            </p:cNvSpPr>
            <p:nvPr/>
          </p:nvSpPr>
          <p:spPr bwMode="auto">
            <a:xfrm>
              <a:off x="3951288" y="3390900"/>
              <a:ext cx="1563687" cy="49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kumimoji="1" lang="en-GB" altLang="ja-JP" sz="1600" b="1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  <a:t>Intermediate stage (B)</a:t>
              </a:r>
            </a:p>
          </p:txBody>
        </p:sp>
        <p:sp>
          <p:nvSpPr>
            <p:cNvPr id="18442" name="Rectangle 37"/>
            <p:cNvSpPr>
              <a:spLocks noChangeArrowheads="1"/>
            </p:cNvSpPr>
            <p:nvPr/>
          </p:nvSpPr>
          <p:spPr bwMode="auto">
            <a:xfrm>
              <a:off x="7570783" y="2730500"/>
              <a:ext cx="109062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GB" altLang="ja-JP" sz="1600" dirty="0" smtClean="0">
                  <a:ea typeface="MS PGothic" pitchFamily="34" charset="-128"/>
                  <a:cs typeface="Arial" pitchFamily="34" charset="0"/>
                </a:rPr>
                <a:t>PS </a:t>
              </a:r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&gt; 2,</a:t>
              </a:r>
              <a:b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</a:br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Child-Pugh C</a:t>
              </a:r>
            </a:p>
          </p:txBody>
        </p:sp>
        <p:sp>
          <p:nvSpPr>
            <p:cNvPr id="46110" name="Rectangle 39"/>
            <p:cNvSpPr>
              <a:spLocks noChangeArrowheads="1"/>
            </p:cNvSpPr>
            <p:nvPr/>
          </p:nvSpPr>
          <p:spPr bwMode="auto">
            <a:xfrm>
              <a:off x="214313" y="3390900"/>
              <a:ext cx="187217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1" lang="en-GB" altLang="ja-JP" sz="1600" b="1" dirty="0">
                  <a:solidFill>
                    <a:srgbClr val="FF3300"/>
                  </a:solidFill>
                  <a:latin typeface="Arial" charset="0"/>
                  <a:ea typeface="MS PGothic" pitchFamily="34" charset="-128"/>
                  <a:cs typeface="Arial" charset="0"/>
                </a:rPr>
                <a:t>Very early stage (0)</a:t>
              </a:r>
            </a:p>
          </p:txBody>
        </p:sp>
        <p:sp>
          <p:nvSpPr>
            <p:cNvPr id="18444" name="Rectangle 40"/>
            <p:cNvSpPr>
              <a:spLocks noChangeArrowheads="1"/>
            </p:cNvSpPr>
            <p:nvPr/>
          </p:nvSpPr>
          <p:spPr bwMode="auto">
            <a:xfrm>
              <a:off x="323528" y="3717032"/>
              <a:ext cx="1584325" cy="493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Single &lt; 2 cm</a:t>
              </a:r>
            </a:p>
            <a:p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Carcinoma in situ</a:t>
              </a:r>
            </a:p>
          </p:txBody>
        </p:sp>
        <p:sp>
          <p:nvSpPr>
            <p:cNvPr id="46112" name="Rectangle 41"/>
            <p:cNvSpPr>
              <a:spLocks noChangeArrowheads="1"/>
            </p:cNvSpPr>
            <p:nvPr/>
          </p:nvSpPr>
          <p:spPr bwMode="auto">
            <a:xfrm>
              <a:off x="2362200" y="3390900"/>
              <a:ext cx="143789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1" lang="en-GB" altLang="ja-JP" sz="1600" b="1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  <a:t>Early stage (A)</a:t>
              </a:r>
            </a:p>
          </p:txBody>
        </p:sp>
        <p:sp>
          <p:nvSpPr>
            <p:cNvPr id="18446" name="Rectangle 42"/>
            <p:cNvSpPr>
              <a:spLocks noChangeArrowheads="1"/>
            </p:cNvSpPr>
            <p:nvPr/>
          </p:nvSpPr>
          <p:spPr bwMode="auto">
            <a:xfrm>
              <a:off x="2123728" y="3717032"/>
              <a:ext cx="17526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Single or 3 nodules</a:t>
              </a:r>
            </a:p>
          </p:txBody>
        </p:sp>
        <p:sp>
          <p:nvSpPr>
            <p:cNvPr id="46114" name="Rectangle 43"/>
            <p:cNvSpPr>
              <a:spLocks noChangeArrowheads="1"/>
            </p:cNvSpPr>
            <p:nvPr/>
          </p:nvSpPr>
          <p:spPr bwMode="auto">
            <a:xfrm>
              <a:off x="5857875" y="3390900"/>
              <a:ext cx="191398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1" lang="en-GB" altLang="ja-JP" sz="1600" b="1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  <a:t>Advanced stage (C)</a:t>
              </a:r>
            </a:p>
          </p:txBody>
        </p:sp>
        <p:sp>
          <p:nvSpPr>
            <p:cNvPr id="18448" name="Rectangle 44"/>
            <p:cNvSpPr>
              <a:spLocks noChangeArrowheads="1"/>
            </p:cNvSpPr>
            <p:nvPr/>
          </p:nvSpPr>
          <p:spPr bwMode="auto">
            <a:xfrm>
              <a:off x="5868144" y="3717032"/>
              <a:ext cx="1490663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Portal invasion,</a:t>
              </a:r>
            </a:p>
          </p:txBody>
        </p:sp>
        <p:sp>
          <p:nvSpPr>
            <p:cNvPr id="18449" name="Rectangle 45"/>
            <p:cNvSpPr>
              <a:spLocks noChangeArrowheads="1"/>
            </p:cNvSpPr>
            <p:nvPr/>
          </p:nvSpPr>
          <p:spPr bwMode="auto">
            <a:xfrm>
              <a:off x="509588" y="2784475"/>
              <a:ext cx="17526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PS 0, Child-Pugh A</a:t>
              </a:r>
            </a:p>
          </p:txBody>
        </p:sp>
        <p:sp>
          <p:nvSpPr>
            <p:cNvPr id="18450" name="Line 48"/>
            <p:cNvSpPr>
              <a:spLocks noChangeShapeType="1"/>
            </p:cNvSpPr>
            <p:nvPr/>
          </p:nvSpPr>
          <p:spPr bwMode="auto">
            <a:xfrm>
              <a:off x="1374775" y="2052638"/>
              <a:ext cx="6735763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1" name="Line 49"/>
            <p:cNvSpPr>
              <a:spLocks noChangeShapeType="1"/>
            </p:cNvSpPr>
            <p:nvPr/>
          </p:nvSpPr>
          <p:spPr bwMode="auto">
            <a:xfrm>
              <a:off x="3068638" y="3189288"/>
              <a:ext cx="330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2" name="Line 72"/>
            <p:cNvSpPr>
              <a:spLocks noChangeShapeType="1"/>
            </p:cNvSpPr>
            <p:nvPr/>
          </p:nvSpPr>
          <p:spPr bwMode="auto">
            <a:xfrm>
              <a:off x="4721225" y="2965450"/>
              <a:ext cx="0" cy="403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3" name="Line 74"/>
            <p:cNvSpPr>
              <a:spLocks noChangeShapeType="1"/>
            </p:cNvSpPr>
            <p:nvPr/>
          </p:nvSpPr>
          <p:spPr bwMode="auto">
            <a:xfrm>
              <a:off x="1387475" y="2044700"/>
              <a:ext cx="0" cy="1984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4" name="Line 75"/>
            <p:cNvSpPr>
              <a:spLocks noChangeShapeType="1"/>
            </p:cNvSpPr>
            <p:nvPr/>
          </p:nvSpPr>
          <p:spPr bwMode="auto">
            <a:xfrm>
              <a:off x="4705350" y="2044700"/>
              <a:ext cx="0" cy="1984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5" name="Line 76"/>
            <p:cNvSpPr>
              <a:spLocks noChangeShapeType="1"/>
            </p:cNvSpPr>
            <p:nvPr/>
          </p:nvSpPr>
          <p:spPr bwMode="auto">
            <a:xfrm>
              <a:off x="8110538" y="2039938"/>
              <a:ext cx="0" cy="207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6" name="Line 78"/>
            <p:cNvSpPr>
              <a:spLocks noChangeShapeType="1"/>
            </p:cNvSpPr>
            <p:nvPr/>
          </p:nvSpPr>
          <p:spPr bwMode="auto">
            <a:xfrm flipH="1">
              <a:off x="6356350" y="3187700"/>
              <a:ext cx="0" cy="214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7" name="Line 79"/>
            <p:cNvSpPr>
              <a:spLocks noChangeShapeType="1"/>
            </p:cNvSpPr>
            <p:nvPr/>
          </p:nvSpPr>
          <p:spPr bwMode="auto">
            <a:xfrm flipH="1">
              <a:off x="3081338" y="3187700"/>
              <a:ext cx="0" cy="214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8" name="Line 87"/>
            <p:cNvSpPr>
              <a:spLocks noChangeShapeType="1"/>
            </p:cNvSpPr>
            <p:nvPr/>
          </p:nvSpPr>
          <p:spPr bwMode="auto">
            <a:xfrm>
              <a:off x="1412875" y="3049588"/>
              <a:ext cx="0" cy="352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9" name="Line 88"/>
            <p:cNvSpPr>
              <a:spLocks noChangeShapeType="1"/>
            </p:cNvSpPr>
            <p:nvPr/>
          </p:nvSpPr>
          <p:spPr bwMode="auto">
            <a:xfrm>
              <a:off x="8140700" y="3178175"/>
              <a:ext cx="0" cy="241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49" name="Text Box 11"/>
            <p:cNvSpPr txBox="1">
              <a:spLocks noChangeArrowheads="1"/>
            </p:cNvSpPr>
            <p:nvPr/>
          </p:nvSpPr>
          <p:spPr bwMode="auto">
            <a:xfrm>
              <a:off x="4329113" y="1898650"/>
              <a:ext cx="898525" cy="369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GB" altLang="ja-JP" b="1" dirty="0">
                  <a:solidFill>
                    <a:srgbClr val="C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HCC</a:t>
              </a:r>
            </a:p>
          </p:txBody>
        </p:sp>
        <p:sp>
          <p:nvSpPr>
            <p:cNvPr id="32798" name="TextBox 66"/>
            <p:cNvSpPr txBox="1">
              <a:spLocks noChangeArrowheads="1"/>
            </p:cNvSpPr>
            <p:nvPr/>
          </p:nvSpPr>
          <p:spPr bwMode="auto">
            <a:xfrm>
              <a:off x="896938" y="2328863"/>
              <a:ext cx="1010766" cy="369332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Stage 0</a:t>
              </a:r>
            </a:p>
          </p:txBody>
        </p:sp>
        <p:sp>
          <p:nvSpPr>
            <p:cNvPr id="32799" name="TextBox 67"/>
            <p:cNvSpPr txBox="1">
              <a:spLocks noChangeArrowheads="1"/>
            </p:cNvSpPr>
            <p:nvPr/>
          </p:nvSpPr>
          <p:spPr bwMode="auto">
            <a:xfrm>
              <a:off x="4102100" y="2328863"/>
              <a:ext cx="1189980" cy="369332"/>
            </a:xfrm>
            <a:prstGeom prst="rect">
              <a:avLst/>
            </a:prstGeom>
            <a:solidFill>
              <a:srgbClr val="F6910A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Stage A-C</a:t>
              </a:r>
            </a:p>
          </p:txBody>
        </p:sp>
        <p:sp>
          <p:nvSpPr>
            <p:cNvPr id="32800" name="TextBox 68"/>
            <p:cNvSpPr txBox="1">
              <a:spLocks noChangeArrowheads="1"/>
            </p:cNvSpPr>
            <p:nvPr/>
          </p:nvSpPr>
          <p:spPr bwMode="auto">
            <a:xfrm>
              <a:off x="7602538" y="2328863"/>
              <a:ext cx="1001910" cy="369332"/>
            </a:xfrm>
            <a:prstGeom prst="rect">
              <a:avLst/>
            </a:prstGeom>
            <a:solidFill>
              <a:srgbClr val="F6910A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Stage D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251520" y="3933056"/>
            <a:ext cx="1944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3300"/>
                </a:solidFill>
              </a:rPr>
              <a:t>Well preserved Liver function</a:t>
            </a:r>
          </a:p>
          <a:p>
            <a:r>
              <a:rPr lang="en-GB" dirty="0" smtClean="0">
                <a:solidFill>
                  <a:srgbClr val="FF3300"/>
                </a:solidFill>
              </a:rPr>
              <a:t>Small </a:t>
            </a:r>
            <a:r>
              <a:rPr lang="en-GB" dirty="0" err="1" smtClean="0">
                <a:solidFill>
                  <a:srgbClr val="FF3300"/>
                </a:solidFill>
              </a:rPr>
              <a:t>asymtomatic</a:t>
            </a:r>
            <a:endParaRPr lang="en-GB" dirty="0" smtClean="0">
              <a:solidFill>
                <a:srgbClr val="FF3300"/>
              </a:solidFill>
            </a:endParaRPr>
          </a:p>
          <a:p>
            <a:r>
              <a:rPr lang="en-GB" dirty="0" smtClean="0">
                <a:solidFill>
                  <a:srgbClr val="FF3300"/>
                </a:solidFill>
              </a:rPr>
              <a:t>nodule without vascular invasion or satellites</a:t>
            </a:r>
            <a:endParaRPr lang="en-GB" dirty="0">
              <a:solidFill>
                <a:srgbClr val="FF3300"/>
              </a:solidFill>
            </a:endParaRPr>
          </a:p>
        </p:txBody>
      </p:sp>
      <p:sp>
        <p:nvSpPr>
          <p:cNvPr id="36" name="Rectangle 39"/>
          <p:cNvSpPr>
            <a:spLocks noChangeArrowheads="1"/>
          </p:cNvSpPr>
          <p:nvPr/>
        </p:nvSpPr>
        <p:spPr bwMode="auto">
          <a:xfrm>
            <a:off x="323528" y="5805264"/>
            <a:ext cx="188192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en-GB" altLang="ja-JP" sz="1600" b="1" dirty="0" smtClean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Excellent outcome</a:t>
            </a:r>
            <a:endParaRPr kumimoji="1" lang="en-GB" altLang="ja-JP" sz="1600" b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36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 smtClean="0">
                <a:solidFill>
                  <a:srgbClr val="C00000"/>
                </a:solidFill>
              </a:rPr>
              <a:t>BCLC Staging System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2654300" y="1295400"/>
            <a:ext cx="3738563" cy="368300"/>
          </a:xfrm>
          <a:prstGeom prst="rect">
            <a:avLst/>
          </a:prstGeom>
          <a:noFill/>
          <a:ln w="76200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40000"/>
              </a:spcBef>
              <a:buClr>
                <a:schemeClr val="tx1"/>
              </a:buClr>
              <a:buFont typeface="Verdana" pitchFamily="34" charset="0"/>
              <a:buChar char="•"/>
            </a:pPr>
            <a:endParaRPr lang="ja-JP" altLang="en-GB" sz="1200">
              <a:solidFill>
                <a:srgbClr val="000099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8461" name="Text Box 33"/>
          <p:cNvSpPr txBox="1">
            <a:spLocks noChangeArrowheads="1"/>
          </p:cNvSpPr>
          <p:nvPr/>
        </p:nvSpPr>
        <p:spPr bwMode="auto">
          <a:xfrm>
            <a:off x="284163" y="6138863"/>
            <a:ext cx="864711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400" dirty="0" err="1"/>
              <a:t>Llovet</a:t>
            </a:r>
            <a:r>
              <a:rPr lang="en-US" sz="1400" dirty="0"/>
              <a:t> JM, et al. Design and endpoints of clinical trials in </a:t>
            </a:r>
            <a:r>
              <a:rPr lang="en-US" sz="1400" dirty="0" err="1"/>
              <a:t>hepatocellular</a:t>
            </a:r>
            <a:r>
              <a:rPr lang="en-US" sz="1400" dirty="0"/>
              <a:t> carcinoma. Journal of the National Cancer Institute. 2008;100(10):</a:t>
            </a:r>
            <a:r>
              <a:rPr lang="en-US" sz="1400" dirty="0" smtClean="0"/>
              <a:t>698-711</a:t>
            </a:r>
            <a:endParaRPr lang="en-US" sz="1400" dirty="0"/>
          </a:p>
        </p:txBody>
      </p:sp>
      <p:grpSp>
        <p:nvGrpSpPr>
          <p:cNvPr id="2" name="Group 33"/>
          <p:cNvGrpSpPr/>
          <p:nvPr/>
        </p:nvGrpSpPr>
        <p:grpSpPr>
          <a:xfrm>
            <a:off x="251520" y="1556792"/>
            <a:ext cx="8491023" cy="2352476"/>
            <a:chOff x="214313" y="1898650"/>
            <a:chExt cx="8491023" cy="2352476"/>
          </a:xfrm>
        </p:grpSpPr>
        <p:sp>
          <p:nvSpPr>
            <p:cNvPr id="46097" name="Rectangle 21"/>
            <p:cNvSpPr>
              <a:spLocks noChangeArrowheads="1"/>
            </p:cNvSpPr>
            <p:nvPr/>
          </p:nvSpPr>
          <p:spPr bwMode="auto">
            <a:xfrm>
              <a:off x="7826890" y="3402013"/>
              <a:ext cx="878446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kumimoji="1" lang="en-GB" altLang="ja-JP" sz="1600" b="1" dirty="0">
                  <a:solidFill>
                    <a:srgbClr val="FF3300"/>
                  </a:solidFill>
                  <a:latin typeface="Arial" charset="0"/>
                  <a:ea typeface="MS PGothic" pitchFamily="34" charset="-128"/>
                  <a:cs typeface="Arial" charset="0"/>
                </a:rPr>
                <a:t>Terminal</a:t>
              </a:r>
              <a:br>
                <a:rPr kumimoji="1" lang="en-GB" altLang="ja-JP" sz="1600" b="1" dirty="0">
                  <a:solidFill>
                    <a:srgbClr val="FF3300"/>
                  </a:solidFill>
                  <a:latin typeface="Arial" charset="0"/>
                  <a:ea typeface="MS PGothic" pitchFamily="34" charset="-128"/>
                  <a:cs typeface="Arial" charset="0"/>
                </a:rPr>
              </a:br>
              <a:r>
                <a:rPr kumimoji="1" lang="en-GB" altLang="ja-JP" sz="1600" b="1" dirty="0">
                  <a:solidFill>
                    <a:srgbClr val="FF3300"/>
                  </a:solidFill>
                  <a:latin typeface="Arial" charset="0"/>
                  <a:ea typeface="MS PGothic" pitchFamily="34" charset="-128"/>
                  <a:cs typeface="Arial" charset="0"/>
                </a:rPr>
                <a:t>stage (D</a:t>
              </a:r>
              <a:r>
                <a:rPr kumimoji="1" lang="en-GB" altLang="ja-JP" sz="1600" dirty="0">
                  <a:solidFill>
                    <a:srgbClr val="FF3300"/>
                  </a:solidFill>
                  <a:latin typeface="Arial" charset="0"/>
                  <a:ea typeface="MS PGothic" pitchFamily="34" charset="-128"/>
                  <a:cs typeface="Arial" charset="0"/>
                </a:rPr>
                <a:t>)</a:t>
              </a:r>
            </a:p>
          </p:txBody>
        </p:sp>
        <p:sp>
          <p:nvSpPr>
            <p:cNvPr id="18437" name="Rectangle 25"/>
            <p:cNvSpPr>
              <a:spLocks noChangeArrowheads="1"/>
            </p:cNvSpPr>
            <p:nvPr/>
          </p:nvSpPr>
          <p:spPr bwMode="auto">
            <a:xfrm>
              <a:off x="3789933" y="2759075"/>
              <a:ext cx="185146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GB" altLang="ja-JP" sz="1600" dirty="0" smtClean="0">
                  <a:ea typeface="MS PGothic" pitchFamily="34" charset="-128"/>
                  <a:cs typeface="Arial" pitchFamily="34" charset="0"/>
                </a:rPr>
                <a:t>PS </a:t>
              </a:r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0-2, Child-Pugh A-B</a:t>
              </a:r>
            </a:p>
          </p:txBody>
        </p:sp>
        <p:sp>
          <p:nvSpPr>
            <p:cNvPr id="18438" name="Rectangle 26"/>
            <p:cNvSpPr>
              <a:spLocks noChangeArrowheads="1"/>
            </p:cNvSpPr>
            <p:nvPr/>
          </p:nvSpPr>
          <p:spPr bwMode="auto">
            <a:xfrm>
              <a:off x="3851920" y="4005064"/>
              <a:ext cx="1720850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GB" altLang="ja-JP" sz="1600" dirty="0" err="1">
                  <a:ea typeface="MS PGothic" pitchFamily="34" charset="-128"/>
                  <a:cs typeface="Arial" pitchFamily="34" charset="0"/>
                </a:rPr>
                <a:t>Multinodular</a:t>
              </a:r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, PS 0 </a:t>
              </a:r>
            </a:p>
          </p:txBody>
        </p:sp>
        <p:sp>
          <p:nvSpPr>
            <p:cNvPr id="18439" name="Rectangle 34"/>
            <p:cNvSpPr>
              <a:spLocks noChangeArrowheads="1"/>
            </p:cNvSpPr>
            <p:nvPr/>
          </p:nvSpPr>
          <p:spPr bwMode="auto">
            <a:xfrm>
              <a:off x="5868144" y="3933056"/>
              <a:ext cx="1404937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GB" altLang="ja-JP" sz="1600">
                  <a:ea typeface="MS PGothic" pitchFamily="34" charset="-128"/>
                  <a:cs typeface="Arial" pitchFamily="34" charset="0"/>
                </a:rPr>
                <a:t>N1, M1, PS 1-2</a:t>
              </a:r>
            </a:p>
          </p:txBody>
        </p:sp>
        <p:sp>
          <p:nvSpPr>
            <p:cNvPr id="18440" name="Rectangle 35"/>
            <p:cNvSpPr>
              <a:spLocks noChangeArrowheads="1"/>
            </p:cNvSpPr>
            <p:nvPr/>
          </p:nvSpPr>
          <p:spPr bwMode="auto">
            <a:xfrm>
              <a:off x="2339752" y="3933056"/>
              <a:ext cx="1182687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&lt; 3 cm, PS 0</a:t>
              </a:r>
            </a:p>
          </p:txBody>
        </p:sp>
        <p:sp>
          <p:nvSpPr>
            <p:cNvPr id="46108" name="Rectangle 36"/>
            <p:cNvSpPr>
              <a:spLocks noChangeArrowheads="1"/>
            </p:cNvSpPr>
            <p:nvPr/>
          </p:nvSpPr>
          <p:spPr bwMode="auto">
            <a:xfrm>
              <a:off x="3951288" y="3390900"/>
              <a:ext cx="1563687" cy="49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kumimoji="1" lang="en-GB" altLang="ja-JP" sz="1600" b="1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  <a:t>Intermediate stage (B)</a:t>
              </a:r>
            </a:p>
          </p:txBody>
        </p:sp>
        <p:sp>
          <p:nvSpPr>
            <p:cNvPr id="18442" name="Rectangle 37"/>
            <p:cNvSpPr>
              <a:spLocks noChangeArrowheads="1"/>
            </p:cNvSpPr>
            <p:nvPr/>
          </p:nvSpPr>
          <p:spPr bwMode="auto">
            <a:xfrm>
              <a:off x="7570783" y="2730500"/>
              <a:ext cx="109062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GB" altLang="ja-JP" sz="1600" dirty="0" smtClean="0">
                  <a:ea typeface="MS PGothic" pitchFamily="34" charset="-128"/>
                  <a:cs typeface="Arial" pitchFamily="34" charset="0"/>
                </a:rPr>
                <a:t>PS </a:t>
              </a:r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&gt; 2,</a:t>
              </a:r>
              <a:b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</a:br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Child-Pugh C</a:t>
              </a:r>
            </a:p>
          </p:txBody>
        </p:sp>
        <p:sp>
          <p:nvSpPr>
            <p:cNvPr id="46110" name="Rectangle 39"/>
            <p:cNvSpPr>
              <a:spLocks noChangeArrowheads="1"/>
            </p:cNvSpPr>
            <p:nvPr/>
          </p:nvSpPr>
          <p:spPr bwMode="auto">
            <a:xfrm>
              <a:off x="214313" y="3390900"/>
              <a:ext cx="187217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1" lang="en-GB" altLang="ja-JP" sz="1600" b="1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  <a:t>Very early stage (0)</a:t>
              </a:r>
            </a:p>
          </p:txBody>
        </p:sp>
        <p:sp>
          <p:nvSpPr>
            <p:cNvPr id="18444" name="Rectangle 40"/>
            <p:cNvSpPr>
              <a:spLocks noChangeArrowheads="1"/>
            </p:cNvSpPr>
            <p:nvPr/>
          </p:nvSpPr>
          <p:spPr bwMode="auto">
            <a:xfrm>
              <a:off x="323528" y="3717032"/>
              <a:ext cx="1584325" cy="493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Single &lt; 2 cm</a:t>
              </a:r>
            </a:p>
            <a:p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Carcinoma in situ</a:t>
              </a:r>
            </a:p>
          </p:txBody>
        </p:sp>
        <p:sp>
          <p:nvSpPr>
            <p:cNvPr id="46112" name="Rectangle 41"/>
            <p:cNvSpPr>
              <a:spLocks noChangeArrowheads="1"/>
            </p:cNvSpPr>
            <p:nvPr/>
          </p:nvSpPr>
          <p:spPr bwMode="auto">
            <a:xfrm>
              <a:off x="2362200" y="3390900"/>
              <a:ext cx="143789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1" lang="en-GB" altLang="ja-JP" sz="1600" b="1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  <a:t>Early stage (A)</a:t>
              </a:r>
            </a:p>
          </p:txBody>
        </p:sp>
        <p:sp>
          <p:nvSpPr>
            <p:cNvPr id="18446" name="Rectangle 42"/>
            <p:cNvSpPr>
              <a:spLocks noChangeArrowheads="1"/>
            </p:cNvSpPr>
            <p:nvPr/>
          </p:nvSpPr>
          <p:spPr bwMode="auto">
            <a:xfrm>
              <a:off x="2123728" y="3717032"/>
              <a:ext cx="17526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Single or 3 nodules</a:t>
              </a:r>
            </a:p>
          </p:txBody>
        </p:sp>
        <p:sp>
          <p:nvSpPr>
            <p:cNvPr id="46114" name="Rectangle 43"/>
            <p:cNvSpPr>
              <a:spLocks noChangeArrowheads="1"/>
            </p:cNvSpPr>
            <p:nvPr/>
          </p:nvSpPr>
          <p:spPr bwMode="auto">
            <a:xfrm>
              <a:off x="5857875" y="3390900"/>
              <a:ext cx="191398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1" lang="en-GB" altLang="ja-JP" sz="1600" b="1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  <a:t>Advanced stage (C)</a:t>
              </a:r>
            </a:p>
          </p:txBody>
        </p:sp>
        <p:sp>
          <p:nvSpPr>
            <p:cNvPr id="18448" name="Rectangle 44"/>
            <p:cNvSpPr>
              <a:spLocks noChangeArrowheads="1"/>
            </p:cNvSpPr>
            <p:nvPr/>
          </p:nvSpPr>
          <p:spPr bwMode="auto">
            <a:xfrm>
              <a:off x="5868144" y="3717032"/>
              <a:ext cx="1490663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Portal invasion,</a:t>
              </a:r>
            </a:p>
          </p:txBody>
        </p:sp>
        <p:sp>
          <p:nvSpPr>
            <p:cNvPr id="18449" name="Rectangle 45"/>
            <p:cNvSpPr>
              <a:spLocks noChangeArrowheads="1"/>
            </p:cNvSpPr>
            <p:nvPr/>
          </p:nvSpPr>
          <p:spPr bwMode="auto">
            <a:xfrm>
              <a:off x="509588" y="2784475"/>
              <a:ext cx="17526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PS 0, Child-Pugh A</a:t>
              </a:r>
            </a:p>
          </p:txBody>
        </p:sp>
        <p:sp>
          <p:nvSpPr>
            <p:cNvPr id="18450" name="Line 48"/>
            <p:cNvSpPr>
              <a:spLocks noChangeShapeType="1"/>
            </p:cNvSpPr>
            <p:nvPr/>
          </p:nvSpPr>
          <p:spPr bwMode="auto">
            <a:xfrm>
              <a:off x="1374775" y="2052638"/>
              <a:ext cx="6735763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1" name="Line 49"/>
            <p:cNvSpPr>
              <a:spLocks noChangeShapeType="1"/>
            </p:cNvSpPr>
            <p:nvPr/>
          </p:nvSpPr>
          <p:spPr bwMode="auto">
            <a:xfrm>
              <a:off x="3068638" y="3189288"/>
              <a:ext cx="330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2" name="Line 72"/>
            <p:cNvSpPr>
              <a:spLocks noChangeShapeType="1"/>
            </p:cNvSpPr>
            <p:nvPr/>
          </p:nvSpPr>
          <p:spPr bwMode="auto">
            <a:xfrm>
              <a:off x="4721225" y="2965450"/>
              <a:ext cx="0" cy="403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3" name="Line 74"/>
            <p:cNvSpPr>
              <a:spLocks noChangeShapeType="1"/>
            </p:cNvSpPr>
            <p:nvPr/>
          </p:nvSpPr>
          <p:spPr bwMode="auto">
            <a:xfrm>
              <a:off x="1387475" y="2044700"/>
              <a:ext cx="0" cy="1984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4" name="Line 75"/>
            <p:cNvSpPr>
              <a:spLocks noChangeShapeType="1"/>
            </p:cNvSpPr>
            <p:nvPr/>
          </p:nvSpPr>
          <p:spPr bwMode="auto">
            <a:xfrm>
              <a:off x="4705350" y="2044700"/>
              <a:ext cx="0" cy="1984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5" name="Line 76"/>
            <p:cNvSpPr>
              <a:spLocks noChangeShapeType="1"/>
            </p:cNvSpPr>
            <p:nvPr/>
          </p:nvSpPr>
          <p:spPr bwMode="auto">
            <a:xfrm>
              <a:off x="8110538" y="2039938"/>
              <a:ext cx="0" cy="207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6" name="Line 78"/>
            <p:cNvSpPr>
              <a:spLocks noChangeShapeType="1"/>
            </p:cNvSpPr>
            <p:nvPr/>
          </p:nvSpPr>
          <p:spPr bwMode="auto">
            <a:xfrm flipH="1">
              <a:off x="6356350" y="3187700"/>
              <a:ext cx="0" cy="214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7" name="Line 79"/>
            <p:cNvSpPr>
              <a:spLocks noChangeShapeType="1"/>
            </p:cNvSpPr>
            <p:nvPr/>
          </p:nvSpPr>
          <p:spPr bwMode="auto">
            <a:xfrm flipH="1">
              <a:off x="3081338" y="3187700"/>
              <a:ext cx="0" cy="214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8" name="Line 87"/>
            <p:cNvSpPr>
              <a:spLocks noChangeShapeType="1"/>
            </p:cNvSpPr>
            <p:nvPr/>
          </p:nvSpPr>
          <p:spPr bwMode="auto">
            <a:xfrm>
              <a:off x="1412875" y="3049588"/>
              <a:ext cx="0" cy="352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9" name="Line 88"/>
            <p:cNvSpPr>
              <a:spLocks noChangeShapeType="1"/>
            </p:cNvSpPr>
            <p:nvPr/>
          </p:nvSpPr>
          <p:spPr bwMode="auto">
            <a:xfrm>
              <a:off x="8140700" y="3178175"/>
              <a:ext cx="0" cy="241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49" name="Text Box 11"/>
            <p:cNvSpPr txBox="1">
              <a:spLocks noChangeArrowheads="1"/>
            </p:cNvSpPr>
            <p:nvPr/>
          </p:nvSpPr>
          <p:spPr bwMode="auto">
            <a:xfrm>
              <a:off x="4329113" y="1898650"/>
              <a:ext cx="898525" cy="369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GB" altLang="ja-JP" b="1" dirty="0">
                  <a:solidFill>
                    <a:srgbClr val="C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HCC</a:t>
              </a:r>
            </a:p>
          </p:txBody>
        </p:sp>
        <p:sp>
          <p:nvSpPr>
            <p:cNvPr id="32798" name="TextBox 66"/>
            <p:cNvSpPr txBox="1">
              <a:spLocks noChangeArrowheads="1"/>
            </p:cNvSpPr>
            <p:nvPr/>
          </p:nvSpPr>
          <p:spPr bwMode="auto">
            <a:xfrm>
              <a:off x="896938" y="2328863"/>
              <a:ext cx="1010766" cy="369332"/>
            </a:xfrm>
            <a:prstGeom prst="rect">
              <a:avLst/>
            </a:prstGeom>
            <a:solidFill>
              <a:srgbClr val="F6910A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Stage 0</a:t>
              </a:r>
            </a:p>
          </p:txBody>
        </p:sp>
        <p:sp>
          <p:nvSpPr>
            <p:cNvPr id="32799" name="TextBox 67"/>
            <p:cNvSpPr txBox="1">
              <a:spLocks noChangeArrowheads="1"/>
            </p:cNvSpPr>
            <p:nvPr/>
          </p:nvSpPr>
          <p:spPr bwMode="auto">
            <a:xfrm>
              <a:off x="4102100" y="2328863"/>
              <a:ext cx="1189980" cy="369332"/>
            </a:xfrm>
            <a:prstGeom prst="rect">
              <a:avLst/>
            </a:prstGeom>
            <a:solidFill>
              <a:srgbClr val="F6910A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Stage A-C</a:t>
              </a:r>
            </a:p>
          </p:txBody>
        </p:sp>
        <p:sp>
          <p:nvSpPr>
            <p:cNvPr id="32800" name="TextBox 68"/>
            <p:cNvSpPr txBox="1">
              <a:spLocks noChangeArrowheads="1"/>
            </p:cNvSpPr>
            <p:nvPr/>
          </p:nvSpPr>
          <p:spPr bwMode="auto">
            <a:xfrm>
              <a:off x="7602538" y="2328863"/>
              <a:ext cx="1001910" cy="369332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Stage D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983760" y="3861048"/>
            <a:ext cx="216024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3300"/>
                </a:solidFill>
              </a:rPr>
              <a:t>End-stage patient</a:t>
            </a:r>
          </a:p>
          <a:p>
            <a:r>
              <a:rPr lang="en-GB" dirty="0" smtClean="0">
                <a:solidFill>
                  <a:srgbClr val="FF3300"/>
                </a:solidFill>
              </a:rPr>
              <a:t>Deranged liver function</a:t>
            </a:r>
          </a:p>
          <a:p>
            <a:r>
              <a:rPr lang="en-GB" dirty="0" smtClean="0">
                <a:solidFill>
                  <a:srgbClr val="FF3300"/>
                </a:solidFill>
              </a:rPr>
              <a:t>Completely disabled</a:t>
            </a:r>
          </a:p>
          <a:p>
            <a:endParaRPr lang="en-GB" sz="800" dirty="0" smtClean="0">
              <a:solidFill>
                <a:srgbClr val="FF0000"/>
              </a:solidFill>
            </a:endParaRPr>
          </a:p>
          <a:p>
            <a:r>
              <a:rPr lang="en-GB" b="1" dirty="0" smtClean="0">
                <a:solidFill>
                  <a:srgbClr val="FF0000"/>
                </a:solidFill>
              </a:rPr>
              <a:t>Poor prognosis</a:t>
            </a:r>
          </a:p>
          <a:p>
            <a:r>
              <a:rPr lang="en-GB" b="1" dirty="0" smtClean="0">
                <a:solidFill>
                  <a:srgbClr val="FF0000"/>
                </a:solidFill>
              </a:rPr>
              <a:t>No intervention will benefit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9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b="1" dirty="0" smtClean="0">
                <a:solidFill>
                  <a:srgbClr val="C00000"/>
                </a:solidFill>
              </a:rPr>
              <a:t>BCLC Staging System</a:t>
            </a:r>
          </a:p>
        </p:txBody>
      </p:sp>
      <p:sp>
        <p:nvSpPr>
          <p:cNvPr id="18435" name="Rectangle 10"/>
          <p:cNvSpPr>
            <a:spLocks noChangeArrowheads="1"/>
          </p:cNvSpPr>
          <p:nvPr/>
        </p:nvSpPr>
        <p:spPr bwMode="auto">
          <a:xfrm>
            <a:off x="2654300" y="1295400"/>
            <a:ext cx="3738563" cy="368300"/>
          </a:xfrm>
          <a:prstGeom prst="rect">
            <a:avLst/>
          </a:prstGeom>
          <a:noFill/>
          <a:ln w="76200">
            <a:noFill/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40000"/>
              </a:spcBef>
              <a:buClr>
                <a:schemeClr val="tx1"/>
              </a:buClr>
              <a:buFont typeface="Verdana" pitchFamily="34" charset="0"/>
              <a:buChar char="•"/>
            </a:pPr>
            <a:endParaRPr lang="ja-JP" altLang="en-GB" sz="1200">
              <a:solidFill>
                <a:srgbClr val="000099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8461" name="Text Box 33"/>
          <p:cNvSpPr txBox="1">
            <a:spLocks noChangeArrowheads="1"/>
          </p:cNvSpPr>
          <p:nvPr/>
        </p:nvSpPr>
        <p:spPr bwMode="auto">
          <a:xfrm>
            <a:off x="284163" y="6138863"/>
            <a:ext cx="8647112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400" dirty="0" err="1"/>
              <a:t>Llovet</a:t>
            </a:r>
            <a:r>
              <a:rPr lang="en-US" sz="1400" dirty="0"/>
              <a:t> JM, et al. Design and endpoints of clinical trials in </a:t>
            </a:r>
            <a:r>
              <a:rPr lang="en-US" sz="1400" dirty="0" err="1"/>
              <a:t>hepatocellular</a:t>
            </a:r>
            <a:r>
              <a:rPr lang="en-US" sz="1400" dirty="0"/>
              <a:t> carcinoma. Journal of the National Cancer Institute. 2008;100(10):</a:t>
            </a:r>
            <a:r>
              <a:rPr lang="en-US" sz="1400" dirty="0" smtClean="0"/>
              <a:t>698-711</a:t>
            </a:r>
            <a:endParaRPr lang="en-US" sz="1400" dirty="0"/>
          </a:p>
        </p:txBody>
      </p:sp>
      <p:grpSp>
        <p:nvGrpSpPr>
          <p:cNvPr id="2" name="Group 33"/>
          <p:cNvGrpSpPr/>
          <p:nvPr/>
        </p:nvGrpSpPr>
        <p:grpSpPr>
          <a:xfrm>
            <a:off x="251520" y="1556792"/>
            <a:ext cx="8491023" cy="2352476"/>
            <a:chOff x="214313" y="1898650"/>
            <a:chExt cx="8491023" cy="2352476"/>
          </a:xfrm>
        </p:grpSpPr>
        <p:sp>
          <p:nvSpPr>
            <p:cNvPr id="46097" name="Rectangle 21"/>
            <p:cNvSpPr>
              <a:spLocks noChangeArrowheads="1"/>
            </p:cNvSpPr>
            <p:nvPr/>
          </p:nvSpPr>
          <p:spPr bwMode="auto">
            <a:xfrm>
              <a:off x="7826890" y="3402013"/>
              <a:ext cx="878446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>
                <a:defRPr/>
              </a:pPr>
              <a:r>
                <a:rPr kumimoji="1" lang="en-GB" altLang="ja-JP" sz="1600" b="1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  <a:t>Terminal</a:t>
              </a:r>
              <a:br>
                <a:rPr kumimoji="1" lang="en-GB" altLang="ja-JP" sz="1600" b="1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</a:br>
              <a:r>
                <a:rPr kumimoji="1" lang="en-GB" altLang="ja-JP" sz="1600" b="1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  <a:t>stage (D</a:t>
              </a:r>
              <a:r>
                <a:rPr kumimoji="1" lang="en-GB" altLang="ja-JP" sz="1600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  <a:t>)</a:t>
              </a:r>
            </a:p>
          </p:txBody>
        </p:sp>
        <p:sp>
          <p:nvSpPr>
            <p:cNvPr id="18437" name="Rectangle 25"/>
            <p:cNvSpPr>
              <a:spLocks noChangeArrowheads="1"/>
            </p:cNvSpPr>
            <p:nvPr/>
          </p:nvSpPr>
          <p:spPr bwMode="auto">
            <a:xfrm>
              <a:off x="3789933" y="2759075"/>
              <a:ext cx="185146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GB" altLang="ja-JP" sz="1600" dirty="0" smtClean="0">
                  <a:ea typeface="MS PGothic" pitchFamily="34" charset="-128"/>
                  <a:cs typeface="Arial" pitchFamily="34" charset="0"/>
                </a:rPr>
                <a:t>PS </a:t>
              </a:r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0-2, Child-Pugh A-B</a:t>
              </a:r>
            </a:p>
          </p:txBody>
        </p:sp>
        <p:sp>
          <p:nvSpPr>
            <p:cNvPr id="18438" name="Rectangle 26"/>
            <p:cNvSpPr>
              <a:spLocks noChangeArrowheads="1"/>
            </p:cNvSpPr>
            <p:nvPr/>
          </p:nvSpPr>
          <p:spPr bwMode="auto">
            <a:xfrm>
              <a:off x="3851920" y="4005064"/>
              <a:ext cx="1720850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GB" altLang="ja-JP" sz="1600" dirty="0" err="1">
                  <a:ea typeface="MS PGothic" pitchFamily="34" charset="-128"/>
                  <a:cs typeface="Arial" pitchFamily="34" charset="0"/>
                </a:rPr>
                <a:t>Multinodular</a:t>
              </a:r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, PS 0 </a:t>
              </a:r>
            </a:p>
          </p:txBody>
        </p:sp>
        <p:sp>
          <p:nvSpPr>
            <p:cNvPr id="18439" name="Rectangle 34"/>
            <p:cNvSpPr>
              <a:spLocks noChangeArrowheads="1"/>
            </p:cNvSpPr>
            <p:nvPr/>
          </p:nvSpPr>
          <p:spPr bwMode="auto">
            <a:xfrm>
              <a:off x="5868144" y="3933056"/>
              <a:ext cx="1404937" cy="246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GB" altLang="ja-JP" sz="1600">
                  <a:ea typeface="MS PGothic" pitchFamily="34" charset="-128"/>
                  <a:cs typeface="Arial" pitchFamily="34" charset="0"/>
                </a:rPr>
                <a:t>N1, M1, PS 1-2</a:t>
              </a:r>
            </a:p>
          </p:txBody>
        </p:sp>
        <p:sp>
          <p:nvSpPr>
            <p:cNvPr id="18440" name="Rectangle 35"/>
            <p:cNvSpPr>
              <a:spLocks noChangeArrowheads="1"/>
            </p:cNvSpPr>
            <p:nvPr/>
          </p:nvSpPr>
          <p:spPr bwMode="auto">
            <a:xfrm>
              <a:off x="2339752" y="3933056"/>
              <a:ext cx="1182687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&lt; 3 cm, PS 0</a:t>
              </a:r>
            </a:p>
          </p:txBody>
        </p:sp>
        <p:sp>
          <p:nvSpPr>
            <p:cNvPr id="46108" name="Rectangle 36"/>
            <p:cNvSpPr>
              <a:spLocks noChangeArrowheads="1"/>
            </p:cNvSpPr>
            <p:nvPr/>
          </p:nvSpPr>
          <p:spPr bwMode="auto">
            <a:xfrm>
              <a:off x="3951288" y="3390900"/>
              <a:ext cx="1563687" cy="493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kumimoji="1" lang="en-GB" altLang="ja-JP" sz="1600" b="1" dirty="0">
                  <a:solidFill>
                    <a:srgbClr val="FF3300"/>
                  </a:solidFill>
                  <a:latin typeface="Arial" charset="0"/>
                  <a:ea typeface="MS PGothic" pitchFamily="34" charset="-128"/>
                  <a:cs typeface="Arial" charset="0"/>
                </a:rPr>
                <a:t>Intermediate stage (B)</a:t>
              </a:r>
            </a:p>
          </p:txBody>
        </p:sp>
        <p:sp>
          <p:nvSpPr>
            <p:cNvPr id="18442" name="Rectangle 37"/>
            <p:cNvSpPr>
              <a:spLocks noChangeArrowheads="1"/>
            </p:cNvSpPr>
            <p:nvPr/>
          </p:nvSpPr>
          <p:spPr bwMode="auto">
            <a:xfrm>
              <a:off x="7570783" y="2730500"/>
              <a:ext cx="109062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GB" altLang="ja-JP" sz="1600" dirty="0" smtClean="0">
                  <a:ea typeface="MS PGothic" pitchFamily="34" charset="-128"/>
                  <a:cs typeface="Arial" pitchFamily="34" charset="0"/>
                </a:rPr>
                <a:t>PS </a:t>
              </a:r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&gt; 2,</a:t>
              </a:r>
              <a:b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</a:br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Child-Pugh C</a:t>
              </a:r>
            </a:p>
          </p:txBody>
        </p:sp>
        <p:sp>
          <p:nvSpPr>
            <p:cNvPr id="46110" name="Rectangle 39"/>
            <p:cNvSpPr>
              <a:spLocks noChangeArrowheads="1"/>
            </p:cNvSpPr>
            <p:nvPr/>
          </p:nvSpPr>
          <p:spPr bwMode="auto">
            <a:xfrm>
              <a:off x="214313" y="3390900"/>
              <a:ext cx="187217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1" lang="en-GB" altLang="ja-JP" sz="1600" b="1" dirty="0">
                  <a:solidFill>
                    <a:srgbClr val="F6910A"/>
                  </a:solidFill>
                  <a:latin typeface="Arial" charset="0"/>
                  <a:ea typeface="MS PGothic" pitchFamily="34" charset="-128"/>
                  <a:cs typeface="Arial" charset="0"/>
                </a:rPr>
                <a:t>Very early stage (0)</a:t>
              </a:r>
            </a:p>
          </p:txBody>
        </p:sp>
        <p:sp>
          <p:nvSpPr>
            <p:cNvPr id="18444" name="Rectangle 40"/>
            <p:cNvSpPr>
              <a:spLocks noChangeArrowheads="1"/>
            </p:cNvSpPr>
            <p:nvPr/>
          </p:nvSpPr>
          <p:spPr bwMode="auto">
            <a:xfrm>
              <a:off x="323528" y="3717032"/>
              <a:ext cx="1584325" cy="493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Single &lt; 2 cm</a:t>
              </a:r>
            </a:p>
            <a:p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Carcinoma in situ</a:t>
              </a:r>
            </a:p>
          </p:txBody>
        </p:sp>
        <p:sp>
          <p:nvSpPr>
            <p:cNvPr id="46112" name="Rectangle 41"/>
            <p:cNvSpPr>
              <a:spLocks noChangeArrowheads="1"/>
            </p:cNvSpPr>
            <p:nvPr/>
          </p:nvSpPr>
          <p:spPr bwMode="auto">
            <a:xfrm>
              <a:off x="2362200" y="3390900"/>
              <a:ext cx="143789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1" lang="en-GB" altLang="ja-JP" sz="1600" b="1" dirty="0">
                  <a:solidFill>
                    <a:srgbClr val="FF3300"/>
                  </a:solidFill>
                  <a:latin typeface="Arial" charset="0"/>
                  <a:ea typeface="MS PGothic" pitchFamily="34" charset="-128"/>
                  <a:cs typeface="Arial" charset="0"/>
                </a:rPr>
                <a:t>Early stage (A)</a:t>
              </a:r>
            </a:p>
          </p:txBody>
        </p:sp>
        <p:sp>
          <p:nvSpPr>
            <p:cNvPr id="18446" name="Rectangle 42"/>
            <p:cNvSpPr>
              <a:spLocks noChangeArrowheads="1"/>
            </p:cNvSpPr>
            <p:nvPr/>
          </p:nvSpPr>
          <p:spPr bwMode="auto">
            <a:xfrm>
              <a:off x="2123728" y="3717032"/>
              <a:ext cx="1752600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Single or 3 nodules</a:t>
              </a:r>
            </a:p>
          </p:txBody>
        </p:sp>
        <p:sp>
          <p:nvSpPr>
            <p:cNvPr id="46114" name="Rectangle 43"/>
            <p:cNvSpPr>
              <a:spLocks noChangeArrowheads="1"/>
            </p:cNvSpPr>
            <p:nvPr/>
          </p:nvSpPr>
          <p:spPr bwMode="auto">
            <a:xfrm>
              <a:off x="5857875" y="3390900"/>
              <a:ext cx="1913985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kumimoji="1" lang="en-GB" altLang="ja-JP" sz="1600" b="1" dirty="0">
                  <a:solidFill>
                    <a:srgbClr val="FF3300"/>
                  </a:solidFill>
                  <a:latin typeface="Arial" charset="0"/>
                  <a:ea typeface="MS PGothic" pitchFamily="34" charset="-128"/>
                  <a:cs typeface="Arial" charset="0"/>
                </a:rPr>
                <a:t>Advanced stage (C)</a:t>
              </a:r>
            </a:p>
          </p:txBody>
        </p:sp>
        <p:sp>
          <p:nvSpPr>
            <p:cNvPr id="18448" name="Rectangle 44"/>
            <p:cNvSpPr>
              <a:spLocks noChangeArrowheads="1"/>
            </p:cNvSpPr>
            <p:nvPr/>
          </p:nvSpPr>
          <p:spPr bwMode="auto">
            <a:xfrm>
              <a:off x="5868144" y="3717032"/>
              <a:ext cx="1490663" cy="247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Portal invasion,</a:t>
              </a:r>
            </a:p>
          </p:txBody>
        </p:sp>
        <p:sp>
          <p:nvSpPr>
            <p:cNvPr id="18449" name="Rectangle 45"/>
            <p:cNvSpPr>
              <a:spLocks noChangeArrowheads="1"/>
            </p:cNvSpPr>
            <p:nvPr/>
          </p:nvSpPr>
          <p:spPr bwMode="auto">
            <a:xfrm>
              <a:off x="509588" y="2784475"/>
              <a:ext cx="17526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kumimoji="1" lang="en-GB" altLang="ja-JP" sz="1600" dirty="0">
                  <a:ea typeface="MS PGothic" pitchFamily="34" charset="-128"/>
                  <a:cs typeface="Arial" pitchFamily="34" charset="0"/>
                </a:rPr>
                <a:t>PS 0, Child-Pugh A</a:t>
              </a:r>
            </a:p>
          </p:txBody>
        </p:sp>
        <p:sp>
          <p:nvSpPr>
            <p:cNvPr id="18450" name="Line 48"/>
            <p:cNvSpPr>
              <a:spLocks noChangeShapeType="1"/>
            </p:cNvSpPr>
            <p:nvPr/>
          </p:nvSpPr>
          <p:spPr bwMode="auto">
            <a:xfrm>
              <a:off x="1374775" y="2052638"/>
              <a:ext cx="6735763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1" name="Line 49"/>
            <p:cNvSpPr>
              <a:spLocks noChangeShapeType="1"/>
            </p:cNvSpPr>
            <p:nvPr/>
          </p:nvSpPr>
          <p:spPr bwMode="auto">
            <a:xfrm>
              <a:off x="3068638" y="3189288"/>
              <a:ext cx="3302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2" name="Line 72"/>
            <p:cNvSpPr>
              <a:spLocks noChangeShapeType="1"/>
            </p:cNvSpPr>
            <p:nvPr/>
          </p:nvSpPr>
          <p:spPr bwMode="auto">
            <a:xfrm>
              <a:off x="4721225" y="2965450"/>
              <a:ext cx="0" cy="4032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3" name="Line 74"/>
            <p:cNvSpPr>
              <a:spLocks noChangeShapeType="1"/>
            </p:cNvSpPr>
            <p:nvPr/>
          </p:nvSpPr>
          <p:spPr bwMode="auto">
            <a:xfrm>
              <a:off x="1387475" y="2044700"/>
              <a:ext cx="0" cy="1984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4" name="Line 75"/>
            <p:cNvSpPr>
              <a:spLocks noChangeShapeType="1"/>
            </p:cNvSpPr>
            <p:nvPr/>
          </p:nvSpPr>
          <p:spPr bwMode="auto">
            <a:xfrm>
              <a:off x="4705350" y="2044700"/>
              <a:ext cx="0" cy="1984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5" name="Line 76"/>
            <p:cNvSpPr>
              <a:spLocks noChangeShapeType="1"/>
            </p:cNvSpPr>
            <p:nvPr/>
          </p:nvSpPr>
          <p:spPr bwMode="auto">
            <a:xfrm>
              <a:off x="8110538" y="2039938"/>
              <a:ext cx="0" cy="207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6" name="Line 78"/>
            <p:cNvSpPr>
              <a:spLocks noChangeShapeType="1"/>
            </p:cNvSpPr>
            <p:nvPr/>
          </p:nvSpPr>
          <p:spPr bwMode="auto">
            <a:xfrm flipH="1">
              <a:off x="6356350" y="3187700"/>
              <a:ext cx="0" cy="214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7" name="Line 79"/>
            <p:cNvSpPr>
              <a:spLocks noChangeShapeType="1"/>
            </p:cNvSpPr>
            <p:nvPr/>
          </p:nvSpPr>
          <p:spPr bwMode="auto">
            <a:xfrm flipH="1">
              <a:off x="3081338" y="3187700"/>
              <a:ext cx="0" cy="2143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8" name="Line 87"/>
            <p:cNvSpPr>
              <a:spLocks noChangeShapeType="1"/>
            </p:cNvSpPr>
            <p:nvPr/>
          </p:nvSpPr>
          <p:spPr bwMode="auto">
            <a:xfrm>
              <a:off x="1412875" y="3049588"/>
              <a:ext cx="0" cy="352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8459" name="Line 88"/>
            <p:cNvSpPr>
              <a:spLocks noChangeShapeType="1"/>
            </p:cNvSpPr>
            <p:nvPr/>
          </p:nvSpPr>
          <p:spPr bwMode="auto">
            <a:xfrm>
              <a:off x="8140700" y="3178175"/>
              <a:ext cx="0" cy="2413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149" name="Text Box 11"/>
            <p:cNvSpPr txBox="1">
              <a:spLocks noChangeArrowheads="1"/>
            </p:cNvSpPr>
            <p:nvPr/>
          </p:nvSpPr>
          <p:spPr bwMode="auto">
            <a:xfrm>
              <a:off x="4329113" y="1898650"/>
              <a:ext cx="898525" cy="3698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kumimoji="1" lang="en-GB" altLang="ja-JP" b="1" dirty="0">
                  <a:solidFill>
                    <a:srgbClr val="C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HCC</a:t>
              </a:r>
            </a:p>
          </p:txBody>
        </p:sp>
        <p:sp>
          <p:nvSpPr>
            <p:cNvPr id="32798" name="TextBox 66"/>
            <p:cNvSpPr txBox="1">
              <a:spLocks noChangeArrowheads="1"/>
            </p:cNvSpPr>
            <p:nvPr/>
          </p:nvSpPr>
          <p:spPr bwMode="auto">
            <a:xfrm>
              <a:off x="896938" y="2328863"/>
              <a:ext cx="1010766" cy="369332"/>
            </a:xfrm>
            <a:prstGeom prst="rect">
              <a:avLst/>
            </a:prstGeom>
            <a:solidFill>
              <a:srgbClr val="F6910A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Stage 0</a:t>
              </a:r>
            </a:p>
          </p:txBody>
        </p:sp>
        <p:sp>
          <p:nvSpPr>
            <p:cNvPr id="32799" name="TextBox 67"/>
            <p:cNvSpPr txBox="1">
              <a:spLocks noChangeArrowheads="1"/>
            </p:cNvSpPr>
            <p:nvPr/>
          </p:nvSpPr>
          <p:spPr bwMode="auto">
            <a:xfrm>
              <a:off x="4102100" y="2328863"/>
              <a:ext cx="1189980" cy="369332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Stage A-C</a:t>
              </a:r>
            </a:p>
          </p:txBody>
        </p:sp>
        <p:sp>
          <p:nvSpPr>
            <p:cNvPr id="32800" name="TextBox 68"/>
            <p:cNvSpPr txBox="1">
              <a:spLocks noChangeArrowheads="1"/>
            </p:cNvSpPr>
            <p:nvPr/>
          </p:nvSpPr>
          <p:spPr bwMode="auto">
            <a:xfrm>
              <a:off x="7602538" y="2328863"/>
              <a:ext cx="1001910" cy="369332"/>
            </a:xfrm>
            <a:prstGeom prst="rect">
              <a:avLst/>
            </a:prstGeom>
            <a:solidFill>
              <a:srgbClr val="F6910A">
                <a:alpha val="5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solidFill>
                    <a:schemeClr val="bg2">
                      <a:lumMod val="10000"/>
                    </a:schemeClr>
                  </a:solidFill>
                </a:rPr>
                <a:t>Stage D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123728" y="4077072"/>
            <a:ext cx="561662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FF3300"/>
                </a:solidFill>
              </a:rPr>
              <a:t>Liver Function – Child-Pugh A-B</a:t>
            </a:r>
          </a:p>
          <a:p>
            <a:r>
              <a:rPr lang="en-GB" dirty="0" smtClean="0">
                <a:solidFill>
                  <a:srgbClr val="FF3300"/>
                </a:solidFill>
              </a:rPr>
              <a:t>Performance Status – </a:t>
            </a:r>
            <a:r>
              <a:rPr lang="en-GB" dirty="0" err="1" smtClean="0">
                <a:solidFill>
                  <a:srgbClr val="FF3300"/>
                </a:solidFill>
              </a:rPr>
              <a:t>Asymtomatic</a:t>
            </a:r>
            <a:r>
              <a:rPr lang="en-GB" dirty="0" smtClean="0">
                <a:solidFill>
                  <a:srgbClr val="FF3300"/>
                </a:solidFill>
              </a:rPr>
              <a:t> (0) to cancer related symptoms (1,2)</a:t>
            </a:r>
          </a:p>
          <a:p>
            <a:r>
              <a:rPr lang="en-GB" dirty="0" smtClean="0">
                <a:solidFill>
                  <a:srgbClr val="FF3300"/>
                </a:solidFill>
              </a:rPr>
              <a:t>Tumour burden – liver-only disease to metastatic disease</a:t>
            </a:r>
          </a:p>
          <a:p>
            <a:endParaRPr lang="en-GB" sz="800" dirty="0" smtClean="0">
              <a:solidFill>
                <a:srgbClr val="FF0000"/>
              </a:solidFill>
            </a:endParaRPr>
          </a:p>
          <a:p>
            <a:r>
              <a:rPr lang="en-GB" b="1" dirty="0" smtClean="0">
                <a:solidFill>
                  <a:srgbClr val="FF0000"/>
                </a:solidFill>
              </a:rPr>
              <a:t>Clinical profile heterogeneous</a:t>
            </a:r>
          </a:p>
        </p:txBody>
      </p:sp>
    </p:spTree>
    <p:extLst>
      <p:ext uri="{BB962C8B-B14F-4D97-AF65-F5344CB8AC3E}">
        <p14:creationId xmlns:p14="http://schemas.microsoft.com/office/powerpoint/2010/main" val="226399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Case study cont.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Single nodule &lt; 3cm</a:t>
            </a:r>
          </a:p>
          <a:p>
            <a:r>
              <a:rPr lang="en-GB" dirty="0" smtClean="0"/>
              <a:t>CTP class B</a:t>
            </a:r>
          </a:p>
          <a:p>
            <a:r>
              <a:rPr lang="en-GB" dirty="0" smtClean="0"/>
              <a:t>Performance status (PS) – 0</a:t>
            </a:r>
          </a:p>
          <a:p>
            <a:r>
              <a:rPr lang="en-GB" dirty="0" smtClean="0"/>
              <a:t>Small varices + </a:t>
            </a:r>
          </a:p>
          <a:p>
            <a:r>
              <a:rPr lang="en-GB" dirty="0" err="1" smtClean="0"/>
              <a:t>Icterus</a:t>
            </a:r>
            <a:r>
              <a:rPr lang="en-GB" dirty="0" smtClean="0"/>
              <a:t> - S </a:t>
            </a:r>
            <a:r>
              <a:rPr lang="en-GB" dirty="0" err="1" smtClean="0"/>
              <a:t>bilirubin</a:t>
            </a:r>
            <a:r>
              <a:rPr lang="en-GB" dirty="0" smtClean="0"/>
              <a:t> 2.2 mg/dl</a:t>
            </a:r>
          </a:p>
          <a:p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72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Q4. What is the stage of HCC </a:t>
            </a:r>
            <a:br>
              <a:rPr lang="en-GB" b="1" dirty="0" smtClean="0">
                <a:solidFill>
                  <a:srgbClr val="C00000"/>
                </a:solidFill>
              </a:rPr>
            </a:br>
            <a:r>
              <a:rPr lang="en-GB" b="1" dirty="0" smtClean="0">
                <a:solidFill>
                  <a:srgbClr val="C00000"/>
                </a:solidFill>
              </a:rPr>
              <a:t>in this patient?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911225">
              <a:buNone/>
            </a:pPr>
            <a:endParaRPr lang="en-GB" dirty="0" smtClean="0"/>
          </a:p>
          <a:p>
            <a:pPr indent="911225">
              <a:buNone/>
            </a:pPr>
            <a:r>
              <a:rPr lang="en-GB" dirty="0" smtClean="0"/>
              <a:t>1. Very early stage</a:t>
            </a:r>
          </a:p>
          <a:p>
            <a:pPr indent="911225">
              <a:buNone/>
            </a:pPr>
            <a:r>
              <a:rPr lang="en-GB" dirty="0" smtClean="0"/>
              <a:t>2. Early stage</a:t>
            </a:r>
          </a:p>
          <a:p>
            <a:pPr indent="911225">
              <a:buNone/>
            </a:pPr>
            <a:r>
              <a:rPr lang="en-GB" dirty="0" smtClean="0"/>
              <a:t>3. Intermediate stage</a:t>
            </a:r>
          </a:p>
          <a:p>
            <a:pPr indent="911225">
              <a:buNone/>
            </a:pPr>
            <a:r>
              <a:rPr lang="en-GB" dirty="0" smtClean="0"/>
              <a:t>4. Advanced stage</a:t>
            </a:r>
          </a:p>
          <a:p>
            <a:pPr indent="911225">
              <a:buNone/>
            </a:pPr>
            <a:r>
              <a:rPr lang="en-GB" dirty="0" smtClean="0"/>
              <a:t>5. Terminal stage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64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Pre-endoscopic medical therapy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Consider </a:t>
            </a:r>
            <a:r>
              <a:rPr lang="en-GB" b="1" i="1" dirty="0" smtClean="0"/>
              <a:t>IV Erythromycin </a:t>
            </a:r>
          </a:p>
          <a:p>
            <a:pPr lvl="1"/>
            <a:r>
              <a:rPr lang="en-GB" dirty="0" smtClean="0"/>
              <a:t>Improve visibility</a:t>
            </a:r>
          </a:p>
          <a:p>
            <a:pPr lvl="1"/>
            <a:r>
              <a:rPr lang="en-GB" dirty="0" smtClean="0"/>
              <a:t>May increase diagnosis at 1</a:t>
            </a:r>
            <a:r>
              <a:rPr lang="en-GB" baseline="30000" dirty="0" smtClean="0"/>
              <a:t>st</a:t>
            </a:r>
            <a:r>
              <a:rPr lang="en-GB" dirty="0" smtClean="0"/>
              <a:t> UGIE</a:t>
            </a:r>
          </a:p>
          <a:p>
            <a:pPr lvl="1"/>
            <a:r>
              <a:rPr lang="en-GB" dirty="0" smtClean="0"/>
              <a:t>Reduce 2</a:t>
            </a:r>
            <a:r>
              <a:rPr lang="en-GB" baseline="30000" dirty="0" smtClean="0"/>
              <a:t>nd</a:t>
            </a:r>
            <a:r>
              <a:rPr lang="en-GB" dirty="0" smtClean="0"/>
              <a:t> look UGIE</a:t>
            </a:r>
          </a:p>
          <a:p>
            <a:r>
              <a:rPr lang="en-GB" dirty="0" smtClean="0"/>
              <a:t>Consider </a:t>
            </a:r>
            <a:r>
              <a:rPr lang="en-GB" b="1" i="1" dirty="0" smtClean="0"/>
              <a:t>IV PPI</a:t>
            </a:r>
          </a:p>
          <a:p>
            <a:pPr lvl="1"/>
            <a:r>
              <a:rPr lang="en-GB" dirty="0"/>
              <a:t>Fewer high-risk stigmata, endoscopic therapies</a:t>
            </a:r>
          </a:p>
          <a:p>
            <a:pPr lvl="1"/>
            <a:r>
              <a:rPr lang="en-GB" i="1" dirty="0" smtClean="0"/>
              <a:t>No </a:t>
            </a:r>
            <a:r>
              <a:rPr lang="en-GB" i="1" dirty="0"/>
              <a:t>change </a:t>
            </a:r>
            <a:r>
              <a:rPr lang="en-GB" dirty="0"/>
              <a:t>in any clinical outcome</a:t>
            </a:r>
          </a:p>
          <a:p>
            <a:pPr lvl="1"/>
            <a:r>
              <a:rPr lang="en-GB" dirty="0" smtClean="0"/>
              <a:t>If </a:t>
            </a:r>
            <a:r>
              <a:rPr lang="en-GB" dirty="0"/>
              <a:t>endoscopic therapy not </a:t>
            </a:r>
            <a:r>
              <a:rPr lang="en-GB" dirty="0" smtClean="0"/>
              <a:t>available or cannot be performed, </a:t>
            </a:r>
            <a:r>
              <a:rPr lang="en-GB" dirty="0"/>
              <a:t>less ulcer </a:t>
            </a:r>
            <a:r>
              <a:rPr lang="en-GB" dirty="0" smtClean="0"/>
              <a:t>re-bleeding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165304"/>
            <a:ext cx="7776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Gastro 2002;123:17; AJG 2006;101:1211; GIE 2002;56:174; NEJM 2007;356:1631</a:t>
            </a:r>
            <a:r>
              <a:rPr lang="sv-SE" sz="1200" dirty="0" smtClean="0"/>
              <a:t>; </a:t>
            </a:r>
            <a:r>
              <a:rPr lang="en-GB" sz="1200" dirty="0" smtClean="0"/>
              <a:t>Mayo </a:t>
            </a:r>
            <a:r>
              <a:rPr lang="en-GB" sz="1200" dirty="0" err="1"/>
              <a:t>Clin</a:t>
            </a:r>
            <a:r>
              <a:rPr lang="en-GB" sz="1200" dirty="0"/>
              <a:t> Proc 2007;82:286;</a:t>
            </a:r>
          </a:p>
        </p:txBody>
      </p:sp>
    </p:spTree>
    <p:extLst>
      <p:ext uri="{BB962C8B-B14F-4D97-AF65-F5344CB8AC3E}">
        <p14:creationId xmlns:p14="http://schemas.microsoft.com/office/powerpoint/2010/main" val="31397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Q4. What is the stage of HCC </a:t>
            </a:r>
            <a:br>
              <a:rPr lang="en-GB" b="1" dirty="0" smtClean="0">
                <a:solidFill>
                  <a:srgbClr val="C00000"/>
                </a:solidFill>
              </a:rPr>
            </a:br>
            <a:r>
              <a:rPr lang="en-GB" b="1" dirty="0" smtClean="0">
                <a:solidFill>
                  <a:srgbClr val="C00000"/>
                </a:solidFill>
              </a:rPr>
              <a:t>in this patient?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911225">
              <a:buNone/>
            </a:pPr>
            <a:endParaRPr lang="en-GB" dirty="0" smtClean="0"/>
          </a:p>
          <a:p>
            <a:pPr indent="911225">
              <a:buNone/>
            </a:pPr>
            <a:r>
              <a:rPr lang="en-GB" dirty="0" smtClean="0"/>
              <a:t>1. Very early stage</a:t>
            </a:r>
          </a:p>
          <a:p>
            <a:pPr indent="911225">
              <a:buNone/>
            </a:pPr>
            <a:r>
              <a:rPr lang="en-GB" dirty="0" smtClean="0">
                <a:solidFill>
                  <a:srgbClr val="008000"/>
                </a:solidFill>
              </a:rPr>
              <a:t>2. Early stage</a:t>
            </a:r>
          </a:p>
          <a:p>
            <a:pPr indent="911225">
              <a:buNone/>
            </a:pPr>
            <a:r>
              <a:rPr lang="en-GB" dirty="0" smtClean="0"/>
              <a:t>3. Intermediate stage</a:t>
            </a:r>
          </a:p>
          <a:p>
            <a:pPr indent="911225">
              <a:buNone/>
            </a:pPr>
            <a:r>
              <a:rPr lang="en-GB" dirty="0" smtClean="0"/>
              <a:t>4. Advanced stage</a:t>
            </a:r>
          </a:p>
          <a:p>
            <a:pPr indent="911225">
              <a:buNone/>
            </a:pPr>
            <a:r>
              <a:rPr lang="en-GB" dirty="0" smtClean="0"/>
              <a:t>5. Terminal stage</a:t>
            </a:r>
          </a:p>
          <a:p>
            <a:endParaRPr lang="en-GB" dirty="0"/>
          </a:p>
        </p:txBody>
      </p:sp>
      <p:pic>
        <p:nvPicPr>
          <p:cNvPr id="4" name="Picture 3" descr="tick-clip-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924944"/>
            <a:ext cx="484269" cy="3623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88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Q5. What is the best treatment option </a:t>
            </a:r>
            <a:br>
              <a:rPr lang="en-GB" b="1" dirty="0" smtClean="0">
                <a:solidFill>
                  <a:srgbClr val="C00000"/>
                </a:solidFill>
              </a:rPr>
            </a:br>
            <a:r>
              <a:rPr lang="en-GB" b="1" dirty="0" smtClean="0">
                <a:solidFill>
                  <a:srgbClr val="C00000"/>
                </a:solidFill>
              </a:rPr>
              <a:t>for this patient’s HCC?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911225">
              <a:buNone/>
            </a:pPr>
            <a:endParaRPr lang="en-GB" dirty="0" smtClean="0"/>
          </a:p>
          <a:p>
            <a:pPr indent="911225">
              <a:buNone/>
            </a:pPr>
            <a:r>
              <a:rPr lang="en-GB" dirty="0" smtClean="0"/>
              <a:t>1. Resection</a:t>
            </a:r>
          </a:p>
          <a:p>
            <a:pPr indent="911225">
              <a:buNone/>
            </a:pPr>
            <a:r>
              <a:rPr lang="en-GB" dirty="0" smtClean="0"/>
              <a:t>2. Liver transplantation</a:t>
            </a:r>
          </a:p>
          <a:p>
            <a:pPr indent="911225">
              <a:buNone/>
            </a:pPr>
            <a:r>
              <a:rPr lang="en-GB" dirty="0" smtClean="0"/>
              <a:t>3. Ablation</a:t>
            </a:r>
          </a:p>
          <a:p>
            <a:pPr indent="911225">
              <a:buNone/>
            </a:pPr>
            <a:r>
              <a:rPr lang="en-GB" dirty="0" smtClean="0"/>
              <a:t>4. TACE</a:t>
            </a:r>
          </a:p>
          <a:p>
            <a:pPr indent="911225">
              <a:buNone/>
            </a:pPr>
            <a:r>
              <a:rPr lang="en-GB" dirty="0" smtClean="0"/>
              <a:t>5. </a:t>
            </a:r>
            <a:r>
              <a:rPr lang="en-GB" dirty="0" err="1" smtClean="0"/>
              <a:t>Sorafenib</a:t>
            </a: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59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How to treat HCC 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Surgical</a:t>
            </a:r>
          </a:p>
          <a:p>
            <a:pPr lvl="1"/>
            <a:r>
              <a:rPr lang="en-GB" dirty="0" smtClean="0"/>
              <a:t>Surgical Resection</a:t>
            </a:r>
          </a:p>
          <a:p>
            <a:pPr lvl="1"/>
            <a:r>
              <a:rPr lang="en-GB" dirty="0" smtClean="0"/>
              <a:t>Liver transplantation</a:t>
            </a:r>
          </a:p>
          <a:p>
            <a:r>
              <a:rPr lang="en-GB" b="1" dirty="0" smtClean="0"/>
              <a:t>Liver directed (image guided) therapies</a:t>
            </a:r>
          </a:p>
          <a:p>
            <a:pPr lvl="1"/>
            <a:r>
              <a:rPr lang="en-GB" dirty="0" err="1" smtClean="0"/>
              <a:t>Percutaneous</a:t>
            </a:r>
            <a:r>
              <a:rPr lang="en-GB" dirty="0" smtClean="0"/>
              <a:t> ablation – RFA (Radio-Frequency Ablation), PEI (</a:t>
            </a:r>
            <a:r>
              <a:rPr lang="en-GB" dirty="0" err="1" smtClean="0"/>
              <a:t>Percutaneous</a:t>
            </a:r>
            <a:r>
              <a:rPr lang="en-GB" dirty="0" smtClean="0"/>
              <a:t> Ethanol Injection)</a:t>
            </a:r>
          </a:p>
          <a:p>
            <a:pPr lvl="1"/>
            <a:r>
              <a:rPr lang="en-GB" dirty="0" smtClean="0"/>
              <a:t>Trans-catheter </a:t>
            </a:r>
            <a:r>
              <a:rPr lang="en-GB" dirty="0" err="1" smtClean="0"/>
              <a:t>embolisation</a:t>
            </a:r>
            <a:r>
              <a:rPr lang="en-GB" dirty="0" smtClean="0"/>
              <a:t> – TACE (Trans-Arterial Chemo-</a:t>
            </a:r>
            <a:r>
              <a:rPr lang="en-GB" dirty="0" err="1" smtClean="0"/>
              <a:t>Embolisation</a:t>
            </a:r>
            <a:r>
              <a:rPr lang="en-GB" dirty="0" smtClean="0"/>
              <a:t>)</a:t>
            </a:r>
          </a:p>
          <a:p>
            <a:r>
              <a:rPr lang="en-GB" b="1" dirty="0" smtClean="0"/>
              <a:t>Systemic therapies </a:t>
            </a:r>
          </a:p>
          <a:p>
            <a:pPr lvl="1"/>
            <a:r>
              <a:rPr lang="en-GB" dirty="0" err="1" smtClean="0"/>
              <a:t>Sorafenib</a:t>
            </a:r>
            <a:endParaRPr lang="en-GB" dirty="0" smtClean="0"/>
          </a:p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153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Surgical </a:t>
            </a:r>
          </a:p>
          <a:p>
            <a:pPr lvl="1"/>
            <a:r>
              <a:rPr lang="en-GB" dirty="0" smtClean="0"/>
              <a:t>Surgical Resection</a:t>
            </a:r>
          </a:p>
          <a:p>
            <a:pPr lvl="1"/>
            <a:r>
              <a:rPr lang="en-GB" dirty="0" smtClean="0"/>
              <a:t>Liver transplantation</a:t>
            </a:r>
          </a:p>
          <a:p>
            <a:r>
              <a:rPr lang="en-GB" b="1" dirty="0" smtClean="0"/>
              <a:t>Liver directed (image guided) therapies</a:t>
            </a:r>
          </a:p>
          <a:p>
            <a:pPr lvl="1"/>
            <a:r>
              <a:rPr lang="en-GB" dirty="0" smtClean="0"/>
              <a:t>Ablation – RFA (Radio-Frequency Ablation), PEI (</a:t>
            </a:r>
            <a:r>
              <a:rPr lang="en-GB" dirty="0" err="1" smtClean="0"/>
              <a:t>Percutaneous</a:t>
            </a:r>
            <a:r>
              <a:rPr lang="en-GB" dirty="0" smtClean="0"/>
              <a:t> Ethanol Injection)</a:t>
            </a:r>
          </a:p>
          <a:p>
            <a:pPr lvl="1"/>
            <a:r>
              <a:rPr lang="en-GB" dirty="0" err="1" smtClean="0">
                <a:solidFill>
                  <a:schemeClr val="bg1">
                    <a:lumMod val="85000"/>
                  </a:schemeClr>
                </a:solidFill>
              </a:rPr>
              <a:t>Embolisation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 – TACE (Trans-Arterial Chemo-</a:t>
            </a:r>
            <a:r>
              <a:rPr lang="en-GB" dirty="0" err="1" smtClean="0">
                <a:solidFill>
                  <a:schemeClr val="bg1">
                    <a:lumMod val="85000"/>
                  </a:schemeClr>
                </a:solidFill>
              </a:rPr>
              <a:t>Embolisation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r>
              <a:rPr lang="en-GB" b="1" dirty="0" smtClean="0">
                <a:solidFill>
                  <a:schemeClr val="bg1">
                    <a:lumMod val="85000"/>
                  </a:schemeClr>
                </a:solidFill>
              </a:rPr>
              <a:t>Systemic therapies </a:t>
            </a:r>
          </a:p>
          <a:p>
            <a:pPr lvl="1"/>
            <a:r>
              <a:rPr lang="en-GB" dirty="0" err="1" smtClean="0">
                <a:solidFill>
                  <a:schemeClr val="bg1">
                    <a:lumMod val="85000"/>
                  </a:schemeClr>
                </a:solidFill>
              </a:rPr>
              <a:t>Sorafenib</a:t>
            </a:r>
            <a:endParaRPr lang="en-GB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4" name="Down Arrow 3"/>
          <p:cNvSpPr/>
          <p:nvPr/>
        </p:nvSpPr>
        <p:spPr>
          <a:xfrm>
            <a:off x="3491880" y="4365104"/>
            <a:ext cx="1656184" cy="936104"/>
          </a:xfrm>
          <a:prstGeom prst="downArrow">
            <a:avLst/>
          </a:prstGeom>
          <a:solidFill>
            <a:srgbClr val="C00000">
              <a:alpha val="6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979712" y="5373216"/>
            <a:ext cx="50405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>
                <a:solidFill>
                  <a:srgbClr val="FF3300"/>
                </a:solidFill>
              </a:rPr>
              <a:t>High rate of Complete Response; potentially curative</a:t>
            </a:r>
            <a:endParaRPr lang="en-GB" sz="2800" b="1" dirty="0">
              <a:solidFill>
                <a:srgbClr val="FF3300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How to treat HCC ?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09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>
                <a:solidFill>
                  <a:schemeClr val="bg1">
                    <a:lumMod val="85000"/>
                  </a:schemeClr>
                </a:solidFill>
              </a:rPr>
              <a:t>Surgical</a:t>
            </a:r>
          </a:p>
          <a:p>
            <a:pPr lvl="1"/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Surgical Resection</a:t>
            </a:r>
          </a:p>
          <a:p>
            <a:pPr lvl="1"/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Liver transplantation</a:t>
            </a:r>
          </a:p>
          <a:p>
            <a:r>
              <a:rPr lang="en-GB" b="1" dirty="0" smtClean="0">
                <a:solidFill>
                  <a:schemeClr val="bg1">
                    <a:lumMod val="85000"/>
                  </a:schemeClr>
                </a:solidFill>
              </a:rPr>
              <a:t>Liver directed (image guided) therapies</a:t>
            </a:r>
          </a:p>
          <a:p>
            <a:pPr lvl="1"/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Ablation – RFA (Radio-Frequency Ablation), PEI (</a:t>
            </a:r>
            <a:r>
              <a:rPr lang="en-GB" dirty="0" err="1" smtClean="0">
                <a:solidFill>
                  <a:schemeClr val="bg1">
                    <a:lumMod val="85000"/>
                  </a:schemeClr>
                </a:solidFill>
              </a:rPr>
              <a:t>Percutaneous</a:t>
            </a:r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 Ethanol Injection)</a:t>
            </a:r>
          </a:p>
          <a:p>
            <a:pPr lvl="1"/>
            <a:r>
              <a:rPr lang="en-GB" dirty="0" err="1" smtClean="0"/>
              <a:t>Embolisation</a:t>
            </a:r>
            <a:r>
              <a:rPr lang="en-GB" dirty="0" smtClean="0"/>
              <a:t> – TACE (Trans-Arterial Chemo-</a:t>
            </a:r>
            <a:r>
              <a:rPr lang="en-GB" dirty="0" err="1" smtClean="0"/>
              <a:t>Embolisation</a:t>
            </a:r>
            <a:r>
              <a:rPr lang="en-GB" dirty="0" smtClean="0"/>
              <a:t>)</a:t>
            </a:r>
          </a:p>
          <a:p>
            <a:r>
              <a:rPr lang="en-GB" b="1" dirty="0" smtClean="0"/>
              <a:t>Systemic therapies </a:t>
            </a:r>
          </a:p>
          <a:p>
            <a:pPr lvl="1"/>
            <a:r>
              <a:rPr lang="en-GB" dirty="0" err="1" smtClean="0"/>
              <a:t>Sorafenib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Down Arrow 3"/>
          <p:cNvSpPr/>
          <p:nvPr/>
        </p:nvSpPr>
        <p:spPr>
          <a:xfrm rot="10800000">
            <a:off x="3491880" y="3140968"/>
            <a:ext cx="1656184" cy="936104"/>
          </a:xfrm>
          <a:prstGeom prst="downArrow">
            <a:avLst/>
          </a:prstGeom>
          <a:solidFill>
            <a:srgbClr val="C00000">
              <a:alpha val="6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115616" y="2492896"/>
            <a:ext cx="633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3300"/>
                </a:solidFill>
              </a:rPr>
              <a:t>Non-curative; Improves survival</a:t>
            </a:r>
            <a:endParaRPr lang="en-GB" sz="2800" b="1" dirty="0">
              <a:solidFill>
                <a:srgbClr val="FF33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How to treat HCC ?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4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8369300" cy="1123950"/>
          </a:xfrm>
        </p:spPr>
        <p:txBody>
          <a:bodyPr anchor="t"/>
          <a:lstStyle/>
          <a:p>
            <a:pPr eaLnBrk="1" hangingPunct="1">
              <a:lnSpc>
                <a:spcPct val="85000"/>
              </a:lnSpc>
            </a:pPr>
            <a:r>
              <a:rPr lang="en-US" sz="3600" b="1" dirty="0" smtClean="0">
                <a:solidFill>
                  <a:srgbClr val="C00000"/>
                </a:solidFill>
              </a:rPr>
              <a:t>Management of HCC requires a Multidisciplinary Team (MDT) approach</a:t>
            </a:r>
          </a:p>
        </p:txBody>
      </p:sp>
      <p:grpSp>
        <p:nvGrpSpPr>
          <p:cNvPr id="2" name="Group 16"/>
          <p:cNvGrpSpPr/>
          <p:nvPr/>
        </p:nvGrpSpPr>
        <p:grpSpPr>
          <a:xfrm>
            <a:off x="1259632" y="1628800"/>
            <a:ext cx="6408712" cy="4649535"/>
            <a:chOff x="1239838" y="1911350"/>
            <a:chExt cx="6408712" cy="4649535"/>
          </a:xfrm>
        </p:grpSpPr>
        <p:sp>
          <p:nvSpPr>
            <p:cNvPr id="3031043" name="Text Box 3"/>
            <p:cNvSpPr txBox="1">
              <a:spLocks noChangeArrowheads="1"/>
            </p:cNvSpPr>
            <p:nvPr/>
          </p:nvSpPr>
          <p:spPr bwMode="auto">
            <a:xfrm>
              <a:off x="3256062" y="5727774"/>
              <a:ext cx="2583433" cy="8331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square" lIns="93534" tIns="46767" rIns="93534" bIns="46767">
              <a:spAutoFit/>
            </a:bodyPr>
            <a:lstStyle/>
            <a:p>
              <a:pPr algn="ctr" defTabSz="935038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Arial" charset="0"/>
                </a:rPr>
                <a:t>Liver Transplant Program</a:t>
              </a:r>
            </a:p>
          </p:txBody>
        </p:sp>
        <p:sp>
          <p:nvSpPr>
            <p:cNvPr id="3031044" name="Text Box 4"/>
            <p:cNvSpPr txBox="1">
              <a:spLocks noChangeArrowheads="1"/>
            </p:cNvSpPr>
            <p:nvPr/>
          </p:nvSpPr>
          <p:spPr bwMode="auto">
            <a:xfrm>
              <a:off x="1239838" y="4805363"/>
              <a:ext cx="2068512" cy="463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</p:spPr>
          <p:txBody>
            <a:bodyPr lIns="93534" tIns="46767" rIns="93534" bIns="46767">
              <a:spAutoFit/>
            </a:bodyPr>
            <a:lstStyle/>
            <a:p>
              <a:pPr defTabSz="935038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Arial" charset="0"/>
                </a:rPr>
                <a:t>Pathology</a:t>
              </a:r>
            </a:p>
          </p:txBody>
        </p:sp>
        <p:sp>
          <p:nvSpPr>
            <p:cNvPr id="3031045" name="Text Box 5"/>
            <p:cNvSpPr txBox="1">
              <a:spLocks noChangeArrowheads="1"/>
            </p:cNvSpPr>
            <p:nvPr/>
          </p:nvSpPr>
          <p:spPr bwMode="auto">
            <a:xfrm>
              <a:off x="5959474" y="3084513"/>
              <a:ext cx="1689075" cy="4637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square" lIns="93534" tIns="46767" rIns="93534" bIns="46767">
              <a:spAutoFit/>
            </a:bodyPr>
            <a:lstStyle/>
            <a:p>
              <a:pPr defTabSz="935038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Arial" charset="0"/>
                </a:rPr>
                <a:t>Oncology</a:t>
              </a:r>
            </a:p>
          </p:txBody>
        </p:sp>
        <p:sp>
          <p:nvSpPr>
            <p:cNvPr id="3031046" name="Text Box 6"/>
            <p:cNvSpPr txBox="1">
              <a:spLocks noChangeArrowheads="1"/>
            </p:cNvSpPr>
            <p:nvPr/>
          </p:nvSpPr>
          <p:spPr bwMode="auto">
            <a:xfrm>
              <a:off x="5930900" y="4806950"/>
              <a:ext cx="1717650" cy="46377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square" lIns="93534" tIns="46767" rIns="93534" bIns="46767">
              <a:spAutoFit/>
            </a:bodyPr>
            <a:lstStyle/>
            <a:p>
              <a:pPr defTabSz="935038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b="1" dirty="0">
                  <a:latin typeface="Arial" charset="0"/>
                </a:rPr>
                <a:t>Radiology</a:t>
              </a:r>
            </a:p>
          </p:txBody>
        </p:sp>
        <p:sp>
          <p:nvSpPr>
            <p:cNvPr id="3031047" name="Text Box 7"/>
            <p:cNvSpPr txBox="1">
              <a:spLocks noChangeArrowheads="1"/>
            </p:cNvSpPr>
            <p:nvPr/>
          </p:nvSpPr>
          <p:spPr bwMode="auto">
            <a:xfrm>
              <a:off x="3400078" y="1911350"/>
              <a:ext cx="2205484" cy="833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</p:spPr>
          <p:txBody>
            <a:bodyPr wrap="square" lIns="93534" tIns="46767" rIns="93534" bIns="46767">
              <a:spAutoFit/>
            </a:bodyPr>
            <a:lstStyle/>
            <a:p>
              <a:pPr algn="ctr" defTabSz="935038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b="1" dirty="0" err="1" smtClean="0">
                  <a:latin typeface="Arial" charset="0"/>
                </a:rPr>
                <a:t>Hepatobilliary</a:t>
              </a:r>
              <a:r>
                <a:rPr lang="en-US" sz="2400" b="1" dirty="0" smtClean="0">
                  <a:latin typeface="Arial" charset="0"/>
                </a:rPr>
                <a:t> </a:t>
              </a:r>
              <a:r>
                <a:rPr lang="en-US" sz="2400" b="1" dirty="0">
                  <a:latin typeface="Arial" charset="0"/>
                </a:rPr>
                <a:t>Surgery</a:t>
              </a:r>
            </a:p>
          </p:txBody>
        </p:sp>
        <p:sp>
          <p:nvSpPr>
            <p:cNvPr id="3031048" name="Text Box 8"/>
            <p:cNvSpPr txBox="1">
              <a:spLocks noChangeArrowheads="1"/>
            </p:cNvSpPr>
            <p:nvPr/>
          </p:nvSpPr>
          <p:spPr bwMode="auto">
            <a:xfrm>
              <a:off x="1301750" y="3084513"/>
              <a:ext cx="1949450" cy="463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7"/>
                </a:schemeClr>
              </a:outerShdw>
            </a:effectLst>
          </p:spPr>
          <p:txBody>
            <a:bodyPr lIns="93534" tIns="46767" rIns="93534" bIns="46767">
              <a:spAutoFit/>
            </a:bodyPr>
            <a:lstStyle/>
            <a:p>
              <a:pPr defTabSz="935038" fontAlgn="auto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sz="2400" b="1" dirty="0" err="1">
                  <a:latin typeface="Arial" charset="0"/>
                </a:rPr>
                <a:t>Hepatology</a:t>
              </a:r>
              <a:endParaRPr lang="en-US" sz="2400" b="1" dirty="0">
                <a:latin typeface="Arial" charset="0"/>
              </a:endParaRPr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2125663" y="2465387"/>
              <a:ext cx="1269484" cy="3341688"/>
              <a:chOff x="1506" y="1553"/>
              <a:chExt cx="900" cy="2105"/>
            </a:xfrm>
          </p:grpSpPr>
          <p:sp>
            <p:nvSpPr>
              <p:cNvPr id="3031051" name="AutoShape 11"/>
              <p:cNvSpPr>
                <a:spLocks noChangeArrowheads="1"/>
              </p:cNvSpPr>
              <p:nvPr/>
            </p:nvSpPr>
            <p:spPr bwMode="auto">
              <a:xfrm>
                <a:off x="1506" y="2284"/>
                <a:ext cx="189" cy="718"/>
              </a:xfrm>
              <a:prstGeom prst="upDownArrow">
                <a:avLst>
                  <a:gd name="adj1" fmla="val 50000"/>
                  <a:gd name="adj2" fmla="val 70049"/>
                </a:avLst>
              </a:prstGeom>
              <a:solidFill>
                <a:srgbClr val="FF5050"/>
              </a:solidFill>
              <a:ln w="12700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7"/>
                  </a:schemeClr>
                </a:outerShdw>
              </a:effectLst>
            </p:spPr>
            <p:txBody>
              <a:bodyPr wrap="none" lIns="93534" tIns="46767" rIns="93534" bIns="46767" anchor="ctr"/>
              <a:lstStyle/>
              <a:p>
                <a:pPr defTabSz="93503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>
                  <a:solidFill>
                    <a:schemeClr val="accent1"/>
                  </a:solidFill>
                  <a:latin typeface="Arial" charset="0"/>
                </a:endParaRPr>
              </a:p>
            </p:txBody>
          </p:sp>
          <p:sp>
            <p:nvSpPr>
              <p:cNvPr id="3031052" name="AutoShape 12"/>
              <p:cNvSpPr>
                <a:spLocks noChangeArrowheads="1"/>
              </p:cNvSpPr>
              <p:nvPr/>
            </p:nvSpPr>
            <p:spPr bwMode="auto">
              <a:xfrm rot="3068358">
                <a:off x="1931" y="1236"/>
                <a:ext cx="158" cy="792"/>
              </a:xfrm>
              <a:prstGeom prst="upDownArrow">
                <a:avLst>
                  <a:gd name="adj1" fmla="val 50000"/>
                  <a:gd name="adj2" fmla="val 70400"/>
                </a:avLst>
              </a:prstGeom>
              <a:solidFill>
                <a:srgbClr val="FF5050"/>
              </a:solidFill>
              <a:ln w="12700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7"/>
                  </a:schemeClr>
                </a:outerShdw>
              </a:effectLst>
            </p:spPr>
            <p:txBody>
              <a:bodyPr rot="10800000" vert="eaVert" wrap="none" lIns="93534" tIns="46767" rIns="93534" bIns="46767" anchor="ctr"/>
              <a:lstStyle/>
              <a:p>
                <a:pPr defTabSz="93503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>
                  <a:solidFill>
                    <a:schemeClr val="accent1"/>
                  </a:solidFill>
                  <a:latin typeface="Arial" charset="0"/>
                </a:endParaRPr>
              </a:p>
            </p:txBody>
          </p:sp>
          <p:sp>
            <p:nvSpPr>
              <p:cNvPr id="3031053" name="AutoShape 13"/>
              <p:cNvSpPr>
                <a:spLocks noChangeArrowheads="1"/>
              </p:cNvSpPr>
              <p:nvPr/>
            </p:nvSpPr>
            <p:spPr bwMode="auto">
              <a:xfrm rot="18531642" flipV="1">
                <a:off x="1879" y="3186"/>
                <a:ext cx="153" cy="792"/>
              </a:xfrm>
              <a:prstGeom prst="upDownArrow">
                <a:avLst>
                  <a:gd name="adj1" fmla="val 50000"/>
                  <a:gd name="adj2" fmla="val 70400"/>
                </a:avLst>
              </a:prstGeom>
              <a:solidFill>
                <a:srgbClr val="FF5050"/>
              </a:solidFill>
              <a:ln w="127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74997"/>
                  </a:schemeClr>
                </a:outerShdw>
              </a:effectLst>
            </p:spPr>
            <p:txBody>
              <a:bodyPr rot="10800000" vert="eaVert" wrap="none" lIns="93534" tIns="46767" rIns="93534" bIns="46767" anchor="ctr"/>
              <a:lstStyle/>
              <a:p>
                <a:pPr defTabSz="93503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>
                  <a:solidFill>
                    <a:schemeClr val="accent1"/>
                  </a:solidFill>
                  <a:latin typeface="Arial" charset="0"/>
                </a:endParaRPr>
              </a:p>
            </p:txBody>
          </p:sp>
        </p:grpSp>
        <p:grpSp>
          <p:nvGrpSpPr>
            <p:cNvPr id="4" name="Group 14"/>
            <p:cNvGrpSpPr>
              <a:grpSpLocks/>
            </p:cNvGrpSpPr>
            <p:nvPr/>
          </p:nvGrpSpPr>
          <p:grpSpPr bwMode="auto">
            <a:xfrm flipH="1">
              <a:off x="5567516" y="2532063"/>
              <a:ext cx="1362828" cy="3341688"/>
              <a:chOff x="1484" y="1595"/>
              <a:chExt cx="965" cy="2105"/>
            </a:xfrm>
          </p:grpSpPr>
          <p:sp>
            <p:nvSpPr>
              <p:cNvPr id="3031055" name="AutoShape 15"/>
              <p:cNvSpPr>
                <a:spLocks noChangeArrowheads="1"/>
              </p:cNvSpPr>
              <p:nvPr/>
            </p:nvSpPr>
            <p:spPr bwMode="auto">
              <a:xfrm>
                <a:off x="1506" y="2284"/>
                <a:ext cx="183" cy="718"/>
              </a:xfrm>
              <a:prstGeom prst="upDownArrow">
                <a:avLst>
                  <a:gd name="adj1" fmla="val 50000"/>
                  <a:gd name="adj2" fmla="val 70049"/>
                </a:avLst>
              </a:prstGeom>
              <a:solidFill>
                <a:srgbClr val="FF5050"/>
              </a:solidFill>
              <a:ln w="12700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7"/>
                  </a:schemeClr>
                </a:outerShdw>
              </a:effectLst>
            </p:spPr>
            <p:txBody>
              <a:bodyPr wrap="none" lIns="93534" tIns="46767" rIns="93534" bIns="46767" anchor="ctr"/>
              <a:lstStyle/>
              <a:p>
                <a:pPr defTabSz="93503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>
                  <a:solidFill>
                    <a:schemeClr val="accent1"/>
                  </a:solidFill>
                  <a:latin typeface="Arial" charset="0"/>
                </a:endParaRPr>
              </a:p>
            </p:txBody>
          </p:sp>
          <p:sp>
            <p:nvSpPr>
              <p:cNvPr id="3031056" name="AutoShape 16"/>
              <p:cNvSpPr>
                <a:spLocks noChangeArrowheads="1"/>
              </p:cNvSpPr>
              <p:nvPr/>
            </p:nvSpPr>
            <p:spPr bwMode="auto">
              <a:xfrm rot="3068358">
                <a:off x="1968" y="1284"/>
                <a:ext cx="170" cy="792"/>
              </a:xfrm>
              <a:prstGeom prst="upDownArrow">
                <a:avLst>
                  <a:gd name="adj1" fmla="val 50000"/>
                  <a:gd name="adj2" fmla="val 70400"/>
                </a:avLst>
              </a:prstGeom>
              <a:solidFill>
                <a:srgbClr val="FF5050"/>
              </a:solidFill>
              <a:ln w="12700">
                <a:noFill/>
                <a:miter lim="800000"/>
                <a:headEnd/>
                <a:tailEnd/>
              </a:ln>
              <a:effectLst>
                <a:outerShdw blurRad="63500" dist="38099" dir="2700000" algn="ctr" rotWithShape="0">
                  <a:schemeClr val="bg2">
                    <a:alpha val="74997"/>
                  </a:schemeClr>
                </a:outerShdw>
              </a:effectLst>
            </p:spPr>
            <p:txBody>
              <a:bodyPr vert="eaVert" wrap="none" lIns="93534" tIns="46767" rIns="93534" bIns="46767" anchor="ctr"/>
              <a:lstStyle/>
              <a:p>
                <a:pPr defTabSz="93503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>
                  <a:solidFill>
                    <a:schemeClr val="accent1"/>
                  </a:solidFill>
                  <a:latin typeface="Arial" charset="0"/>
                </a:endParaRPr>
              </a:p>
            </p:txBody>
          </p:sp>
          <p:sp>
            <p:nvSpPr>
              <p:cNvPr id="3031057" name="AutoShape 17"/>
              <p:cNvSpPr>
                <a:spLocks noChangeArrowheads="1"/>
              </p:cNvSpPr>
              <p:nvPr/>
            </p:nvSpPr>
            <p:spPr bwMode="auto">
              <a:xfrm rot="18531642" flipV="1">
                <a:off x="1815" y="3240"/>
                <a:ext cx="129" cy="791"/>
              </a:xfrm>
              <a:prstGeom prst="upDownArrow">
                <a:avLst>
                  <a:gd name="adj1" fmla="val 50000"/>
                  <a:gd name="adj2" fmla="val 70400"/>
                </a:avLst>
              </a:prstGeom>
              <a:solidFill>
                <a:srgbClr val="FF5050"/>
              </a:solidFill>
              <a:ln w="12700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74997"/>
                  </a:schemeClr>
                </a:outerShdw>
              </a:effectLst>
            </p:spPr>
            <p:txBody>
              <a:bodyPr vert="eaVert" wrap="none" lIns="93534" tIns="46767" rIns="93534" bIns="46767" anchor="ctr"/>
              <a:lstStyle/>
              <a:p>
                <a:pPr defTabSz="93503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500">
                  <a:solidFill>
                    <a:schemeClr val="accent1"/>
                  </a:solidFill>
                  <a:latin typeface="Arial" charset="0"/>
                </a:endParaRPr>
              </a:p>
            </p:txBody>
          </p:sp>
        </p:grpSp>
      </p:grpSp>
      <p:sp>
        <p:nvSpPr>
          <p:cNvPr id="18" name="TextBox 17"/>
          <p:cNvSpPr txBox="1"/>
          <p:nvPr/>
        </p:nvSpPr>
        <p:spPr>
          <a:xfrm>
            <a:off x="3347864" y="2780928"/>
            <a:ext cx="2448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F6910A"/>
                </a:solidFill>
              </a:rPr>
              <a:t>Complexity of HCC</a:t>
            </a:r>
          </a:p>
          <a:p>
            <a:pPr algn="ctr"/>
            <a:endParaRPr lang="en-GB" sz="2000" b="1" dirty="0" smtClean="0">
              <a:solidFill>
                <a:srgbClr val="F6910A"/>
              </a:solidFill>
            </a:endParaRPr>
          </a:p>
          <a:p>
            <a:pPr algn="ctr"/>
            <a:r>
              <a:rPr lang="en-GB" sz="2000" b="1" dirty="0" smtClean="0">
                <a:solidFill>
                  <a:srgbClr val="F6910A"/>
                </a:solidFill>
              </a:rPr>
              <a:t>Many potential treatment options</a:t>
            </a:r>
          </a:p>
          <a:p>
            <a:pPr algn="ctr"/>
            <a:endParaRPr lang="en-GB" sz="2000" b="1" dirty="0" smtClean="0">
              <a:solidFill>
                <a:srgbClr val="F6910A"/>
              </a:solidFill>
            </a:endParaRPr>
          </a:p>
          <a:p>
            <a:pPr algn="ctr"/>
            <a:r>
              <a:rPr lang="en-GB" sz="2000" b="1" dirty="0" smtClean="0">
                <a:solidFill>
                  <a:srgbClr val="F6910A"/>
                </a:solidFill>
              </a:rPr>
              <a:t>Level of evidence for Rx options restricted</a:t>
            </a:r>
            <a:endParaRPr lang="en-GB" sz="2000" b="1" dirty="0">
              <a:solidFill>
                <a:srgbClr val="F6910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1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1533525" y="5476875"/>
            <a:ext cx="1719263" cy="279400"/>
          </a:xfrm>
          <a:prstGeom prst="rect">
            <a:avLst/>
          </a:prstGeom>
          <a:solidFill>
            <a:srgbClr val="F6910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buClr>
                <a:schemeClr val="tx1"/>
              </a:buClr>
              <a:buFont typeface="Arial" pitchFamily="34" charset="0"/>
              <a:buNone/>
            </a:pPr>
            <a:r>
              <a:rPr kumimoji="1" lang="en-GB" altLang="ja-JP" sz="1400" b="1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Liver</a:t>
            </a:r>
            <a:r>
              <a:rPr kumimoji="1" lang="en-GB" altLang="ja-JP" sz="1400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 </a:t>
            </a:r>
            <a:r>
              <a:rPr kumimoji="1" lang="en-GB" altLang="ja-JP" sz="1400" b="1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transplantation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3313113" y="5476875"/>
            <a:ext cx="954087" cy="284163"/>
          </a:xfrm>
          <a:prstGeom prst="rect">
            <a:avLst/>
          </a:prstGeom>
          <a:solidFill>
            <a:srgbClr val="F6910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buClr>
                <a:schemeClr val="tx1"/>
              </a:buClr>
              <a:buFont typeface="Verdana" pitchFamily="34" charset="0"/>
              <a:buNone/>
            </a:pPr>
            <a:r>
              <a:rPr lang="it-IT" sz="1400" b="1" dirty="0">
                <a:solidFill>
                  <a:srgbClr val="000000"/>
                </a:solidFill>
                <a:cs typeface="Arial" pitchFamily="34" charset="0"/>
              </a:rPr>
              <a:t>RFA/PEI</a:t>
            </a:r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314325" y="5810250"/>
            <a:ext cx="3952875" cy="346075"/>
          </a:xfrm>
          <a:prstGeom prst="rect">
            <a:avLst/>
          </a:prstGeom>
          <a:solidFill>
            <a:srgbClr val="FF5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buClr>
                <a:schemeClr val="tx1"/>
              </a:buClr>
              <a:buFont typeface="Arial" pitchFamily="34" charset="0"/>
              <a:buNone/>
            </a:pPr>
            <a:r>
              <a:rPr kumimoji="1" lang="en-GB" altLang="ja-JP" sz="1400" b="1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Curative treatments </a:t>
            </a:r>
            <a:r>
              <a:rPr kumimoji="1" lang="en-GB" altLang="ja-JP" sz="1400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(30%); 5-yr survival: 40%-70%</a:t>
            </a:r>
          </a:p>
        </p:txBody>
      </p:sp>
      <p:sp>
        <p:nvSpPr>
          <p:cNvPr id="22533" name="Rectangle 9"/>
          <p:cNvSpPr>
            <a:spLocks noChangeArrowheads="1"/>
          </p:cNvSpPr>
          <p:nvPr/>
        </p:nvSpPr>
        <p:spPr bwMode="auto">
          <a:xfrm>
            <a:off x="4352925" y="5476875"/>
            <a:ext cx="1541463" cy="284163"/>
          </a:xfrm>
          <a:prstGeom prst="rect">
            <a:avLst/>
          </a:prstGeom>
          <a:solidFill>
            <a:srgbClr val="F6910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buClr>
                <a:schemeClr val="tx1"/>
              </a:buClr>
              <a:buFont typeface="Arial" pitchFamily="34" charset="0"/>
              <a:buNone/>
            </a:pPr>
            <a:r>
              <a:rPr kumimoji="1" lang="en-GB" altLang="ja-JP" sz="1400" b="1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TACE</a:t>
            </a:r>
          </a:p>
        </p:txBody>
      </p:sp>
      <p:sp>
        <p:nvSpPr>
          <p:cNvPr id="22534" name="Rectangle 12"/>
          <p:cNvSpPr>
            <a:spLocks noChangeArrowheads="1"/>
          </p:cNvSpPr>
          <p:nvPr/>
        </p:nvSpPr>
        <p:spPr bwMode="auto">
          <a:xfrm>
            <a:off x="915988" y="3671888"/>
            <a:ext cx="4937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400">
                <a:ea typeface="MS PGothic" pitchFamily="34" charset="-128"/>
                <a:cs typeface="Arial" pitchFamily="34" charset="0"/>
              </a:rPr>
              <a:t>Single</a:t>
            </a:r>
          </a:p>
        </p:txBody>
      </p:sp>
      <p:sp>
        <p:nvSpPr>
          <p:cNvPr id="22535" name="Rectangle 13"/>
          <p:cNvSpPr>
            <a:spLocks noChangeArrowheads="1"/>
          </p:cNvSpPr>
          <p:nvPr/>
        </p:nvSpPr>
        <p:spPr bwMode="auto">
          <a:xfrm>
            <a:off x="1931988" y="4373563"/>
            <a:ext cx="7810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400">
                <a:ea typeface="MS PGothic" pitchFamily="34" charset="-128"/>
                <a:cs typeface="Arial" pitchFamily="34" charset="0"/>
              </a:rPr>
              <a:t>Increased</a:t>
            </a:r>
          </a:p>
        </p:txBody>
      </p:sp>
      <p:sp>
        <p:nvSpPr>
          <p:cNvPr id="22536" name="Rectangle 14"/>
          <p:cNvSpPr>
            <a:spLocks noChangeArrowheads="1"/>
          </p:cNvSpPr>
          <p:nvPr/>
        </p:nvSpPr>
        <p:spPr bwMode="auto">
          <a:xfrm>
            <a:off x="3106738" y="4335463"/>
            <a:ext cx="869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400">
                <a:ea typeface="MS PGothic" pitchFamily="34" charset="-128"/>
                <a:cs typeface="Arial" pitchFamily="34" charset="0"/>
              </a:rPr>
              <a:t>Associated</a:t>
            </a:r>
          </a:p>
        </p:txBody>
      </p:sp>
      <p:sp>
        <p:nvSpPr>
          <p:cNvPr id="22537" name="Rectangle 15"/>
          <p:cNvSpPr>
            <a:spLocks noChangeArrowheads="1"/>
          </p:cNvSpPr>
          <p:nvPr/>
        </p:nvSpPr>
        <p:spPr bwMode="auto">
          <a:xfrm>
            <a:off x="3106738" y="4516438"/>
            <a:ext cx="7016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400">
                <a:ea typeface="MS PGothic" pitchFamily="34" charset="-128"/>
                <a:cs typeface="Arial" pitchFamily="34" charset="0"/>
              </a:rPr>
              <a:t>diseases</a:t>
            </a:r>
          </a:p>
        </p:txBody>
      </p:sp>
      <p:sp>
        <p:nvSpPr>
          <p:cNvPr id="22538" name="Rectangle 16"/>
          <p:cNvSpPr>
            <a:spLocks noChangeArrowheads="1"/>
          </p:cNvSpPr>
          <p:nvPr/>
        </p:nvSpPr>
        <p:spPr bwMode="auto">
          <a:xfrm>
            <a:off x="806450" y="4927600"/>
            <a:ext cx="700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Normal</a:t>
            </a:r>
          </a:p>
        </p:txBody>
      </p:sp>
      <p:sp>
        <p:nvSpPr>
          <p:cNvPr id="22539" name="Rectangle 17"/>
          <p:cNvSpPr>
            <a:spLocks noChangeArrowheads="1"/>
          </p:cNvSpPr>
          <p:nvPr/>
        </p:nvSpPr>
        <p:spPr bwMode="auto">
          <a:xfrm>
            <a:off x="2147888" y="4995863"/>
            <a:ext cx="2714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No</a:t>
            </a:r>
          </a:p>
        </p:txBody>
      </p:sp>
      <p:sp>
        <p:nvSpPr>
          <p:cNvPr id="22540" name="Rectangle 18"/>
          <p:cNvSpPr>
            <a:spLocks noChangeArrowheads="1"/>
          </p:cNvSpPr>
          <p:nvPr/>
        </p:nvSpPr>
        <p:spPr bwMode="auto">
          <a:xfrm>
            <a:off x="3368675" y="4995863"/>
            <a:ext cx="361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Yes</a:t>
            </a:r>
          </a:p>
        </p:txBody>
      </p:sp>
      <p:sp>
        <p:nvSpPr>
          <p:cNvPr id="22541" name="Rectangle 30"/>
          <p:cNvSpPr>
            <a:spLocks noChangeArrowheads="1"/>
          </p:cNvSpPr>
          <p:nvPr/>
        </p:nvSpPr>
        <p:spPr bwMode="auto">
          <a:xfrm>
            <a:off x="5978525" y="5476875"/>
            <a:ext cx="1327150" cy="284163"/>
          </a:xfrm>
          <a:prstGeom prst="rect">
            <a:avLst/>
          </a:prstGeom>
          <a:solidFill>
            <a:srgbClr val="F6910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kumimoji="1" lang="en-GB" altLang="ja-JP" sz="1400" b="1" dirty="0" err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Sorafenib</a:t>
            </a:r>
            <a:endParaRPr kumimoji="1" lang="en-GB" altLang="ja-JP" sz="1400" b="1" dirty="0">
              <a:solidFill>
                <a:srgbClr val="000000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22542" name="Rectangle 31"/>
          <p:cNvSpPr>
            <a:spLocks noChangeArrowheads="1"/>
          </p:cNvSpPr>
          <p:nvPr/>
        </p:nvSpPr>
        <p:spPr bwMode="auto">
          <a:xfrm>
            <a:off x="458788" y="4151313"/>
            <a:ext cx="18684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400">
                <a:ea typeface="MS PGothic" pitchFamily="34" charset="-128"/>
                <a:cs typeface="Arial" pitchFamily="34" charset="0"/>
              </a:rPr>
              <a:t>Portal pressure/bilirubin</a:t>
            </a:r>
          </a:p>
        </p:txBody>
      </p:sp>
      <p:sp>
        <p:nvSpPr>
          <p:cNvPr id="22543" name="Rectangle 32"/>
          <p:cNvSpPr>
            <a:spLocks noChangeArrowheads="1"/>
          </p:cNvSpPr>
          <p:nvPr/>
        </p:nvSpPr>
        <p:spPr bwMode="auto">
          <a:xfrm>
            <a:off x="2760663" y="3673475"/>
            <a:ext cx="13541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400">
                <a:ea typeface="MS PGothic" pitchFamily="34" charset="-128"/>
                <a:cs typeface="Arial" pitchFamily="34" charset="0"/>
              </a:rPr>
              <a:t>3 nodules ≤ 3 cm</a:t>
            </a:r>
          </a:p>
        </p:txBody>
      </p:sp>
      <p:sp>
        <p:nvSpPr>
          <p:cNvPr id="22544" name="Rectangle 47"/>
          <p:cNvSpPr>
            <a:spLocks noChangeArrowheads="1"/>
          </p:cNvSpPr>
          <p:nvPr/>
        </p:nvSpPr>
        <p:spPr bwMode="auto">
          <a:xfrm>
            <a:off x="314325" y="5476875"/>
            <a:ext cx="992188" cy="279400"/>
          </a:xfrm>
          <a:prstGeom prst="rect">
            <a:avLst/>
          </a:prstGeom>
          <a:solidFill>
            <a:srgbClr val="F6910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buClr>
                <a:schemeClr val="tx1"/>
              </a:buClr>
              <a:buFont typeface="Verdana" pitchFamily="34" charset="0"/>
              <a:buNone/>
            </a:pPr>
            <a:r>
              <a:rPr lang="it-IT" sz="1400" b="1" dirty="0">
                <a:solidFill>
                  <a:srgbClr val="000000"/>
                </a:solidFill>
                <a:cs typeface="Arial" pitchFamily="34" charset="0"/>
              </a:rPr>
              <a:t>Resection</a:t>
            </a:r>
          </a:p>
        </p:txBody>
      </p:sp>
      <p:sp>
        <p:nvSpPr>
          <p:cNvPr id="22545" name="Line 52"/>
          <p:cNvSpPr>
            <a:spLocks noChangeShapeType="1"/>
          </p:cNvSpPr>
          <p:nvPr/>
        </p:nvSpPr>
        <p:spPr bwMode="auto">
          <a:xfrm>
            <a:off x="1139825" y="5246688"/>
            <a:ext cx="0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46" name="Line 53"/>
          <p:cNvSpPr>
            <a:spLocks noChangeShapeType="1"/>
          </p:cNvSpPr>
          <p:nvPr/>
        </p:nvSpPr>
        <p:spPr bwMode="auto">
          <a:xfrm>
            <a:off x="2287588" y="5246688"/>
            <a:ext cx="0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47" name="Line 54"/>
          <p:cNvSpPr>
            <a:spLocks noChangeShapeType="1"/>
          </p:cNvSpPr>
          <p:nvPr/>
        </p:nvSpPr>
        <p:spPr bwMode="auto">
          <a:xfrm>
            <a:off x="3546475" y="5246688"/>
            <a:ext cx="0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48" name="Line 57"/>
          <p:cNvSpPr>
            <a:spLocks noChangeShapeType="1"/>
          </p:cNvSpPr>
          <p:nvPr/>
        </p:nvSpPr>
        <p:spPr bwMode="auto">
          <a:xfrm>
            <a:off x="6516688" y="3376613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49" name="Line 62"/>
          <p:cNvSpPr>
            <a:spLocks noChangeShapeType="1"/>
          </p:cNvSpPr>
          <p:nvPr/>
        </p:nvSpPr>
        <p:spPr bwMode="auto">
          <a:xfrm>
            <a:off x="1158875" y="3470275"/>
            <a:ext cx="2284413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50" name="Line 63"/>
          <p:cNvSpPr>
            <a:spLocks noChangeShapeType="1"/>
          </p:cNvSpPr>
          <p:nvPr/>
        </p:nvSpPr>
        <p:spPr bwMode="auto">
          <a:xfrm flipH="1">
            <a:off x="2801938" y="3373438"/>
            <a:ext cx="0" cy="90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51" name="Line 64"/>
          <p:cNvSpPr>
            <a:spLocks noChangeShapeType="1"/>
          </p:cNvSpPr>
          <p:nvPr/>
        </p:nvSpPr>
        <p:spPr bwMode="auto">
          <a:xfrm>
            <a:off x="3429000" y="3471863"/>
            <a:ext cx="0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52" name="Line 65"/>
          <p:cNvSpPr>
            <a:spLocks noChangeShapeType="1"/>
          </p:cNvSpPr>
          <p:nvPr/>
        </p:nvSpPr>
        <p:spPr bwMode="auto">
          <a:xfrm>
            <a:off x="1139825" y="448468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53" name="Line 66"/>
          <p:cNvSpPr>
            <a:spLocks noChangeShapeType="1"/>
          </p:cNvSpPr>
          <p:nvPr/>
        </p:nvSpPr>
        <p:spPr bwMode="auto">
          <a:xfrm>
            <a:off x="2789238" y="4476750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2281238" y="4838700"/>
            <a:ext cx="1276350" cy="182563"/>
            <a:chOff x="1336" y="3238"/>
            <a:chExt cx="826" cy="91"/>
          </a:xfrm>
        </p:grpSpPr>
        <p:sp>
          <p:nvSpPr>
            <p:cNvPr id="22592" name="Line 68"/>
            <p:cNvSpPr>
              <a:spLocks noChangeShapeType="1"/>
            </p:cNvSpPr>
            <p:nvPr/>
          </p:nvSpPr>
          <p:spPr bwMode="auto">
            <a:xfrm>
              <a:off x="1336" y="3238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593" name="Line 69"/>
            <p:cNvSpPr>
              <a:spLocks noChangeShapeType="1"/>
            </p:cNvSpPr>
            <p:nvPr/>
          </p:nvSpPr>
          <p:spPr bwMode="auto">
            <a:xfrm>
              <a:off x="2162" y="3238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555" name="Line 70"/>
          <p:cNvSpPr>
            <a:spLocks noChangeShapeType="1"/>
          </p:cNvSpPr>
          <p:nvPr/>
        </p:nvSpPr>
        <p:spPr bwMode="auto">
          <a:xfrm>
            <a:off x="2268538" y="4835525"/>
            <a:ext cx="1303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56" name="Line 71"/>
          <p:cNvSpPr>
            <a:spLocks noChangeShapeType="1"/>
          </p:cNvSpPr>
          <p:nvPr/>
        </p:nvSpPr>
        <p:spPr bwMode="auto">
          <a:xfrm>
            <a:off x="3381375" y="4722813"/>
            <a:ext cx="0" cy="123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57" name="Line 80"/>
          <p:cNvSpPr>
            <a:spLocks noChangeShapeType="1"/>
          </p:cNvSpPr>
          <p:nvPr/>
        </p:nvSpPr>
        <p:spPr bwMode="auto">
          <a:xfrm flipH="1">
            <a:off x="1143000" y="3884613"/>
            <a:ext cx="0" cy="274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58" name="Line 81"/>
          <p:cNvSpPr>
            <a:spLocks noChangeShapeType="1"/>
          </p:cNvSpPr>
          <p:nvPr/>
        </p:nvSpPr>
        <p:spPr bwMode="auto">
          <a:xfrm>
            <a:off x="1139825" y="4375150"/>
            <a:ext cx="0" cy="493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59" name="Line 83"/>
          <p:cNvSpPr>
            <a:spLocks noChangeShapeType="1"/>
          </p:cNvSpPr>
          <p:nvPr/>
        </p:nvSpPr>
        <p:spPr bwMode="auto">
          <a:xfrm>
            <a:off x="3448050" y="3910013"/>
            <a:ext cx="0" cy="455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60" name="Line 84"/>
          <p:cNvSpPr>
            <a:spLocks noChangeShapeType="1"/>
          </p:cNvSpPr>
          <p:nvPr/>
        </p:nvSpPr>
        <p:spPr bwMode="auto">
          <a:xfrm flipH="1">
            <a:off x="5105400" y="3444875"/>
            <a:ext cx="0" cy="191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61" name="Rectangle 22"/>
          <p:cNvSpPr>
            <a:spLocks noChangeArrowheads="1"/>
          </p:cNvSpPr>
          <p:nvPr/>
        </p:nvSpPr>
        <p:spPr bwMode="auto">
          <a:xfrm>
            <a:off x="7475538" y="5456238"/>
            <a:ext cx="1344934" cy="674687"/>
          </a:xfrm>
          <a:prstGeom prst="rect">
            <a:avLst/>
          </a:prstGeom>
          <a:solidFill>
            <a:srgbClr val="FF5050"/>
          </a:solidFill>
          <a:ln w="317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kumimoji="1" lang="en-GB" altLang="ja-JP" sz="1400" b="1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Symptomatic </a:t>
            </a:r>
            <a:r>
              <a:rPr kumimoji="1" lang="en-GB" altLang="ja-JP" sz="1400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(20%); </a:t>
            </a:r>
            <a:endParaRPr kumimoji="1" lang="en-GB" altLang="ja-JP" sz="1400" dirty="0" smtClean="0">
              <a:solidFill>
                <a:srgbClr val="000000"/>
              </a:solidFill>
              <a:ea typeface="MS PGothic" pitchFamily="34" charset="-128"/>
              <a:cs typeface="Arial" pitchFamily="34" charset="0"/>
            </a:endParaRPr>
          </a:p>
          <a:p>
            <a:pPr algn="ctr"/>
            <a:r>
              <a:rPr kumimoji="1" lang="en-GB" altLang="ja-JP" sz="1400" dirty="0" smtClean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survival </a:t>
            </a:r>
            <a:r>
              <a:rPr kumimoji="1" lang="en-GB" altLang="ja-JP" sz="1400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&lt; 3 </a:t>
            </a:r>
            <a:r>
              <a:rPr kumimoji="1" lang="en-GB" altLang="ja-JP" sz="1400" dirty="0" err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mos</a:t>
            </a:r>
            <a:endParaRPr kumimoji="1" lang="en-GB" altLang="ja-JP" sz="1400" dirty="0">
              <a:solidFill>
                <a:srgbClr val="000000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22562" name="Line 82"/>
          <p:cNvSpPr>
            <a:spLocks noChangeShapeType="1"/>
          </p:cNvSpPr>
          <p:nvPr/>
        </p:nvSpPr>
        <p:spPr bwMode="auto">
          <a:xfrm flipH="1">
            <a:off x="8115300" y="3219450"/>
            <a:ext cx="0" cy="2220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63" name="Rectangle 7"/>
          <p:cNvSpPr>
            <a:spLocks noChangeArrowheads="1"/>
          </p:cNvSpPr>
          <p:nvPr/>
        </p:nvSpPr>
        <p:spPr bwMode="auto">
          <a:xfrm>
            <a:off x="4352925" y="5810250"/>
            <a:ext cx="2952750" cy="320675"/>
          </a:xfrm>
          <a:prstGeom prst="rect">
            <a:avLst/>
          </a:prstGeom>
          <a:solidFill>
            <a:srgbClr val="FF5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buClr>
                <a:schemeClr val="tx1"/>
              </a:buClr>
              <a:buFont typeface="Arial" pitchFamily="34" charset="0"/>
              <a:buNone/>
            </a:pPr>
            <a:r>
              <a:rPr kumimoji="1" lang="en-GB" altLang="ja-JP" sz="1400" b="1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RCTs </a:t>
            </a:r>
            <a:r>
              <a:rPr kumimoji="1" lang="en-GB" altLang="ja-JP" sz="1400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(50%); 3-yr survival: 10%-40%</a:t>
            </a:r>
          </a:p>
        </p:txBody>
      </p:sp>
      <p:sp>
        <p:nvSpPr>
          <p:cNvPr id="95" name="Rectangle 21"/>
          <p:cNvSpPr>
            <a:spLocks noChangeArrowheads="1"/>
          </p:cNvSpPr>
          <p:nvPr/>
        </p:nvSpPr>
        <p:spPr bwMode="auto">
          <a:xfrm>
            <a:off x="7766565" y="2678113"/>
            <a:ext cx="87844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kumimoji="1" lang="en-GB" altLang="ja-JP" sz="16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Terminal</a:t>
            </a:r>
            <a:br>
              <a:rPr kumimoji="1" lang="en-GB" altLang="ja-JP" sz="16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</a:br>
            <a:r>
              <a:rPr kumimoji="1" lang="en-GB" altLang="ja-JP" sz="16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stage (D)</a:t>
            </a:r>
          </a:p>
        </p:txBody>
      </p:sp>
      <p:sp>
        <p:nvSpPr>
          <p:cNvPr id="22565" name="Rectangle 25"/>
          <p:cNvSpPr>
            <a:spLocks noChangeArrowheads="1"/>
          </p:cNvSpPr>
          <p:nvPr/>
        </p:nvSpPr>
        <p:spPr bwMode="auto">
          <a:xfrm>
            <a:off x="2987675" y="1973263"/>
            <a:ext cx="33353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Okuda 1-2, PS 0-2, Child-Pugh A-B</a:t>
            </a:r>
          </a:p>
        </p:txBody>
      </p:sp>
      <p:sp>
        <p:nvSpPr>
          <p:cNvPr id="22566" name="Rectangle 26"/>
          <p:cNvSpPr>
            <a:spLocks noChangeArrowheads="1"/>
          </p:cNvSpPr>
          <p:nvPr/>
        </p:nvSpPr>
        <p:spPr bwMode="auto">
          <a:xfrm>
            <a:off x="3832225" y="3190875"/>
            <a:ext cx="17208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Multinodular, PS 0 </a:t>
            </a:r>
          </a:p>
        </p:txBody>
      </p:sp>
      <p:sp>
        <p:nvSpPr>
          <p:cNvPr id="22567" name="Rectangle 34"/>
          <p:cNvSpPr>
            <a:spLocks noChangeArrowheads="1"/>
          </p:cNvSpPr>
          <p:nvPr/>
        </p:nvSpPr>
        <p:spPr bwMode="auto">
          <a:xfrm>
            <a:off x="5856288" y="3074988"/>
            <a:ext cx="14049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N1, M1, PS 1-2</a:t>
            </a:r>
          </a:p>
        </p:txBody>
      </p:sp>
      <p:sp>
        <p:nvSpPr>
          <p:cNvPr id="22568" name="Rectangle 35"/>
          <p:cNvSpPr>
            <a:spLocks noChangeArrowheads="1"/>
          </p:cNvSpPr>
          <p:nvPr/>
        </p:nvSpPr>
        <p:spPr bwMode="auto">
          <a:xfrm>
            <a:off x="2360613" y="3074988"/>
            <a:ext cx="11826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&lt; 3 cm, PS 0</a:t>
            </a:r>
          </a:p>
        </p:txBody>
      </p:sp>
      <p:sp>
        <p:nvSpPr>
          <p:cNvPr id="100" name="Rectangle 36"/>
          <p:cNvSpPr>
            <a:spLocks noChangeArrowheads="1"/>
          </p:cNvSpPr>
          <p:nvPr/>
        </p:nvSpPr>
        <p:spPr bwMode="auto">
          <a:xfrm>
            <a:off x="3890963" y="2667000"/>
            <a:ext cx="15636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kumimoji="1" lang="en-GB" altLang="ja-JP" sz="16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Intermediate stage (B)</a:t>
            </a:r>
          </a:p>
        </p:txBody>
      </p:sp>
      <p:sp>
        <p:nvSpPr>
          <p:cNvPr id="22570" name="Rectangle 37"/>
          <p:cNvSpPr>
            <a:spLocks noChangeArrowheads="1"/>
          </p:cNvSpPr>
          <p:nvPr/>
        </p:nvSpPr>
        <p:spPr bwMode="auto">
          <a:xfrm>
            <a:off x="7270750" y="1998663"/>
            <a:ext cx="15700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Okuda 3, PS &gt; 2,</a:t>
            </a:r>
            <a:br>
              <a:rPr kumimoji="1" lang="en-GB" altLang="ja-JP" sz="1600">
                <a:ea typeface="MS PGothic" pitchFamily="34" charset="-128"/>
                <a:cs typeface="Arial" pitchFamily="34" charset="0"/>
              </a:rPr>
            </a:br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Child-Pugh C</a:t>
            </a:r>
          </a:p>
        </p:txBody>
      </p:sp>
      <p:sp>
        <p:nvSpPr>
          <p:cNvPr id="102" name="Rectangle 39"/>
          <p:cNvSpPr>
            <a:spLocks noChangeArrowheads="1"/>
          </p:cNvSpPr>
          <p:nvPr/>
        </p:nvSpPr>
        <p:spPr bwMode="auto">
          <a:xfrm>
            <a:off x="153988" y="2667000"/>
            <a:ext cx="1872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en-GB" altLang="ja-JP" sz="16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Very early stage (0)</a:t>
            </a:r>
          </a:p>
        </p:txBody>
      </p:sp>
      <p:sp>
        <p:nvSpPr>
          <p:cNvPr id="22572" name="Rectangle 40"/>
          <p:cNvSpPr>
            <a:spLocks noChangeArrowheads="1"/>
          </p:cNvSpPr>
          <p:nvPr/>
        </p:nvSpPr>
        <p:spPr bwMode="auto">
          <a:xfrm>
            <a:off x="241300" y="2881313"/>
            <a:ext cx="15843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Single &lt; 2 cm</a:t>
            </a:r>
          </a:p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Carcinoma in situ</a:t>
            </a:r>
          </a:p>
        </p:txBody>
      </p:sp>
      <p:sp>
        <p:nvSpPr>
          <p:cNvPr id="104" name="Rectangle 41"/>
          <p:cNvSpPr>
            <a:spLocks noChangeArrowheads="1"/>
          </p:cNvSpPr>
          <p:nvPr/>
        </p:nvSpPr>
        <p:spPr bwMode="auto">
          <a:xfrm>
            <a:off x="2301875" y="2667000"/>
            <a:ext cx="143789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en-GB" altLang="ja-JP" sz="16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Early stage (A)</a:t>
            </a:r>
          </a:p>
        </p:txBody>
      </p:sp>
      <p:sp>
        <p:nvSpPr>
          <p:cNvPr id="22574" name="Rectangle 42"/>
          <p:cNvSpPr>
            <a:spLocks noChangeArrowheads="1"/>
          </p:cNvSpPr>
          <p:nvPr/>
        </p:nvSpPr>
        <p:spPr bwMode="auto">
          <a:xfrm>
            <a:off x="2035175" y="2881313"/>
            <a:ext cx="17526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Single or 3 nodules</a:t>
            </a:r>
          </a:p>
        </p:txBody>
      </p:sp>
      <p:sp>
        <p:nvSpPr>
          <p:cNvPr id="106" name="Rectangle 43"/>
          <p:cNvSpPr>
            <a:spLocks noChangeArrowheads="1"/>
          </p:cNvSpPr>
          <p:nvPr/>
        </p:nvSpPr>
        <p:spPr bwMode="auto">
          <a:xfrm>
            <a:off x="5797550" y="2667000"/>
            <a:ext cx="19139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en-GB" altLang="ja-JP" sz="16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Advanced stage (C)</a:t>
            </a:r>
          </a:p>
        </p:txBody>
      </p:sp>
      <p:sp>
        <p:nvSpPr>
          <p:cNvPr id="22576" name="Rectangle 44"/>
          <p:cNvSpPr>
            <a:spLocks noChangeArrowheads="1"/>
          </p:cNvSpPr>
          <p:nvPr/>
        </p:nvSpPr>
        <p:spPr bwMode="auto">
          <a:xfrm>
            <a:off x="5876925" y="2881313"/>
            <a:ext cx="14906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Portal invasion,</a:t>
            </a:r>
          </a:p>
        </p:txBody>
      </p:sp>
      <p:sp>
        <p:nvSpPr>
          <p:cNvPr id="22577" name="Rectangle 45"/>
          <p:cNvSpPr>
            <a:spLocks noChangeArrowheads="1"/>
          </p:cNvSpPr>
          <p:nvPr/>
        </p:nvSpPr>
        <p:spPr bwMode="auto">
          <a:xfrm>
            <a:off x="449263" y="1998663"/>
            <a:ext cx="17526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PS 0, Child-Pugh A</a:t>
            </a:r>
          </a:p>
        </p:txBody>
      </p:sp>
      <p:sp>
        <p:nvSpPr>
          <p:cNvPr id="22578" name="Line 48"/>
          <p:cNvSpPr>
            <a:spLocks noChangeShapeType="1"/>
          </p:cNvSpPr>
          <p:nvPr/>
        </p:nvSpPr>
        <p:spPr bwMode="auto">
          <a:xfrm>
            <a:off x="1314450" y="1814513"/>
            <a:ext cx="673576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79" name="Line 49"/>
          <p:cNvSpPr>
            <a:spLocks noChangeShapeType="1"/>
          </p:cNvSpPr>
          <p:nvPr/>
        </p:nvSpPr>
        <p:spPr bwMode="auto">
          <a:xfrm>
            <a:off x="3008313" y="2465388"/>
            <a:ext cx="330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80" name="Line 72"/>
          <p:cNvSpPr>
            <a:spLocks noChangeShapeType="1"/>
          </p:cNvSpPr>
          <p:nvPr/>
        </p:nvSpPr>
        <p:spPr bwMode="auto">
          <a:xfrm>
            <a:off x="4660900" y="2241550"/>
            <a:ext cx="0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81" name="Line 74"/>
          <p:cNvSpPr>
            <a:spLocks noChangeShapeType="1"/>
          </p:cNvSpPr>
          <p:nvPr/>
        </p:nvSpPr>
        <p:spPr bwMode="auto">
          <a:xfrm>
            <a:off x="1327150" y="1806575"/>
            <a:ext cx="0" cy="198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82" name="Line 75"/>
          <p:cNvSpPr>
            <a:spLocks noChangeShapeType="1"/>
          </p:cNvSpPr>
          <p:nvPr/>
        </p:nvSpPr>
        <p:spPr bwMode="auto">
          <a:xfrm>
            <a:off x="4645025" y="1806575"/>
            <a:ext cx="0" cy="198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83" name="Line 76"/>
          <p:cNvSpPr>
            <a:spLocks noChangeShapeType="1"/>
          </p:cNvSpPr>
          <p:nvPr/>
        </p:nvSpPr>
        <p:spPr bwMode="auto">
          <a:xfrm>
            <a:off x="8050213" y="1801813"/>
            <a:ext cx="0" cy="207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84" name="Line 78"/>
          <p:cNvSpPr>
            <a:spLocks noChangeShapeType="1"/>
          </p:cNvSpPr>
          <p:nvPr/>
        </p:nvSpPr>
        <p:spPr bwMode="auto">
          <a:xfrm flipH="1">
            <a:off x="6296025" y="2463800"/>
            <a:ext cx="0" cy="21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85" name="Line 79"/>
          <p:cNvSpPr>
            <a:spLocks noChangeShapeType="1"/>
          </p:cNvSpPr>
          <p:nvPr/>
        </p:nvSpPr>
        <p:spPr bwMode="auto">
          <a:xfrm flipH="1">
            <a:off x="3021013" y="2463800"/>
            <a:ext cx="0" cy="21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86" name="Line 87"/>
          <p:cNvSpPr>
            <a:spLocks noChangeShapeType="1"/>
          </p:cNvSpPr>
          <p:nvPr/>
        </p:nvSpPr>
        <p:spPr bwMode="auto">
          <a:xfrm>
            <a:off x="1352550" y="2325688"/>
            <a:ext cx="0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87" name="Line 88"/>
          <p:cNvSpPr>
            <a:spLocks noChangeShapeType="1"/>
          </p:cNvSpPr>
          <p:nvPr/>
        </p:nvSpPr>
        <p:spPr bwMode="auto">
          <a:xfrm>
            <a:off x="8115300" y="2454275"/>
            <a:ext cx="0" cy="24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9" name="Text Box 11"/>
          <p:cNvSpPr txBox="1">
            <a:spLocks noChangeArrowheads="1"/>
          </p:cNvSpPr>
          <p:nvPr/>
        </p:nvSpPr>
        <p:spPr bwMode="auto">
          <a:xfrm>
            <a:off x="4268788" y="1633538"/>
            <a:ext cx="898525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GB" altLang="ja-JP" b="1" dirty="0">
                <a:solidFill>
                  <a:srgbClr val="C00000"/>
                </a:solidFill>
                <a:latin typeface="Arial" charset="0"/>
                <a:ea typeface="MS PGothic" pitchFamily="34" charset="-128"/>
                <a:cs typeface="Arial" charset="0"/>
              </a:rPr>
              <a:t>HCC</a:t>
            </a:r>
          </a:p>
        </p:txBody>
      </p:sp>
      <p:sp>
        <p:nvSpPr>
          <p:cNvPr id="22589" name="Line 80"/>
          <p:cNvSpPr>
            <a:spLocks noChangeShapeType="1"/>
          </p:cNvSpPr>
          <p:nvPr/>
        </p:nvSpPr>
        <p:spPr bwMode="auto">
          <a:xfrm flipH="1">
            <a:off x="1150938" y="3459163"/>
            <a:ext cx="0" cy="252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90" name="Title 6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BCLC Staging and Treatment Strategy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22591" name="Text Box 33"/>
          <p:cNvSpPr txBox="1">
            <a:spLocks noChangeArrowheads="1"/>
          </p:cNvSpPr>
          <p:nvPr/>
        </p:nvSpPr>
        <p:spPr bwMode="auto">
          <a:xfrm>
            <a:off x="251520" y="6279703"/>
            <a:ext cx="86471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200" dirty="0" err="1"/>
              <a:t>Llovet</a:t>
            </a:r>
            <a:r>
              <a:rPr lang="en-US" sz="1200" dirty="0"/>
              <a:t> JM, et al. Design and endpoints of clinical trials in </a:t>
            </a:r>
            <a:r>
              <a:rPr lang="en-US" sz="1200" dirty="0" err="1"/>
              <a:t>hepatocellular</a:t>
            </a:r>
            <a:r>
              <a:rPr lang="en-US" sz="1200" dirty="0"/>
              <a:t> carcinoma. Journal of the National Cancer Institute. 2008;100(10):</a:t>
            </a:r>
            <a:r>
              <a:rPr lang="en-US" sz="1200" dirty="0" smtClean="0"/>
              <a:t>698-711.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74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>
            <a:off x="35496" y="2564904"/>
            <a:ext cx="3960440" cy="3672408"/>
          </a:xfrm>
          <a:prstGeom prst="rect">
            <a:avLst/>
          </a:prstGeom>
          <a:solidFill>
            <a:srgbClr val="FFF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1533525" y="5476875"/>
            <a:ext cx="1719263" cy="279400"/>
          </a:xfrm>
          <a:prstGeom prst="rect">
            <a:avLst/>
          </a:prstGeom>
          <a:solidFill>
            <a:srgbClr val="F6910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buClr>
                <a:schemeClr val="tx1"/>
              </a:buClr>
              <a:buFont typeface="Arial" pitchFamily="34" charset="0"/>
              <a:buNone/>
            </a:pPr>
            <a:r>
              <a:rPr kumimoji="1" lang="en-GB" altLang="ja-JP" sz="1400" b="1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Liver</a:t>
            </a:r>
            <a:r>
              <a:rPr kumimoji="1" lang="en-GB" altLang="ja-JP" sz="1400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 </a:t>
            </a:r>
            <a:r>
              <a:rPr kumimoji="1" lang="en-GB" altLang="ja-JP" sz="1400" b="1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transplantation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3313113" y="5476875"/>
            <a:ext cx="954087" cy="284163"/>
          </a:xfrm>
          <a:prstGeom prst="rect">
            <a:avLst/>
          </a:prstGeom>
          <a:solidFill>
            <a:srgbClr val="F6910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buClr>
                <a:schemeClr val="tx1"/>
              </a:buClr>
              <a:buFont typeface="Verdana" pitchFamily="34" charset="0"/>
              <a:buNone/>
            </a:pPr>
            <a:r>
              <a:rPr lang="it-IT" sz="1400" b="1" dirty="0">
                <a:solidFill>
                  <a:srgbClr val="000000"/>
                </a:solidFill>
                <a:cs typeface="Arial" pitchFamily="34" charset="0"/>
              </a:rPr>
              <a:t>RFA/PEI</a:t>
            </a:r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314325" y="5810250"/>
            <a:ext cx="3952875" cy="346075"/>
          </a:xfrm>
          <a:prstGeom prst="rect">
            <a:avLst/>
          </a:prstGeom>
          <a:solidFill>
            <a:srgbClr val="FF5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buClr>
                <a:schemeClr val="tx1"/>
              </a:buClr>
              <a:buFont typeface="Arial" pitchFamily="34" charset="0"/>
              <a:buNone/>
            </a:pPr>
            <a:r>
              <a:rPr kumimoji="1" lang="en-GB" altLang="ja-JP" sz="1400" b="1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Curative treatments </a:t>
            </a:r>
            <a:r>
              <a:rPr kumimoji="1" lang="en-GB" altLang="ja-JP" sz="1400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(30%); 5-yr survival: 40%-70%</a:t>
            </a:r>
          </a:p>
        </p:txBody>
      </p:sp>
      <p:sp>
        <p:nvSpPr>
          <p:cNvPr id="22533" name="Rectangle 9"/>
          <p:cNvSpPr>
            <a:spLocks noChangeArrowheads="1"/>
          </p:cNvSpPr>
          <p:nvPr/>
        </p:nvSpPr>
        <p:spPr bwMode="auto">
          <a:xfrm>
            <a:off x="4352925" y="5476875"/>
            <a:ext cx="1541463" cy="284163"/>
          </a:xfrm>
          <a:prstGeom prst="rect">
            <a:avLst/>
          </a:prstGeom>
          <a:solidFill>
            <a:srgbClr val="F6910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buClr>
                <a:schemeClr val="tx1"/>
              </a:buClr>
              <a:buFont typeface="Arial" pitchFamily="34" charset="0"/>
              <a:buNone/>
            </a:pPr>
            <a:r>
              <a:rPr kumimoji="1" lang="en-GB" altLang="ja-JP" sz="1400" b="1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TACE</a:t>
            </a:r>
          </a:p>
        </p:txBody>
      </p:sp>
      <p:sp>
        <p:nvSpPr>
          <p:cNvPr id="22534" name="Rectangle 12"/>
          <p:cNvSpPr>
            <a:spLocks noChangeArrowheads="1"/>
          </p:cNvSpPr>
          <p:nvPr/>
        </p:nvSpPr>
        <p:spPr bwMode="auto">
          <a:xfrm>
            <a:off x="915988" y="3671888"/>
            <a:ext cx="4937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400">
                <a:ea typeface="MS PGothic" pitchFamily="34" charset="-128"/>
                <a:cs typeface="Arial" pitchFamily="34" charset="0"/>
              </a:rPr>
              <a:t>Single</a:t>
            </a:r>
          </a:p>
        </p:txBody>
      </p:sp>
      <p:sp>
        <p:nvSpPr>
          <p:cNvPr id="22535" name="Rectangle 13"/>
          <p:cNvSpPr>
            <a:spLocks noChangeArrowheads="1"/>
          </p:cNvSpPr>
          <p:nvPr/>
        </p:nvSpPr>
        <p:spPr bwMode="auto">
          <a:xfrm>
            <a:off x="1931988" y="4373563"/>
            <a:ext cx="7810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400" dirty="0">
                <a:ea typeface="MS PGothic" pitchFamily="34" charset="-128"/>
                <a:cs typeface="Arial" pitchFamily="34" charset="0"/>
              </a:rPr>
              <a:t>Increased</a:t>
            </a:r>
          </a:p>
        </p:txBody>
      </p:sp>
      <p:sp>
        <p:nvSpPr>
          <p:cNvPr id="22536" name="Rectangle 14"/>
          <p:cNvSpPr>
            <a:spLocks noChangeArrowheads="1"/>
          </p:cNvSpPr>
          <p:nvPr/>
        </p:nvSpPr>
        <p:spPr bwMode="auto">
          <a:xfrm>
            <a:off x="3106738" y="4335463"/>
            <a:ext cx="869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400">
                <a:ea typeface="MS PGothic" pitchFamily="34" charset="-128"/>
                <a:cs typeface="Arial" pitchFamily="34" charset="0"/>
              </a:rPr>
              <a:t>Associated</a:t>
            </a:r>
          </a:p>
        </p:txBody>
      </p:sp>
      <p:sp>
        <p:nvSpPr>
          <p:cNvPr id="22537" name="Rectangle 15"/>
          <p:cNvSpPr>
            <a:spLocks noChangeArrowheads="1"/>
          </p:cNvSpPr>
          <p:nvPr/>
        </p:nvSpPr>
        <p:spPr bwMode="auto">
          <a:xfrm>
            <a:off x="3106738" y="4516438"/>
            <a:ext cx="7016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400">
                <a:ea typeface="MS PGothic" pitchFamily="34" charset="-128"/>
                <a:cs typeface="Arial" pitchFamily="34" charset="0"/>
              </a:rPr>
              <a:t>diseases</a:t>
            </a:r>
          </a:p>
        </p:txBody>
      </p:sp>
      <p:sp>
        <p:nvSpPr>
          <p:cNvPr id="22538" name="Rectangle 16"/>
          <p:cNvSpPr>
            <a:spLocks noChangeArrowheads="1"/>
          </p:cNvSpPr>
          <p:nvPr/>
        </p:nvSpPr>
        <p:spPr bwMode="auto">
          <a:xfrm>
            <a:off x="806450" y="4927600"/>
            <a:ext cx="700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Normal</a:t>
            </a:r>
          </a:p>
        </p:txBody>
      </p:sp>
      <p:sp>
        <p:nvSpPr>
          <p:cNvPr id="22539" name="Rectangle 17"/>
          <p:cNvSpPr>
            <a:spLocks noChangeArrowheads="1"/>
          </p:cNvSpPr>
          <p:nvPr/>
        </p:nvSpPr>
        <p:spPr bwMode="auto">
          <a:xfrm>
            <a:off x="2147888" y="4995863"/>
            <a:ext cx="2714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No</a:t>
            </a:r>
          </a:p>
        </p:txBody>
      </p:sp>
      <p:sp>
        <p:nvSpPr>
          <p:cNvPr id="22540" name="Rectangle 18"/>
          <p:cNvSpPr>
            <a:spLocks noChangeArrowheads="1"/>
          </p:cNvSpPr>
          <p:nvPr/>
        </p:nvSpPr>
        <p:spPr bwMode="auto">
          <a:xfrm>
            <a:off x="3368675" y="4995863"/>
            <a:ext cx="361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Yes</a:t>
            </a:r>
          </a:p>
        </p:txBody>
      </p:sp>
      <p:sp>
        <p:nvSpPr>
          <p:cNvPr id="22541" name="Rectangle 30"/>
          <p:cNvSpPr>
            <a:spLocks noChangeArrowheads="1"/>
          </p:cNvSpPr>
          <p:nvPr/>
        </p:nvSpPr>
        <p:spPr bwMode="auto">
          <a:xfrm>
            <a:off x="5978525" y="5476875"/>
            <a:ext cx="1327150" cy="284163"/>
          </a:xfrm>
          <a:prstGeom prst="rect">
            <a:avLst/>
          </a:prstGeom>
          <a:solidFill>
            <a:srgbClr val="F6910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kumimoji="1" lang="en-GB" altLang="ja-JP" sz="1400" b="1" dirty="0" err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Sorafenib</a:t>
            </a:r>
            <a:endParaRPr kumimoji="1" lang="en-GB" altLang="ja-JP" sz="1400" b="1" dirty="0">
              <a:solidFill>
                <a:srgbClr val="000000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22542" name="Rectangle 31"/>
          <p:cNvSpPr>
            <a:spLocks noChangeArrowheads="1"/>
          </p:cNvSpPr>
          <p:nvPr/>
        </p:nvSpPr>
        <p:spPr bwMode="auto">
          <a:xfrm>
            <a:off x="458788" y="4151313"/>
            <a:ext cx="18684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400">
                <a:ea typeface="MS PGothic" pitchFamily="34" charset="-128"/>
                <a:cs typeface="Arial" pitchFamily="34" charset="0"/>
              </a:rPr>
              <a:t>Portal pressure/bilirubin</a:t>
            </a:r>
          </a:p>
        </p:txBody>
      </p:sp>
      <p:sp>
        <p:nvSpPr>
          <p:cNvPr id="22543" name="Rectangle 32"/>
          <p:cNvSpPr>
            <a:spLocks noChangeArrowheads="1"/>
          </p:cNvSpPr>
          <p:nvPr/>
        </p:nvSpPr>
        <p:spPr bwMode="auto">
          <a:xfrm>
            <a:off x="2760663" y="3673475"/>
            <a:ext cx="13541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400">
                <a:ea typeface="MS PGothic" pitchFamily="34" charset="-128"/>
                <a:cs typeface="Arial" pitchFamily="34" charset="0"/>
              </a:rPr>
              <a:t>3 nodules ≤ 3 cm</a:t>
            </a:r>
          </a:p>
        </p:txBody>
      </p:sp>
      <p:sp>
        <p:nvSpPr>
          <p:cNvPr id="22544" name="Rectangle 47"/>
          <p:cNvSpPr>
            <a:spLocks noChangeArrowheads="1"/>
          </p:cNvSpPr>
          <p:nvPr/>
        </p:nvSpPr>
        <p:spPr bwMode="auto">
          <a:xfrm>
            <a:off x="314325" y="5476875"/>
            <a:ext cx="992188" cy="279400"/>
          </a:xfrm>
          <a:prstGeom prst="rect">
            <a:avLst/>
          </a:prstGeom>
          <a:solidFill>
            <a:srgbClr val="F6910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buClr>
                <a:schemeClr val="tx1"/>
              </a:buClr>
              <a:buFont typeface="Verdana" pitchFamily="34" charset="0"/>
              <a:buNone/>
            </a:pPr>
            <a:r>
              <a:rPr lang="it-IT" sz="1400" b="1" dirty="0">
                <a:solidFill>
                  <a:srgbClr val="000000"/>
                </a:solidFill>
                <a:cs typeface="Arial" pitchFamily="34" charset="0"/>
              </a:rPr>
              <a:t>Resection</a:t>
            </a:r>
          </a:p>
        </p:txBody>
      </p:sp>
      <p:sp>
        <p:nvSpPr>
          <p:cNvPr id="22545" name="Line 52"/>
          <p:cNvSpPr>
            <a:spLocks noChangeShapeType="1"/>
          </p:cNvSpPr>
          <p:nvPr/>
        </p:nvSpPr>
        <p:spPr bwMode="auto">
          <a:xfrm>
            <a:off x="1139825" y="5246688"/>
            <a:ext cx="0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46" name="Line 53"/>
          <p:cNvSpPr>
            <a:spLocks noChangeShapeType="1"/>
          </p:cNvSpPr>
          <p:nvPr/>
        </p:nvSpPr>
        <p:spPr bwMode="auto">
          <a:xfrm>
            <a:off x="2287588" y="5246688"/>
            <a:ext cx="0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47" name="Line 54"/>
          <p:cNvSpPr>
            <a:spLocks noChangeShapeType="1"/>
          </p:cNvSpPr>
          <p:nvPr/>
        </p:nvSpPr>
        <p:spPr bwMode="auto">
          <a:xfrm>
            <a:off x="3546475" y="5246688"/>
            <a:ext cx="0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48" name="Line 57"/>
          <p:cNvSpPr>
            <a:spLocks noChangeShapeType="1"/>
          </p:cNvSpPr>
          <p:nvPr/>
        </p:nvSpPr>
        <p:spPr bwMode="auto">
          <a:xfrm>
            <a:off x="6516688" y="3376613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49" name="Line 62"/>
          <p:cNvSpPr>
            <a:spLocks noChangeShapeType="1"/>
          </p:cNvSpPr>
          <p:nvPr/>
        </p:nvSpPr>
        <p:spPr bwMode="auto">
          <a:xfrm>
            <a:off x="1158875" y="3470275"/>
            <a:ext cx="2284413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50" name="Line 63"/>
          <p:cNvSpPr>
            <a:spLocks noChangeShapeType="1"/>
          </p:cNvSpPr>
          <p:nvPr/>
        </p:nvSpPr>
        <p:spPr bwMode="auto">
          <a:xfrm flipH="1">
            <a:off x="2801938" y="3373438"/>
            <a:ext cx="0" cy="90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51" name="Line 64"/>
          <p:cNvSpPr>
            <a:spLocks noChangeShapeType="1"/>
          </p:cNvSpPr>
          <p:nvPr/>
        </p:nvSpPr>
        <p:spPr bwMode="auto">
          <a:xfrm>
            <a:off x="3429000" y="3471863"/>
            <a:ext cx="0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52" name="Line 65"/>
          <p:cNvSpPr>
            <a:spLocks noChangeShapeType="1"/>
          </p:cNvSpPr>
          <p:nvPr/>
        </p:nvSpPr>
        <p:spPr bwMode="auto">
          <a:xfrm>
            <a:off x="1139825" y="448468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53" name="Line 66"/>
          <p:cNvSpPr>
            <a:spLocks noChangeShapeType="1"/>
          </p:cNvSpPr>
          <p:nvPr/>
        </p:nvSpPr>
        <p:spPr bwMode="auto">
          <a:xfrm>
            <a:off x="2789238" y="4476750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2281238" y="4838700"/>
            <a:ext cx="1276350" cy="182563"/>
            <a:chOff x="1336" y="3238"/>
            <a:chExt cx="826" cy="91"/>
          </a:xfrm>
        </p:grpSpPr>
        <p:sp>
          <p:nvSpPr>
            <p:cNvPr id="22592" name="Line 68"/>
            <p:cNvSpPr>
              <a:spLocks noChangeShapeType="1"/>
            </p:cNvSpPr>
            <p:nvPr/>
          </p:nvSpPr>
          <p:spPr bwMode="auto">
            <a:xfrm>
              <a:off x="1336" y="3238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593" name="Line 69"/>
            <p:cNvSpPr>
              <a:spLocks noChangeShapeType="1"/>
            </p:cNvSpPr>
            <p:nvPr/>
          </p:nvSpPr>
          <p:spPr bwMode="auto">
            <a:xfrm>
              <a:off x="2162" y="3238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555" name="Line 70"/>
          <p:cNvSpPr>
            <a:spLocks noChangeShapeType="1"/>
          </p:cNvSpPr>
          <p:nvPr/>
        </p:nvSpPr>
        <p:spPr bwMode="auto">
          <a:xfrm>
            <a:off x="2268538" y="4835525"/>
            <a:ext cx="1303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56" name="Line 71"/>
          <p:cNvSpPr>
            <a:spLocks noChangeShapeType="1"/>
          </p:cNvSpPr>
          <p:nvPr/>
        </p:nvSpPr>
        <p:spPr bwMode="auto">
          <a:xfrm>
            <a:off x="3381375" y="4722813"/>
            <a:ext cx="0" cy="123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57" name="Line 80"/>
          <p:cNvSpPr>
            <a:spLocks noChangeShapeType="1"/>
          </p:cNvSpPr>
          <p:nvPr/>
        </p:nvSpPr>
        <p:spPr bwMode="auto">
          <a:xfrm flipH="1">
            <a:off x="1143000" y="3884613"/>
            <a:ext cx="0" cy="274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58" name="Line 81"/>
          <p:cNvSpPr>
            <a:spLocks noChangeShapeType="1"/>
          </p:cNvSpPr>
          <p:nvPr/>
        </p:nvSpPr>
        <p:spPr bwMode="auto">
          <a:xfrm>
            <a:off x="1139825" y="4375150"/>
            <a:ext cx="0" cy="493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59" name="Line 83"/>
          <p:cNvSpPr>
            <a:spLocks noChangeShapeType="1"/>
          </p:cNvSpPr>
          <p:nvPr/>
        </p:nvSpPr>
        <p:spPr bwMode="auto">
          <a:xfrm>
            <a:off x="3448050" y="3910013"/>
            <a:ext cx="0" cy="455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60" name="Line 84"/>
          <p:cNvSpPr>
            <a:spLocks noChangeShapeType="1"/>
          </p:cNvSpPr>
          <p:nvPr/>
        </p:nvSpPr>
        <p:spPr bwMode="auto">
          <a:xfrm flipH="1">
            <a:off x="5105400" y="3444875"/>
            <a:ext cx="0" cy="191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61" name="Rectangle 22"/>
          <p:cNvSpPr>
            <a:spLocks noChangeArrowheads="1"/>
          </p:cNvSpPr>
          <p:nvPr/>
        </p:nvSpPr>
        <p:spPr bwMode="auto">
          <a:xfrm>
            <a:off x="7475538" y="5456238"/>
            <a:ext cx="1344934" cy="674687"/>
          </a:xfrm>
          <a:prstGeom prst="rect">
            <a:avLst/>
          </a:prstGeom>
          <a:solidFill>
            <a:srgbClr val="FF5050"/>
          </a:solidFill>
          <a:ln w="317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kumimoji="1" lang="en-GB" altLang="ja-JP" sz="1400" b="1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Symptomatic </a:t>
            </a:r>
            <a:r>
              <a:rPr kumimoji="1" lang="en-GB" altLang="ja-JP" sz="1400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(20%); </a:t>
            </a:r>
            <a:endParaRPr kumimoji="1" lang="en-GB" altLang="ja-JP" sz="1400" dirty="0" smtClean="0">
              <a:solidFill>
                <a:srgbClr val="000000"/>
              </a:solidFill>
              <a:ea typeface="MS PGothic" pitchFamily="34" charset="-128"/>
              <a:cs typeface="Arial" pitchFamily="34" charset="0"/>
            </a:endParaRPr>
          </a:p>
          <a:p>
            <a:pPr algn="ctr"/>
            <a:r>
              <a:rPr kumimoji="1" lang="en-GB" altLang="ja-JP" sz="1400" dirty="0" smtClean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survival </a:t>
            </a:r>
            <a:r>
              <a:rPr kumimoji="1" lang="en-GB" altLang="ja-JP" sz="1400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&lt; 3 </a:t>
            </a:r>
            <a:r>
              <a:rPr kumimoji="1" lang="en-GB" altLang="ja-JP" sz="1400" dirty="0" err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mos</a:t>
            </a:r>
            <a:endParaRPr kumimoji="1" lang="en-GB" altLang="ja-JP" sz="1400" dirty="0">
              <a:solidFill>
                <a:srgbClr val="000000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22562" name="Line 82"/>
          <p:cNvSpPr>
            <a:spLocks noChangeShapeType="1"/>
          </p:cNvSpPr>
          <p:nvPr/>
        </p:nvSpPr>
        <p:spPr bwMode="auto">
          <a:xfrm flipH="1">
            <a:off x="8115300" y="3219450"/>
            <a:ext cx="0" cy="2220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63" name="Rectangle 7"/>
          <p:cNvSpPr>
            <a:spLocks noChangeArrowheads="1"/>
          </p:cNvSpPr>
          <p:nvPr/>
        </p:nvSpPr>
        <p:spPr bwMode="auto">
          <a:xfrm>
            <a:off x="4352925" y="5810250"/>
            <a:ext cx="2952750" cy="320675"/>
          </a:xfrm>
          <a:prstGeom prst="rect">
            <a:avLst/>
          </a:prstGeom>
          <a:solidFill>
            <a:srgbClr val="FF5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buClr>
                <a:schemeClr val="tx1"/>
              </a:buClr>
              <a:buFont typeface="Arial" pitchFamily="34" charset="0"/>
              <a:buNone/>
            </a:pPr>
            <a:r>
              <a:rPr kumimoji="1" lang="en-GB" altLang="ja-JP" sz="1400" b="1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RCTs </a:t>
            </a:r>
            <a:r>
              <a:rPr kumimoji="1" lang="en-GB" altLang="ja-JP" sz="1400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(50%); 3-yr survival: 10%-40%</a:t>
            </a:r>
          </a:p>
        </p:txBody>
      </p:sp>
      <p:sp>
        <p:nvSpPr>
          <p:cNvPr id="95" name="Rectangle 21"/>
          <p:cNvSpPr>
            <a:spLocks noChangeArrowheads="1"/>
          </p:cNvSpPr>
          <p:nvPr/>
        </p:nvSpPr>
        <p:spPr bwMode="auto">
          <a:xfrm>
            <a:off x="7766565" y="2678113"/>
            <a:ext cx="87844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kumimoji="1" lang="en-GB" altLang="ja-JP" sz="16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Terminal</a:t>
            </a:r>
            <a:br>
              <a:rPr kumimoji="1" lang="en-GB" altLang="ja-JP" sz="16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</a:br>
            <a:r>
              <a:rPr kumimoji="1" lang="en-GB" altLang="ja-JP" sz="16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stage (D)</a:t>
            </a:r>
          </a:p>
        </p:txBody>
      </p:sp>
      <p:sp>
        <p:nvSpPr>
          <p:cNvPr id="22565" name="Rectangle 25"/>
          <p:cNvSpPr>
            <a:spLocks noChangeArrowheads="1"/>
          </p:cNvSpPr>
          <p:nvPr/>
        </p:nvSpPr>
        <p:spPr bwMode="auto">
          <a:xfrm>
            <a:off x="2987675" y="1973263"/>
            <a:ext cx="33353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Okuda 1-2, PS 0-2, Child-Pugh A-B</a:t>
            </a:r>
          </a:p>
        </p:txBody>
      </p:sp>
      <p:sp>
        <p:nvSpPr>
          <p:cNvPr id="22566" name="Rectangle 26"/>
          <p:cNvSpPr>
            <a:spLocks noChangeArrowheads="1"/>
          </p:cNvSpPr>
          <p:nvPr/>
        </p:nvSpPr>
        <p:spPr bwMode="auto">
          <a:xfrm>
            <a:off x="3832225" y="3190875"/>
            <a:ext cx="17208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Multinodular, PS 0 </a:t>
            </a:r>
          </a:p>
        </p:txBody>
      </p:sp>
      <p:sp>
        <p:nvSpPr>
          <p:cNvPr id="22567" name="Rectangle 34"/>
          <p:cNvSpPr>
            <a:spLocks noChangeArrowheads="1"/>
          </p:cNvSpPr>
          <p:nvPr/>
        </p:nvSpPr>
        <p:spPr bwMode="auto">
          <a:xfrm>
            <a:off x="5856288" y="3074988"/>
            <a:ext cx="14049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N1, M1, PS 1-2</a:t>
            </a:r>
          </a:p>
        </p:txBody>
      </p:sp>
      <p:sp>
        <p:nvSpPr>
          <p:cNvPr id="22568" name="Rectangle 35"/>
          <p:cNvSpPr>
            <a:spLocks noChangeArrowheads="1"/>
          </p:cNvSpPr>
          <p:nvPr/>
        </p:nvSpPr>
        <p:spPr bwMode="auto">
          <a:xfrm>
            <a:off x="2360613" y="3074988"/>
            <a:ext cx="11826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&lt; 3 cm, PS 0</a:t>
            </a:r>
          </a:p>
        </p:txBody>
      </p:sp>
      <p:sp>
        <p:nvSpPr>
          <p:cNvPr id="100" name="Rectangle 36"/>
          <p:cNvSpPr>
            <a:spLocks noChangeArrowheads="1"/>
          </p:cNvSpPr>
          <p:nvPr/>
        </p:nvSpPr>
        <p:spPr bwMode="auto">
          <a:xfrm>
            <a:off x="3890963" y="2667000"/>
            <a:ext cx="15636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kumimoji="1" lang="en-GB" altLang="ja-JP" sz="16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Intermediate stage (B)</a:t>
            </a:r>
          </a:p>
        </p:txBody>
      </p:sp>
      <p:sp>
        <p:nvSpPr>
          <p:cNvPr id="22570" name="Rectangle 37"/>
          <p:cNvSpPr>
            <a:spLocks noChangeArrowheads="1"/>
          </p:cNvSpPr>
          <p:nvPr/>
        </p:nvSpPr>
        <p:spPr bwMode="auto">
          <a:xfrm>
            <a:off x="7270750" y="1998663"/>
            <a:ext cx="15700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Okuda 3, PS &gt; 2,</a:t>
            </a:r>
            <a:br>
              <a:rPr kumimoji="1" lang="en-GB" altLang="ja-JP" sz="1600">
                <a:ea typeface="MS PGothic" pitchFamily="34" charset="-128"/>
                <a:cs typeface="Arial" pitchFamily="34" charset="0"/>
              </a:rPr>
            </a:br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Child-Pugh C</a:t>
            </a:r>
          </a:p>
        </p:txBody>
      </p:sp>
      <p:sp>
        <p:nvSpPr>
          <p:cNvPr id="102" name="Rectangle 39"/>
          <p:cNvSpPr>
            <a:spLocks noChangeArrowheads="1"/>
          </p:cNvSpPr>
          <p:nvPr/>
        </p:nvSpPr>
        <p:spPr bwMode="auto">
          <a:xfrm>
            <a:off x="153988" y="2667000"/>
            <a:ext cx="1872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en-GB" altLang="ja-JP" sz="16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Very early stage (0)</a:t>
            </a:r>
          </a:p>
        </p:txBody>
      </p:sp>
      <p:sp>
        <p:nvSpPr>
          <p:cNvPr id="22572" name="Rectangle 40"/>
          <p:cNvSpPr>
            <a:spLocks noChangeArrowheads="1"/>
          </p:cNvSpPr>
          <p:nvPr/>
        </p:nvSpPr>
        <p:spPr bwMode="auto">
          <a:xfrm>
            <a:off x="241300" y="2881313"/>
            <a:ext cx="15843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Single &lt; 2 cm</a:t>
            </a:r>
          </a:p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Carcinoma in situ</a:t>
            </a:r>
          </a:p>
        </p:txBody>
      </p:sp>
      <p:sp>
        <p:nvSpPr>
          <p:cNvPr id="104" name="Rectangle 41"/>
          <p:cNvSpPr>
            <a:spLocks noChangeArrowheads="1"/>
          </p:cNvSpPr>
          <p:nvPr/>
        </p:nvSpPr>
        <p:spPr bwMode="auto">
          <a:xfrm>
            <a:off x="2301875" y="2667000"/>
            <a:ext cx="143789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en-GB" altLang="ja-JP" sz="16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Early stage (A)</a:t>
            </a:r>
          </a:p>
        </p:txBody>
      </p:sp>
      <p:sp>
        <p:nvSpPr>
          <p:cNvPr id="22574" name="Rectangle 42"/>
          <p:cNvSpPr>
            <a:spLocks noChangeArrowheads="1"/>
          </p:cNvSpPr>
          <p:nvPr/>
        </p:nvSpPr>
        <p:spPr bwMode="auto">
          <a:xfrm>
            <a:off x="2035175" y="2881313"/>
            <a:ext cx="17526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Single or 3 nodules</a:t>
            </a:r>
          </a:p>
        </p:txBody>
      </p:sp>
      <p:sp>
        <p:nvSpPr>
          <p:cNvPr id="106" name="Rectangle 43"/>
          <p:cNvSpPr>
            <a:spLocks noChangeArrowheads="1"/>
          </p:cNvSpPr>
          <p:nvPr/>
        </p:nvSpPr>
        <p:spPr bwMode="auto">
          <a:xfrm>
            <a:off x="5797550" y="2667000"/>
            <a:ext cx="19139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en-GB" altLang="ja-JP" sz="16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Advanced stage (C)</a:t>
            </a:r>
          </a:p>
        </p:txBody>
      </p:sp>
      <p:sp>
        <p:nvSpPr>
          <p:cNvPr id="22576" name="Rectangle 44"/>
          <p:cNvSpPr>
            <a:spLocks noChangeArrowheads="1"/>
          </p:cNvSpPr>
          <p:nvPr/>
        </p:nvSpPr>
        <p:spPr bwMode="auto">
          <a:xfrm>
            <a:off x="5876925" y="2881313"/>
            <a:ext cx="14906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Portal invasion,</a:t>
            </a:r>
          </a:p>
        </p:txBody>
      </p:sp>
      <p:sp>
        <p:nvSpPr>
          <p:cNvPr id="22577" name="Rectangle 45"/>
          <p:cNvSpPr>
            <a:spLocks noChangeArrowheads="1"/>
          </p:cNvSpPr>
          <p:nvPr/>
        </p:nvSpPr>
        <p:spPr bwMode="auto">
          <a:xfrm>
            <a:off x="449263" y="1998663"/>
            <a:ext cx="17526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PS 0, Child-Pugh A</a:t>
            </a:r>
          </a:p>
        </p:txBody>
      </p:sp>
      <p:sp>
        <p:nvSpPr>
          <p:cNvPr id="22578" name="Line 48"/>
          <p:cNvSpPr>
            <a:spLocks noChangeShapeType="1"/>
          </p:cNvSpPr>
          <p:nvPr/>
        </p:nvSpPr>
        <p:spPr bwMode="auto">
          <a:xfrm>
            <a:off x="1314450" y="1814513"/>
            <a:ext cx="673576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79" name="Line 49"/>
          <p:cNvSpPr>
            <a:spLocks noChangeShapeType="1"/>
          </p:cNvSpPr>
          <p:nvPr/>
        </p:nvSpPr>
        <p:spPr bwMode="auto">
          <a:xfrm>
            <a:off x="3008313" y="2465388"/>
            <a:ext cx="330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80" name="Line 72"/>
          <p:cNvSpPr>
            <a:spLocks noChangeShapeType="1"/>
          </p:cNvSpPr>
          <p:nvPr/>
        </p:nvSpPr>
        <p:spPr bwMode="auto">
          <a:xfrm>
            <a:off x="4660900" y="2241550"/>
            <a:ext cx="0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81" name="Line 74"/>
          <p:cNvSpPr>
            <a:spLocks noChangeShapeType="1"/>
          </p:cNvSpPr>
          <p:nvPr/>
        </p:nvSpPr>
        <p:spPr bwMode="auto">
          <a:xfrm>
            <a:off x="1327150" y="1806575"/>
            <a:ext cx="0" cy="198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82" name="Line 75"/>
          <p:cNvSpPr>
            <a:spLocks noChangeShapeType="1"/>
          </p:cNvSpPr>
          <p:nvPr/>
        </p:nvSpPr>
        <p:spPr bwMode="auto">
          <a:xfrm>
            <a:off x="4645025" y="1806575"/>
            <a:ext cx="0" cy="198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83" name="Line 76"/>
          <p:cNvSpPr>
            <a:spLocks noChangeShapeType="1"/>
          </p:cNvSpPr>
          <p:nvPr/>
        </p:nvSpPr>
        <p:spPr bwMode="auto">
          <a:xfrm>
            <a:off x="8050213" y="1801813"/>
            <a:ext cx="0" cy="207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84" name="Line 78"/>
          <p:cNvSpPr>
            <a:spLocks noChangeShapeType="1"/>
          </p:cNvSpPr>
          <p:nvPr/>
        </p:nvSpPr>
        <p:spPr bwMode="auto">
          <a:xfrm flipH="1">
            <a:off x="6296025" y="2463800"/>
            <a:ext cx="0" cy="21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85" name="Line 79"/>
          <p:cNvSpPr>
            <a:spLocks noChangeShapeType="1"/>
          </p:cNvSpPr>
          <p:nvPr/>
        </p:nvSpPr>
        <p:spPr bwMode="auto">
          <a:xfrm flipH="1">
            <a:off x="3021013" y="2463800"/>
            <a:ext cx="0" cy="21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86" name="Line 87"/>
          <p:cNvSpPr>
            <a:spLocks noChangeShapeType="1"/>
          </p:cNvSpPr>
          <p:nvPr/>
        </p:nvSpPr>
        <p:spPr bwMode="auto">
          <a:xfrm>
            <a:off x="1352550" y="2325688"/>
            <a:ext cx="0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87" name="Line 88"/>
          <p:cNvSpPr>
            <a:spLocks noChangeShapeType="1"/>
          </p:cNvSpPr>
          <p:nvPr/>
        </p:nvSpPr>
        <p:spPr bwMode="auto">
          <a:xfrm>
            <a:off x="8115300" y="2454275"/>
            <a:ext cx="0" cy="24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9" name="Text Box 11"/>
          <p:cNvSpPr txBox="1">
            <a:spLocks noChangeArrowheads="1"/>
          </p:cNvSpPr>
          <p:nvPr/>
        </p:nvSpPr>
        <p:spPr bwMode="auto">
          <a:xfrm>
            <a:off x="4268788" y="1633538"/>
            <a:ext cx="898525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GB" altLang="ja-JP" b="1" dirty="0">
                <a:solidFill>
                  <a:srgbClr val="C00000"/>
                </a:solidFill>
                <a:latin typeface="Arial" charset="0"/>
                <a:ea typeface="MS PGothic" pitchFamily="34" charset="-128"/>
                <a:cs typeface="Arial" charset="0"/>
              </a:rPr>
              <a:t>HCC</a:t>
            </a:r>
          </a:p>
        </p:txBody>
      </p:sp>
      <p:sp>
        <p:nvSpPr>
          <p:cNvPr id="22589" name="Line 80"/>
          <p:cNvSpPr>
            <a:spLocks noChangeShapeType="1"/>
          </p:cNvSpPr>
          <p:nvPr/>
        </p:nvSpPr>
        <p:spPr bwMode="auto">
          <a:xfrm flipH="1">
            <a:off x="1150938" y="3459163"/>
            <a:ext cx="0" cy="252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90" name="Title 6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BCLC Staging and Treatment Strategy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22591" name="Text Box 33"/>
          <p:cNvSpPr txBox="1">
            <a:spLocks noChangeArrowheads="1"/>
          </p:cNvSpPr>
          <p:nvPr/>
        </p:nvSpPr>
        <p:spPr bwMode="auto">
          <a:xfrm>
            <a:off x="251520" y="6279703"/>
            <a:ext cx="86471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200" dirty="0" err="1"/>
              <a:t>Llovet</a:t>
            </a:r>
            <a:r>
              <a:rPr lang="en-US" sz="1200" dirty="0"/>
              <a:t> JM, et al. Design and endpoints of clinical trials in </a:t>
            </a:r>
            <a:r>
              <a:rPr lang="en-US" sz="1200" dirty="0" err="1"/>
              <a:t>hepatocellular</a:t>
            </a:r>
            <a:r>
              <a:rPr lang="en-US" sz="1200" dirty="0"/>
              <a:t> carcinoma. Journal of the National Cancer Institute. 2008;100(10):</a:t>
            </a:r>
            <a:r>
              <a:rPr lang="en-US" sz="1200" dirty="0" smtClean="0"/>
              <a:t>698-711.</a:t>
            </a:r>
            <a:endParaRPr 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72008" y="3645024"/>
            <a:ext cx="3923928" cy="1200329"/>
          </a:xfrm>
          <a:prstGeom prst="rect">
            <a:avLst/>
          </a:prstGeom>
          <a:solidFill>
            <a:srgbClr val="FFF6B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smtClean="0">
                <a:solidFill>
                  <a:srgbClr val="C00000"/>
                </a:solidFill>
              </a:rPr>
              <a:t>Potentially Curable HCC</a:t>
            </a:r>
            <a:endParaRPr lang="en-GB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81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5"/>
          <p:cNvSpPr/>
          <p:nvPr/>
        </p:nvSpPr>
        <p:spPr>
          <a:xfrm>
            <a:off x="3707904" y="2564904"/>
            <a:ext cx="5256584" cy="3672408"/>
          </a:xfrm>
          <a:custGeom>
            <a:avLst/>
            <a:gdLst>
              <a:gd name="connsiteX0" fmla="*/ 0 w 5256584"/>
              <a:gd name="connsiteY0" fmla="*/ 0 h 3672408"/>
              <a:gd name="connsiteX1" fmla="*/ 5256584 w 5256584"/>
              <a:gd name="connsiteY1" fmla="*/ 0 h 3672408"/>
              <a:gd name="connsiteX2" fmla="*/ 5256584 w 5256584"/>
              <a:gd name="connsiteY2" fmla="*/ 3672408 h 3672408"/>
              <a:gd name="connsiteX3" fmla="*/ 0 w 5256584"/>
              <a:gd name="connsiteY3" fmla="*/ 3672408 h 3672408"/>
              <a:gd name="connsiteX4" fmla="*/ 0 w 5256584"/>
              <a:gd name="connsiteY4" fmla="*/ 0 h 3672408"/>
              <a:gd name="connsiteX0" fmla="*/ 0 w 5256584"/>
              <a:gd name="connsiteY0" fmla="*/ 0 h 3672408"/>
              <a:gd name="connsiteX1" fmla="*/ 5256584 w 5256584"/>
              <a:gd name="connsiteY1" fmla="*/ 0 h 3672408"/>
              <a:gd name="connsiteX2" fmla="*/ 5256584 w 5256584"/>
              <a:gd name="connsiteY2" fmla="*/ 3672408 h 3672408"/>
              <a:gd name="connsiteX3" fmla="*/ 0 w 5256584"/>
              <a:gd name="connsiteY3" fmla="*/ 3672408 h 3672408"/>
              <a:gd name="connsiteX4" fmla="*/ 0 w 5256584"/>
              <a:gd name="connsiteY4" fmla="*/ 0 h 3672408"/>
              <a:gd name="connsiteX0" fmla="*/ 3007 w 5259591"/>
              <a:gd name="connsiteY0" fmla="*/ 0 h 3672408"/>
              <a:gd name="connsiteX1" fmla="*/ 5259591 w 5259591"/>
              <a:gd name="connsiteY1" fmla="*/ 0 h 3672408"/>
              <a:gd name="connsiteX2" fmla="*/ 5259591 w 5259591"/>
              <a:gd name="connsiteY2" fmla="*/ 3672408 h 3672408"/>
              <a:gd name="connsiteX3" fmla="*/ 3007 w 5259591"/>
              <a:gd name="connsiteY3" fmla="*/ 3672408 h 3672408"/>
              <a:gd name="connsiteX4" fmla="*/ 3007 w 5259591"/>
              <a:gd name="connsiteY4" fmla="*/ 0 h 3672408"/>
              <a:gd name="connsiteX0" fmla="*/ 3006 w 5259590"/>
              <a:gd name="connsiteY0" fmla="*/ 0 h 3672408"/>
              <a:gd name="connsiteX1" fmla="*/ 5259590 w 5259590"/>
              <a:gd name="connsiteY1" fmla="*/ 0 h 3672408"/>
              <a:gd name="connsiteX2" fmla="*/ 5259590 w 5259590"/>
              <a:gd name="connsiteY2" fmla="*/ 3672408 h 3672408"/>
              <a:gd name="connsiteX3" fmla="*/ 3007 w 5259590"/>
              <a:gd name="connsiteY3" fmla="*/ 3672408 h 3672408"/>
              <a:gd name="connsiteX4" fmla="*/ 3006 w 5259590"/>
              <a:gd name="connsiteY4" fmla="*/ 0 h 3672408"/>
              <a:gd name="connsiteX0" fmla="*/ 0 w 5256584"/>
              <a:gd name="connsiteY0" fmla="*/ 0 h 3672408"/>
              <a:gd name="connsiteX1" fmla="*/ 5256584 w 5256584"/>
              <a:gd name="connsiteY1" fmla="*/ 0 h 3672408"/>
              <a:gd name="connsiteX2" fmla="*/ 5256584 w 5256584"/>
              <a:gd name="connsiteY2" fmla="*/ 3672408 h 3672408"/>
              <a:gd name="connsiteX3" fmla="*/ 1 w 5256584"/>
              <a:gd name="connsiteY3" fmla="*/ 3672408 h 3672408"/>
              <a:gd name="connsiteX4" fmla="*/ 0 w 5256584"/>
              <a:gd name="connsiteY4" fmla="*/ 0 h 3672408"/>
              <a:gd name="connsiteX0" fmla="*/ 0 w 5256584"/>
              <a:gd name="connsiteY0" fmla="*/ 0 h 3672408"/>
              <a:gd name="connsiteX1" fmla="*/ 5256584 w 5256584"/>
              <a:gd name="connsiteY1" fmla="*/ 0 h 3672408"/>
              <a:gd name="connsiteX2" fmla="*/ 5256584 w 5256584"/>
              <a:gd name="connsiteY2" fmla="*/ 3672408 h 3672408"/>
              <a:gd name="connsiteX3" fmla="*/ 648072 w 5256584"/>
              <a:gd name="connsiteY3" fmla="*/ 3672408 h 3672408"/>
              <a:gd name="connsiteX4" fmla="*/ 0 w 5256584"/>
              <a:gd name="connsiteY4" fmla="*/ 0 h 3672408"/>
              <a:gd name="connsiteX0" fmla="*/ 0 w 5256584"/>
              <a:gd name="connsiteY0" fmla="*/ 0 h 3672408"/>
              <a:gd name="connsiteX1" fmla="*/ 5256584 w 5256584"/>
              <a:gd name="connsiteY1" fmla="*/ 0 h 3672408"/>
              <a:gd name="connsiteX2" fmla="*/ 5256584 w 5256584"/>
              <a:gd name="connsiteY2" fmla="*/ 3672408 h 3672408"/>
              <a:gd name="connsiteX3" fmla="*/ 648072 w 5256584"/>
              <a:gd name="connsiteY3" fmla="*/ 3672408 h 3672408"/>
              <a:gd name="connsiteX4" fmla="*/ 0 w 5256584"/>
              <a:gd name="connsiteY4" fmla="*/ 0 h 3672408"/>
              <a:gd name="connsiteX0" fmla="*/ 0 w 5256584"/>
              <a:gd name="connsiteY0" fmla="*/ 0 h 3672408"/>
              <a:gd name="connsiteX1" fmla="*/ 5256584 w 5256584"/>
              <a:gd name="connsiteY1" fmla="*/ 0 h 3672408"/>
              <a:gd name="connsiteX2" fmla="*/ 5256584 w 5256584"/>
              <a:gd name="connsiteY2" fmla="*/ 3672408 h 3672408"/>
              <a:gd name="connsiteX3" fmla="*/ 576064 w 5256584"/>
              <a:gd name="connsiteY3" fmla="*/ 3672408 h 3672408"/>
              <a:gd name="connsiteX4" fmla="*/ 0 w 5256584"/>
              <a:gd name="connsiteY4" fmla="*/ 0 h 367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56584" h="3672408">
                <a:moveTo>
                  <a:pt x="0" y="0"/>
                </a:moveTo>
                <a:lnTo>
                  <a:pt x="5256584" y="0"/>
                </a:lnTo>
                <a:lnTo>
                  <a:pt x="5256584" y="3672408"/>
                </a:lnTo>
                <a:lnTo>
                  <a:pt x="576064" y="3672408"/>
                </a:lnTo>
                <a:cubicBezTo>
                  <a:pt x="570490" y="1575929"/>
                  <a:pt x="0" y="1224136"/>
                  <a:pt x="0" y="0"/>
                </a:cubicBezTo>
                <a:close/>
              </a:path>
            </a:pathLst>
          </a:custGeom>
          <a:solidFill>
            <a:srgbClr val="FFF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30" name="Rectangle 4"/>
          <p:cNvSpPr>
            <a:spLocks noChangeArrowheads="1"/>
          </p:cNvSpPr>
          <p:nvPr/>
        </p:nvSpPr>
        <p:spPr bwMode="auto">
          <a:xfrm>
            <a:off x="1533525" y="5476875"/>
            <a:ext cx="1719263" cy="279400"/>
          </a:xfrm>
          <a:prstGeom prst="rect">
            <a:avLst/>
          </a:prstGeom>
          <a:solidFill>
            <a:srgbClr val="F6910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buClr>
                <a:schemeClr val="tx1"/>
              </a:buClr>
              <a:buFont typeface="Arial" pitchFamily="34" charset="0"/>
              <a:buNone/>
            </a:pPr>
            <a:r>
              <a:rPr kumimoji="1" lang="en-GB" altLang="ja-JP" sz="1400" b="1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Liver</a:t>
            </a:r>
            <a:r>
              <a:rPr kumimoji="1" lang="en-GB" altLang="ja-JP" sz="1400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 </a:t>
            </a:r>
            <a:r>
              <a:rPr kumimoji="1" lang="en-GB" altLang="ja-JP" sz="1400" b="1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transplantation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3313113" y="5476875"/>
            <a:ext cx="954087" cy="284163"/>
          </a:xfrm>
          <a:prstGeom prst="rect">
            <a:avLst/>
          </a:prstGeom>
          <a:solidFill>
            <a:srgbClr val="F6910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buClr>
                <a:schemeClr val="tx1"/>
              </a:buClr>
              <a:buFont typeface="Verdana" pitchFamily="34" charset="0"/>
              <a:buNone/>
            </a:pPr>
            <a:r>
              <a:rPr lang="it-IT" sz="1400" b="1" dirty="0">
                <a:solidFill>
                  <a:srgbClr val="000000"/>
                </a:solidFill>
                <a:cs typeface="Arial" pitchFamily="34" charset="0"/>
              </a:rPr>
              <a:t>RFA/PEI</a:t>
            </a:r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314325" y="5810250"/>
            <a:ext cx="3952875" cy="346075"/>
          </a:xfrm>
          <a:prstGeom prst="rect">
            <a:avLst/>
          </a:prstGeom>
          <a:solidFill>
            <a:srgbClr val="FF5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buClr>
                <a:schemeClr val="tx1"/>
              </a:buClr>
              <a:buFont typeface="Arial" pitchFamily="34" charset="0"/>
              <a:buNone/>
            </a:pPr>
            <a:r>
              <a:rPr kumimoji="1" lang="en-GB" altLang="ja-JP" sz="1400" b="1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Curative treatments </a:t>
            </a:r>
            <a:r>
              <a:rPr kumimoji="1" lang="en-GB" altLang="ja-JP" sz="1400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(30%); 5-yr survival: 40%-70%</a:t>
            </a:r>
          </a:p>
        </p:txBody>
      </p:sp>
      <p:sp>
        <p:nvSpPr>
          <p:cNvPr id="22533" name="Rectangle 9"/>
          <p:cNvSpPr>
            <a:spLocks noChangeArrowheads="1"/>
          </p:cNvSpPr>
          <p:nvPr/>
        </p:nvSpPr>
        <p:spPr bwMode="auto">
          <a:xfrm>
            <a:off x="4352925" y="5476875"/>
            <a:ext cx="1541463" cy="284163"/>
          </a:xfrm>
          <a:prstGeom prst="rect">
            <a:avLst/>
          </a:prstGeom>
          <a:solidFill>
            <a:srgbClr val="F6910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buClr>
                <a:schemeClr val="tx1"/>
              </a:buClr>
              <a:buFont typeface="Arial" pitchFamily="34" charset="0"/>
              <a:buNone/>
            </a:pPr>
            <a:r>
              <a:rPr kumimoji="1" lang="en-GB" altLang="ja-JP" sz="1400" b="1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TACE</a:t>
            </a:r>
          </a:p>
        </p:txBody>
      </p:sp>
      <p:sp>
        <p:nvSpPr>
          <p:cNvPr id="22534" name="Rectangle 12"/>
          <p:cNvSpPr>
            <a:spLocks noChangeArrowheads="1"/>
          </p:cNvSpPr>
          <p:nvPr/>
        </p:nvSpPr>
        <p:spPr bwMode="auto">
          <a:xfrm>
            <a:off x="915988" y="3671888"/>
            <a:ext cx="49371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400">
                <a:ea typeface="MS PGothic" pitchFamily="34" charset="-128"/>
                <a:cs typeface="Arial" pitchFamily="34" charset="0"/>
              </a:rPr>
              <a:t>Single</a:t>
            </a:r>
          </a:p>
        </p:txBody>
      </p:sp>
      <p:sp>
        <p:nvSpPr>
          <p:cNvPr id="22535" name="Rectangle 13"/>
          <p:cNvSpPr>
            <a:spLocks noChangeArrowheads="1"/>
          </p:cNvSpPr>
          <p:nvPr/>
        </p:nvSpPr>
        <p:spPr bwMode="auto">
          <a:xfrm>
            <a:off x="1931988" y="4373563"/>
            <a:ext cx="7810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400">
                <a:ea typeface="MS PGothic" pitchFamily="34" charset="-128"/>
                <a:cs typeface="Arial" pitchFamily="34" charset="0"/>
              </a:rPr>
              <a:t>Increased</a:t>
            </a:r>
          </a:p>
        </p:txBody>
      </p:sp>
      <p:sp>
        <p:nvSpPr>
          <p:cNvPr id="22536" name="Rectangle 14"/>
          <p:cNvSpPr>
            <a:spLocks noChangeArrowheads="1"/>
          </p:cNvSpPr>
          <p:nvPr/>
        </p:nvSpPr>
        <p:spPr bwMode="auto">
          <a:xfrm>
            <a:off x="3106738" y="4335463"/>
            <a:ext cx="8699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400">
                <a:ea typeface="MS PGothic" pitchFamily="34" charset="-128"/>
                <a:cs typeface="Arial" pitchFamily="34" charset="0"/>
              </a:rPr>
              <a:t>Associated</a:t>
            </a:r>
          </a:p>
        </p:txBody>
      </p:sp>
      <p:sp>
        <p:nvSpPr>
          <p:cNvPr id="22537" name="Rectangle 15"/>
          <p:cNvSpPr>
            <a:spLocks noChangeArrowheads="1"/>
          </p:cNvSpPr>
          <p:nvPr/>
        </p:nvSpPr>
        <p:spPr bwMode="auto">
          <a:xfrm>
            <a:off x="3106738" y="4516438"/>
            <a:ext cx="7016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400">
                <a:ea typeface="MS PGothic" pitchFamily="34" charset="-128"/>
                <a:cs typeface="Arial" pitchFamily="34" charset="0"/>
              </a:rPr>
              <a:t>diseases</a:t>
            </a:r>
          </a:p>
        </p:txBody>
      </p:sp>
      <p:sp>
        <p:nvSpPr>
          <p:cNvPr id="22538" name="Rectangle 16"/>
          <p:cNvSpPr>
            <a:spLocks noChangeArrowheads="1"/>
          </p:cNvSpPr>
          <p:nvPr/>
        </p:nvSpPr>
        <p:spPr bwMode="auto">
          <a:xfrm>
            <a:off x="806450" y="4927600"/>
            <a:ext cx="7000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Normal</a:t>
            </a:r>
          </a:p>
        </p:txBody>
      </p:sp>
      <p:sp>
        <p:nvSpPr>
          <p:cNvPr id="22539" name="Rectangle 17"/>
          <p:cNvSpPr>
            <a:spLocks noChangeArrowheads="1"/>
          </p:cNvSpPr>
          <p:nvPr/>
        </p:nvSpPr>
        <p:spPr bwMode="auto">
          <a:xfrm>
            <a:off x="2147888" y="4995863"/>
            <a:ext cx="27146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No</a:t>
            </a:r>
          </a:p>
        </p:txBody>
      </p:sp>
      <p:sp>
        <p:nvSpPr>
          <p:cNvPr id="22540" name="Rectangle 18"/>
          <p:cNvSpPr>
            <a:spLocks noChangeArrowheads="1"/>
          </p:cNvSpPr>
          <p:nvPr/>
        </p:nvSpPr>
        <p:spPr bwMode="auto">
          <a:xfrm>
            <a:off x="3368675" y="4995863"/>
            <a:ext cx="361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Yes</a:t>
            </a:r>
          </a:p>
        </p:txBody>
      </p:sp>
      <p:sp>
        <p:nvSpPr>
          <p:cNvPr id="22541" name="Rectangle 30"/>
          <p:cNvSpPr>
            <a:spLocks noChangeArrowheads="1"/>
          </p:cNvSpPr>
          <p:nvPr/>
        </p:nvSpPr>
        <p:spPr bwMode="auto">
          <a:xfrm>
            <a:off x="5978525" y="5476875"/>
            <a:ext cx="1327150" cy="284163"/>
          </a:xfrm>
          <a:prstGeom prst="rect">
            <a:avLst/>
          </a:prstGeom>
          <a:solidFill>
            <a:srgbClr val="F6910A"/>
          </a:solidFill>
          <a:ln w="9525">
            <a:noFill/>
            <a:miter lim="800000"/>
            <a:headEnd/>
            <a:tailEnd/>
          </a:ln>
        </p:spPr>
        <p:txBody>
          <a:bodyPr lIns="0" tIns="0" rIns="0" bIns="0" anchor="ctr" anchorCtr="1"/>
          <a:lstStyle/>
          <a:p>
            <a:pPr algn="ctr"/>
            <a:r>
              <a:rPr kumimoji="1" lang="en-GB" altLang="ja-JP" sz="1400" b="1" dirty="0" err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Sorafenib</a:t>
            </a:r>
            <a:endParaRPr kumimoji="1" lang="en-GB" altLang="ja-JP" sz="1400" b="1" dirty="0">
              <a:solidFill>
                <a:srgbClr val="000000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22542" name="Rectangle 31"/>
          <p:cNvSpPr>
            <a:spLocks noChangeArrowheads="1"/>
          </p:cNvSpPr>
          <p:nvPr/>
        </p:nvSpPr>
        <p:spPr bwMode="auto">
          <a:xfrm>
            <a:off x="458788" y="4151313"/>
            <a:ext cx="18684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400">
                <a:ea typeface="MS PGothic" pitchFamily="34" charset="-128"/>
                <a:cs typeface="Arial" pitchFamily="34" charset="0"/>
              </a:rPr>
              <a:t>Portal pressure/bilirubin</a:t>
            </a:r>
          </a:p>
        </p:txBody>
      </p:sp>
      <p:sp>
        <p:nvSpPr>
          <p:cNvPr id="22543" name="Rectangle 32"/>
          <p:cNvSpPr>
            <a:spLocks noChangeArrowheads="1"/>
          </p:cNvSpPr>
          <p:nvPr/>
        </p:nvSpPr>
        <p:spPr bwMode="auto">
          <a:xfrm>
            <a:off x="2760663" y="3673475"/>
            <a:ext cx="13541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400">
                <a:ea typeface="MS PGothic" pitchFamily="34" charset="-128"/>
                <a:cs typeface="Arial" pitchFamily="34" charset="0"/>
              </a:rPr>
              <a:t>3 nodules ≤ 3 cm</a:t>
            </a:r>
          </a:p>
        </p:txBody>
      </p:sp>
      <p:sp>
        <p:nvSpPr>
          <p:cNvPr id="22544" name="Rectangle 47"/>
          <p:cNvSpPr>
            <a:spLocks noChangeArrowheads="1"/>
          </p:cNvSpPr>
          <p:nvPr/>
        </p:nvSpPr>
        <p:spPr bwMode="auto">
          <a:xfrm>
            <a:off x="314325" y="5476875"/>
            <a:ext cx="992188" cy="279400"/>
          </a:xfrm>
          <a:prstGeom prst="rect">
            <a:avLst/>
          </a:prstGeom>
          <a:solidFill>
            <a:srgbClr val="F6910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buClr>
                <a:schemeClr val="tx1"/>
              </a:buClr>
              <a:buFont typeface="Verdana" pitchFamily="34" charset="0"/>
              <a:buNone/>
            </a:pPr>
            <a:r>
              <a:rPr lang="it-IT" sz="1400" b="1" dirty="0">
                <a:solidFill>
                  <a:srgbClr val="000000"/>
                </a:solidFill>
                <a:cs typeface="Arial" pitchFamily="34" charset="0"/>
              </a:rPr>
              <a:t>Resection</a:t>
            </a:r>
          </a:p>
        </p:txBody>
      </p:sp>
      <p:sp>
        <p:nvSpPr>
          <p:cNvPr id="22545" name="Line 52"/>
          <p:cNvSpPr>
            <a:spLocks noChangeShapeType="1"/>
          </p:cNvSpPr>
          <p:nvPr/>
        </p:nvSpPr>
        <p:spPr bwMode="auto">
          <a:xfrm>
            <a:off x="1139825" y="5246688"/>
            <a:ext cx="0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46" name="Line 53"/>
          <p:cNvSpPr>
            <a:spLocks noChangeShapeType="1"/>
          </p:cNvSpPr>
          <p:nvPr/>
        </p:nvSpPr>
        <p:spPr bwMode="auto">
          <a:xfrm>
            <a:off x="2287588" y="5246688"/>
            <a:ext cx="0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47" name="Line 54"/>
          <p:cNvSpPr>
            <a:spLocks noChangeShapeType="1"/>
          </p:cNvSpPr>
          <p:nvPr/>
        </p:nvSpPr>
        <p:spPr bwMode="auto">
          <a:xfrm>
            <a:off x="3546475" y="5246688"/>
            <a:ext cx="0" cy="200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48" name="Line 57"/>
          <p:cNvSpPr>
            <a:spLocks noChangeShapeType="1"/>
          </p:cNvSpPr>
          <p:nvPr/>
        </p:nvSpPr>
        <p:spPr bwMode="auto">
          <a:xfrm>
            <a:off x="6516688" y="3376613"/>
            <a:ext cx="0" cy="1981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49" name="Line 62"/>
          <p:cNvSpPr>
            <a:spLocks noChangeShapeType="1"/>
          </p:cNvSpPr>
          <p:nvPr/>
        </p:nvSpPr>
        <p:spPr bwMode="auto">
          <a:xfrm>
            <a:off x="1158875" y="3470275"/>
            <a:ext cx="2284413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50" name="Line 63"/>
          <p:cNvSpPr>
            <a:spLocks noChangeShapeType="1"/>
          </p:cNvSpPr>
          <p:nvPr/>
        </p:nvSpPr>
        <p:spPr bwMode="auto">
          <a:xfrm flipH="1">
            <a:off x="2801938" y="3373438"/>
            <a:ext cx="0" cy="90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51" name="Line 64"/>
          <p:cNvSpPr>
            <a:spLocks noChangeShapeType="1"/>
          </p:cNvSpPr>
          <p:nvPr/>
        </p:nvSpPr>
        <p:spPr bwMode="auto">
          <a:xfrm>
            <a:off x="3429000" y="3471863"/>
            <a:ext cx="0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52" name="Line 65"/>
          <p:cNvSpPr>
            <a:spLocks noChangeShapeType="1"/>
          </p:cNvSpPr>
          <p:nvPr/>
        </p:nvSpPr>
        <p:spPr bwMode="auto">
          <a:xfrm>
            <a:off x="1139825" y="448468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53" name="Line 66"/>
          <p:cNvSpPr>
            <a:spLocks noChangeShapeType="1"/>
          </p:cNvSpPr>
          <p:nvPr/>
        </p:nvSpPr>
        <p:spPr bwMode="auto">
          <a:xfrm>
            <a:off x="2789238" y="4476750"/>
            <a:ext cx="26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2281238" y="4838700"/>
            <a:ext cx="1276350" cy="182563"/>
            <a:chOff x="1336" y="3238"/>
            <a:chExt cx="826" cy="91"/>
          </a:xfrm>
        </p:grpSpPr>
        <p:sp>
          <p:nvSpPr>
            <p:cNvPr id="22592" name="Line 68"/>
            <p:cNvSpPr>
              <a:spLocks noChangeShapeType="1"/>
            </p:cNvSpPr>
            <p:nvPr/>
          </p:nvSpPr>
          <p:spPr bwMode="auto">
            <a:xfrm>
              <a:off x="1336" y="3238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593" name="Line 69"/>
            <p:cNvSpPr>
              <a:spLocks noChangeShapeType="1"/>
            </p:cNvSpPr>
            <p:nvPr/>
          </p:nvSpPr>
          <p:spPr bwMode="auto">
            <a:xfrm>
              <a:off x="2162" y="3238"/>
              <a:ext cx="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555" name="Line 70"/>
          <p:cNvSpPr>
            <a:spLocks noChangeShapeType="1"/>
          </p:cNvSpPr>
          <p:nvPr/>
        </p:nvSpPr>
        <p:spPr bwMode="auto">
          <a:xfrm>
            <a:off x="2268538" y="4835525"/>
            <a:ext cx="1303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56" name="Line 71"/>
          <p:cNvSpPr>
            <a:spLocks noChangeShapeType="1"/>
          </p:cNvSpPr>
          <p:nvPr/>
        </p:nvSpPr>
        <p:spPr bwMode="auto">
          <a:xfrm>
            <a:off x="3381375" y="4722813"/>
            <a:ext cx="0" cy="123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57" name="Line 80"/>
          <p:cNvSpPr>
            <a:spLocks noChangeShapeType="1"/>
          </p:cNvSpPr>
          <p:nvPr/>
        </p:nvSpPr>
        <p:spPr bwMode="auto">
          <a:xfrm flipH="1">
            <a:off x="1143000" y="3884613"/>
            <a:ext cx="0" cy="274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58" name="Line 81"/>
          <p:cNvSpPr>
            <a:spLocks noChangeShapeType="1"/>
          </p:cNvSpPr>
          <p:nvPr/>
        </p:nvSpPr>
        <p:spPr bwMode="auto">
          <a:xfrm>
            <a:off x="1139825" y="4375150"/>
            <a:ext cx="0" cy="493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59" name="Line 83"/>
          <p:cNvSpPr>
            <a:spLocks noChangeShapeType="1"/>
          </p:cNvSpPr>
          <p:nvPr/>
        </p:nvSpPr>
        <p:spPr bwMode="auto">
          <a:xfrm>
            <a:off x="3448050" y="3910013"/>
            <a:ext cx="0" cy="455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60" name="Line 84"/>
          <p:cNvSpPr>
            <a:spLocks noChangeShapeType="1"/>
          </p:cNvSpPr>
          <p:nvPr/>
        </p:nvSpPr>
        <p:spPr bwMode="auto">
          <a:xfrm flipH="1">
            <a:off x="5105400" y="3444875"/>
            <a:ext cx="0" cy="191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61" name="Rectangle 22"/>
          <p:cNvSpPr>
            <a:spLocks noChangeArrowheads="1"/>
          </p:cNvSpPr>
          <p:nvPr/>
        </p:nvSpPr>
        <p:spPr bwMode="auto">
          <a:xfrm>
            <a:off x="7475538" y="5456238"/>
            <a:ext cx="1344934" cy="674687"/>
          </a:xfrm>
          <a:prstGeom prst="rect">
            <a:avLst/>
          </a:prstGeom>
          <a:solidFill>
            <a:srgbClr val="FF5050"/>
          </a:solidFill>
          <a:ln w="317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kumimoji="1" lang="en-GB" altLang="ja-JP" sz="1400" b="1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Symptomatic </a:t>
            </a:r>
            <a:r>
              <a:rPr kumimoji="1" lang="en-GB" altLang="ja-JP" sz="1400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(20%); </a:t>
            </a:r>
            <a:endParaRPr kumimoji="1" lang="en-GB" altLang="ja-JP" sz="1400" dirty="0" smtClean="0">
              <a:solidFill>
                <a:srgbClr val="000000"/>
              </a:solidFill>
              <a:ea typeface="MS PGothic" pitchFamily="34" charset="-128"/>
              <a:cs typeface="Arial" pitchFamily="34" charset="0"/>
            </a:endParaRPr>
          </a:p>
          <a:p>
            <a:pPr algn="ctr"/>
            <a:r>
              <a:rPr kumimoji="1" lang="en-GB" altLang="ja-JP" sz="1400" dirty="0" smtClean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survival </a:t>
            </a:r>
            <a:r>
              <a:rPr kumimoji="1" lang="en-GB" altLang="ja-JP" sz="1400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&lt; 3 </a:t>
            </a:r>
            <a:r>
              <a:rPr kumimoji="1" lang="en-GB" altLang="ja-JP" sz="1400" dirty="0" err="1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mos</a:t>
            </a:r>
            <a:endParaRPr kumimoji="1" lang="en-GB" altLang="ja-JP" sz="1400" dirty="0">
              <a:solidFill>
                <a:srgbClr val="000000"/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22562" name="Line 82"/>
          <p:cNvSpPr>
            <a:spLocks noChangeShapeType="1"/>
          </p:cNvSpPr>
          <p:nvPr/>
        </p:nvSpPr>
        <p:spPr bwMode="auto">
          <a:xfrm flipH="1">
            <a:off x="8115300" y="3219450"/>
            <a:ext cx="0" cy="22209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63" name="Rectangle 7"/>
          <p:cNvSpPr>
            <a:spLocks noChangeArrowheads="1"/>
          </p:cNvSpPr>
          <p:nvPr/>
        </p:nvSpPr>
        <p:spPr bwMode="auto">
          <a:xfrm>
            <a:off x="4352925" y="5810250"/>
            <a:ext cx="2952750" cy="320675"/>
          </a:xfrm>
          <a:prstGeom prst="rect">
            <a:avLst/>
          </a:prstGeom>
          <a:solidFill>
            <a:srgbClr val="FF505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40000"/>
              </a:spcBef>
              <a:buClr>
                <a:schemeClr val="tx1"/>
              </a:buClr>
              <a:buFont typeface="Arial" pitchFamily="34" charset="0"/>
              <a:buNone/>
            </a:pPr>
            <a:r>
              <a:rPr kumimoji="1" lang="en-GB" altLang="ja-JP" sz="1400" b="1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RCTs </a:t>
            </a:r>
            <a:r>
              <a:rPr kumimoji="1" lang="en-GB" altLang="ja-JP" sz="1400" dirty="0">
                <a:solidFill>
                  <a:srgbClr val="000000"/>
                </a:solidFill>
                <a:ea typeface="MS PGothic" pitchFamily="34" charset="-128"/>
                <a:cs typeface="Arial" pitchFamily="34" charset="0"/>
              </a:rPr>
              <a:t>(50%); 3-yr survival: 10%-40%</a:t>
            </a:r>
          </a:p>
        </p:txBody>
      </p:sp>
      <p:sp>
        <p:nvSpPr>
          <p:cNvPr id="95" name="Rectangle 21"/>
          <p:cNvSpPr>
            <a:spLocks noChangeArrowheads="1"/>
          </p:cNvSpPr>
          <p:nvPr/>
        </p:nvSpPr>
        <p:spPr bwMode="auto">
          <a:xfrm>
            <a:off x="7766565" y="2678113"/>
            <a:ext cx="878446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kumimoji="1" lang="en-GB" altLang="ja-JP" sz="16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Terminal</a:t>
            </a:r>
            <a:br>
              <a:rPr kumimoji="1" lang="en-GB" altLang="ja-JP" sz="16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</a:br>
            <a:r>
              <a:rPr kumimoji="1" lang="en-GB" altLang="ja-JP" sz="16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stage (D)</a:t>
            </a:r>
          </a:p>
        </p:txBody>
      </p:sp>
      <p:sp>
        <p:nvSpPr>
          <p:cNvPr id="22565" name="Rectangle 25"/>
          <p:cNvSpPr>
            <a:spLocks noChangeArrowheads="1"/>
          </p:cNvSpPr>
          <p:nvPr/>
        </p:nvSpPr>
        <p:spPr bwMode="auto">
          <a:xfrm>
            <a:off x="2987675" y="1973263"/>
            <a:ext cx="333533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Okuda 1-2, PS 0-2, Child-Pugh A-B</a:t>
            </a:r>
          </a:p>
        </p:txBody>
      </p:sp>
      <p:sp>
        <p:nvSpPr>
          <p:cNvPr id="22566" name="Rectangle 26"/>
          <p:cNvSpPr>
            <a:spLocks noChangeArrowheads="1"/>
          </p:cNvSpPr>
          <p:nvPr/>
        </p:nvSpPr>
        <p:spPr bwMode="auto">
          <a:xfrm>
            <a:off x="3832225" y="3190875"/>
            <a:ext cx="17208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Multinodular, PS 0 </a:t>
            </a:r>
          </a:p>
        </p:txBody>
      </p:sp>
      <p:sp>
        <p:nvSpPr>
          <p:cNvPr id="22567" name="Rectangle 34"/>
          <p:cNvSpPr>
            <a:spLocks noChangeArrowheads="1"/>
          </p:cNvSpPr>
          <p:nvPr/>
        </p:nvSpPr>
        <p:spPr bwMode="auto">
          <a:xfrm>
            <a:off x="5856288" y="3074988"/>
            <a:ext cx="14049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N1, M1, PS 1-2</a:t>
            </a:r>
          </a:p>
        </p:txBody>
      </p:sp>
      <p:sp>
        <p:nvSpPr>
          <p:cNvPr id="22568" name="Rectangle 35"/>
          <p:cNvSpPr>
            <a:spLocks noChangeArrowheads="1"/>
          </p:cNvSpPr>
          <p:nvPr/>
        </p:nvSpPr>
        <p:spPr bwMode="auto">
          <a:xfrm>
            <a:off x="2360613" y="3074988"/>
            <a:ext cx="118268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&lt; 3 cm, PS 0</a:t>
            </a:r>
          </a:p>
        </p:txBody>
      </p:sp>
      <p:sp>
        <p:nvSpPr>
          <p:cNvPr id="100" name="Rectangle 36"/>
          <p:cNvSpPr>
            <a:spLocks noChangeArrowheads="1"/>
          </p:cNvSpPr>
          <p:nvPr/>
        </p:nvSpPr>
        <p:spPr bwMode="auto">
          <a:xfrm>
            <a:off x="3890963" y="2667000"/>
            <a:ext cx="156368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kumimoji="1" lang="en-GB" altLang="ja-JP" sz="16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Intermediate stage (B)</a:t>
            </a:r>
          </a:p>
        </p:txBody>
      </p:sp>
      <p:sp>
        <p:nvSpPr>
          <p:cNvPr id="22570" name="Rectangle 37"/>
          <p:cNvSpPr>
            <a:spLocks noChangeArrowheads="1"/>
          </p:cNvSpPr>
          <p:nvPr/>
        </p:nvSpPr>
        <p:spPr bwMode="auto">
          <a:xfrm>
            <a:off x="7270750" y="1998663"/>
            <a:ext cx="15700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Okuda 3, PS &gt; 2,</a:t>
            </a:r>
            <a:br>
              <a:rPr kumimoji="1" lang="en-GB" altLang="ja-JP" sz="1600">
                <a:ea typeface="MS PGothic" pitchFamily="34" charset="-128"/>
                <a:cs typeface="Arial" pitchFamily="34" charset="0"/>
              </a:rPr>
            </a:br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Child-Pugh C</a:t>
            </a:r>
          </a:p>
        </p:txBody>
      </p:sp>
      <p:sp>
        <p:nvSpPr>
          <p:cNvPr id="102" name="Rectangle 39"/>
          <p:cNvSpPr>
            <a:spLocks noChangeArrowheads="1"/>
          </p:cNvSpPr>
          <p:nvPr/>
        </p:nvSpPr>
        <p:spPr bwMode="auto">
          <a:xfrm>
            <a:off x="153988" y="2667000"/>
            <a:ext cx="187217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en-GB" altLang="ja-JP" sz="16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Very early stage (0)</a:t>
            </a:r>
          </a:p>
        </p:txBody>
      </p:sp>
      <p:sp>
        <p:nvSpPr>
          <p:cNvPr id="22572" name="Rectangle 40"/>
          <p:cNvSpPr>
            <a:spLocks noChangeArrowheads="1"/>
          </p:cNvSpPr>
          <p:nvPr/>
        </p:nvSpPr>
        <p:spPr bwMode="auto">
          <a:xfrm>
            <a:off x="241300" y="2881313"/>
            <a:ext cx="158432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Single &lt; 2 cm</a:t>
            </a:r>
          </a:p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Carcinoma in situ</a:t>
            </a:r>
          </a:p>
        </p:txBody>
      </p:sp>
      <p:sp>
        <p:nvSpPr>
          <p:cNvPr id="104" name="Rectangle 41"/>
          <p:cNvSpPr>
            <a:spLocks noChangeArrowheads="1"/>
          </p:cNvSpPr>
          <p:nvPr/>
        </p:nvSpPr>
        <p:spPr bwMode="auto">
          <a:xfrm>
            <a:off x="2301875" y="2667000"/>
            <a:ext cx="143789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en-GB" altLang="ja-JP" sz="16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Early stage (A)</a:t>
            </a:r>
          </a:p>
        </p:txBody>
      </p:sp>
      <p:sp>
        <p:nvSpPr>
          <p:cNvPr id="22574" name="Rectangle 42"/>
          <p:cNvSpPr>
            <a:spLocks noChangeArrowheads="1"/>
          </p:cNvSpPr>
          <p:nvPr/>
        </p:nvSpPr>
        <p:spPr bwMode="auto">
          <a:xfrm>
            <a:off x="2035175" y="2881313"/>
            <a:ext cx="17526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Single or 3 nodules</a:t>
            </a:r>
          </a:p>
        </p:txBody>
      </p:sp>
      <p:sp>
        <p:nvSpPr>
          <p:cNvPr id="106" name="Rectangle 43"/>
          <p:cNvSpPr>
            <a:spLocks noChangeArrowheads="1"/>
          </p:cNvSpPr>
          <p:nvPr/>
        </p:nvSpPr>
        <p:spPr bwMode="auto">
          <a:xfrm>
            <a:off x="5797550" y="2667000"/>
            <a:ext cx="1913985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kumimoji="1" lang="en-GB" altLang="ja-JP" sz="16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Advanced stage (C)</a:t>
            </a:r>
          </a:p>
        </p:txBody>
      </p:sp>
      <p:sp>
        <p:nvSpPr>
          <p:cNvPr id="22576" name="Rectangle 44"/>
          <p:cNvSpPr>
            <a:spLocks noChangeArrowheads="1"/>
          </p:cNvSpPr>
          <p:nvPr/>
        </p:nvSpPr>
        <p:spPr bwMode="auto">
          <a:xfrm>
            <a:off x="5876925" y="2881313"/>
            <a:ext cx="14906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Portal invasion,</a:t>
            </a:r>
          </a:p>
        </p:txBody>
      </p:sp>
      <p:sp>
        <p:nvSpPr>
          <p:cNvPr id="22577" name="Rectangle 45"/>
          <p:cNvSpPr>
            <a:spLocks noChangeArrowheads="1"/>
          </p:cNvSpPr>
          <p:nvPr/>
        </p:nvSpPr>
        <p:spPr bwMode="auto">
          <a:xfrm>
            <a:off x="449263" y="1998663"/>
            <a:ext cx="17526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kumimoji="1" lang="en-GB" altLang="ja-JP" sz="1600">
                <a:ea typeface="MS PGothic" pitchFamily="34" charset="-128"/>
                <a:cs typeface="Arial" pitchFamily="34" charset="0"/>
              </a:rPr>
              <a:t>PS 0, Child-Pugh A</a:t>
            </a:r>
          </a:p>
        </p:txBody>
      </p:sp>
      <p:sp>
        <p:nvSpPr>
          <p:cNvPr id="22578" name="Line 48"/>
          <p:cNvSpPr>
            <a:spLocks noChangeShapeType="1"/>
          </p:cNvSpPr>
          <p:nvPr/>
        </p:nvSpPr>
        <p:spPr bwMode="auto">
          <a:xfrm>
            <a:off x="1314450" y="1814513"/>
            <a:ext cx="673576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79" name="Line 49"/>
          <p:cNvSpPr>
            <a:spLocks noChangeShapeType="1"/>
          </p:cNvSpPr>
          <p:nvPr/>
        </p:nvSpPr>
        <p:spPr bwMode="auto">
          <a:xfrm>
            <a:off x="3008313" y="2465388"/>
            <a:ext cx="330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GB"/>
          </a:p>
        </p:txBody>
      </p:sp>
      <p:sp>
        <p:nvSpPr>
          <p:cNvPr id="22580" name="Line 72"/>
          <p:cNvSpPr>
            <a:spLocks noChangeShapeType="1"/>
          </p:cNvSpPr>
          <p:nvPr/>
        </p:nvSpPr>
        <p:spPr bwMode="auto">
          <a:xfrm>
            <a:off x="4660900" y="2241550"/>
            <a:ext cx="0" cy="40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81" name="Line 74"/>
          <p:cNvSpPr>
            <a:spLocks noChangeShapeType="1"/>
          </p:cNvSpPr>
          <p:nvPr/>
        </p:nvSpPr>
        <p:spPr bwMode="auto">
          <a:xfrm>
            <a:off x="1327150" y="1806575"/>
            <a:ext cx="0" cy="198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82" name="Line 75"/>
          <p:cNvSpPr>
            <a:spLocks noChangeShapeType="1"/>
          </p:cNvSpPr>
          <p:nvPr/>
        </p:nvSpPr>
        <p:spPr bwMode="auto">
          <a:xfrm>
            <a:off x="4645025" y="1806575"/>
            <a:ext cx="0" cy="198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83" name="Line 76"/>
          <p:cNvSpPr>
            <a:spLocks noChangeShapeType="1"/>
          </p:cNvSpPr>
          <p:nvPr/>
        </p:nvSpPr>
        <p:spPr bwMode="auto">
          <a:xfrm>
            <a:off x="8050213" y="1801813"/>
            <a:ext cx="0" cy="207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84" name="Line 78"/>
          <p:cNvSpPr>
            <a:spLocks noChangeShapeType="1"/>
          </p:cNvSpPr>
          <p:nvPr/>
        </p:nvSpPr>
        <p:spPr bwMode="auto">
          <a:xfrm flipH="1">
            <a:off x="6296025" y="2463800"/>
            <a:ext cx="0" cy="21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85" name="Line 79"/>
          <p:cNvSpPr>
            <a:spLocks noChangeShapeType="1"/>
          </p:cNvSpPr>
          <p:nvPr/>
        </p:nvSpPr>
        <p:spPr bwMode="auto">
          <a:xfrm flipH="1">
            <a:off x="3021013" y="2463800"/>
            <a:ext cx="0" cy="21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86" name="Line 87"/>
          <p:cNvSpPr>
            <a:spLocks noChangeShapeType="1"/>
          </p:cNvSpPr>
          <p:nvPr/>
        </p:nvSpPr>
        <p:spPr bwMode="auto">
          <a:xfrm>
            <a:off x="1352550" y="2325688"/>
            <a:ext cx="0" cy="352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87" name="Line 88"/>
          <p:cNvSpPr>
            <a:spLocks noChangeShapeType="1"/>
          </p:cNvSpPr>
          <p:nvPr/>
        </p:nvSpPr>
        <p:spPr bwMode="auto">
          <a:xfrm>
            <a:off x="8115300" y="2454275"/>
            <a:ext cx="0" cy="2413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9" name="Text Box 11"/>
          <p:cNvSpPr txBox="1">
            <a:spLocks noChangeArrowheads="1"/>
          </p:cNvSpPr>
          <p:nvPr/>
        </p:nvSpPr>
        <p:spPr bwMode="auto">
          <a:xfrm>
            <a:off x="4268788" y="1633538"/>
            <a:ext cx="898525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GB" altLang="ja-JP" b="1" dirty="0">
                <a:solidFill>
                  <a:srgbClr val="C00000"/>
                </a:solidFill>
                <a:latin typeface="Arial" charset="0"/>
                <a:ea typeface="MS PGothic" pitchFamily="34" charset="-128"/>
                <a:cs typeface="Arial" charset="0"/>
              </a:rPr>
              <a:t>HCC</a:t>
            </a:r>
          </a:p>
        </p:txBody>
      </p:sp>
      <p:sp>
        <p:nvSpPr>
          <p:cNvPr id="22589" name="Line 80"/>
          <p:cNvSpPr>
            <a:spLocks noChangeShapeType="1"/>
          </p:cNvSpPr>
          <p:nvPr/>
        </p:nvSpPr>
        <p:spPr bwMode="auto">
          <a:xfrm flipH="1">
            <a:off x="1150938" y="3459163"/>
            <a:ext cx="0" cy="2524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2590" name="Title 6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BCLC Staging and Treatment Strategy</a:t>
            </a:r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22591" name="Text Box 33"/>
          <p:cNvSpPr txBox="1">
            <a:spLocks noChangeArrowheads="1"/>
          </p:cNvSpPr>
          <p:nvPr/>
        </p:nvSpPr>
        <p:spPr bwMode="auto">
          <a:xfrm>
            <a:off x="251520" y="6279703"/>
            <a:ext cx="864711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b">
            <a:spAutoFit/>
          </a:bodyPr>
          <a:lstStyle/>
          <a:p>
            <a:r>
              <a:rPr lang="en-US" sz="1200" dirty="0" err="1"/>
              <a:t>Llovet</a:t>
            </a:r>
            <a:r>
              <a:rPr lang="en-US" sz="1200" dirty="0"/>
              <a:t> JM, et al. Design and endpoints of clinical trials in </a:t>
            </a:r>
            <a:r>
              <a:rPr lang="en-US" sz="1200" dirty="0" err="1"/>
              <a:t>hepatocellular</a:t>
            </a:r>
            <a:r>
              <a:rPr lang="en-US" sz="1200" dirty="0"/>
              <a:t> carcinoma. Journal of the National Cancer Institute. 2008;100(10):</a:t>
            </a:r>
            <a:r>
              <a:rPr lang="en-US" sz="1200" dirty="0" smtClean="0"/>
              <a:t>698-711.</a:t>
            </a:r>
            <a:endParaRPr 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4499992" y="3861048"/>
            <a:ext cx="3744416" cy="646331"/>
          </a:xfrm>
          <a:prstGeom prst="rect">
            <a:avLst/>
          </a:prstGeom>
          <a:solidFill>
            <a:srgbClr val="FFF6B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 err="1" smtClean="0">
                <a:solidFill>
                  <a:srgbClr val="C00000"/>
                </a:solidFill>
              </a:rPr>
              <a:t>Uncurable</a:t>
            </a:r>
            <a:r>
              <a:rPr lang="en-GB" sz="3600" b="1" dirty="0" smtClean="0">
                <a:solidFill>
                  <a:srgbClr val="C00000"/>
                </a:solidFill>
              </a:rPr>
              <a:t> HCC</a:t>
            </a:r>
            <a:endParaRPr lang="en-GB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Q5. What is the best treatment option </a:t>
            </a:r>
            <a:br>
              <a:rPr lang="en-GB" b="1" dirty="0" smtClean="0">
                <a:solidFill>
                  <a:srgbClr val="C00000"/>
                </a:solidFill>
              </a:rPr>
            </a:br>
            <a:r>
              <a:rPr lang="en-GB" b="1" dirty="0" smtClean="0">
                <a:solidFill>
                  <a:srgbClr val="C00000"/>
                </a:solidFill>
              </a:rPr>
              <a:t>for this patient?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911225">
              <a:buNone/>
            </a:pPr>
            <a:endParaRPr lang="en-GB" dirty="0" smtClean="0"/>
          </a:p>
          <a:p>
            <a:pPr indent="911225">
              <a:buNone/>
            </a:pPr>
            <a:r>
              <a:rPr lang="en-GB" dirty="0" smtClean="0"/>
              <a:t>1. Resection</a:t>
            </a:r>
          </a:p>
          <a:p>
            <a:pPr indent="911225">
              <a:buNone/>
            </a:pPr>
            <a:r>
              <a:rPr lang="en-GB" dirty="0" smtClean="0"/>
              <a:t>2. Liver transplantation</a:t>
            </a:r>
          </a:p>
          <a:p>
            <a:pPr indent="911225">
              <a:buNone/>
            </a:pPr>
            <a:r>
              <a:rPr lang="en-GB" dirty="0" smtClean="0"/>
              <a:t>3. Ablation</a:t>
            </a:r>
          </a:p>
          <a:p>
            <a:pPr indent="911225">
              <a:buNone/>
            </a:pPr>
            <a:r>
              <a:rPr lang="en-GB" dirty="0" smtClean="0"/>
              <a:t>4. TACE</a:t>
            </a:r>
          </a:p>
          <a:p>
            <a:pPr indent="911225">
              <a:buNone/>
            </a:pPr>
            <a:r>
              <a:rPr lang="en-GB" dirty="0" smtClean="0"/>
              <a:t>5. </a:t>
            </a:r>
            <a:r>
              <a:rPr lang="en-GB" dirty="0" err="1" smtClean="0"/>
              <a:t>Sorafenib</a:t>
            </a:r>
            <a:endParaRPr lang="en-GB" dirty="0" smtClean="0"/>
          </a:p>
          <a:p>
            <a:pPr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178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 err="1"/>
              <a:t>Vasoactive</a:t>
            </a:r>
            <a:r>
              <a:rPr lang="en-GB" b="1" i="1" dirty="0"/>
              <a:t> drugs </a:t>
            </a:r>
            <a:r>
              <a:rPr lang="en-GB" b="1" i="1" dirty="0" smtClean="0"/>
              <a:t>in </a:t>
            </a:r>
            <a:r>
              <a:rPr lang="en-GB" b="1" i="1" dirty="0" err="1" smtClean="0"/>
              <a:t>cirrhotics</a:t>
            </a:r>
            <a:endParaRPr lang="en-GB" b="1" i="1" dirty="0" smtClean="0"/>
          </a:p>
          <a:p>
            <a:pPr lvl="1"/>
            <a:r>
              <a:rPr lang="en-GB" dirty="0" smtClean="0"/>
              <a:t>IV </a:t>
            </a:r>
            <a:r>
              <a:rPr lang="en-GB" dirty="0" err="1" smtClean="0"/>
              <a:t>terlipressin</a:t>
            </a:r>
            <a:r>
              <a:rPr lang="en-GB" dirty="0" smtClean="0"/>
              <a:t>, IV </a:t>
            </a:r>
            <a:r>
              <a:rPr lang="en-GB" dirty="0" err="1" smtClean="0"/>
              <a:t>octreotide</a:t>
            </a:r>
            <a:endParaRPr lang="en-GB" dirty="0"/>
          </a:p>
          <a:p>
            <a:pPr lvl="1"/>
            <a:r>
              <a:rPr lang="en-GB" dirty="0" smtClean="0"/>
              <a:t>Less </a:t>
            </a:r>
            <a:r>
              <a:rPr lang="en-GB" dirty="0"/>
              <a:t>active bleeding at </a:t>
            </a:r>
            <a:r>
              <a:rPr lang="en-GB" dirty="0" smtClean="0"/>
              <a:t>UGIE; </a:t>
            </a:r>
            <a:r>
              <a:rPr lang="en-GB" dirty="0"/>
              <a:t>better 12-hr bleeding </a:t>
            </a:r>
            <a:r>
              <a:rPr lang="en-GB" dirty="0" smtClean="0"/>
              <a:t>control</a:t>
            </a:r>
          </a:p>
          <a:p>
            <a:r>
              <a:rPr lang="en-GB" b="1" i="1" dirty="0"/>
              <a:t>Antibiotics in </a:t>
            </a:r>
            <a:r>
              <a:rPr lang="en-GB" b="1" i="1" dirty="0" err="1"/>
              <a:t>cirrhotics</a:t>
            </a:r>
            <a:endParaRPr lang="en-GB" b="1" i="1" dirty="0"/>
          </a:p>
          <a:p>
            <a:pPr lvl="1"/>
            <a:r>
              <a:rPr lang="en-GB" dirty="0" smtClean="0"/>
              <a:t>PO </a:t>
            </a:r>
            <a:r>
              <a:rPr lang="en-GB" dirty="0" err="1" smtClean="0"/>
              <a:t>norfloxacin</a:t>
            </a:r>
            <a:r>
              <a:rPr lang="en-GB" dirty="0" smtClean="0"/>
              <a:t> or IV </a:t>
            </a:r>
            <a:r>
              <a:rPr lang="en-GB" dirty="0" err="1" smtClean="0"/>
              <a:t>ceftriaxone</a:t>
            </a:r>
            <a:endParaRPr lang="en-GB" dirty="0" smtClean="0"/>
          </a:p>
          <a:p>
            <a:pPr lvl="1"/>
            <a:r>
              <a:rPr lang="en-GB" dirty="0" smtClean="0"/>
              <a:t>Significantly </a:t>
            </a:r>
            <a:r>
              <a:rPr lang="en-GB" dirty="0"/>
              <a:t>reduces infection, </a:t>
            </a:r>
            <a:r>
              <a:rPr lang="en-GB" dirty="0" smtClean="0"/>
              <a:t>re-bleeding</a:t>
            </a:r>
            <a:r>
              <a:rPr lang="en-GB" dirty="0"/>
              <a:t>, and mortality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Pre-endoscopic medical therapy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6165304"/>
            <a:ext cx="77768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Lancet 1995;346:865; Lancet 1997;350:1495</a:t>
            </a:r>
            <a:r>
              <a:rPr lang="en-GB" sz="1200" dirty="0" smtClean="0"/>
              <a:t>; Cochrane </a:t>
            </a:r>
            <a:r>
              <a:rPr lang="en-GB" sz="1200" dirty="0"/>
              <a:t>2010 Issue 9. Art. No.: CD002907</a:t>
            </a:r>
          </a:p>
        </p:txBody>
      </p:sp>
    </p:spTree>
    <p:extLst>
      <p:ext uri="{BB962C8B-B14F-4D97-AF65-F5344CB8AC3E}">
        <p14:creationId xmlns:p14="http://schemas.microsoft.com/office/powerpoint/2010/main" val="236780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Q5. What is the best treatment option </a:t>
            </a:r>
            <a:br>
              <a:rPr lang="en-GB" b="1" dirty="0" smtClean="0">
                <a:solidFill>
                  <a:srgbClr val="C00000"/>
                </a:solidFill>
              </a:rPr>
            </a:br>
            <a:r>
              <a:rPr lang="en-GB" b="1" dirty="0" smtClean="0">
                <a:solidFill>
                  <a:srgbClr val="C00000"/>
                </a:solidFill>
              </a:rPr>
              <a:t>for this patient?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911225">
              <a:buNone/>
            </a:pPr>
            <a:endParaRPr lang="en-GB" dirty="0" smtClean="0"/>
          </a:p>
          <a:p>
            <a:pPr indent="911225">
              <a:buNone/>
            </a:pPr>
            <a:r>
              <a:rPr lang="en-GB" dirty="0" smtClean="0"/>
              <a:t>1. Resection</a:t>
            </a:r>
          </a:p>
          <a:p>
            <a:pPr indent="911225">
              <a:buNone/>
            </a:pPr>
            <a:r>
              <a:rPr lang="en-GB" dirty="0" smtClean="0">
                <a:solidFill>
                  <a:srgbClr val="008000"/>
                </a:solidFill>
              </a:rPr>
              <a:t>2. Liver transplantation</a:t>
            </a:r>
          </a:p>
          <a:p>
            <a:pPr indent="911225">
              <a:buNone/>
            </a:pPr>
            <a:r>
              <a:rPr lang="en-GB" dirty="0" smtClean="0"/>
              <a:t>3. Ablation</a:t>
            </a:r>
          </a:p>
          <a:p>
            <a:pPr indent="911225">
              <a:buNone/>
            </a:pPr>
            <a:r>
              <a:rPr lang="en-GB" dirty="0" smtClean="0"/>
              <a:t>4. TACE</a:t>
            </a:r>
          </a:p>
          <a:p>
            <a:pPr indent="911225">
              <a:buNone/>
            </a:pPr>
            <a:r>
              <a:rPr lang="en-GB" dirty="0" smtClean="0"/>
              <a:t>5. </a:t>
            </a:r>
            <a:r>
              <a:rPr lang="en-GB" dirty="0" err="1" smtClean="0"/>
              <a:t>Sorafenib</a:t>
            </a:r>
            <a:endParaRPr lang="en-GB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4" name="Picture 3" descr="tick-clip-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2924944"/>
            <a:ext cx="484269" cy="3623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897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Conclusion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600200"/>
            <a:ext cx="8229600" cy="470912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000" dirty="0" smtClean="0"/>
              <a:t>Screening for HCC is with biannual US scans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000" dirty="0" smtClean="0"/>
              <a:t>In cirrhotic liver HCC can be confidently diagnosed on imaging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000" dirty="0" smtClean="0"/>
              <a:t>BCLC strategy preferred staging system</a:t>
            </a: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Varying treatment options for varying stage of disease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000" dirty="0" smtClean="0"/>
              <a:t>Needs a ‘MDT’ approach to management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000" dirty="0" smtClean="0"/>
              <a:t>Selection of most appropriate treatment results in better outcomes through effective treatment</a:t>
            </a: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606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  <a:r>
              <a:rPr lang="en-US" b="1" dirty="0" smtClean="0">
                <a:solidFill>
                  <a:srgbClr val="FF0000"/>
                </a:solidFill>
              </a:rPr>
              <a:t>. Ascites </a:t>
            </a:r>
            <a:endParaRPr lang="en-GB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50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685800"/>
            <a:ext cx="8060267" cy="4114800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3600" b="1" smtClean="0">
                <a:solidFill>
                  <a:srgbClr val="CC3300"/>
                </a:solidFill>
                <a:latin typeface="Arial" charset="0"/>
              </a:rPr>
              <a:t>Ascites in cirrhosis</a:t>
            </a:r>
          </a:p>
          <a:p>
            <a:pPr algn="ctr">
              <a:lnSpc>
                <a:spcPct val="20000"/>
              </a:lnSpc>
              <a:buFontTx/>
              <a:buNone/>
            </a:pPr>
            <a:endParaRPr lang="en-US" altLang="en-US" sz="1600" b="1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Common complication of cirrhosis with PH</a:t>
            </a:r>
          </a:p>
          <a:p>
            <a:pPr>
              <a:lnSpc>
                <a:spcPct val="20000"/>
              </a:lnSpc>
              <a:buFontTx/>
              <a:buNone/>
            </a:pPr>
            <a:endParaRPr lang="en-US" altLang="en-US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~50% cirrhotics develop ascites within 10y of diagnosis</a:t>
            </a:r>
          </a:p>
          <a:p>
            <a:pPr>
              <a:lnSpc>
                <a:spcPct val="20000"/>
              </a:lnSpc>
              <a:buFontTx/>
              <a:buNone/>
            </a:pPr>
            <a:r>
              <a:rPr lang="en-US" altLang="en-US" smtClean="0"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Associated with poor quality of life, increased risk of infection (SBP), renal failure (HRS), hyponatraemia</a:t>
            </a:r>
          </a:p>
          <a:p>
            <a:pPr>
              <a:lnSpc>
                <a:spcPct val="20000"/>
              </a:lnSpc>
              <a:buFontTx/>
              <a:buNone/>
            </a:pPr>
            <a:endParaRPr lang="en-US" altLang="en-US" smtClean="0">
              <a:solidFill>
                <a:schemeClr val="bg2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solidFill>
                  <a:srgbClr val="003399"/>
                </a:solidFill>
                <a:latin typeface="Arial" charset="0"/>
              </a:rPr>
              <a:t>Poor long-term outcome</a:t>
            </a:r>
            <a:endParaRPr lang="en-US" altLang="en-US" baseline="30000" smtClean="0">
              <a:solidFill>
                <a:srgbClr val="003399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b="1" baseline="30000" smtClean="0">
              <a:solidFill>
                <a:schemeClr val="bg2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b="1" baseline="300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7206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idx="1"/>
          </p:nvPr>
        </p:nvSpPr>
        <p:spPr>
          <a:xfrm>
            <a:off x="304800" y="381000"/>
            <a:ext cx="8602133" cy="4114800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3600" b="1" smtClean="0">
                <a:solidFill>
                  <a:srgbClr val="CC3300"/>
                </a:solidFill>
                <a:latin typeface="Arial" charset="0"/>
              </a:rPr>
              <a:t>Pathogenesis </a:t>
            </a:r>
          </a:p>
          <a:p>
            <a:pPr algn="ctr">
              <a:lnSpc>
                <a:spcPct val="20000"/>
              </a:lnSpc>
              <a:buFontTx/>
              <a:buNone/>
            </a:pPr>
            <a:endParaRPr lang="en-US" altLang="en-US" b="1" smtClean="0">
              <a:solidFill>
                <a:srgbClr val="CC3300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Increased hepatic resistance to portal blood flow leads to local production of vasodilators (NO) causing </a:t>
            </a:r>
            <a:r>
              <a:rPr lang="en-US" altLang="en-US" smtClean="0">
                <a:solidFill>
                  <a:srgbClr val="003399"/>
                </a:solidFill>
                <a:latin typeface="Arial" charset="0"/>
              </a:rPr>
              <a:t>peripheral (splanchnic) vasodilatation</a:t>
            </a:r>
          </a:p>
          <a:p>
            <a:pPr>
              <a:lnSpc>
                <a:spcPct val="20000"/>
              </a:lnSpc>
              <a:buFontTx/>
              <a:buNone/>
            </a:pPr>
            <a:endParaRPr lang="en-US" altLang="en-US" smtClean="0">
              <a:solidFill>
                <a:schemeClr val="bg2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As splanchnic vasodilatation worsens hyperkinetic circulation fails to maintain arterial pressure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Reduced GFR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Activation of renin-angiotensin-aldosterone </a:t>
            </a:r>
          </a:p>
          <a:p>
            <a:pPr lvl="1"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Increased sympathetic nerve activity</a:t>
            </a:r>
          </a:p>
          <a:p>
            <a:pPr lvl="1">
              <a:lnSpc>
                <a:spcPct val="20000"/>
              </a:lnSpc>
              <a:buFontTx/>
              <a:buNone/>
            </a:pPr>
            <a:endParaRPr lang="en-US" altLang="en-US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Increase in arterial pressure, but also </a:t>
            </a:r>
            <a:r>
              <a:rPr lang="en-US" altLang="en-US" smtClean="0">
                <a:solidFill>
                  <a:srgbClr val="003399"/>
                </a:solidFill>
                <a:latin typeface="Arial" charset="0"/>
              </a:rPr>
              <a:t>avid Na and water retention</a:t>
            </a:r>
            <a:r>
              <a:rPr lang="en-US" altLang="en-US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resulting in ascites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b="1" baseline="300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500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idx="1"/>
          </p:nvPr>
        </p:nvSpPr>
        <p:spPr>
          <a:xfrm>
            <a:off x="508000" y="914400"/>
            <a:ext cx="8263467" cy="4114800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3600" b="1" smtClean="0">
                <a:solidFill>
                  <a:srgbClr val="CC3300"/>
                </a:solidFill>
                <a:latin typeface="Arial" charset="0"/>
              </a:rPr>
              <a:t>Ascites</a:t>
            </a:r>
          </a:p>
          <a:p>
            <a:pPr>
              <a:lnSpc>
                <a:spcPct val="20000"/>
              </a:lnSpc>
              <a:buFontTx/>
              <a:buNone/>
            </a:pPr>
            <a:r>
              <a:rPr lang="en-US" altLang="en-US" smtClean="0">
                <a:solidFill>
                  <a:schemeClr val="bg2"/>
                </a:solidFill>
                <a:latin typeface="Arial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As portal hypertension worsens, progressive Na retention, ascites, and renal impairment</a:t>
            </a:r>
          </a:p>
          <a:p>
            <a:pPr>
              <a:lnSpc>
                <a:spcPct val="20000"/>
              </a:lnSpc>
              <a:buFontTx/>
              <a:buNone/>
            </a:pPr>
            <a:endParaRPr lang="en-US" altLang="en-US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Clinical progression through responsive ascites, refractory ascites to hepato-renal syndrome</a:t>
            </a:r>
          </a:p>
          <a:p>
            <a:pPr>
              <a:lnSpc>
                <a:spcPct val="20000"/>
              </a:lnSpc>
              <a:buFontTx/>
              <a:buNone/>
            </a:pPr>
            <a:endParaRPr lang="en-US" altLang="en-US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Increasingly worsening prognosis </a:t>
            </a:r>
          </a:p>
          <a:p>
            <a:pPr>
              <a:lnSpc>
                <a:spcPct val="20000"/>
              </a:lnSpc>
              <a:buFontTx/>
              <a:buNone/>
            </a:pPr>
            <a:endParaRPr lang="en-US" altLang="en-US" b="1" baseline="300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78020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idx="1"/>
          </p:nvPr>
        </p:nvSpPr>
        <p:spPr>
          <a:xfrm>
            <a:off x="711200" y="685800"/>
            <a:ext cx="7772400" cy="4114800"/>
          </a:xfrm>
        </p:spPr>
        <p:txBody>
          <a:bodyPr>
            <a:normAutofit fontScale="85000" lnSpcReduction="20000"/>
          </a:bodyPr>
          <a:lstStyle/>
          <a:p>
            <a:pPr algn="ctr">
              <a:buFontTx/>
              <a:buNone/>
            </a:pPr>
            <a:r>
              <a:rPr lang="en-US" altLang="en-US" sz="3600" b="1" smtClean="0">
                <a:solidFill>
                  <a:schemeClr val="tx2"/>
                </a:solidFill>
                <a:latin typeface="Arial" charset="0"/>
              </a:rPr>
              <a:t>    </a:t>
            </a:r>
            <a:r>
              <a:rPr lang="en-US" altLang="en-US" sz="3600" b="1" smtClean="0">
                <a:solidFill>
                  <a:srgbClr val="CC3300"/>
                </a:solidFill>
                <a:latin typeface="Arial" charset="0"/>
              </a:rPr>
              <a:t>Prognosis in cirrhosis</a:t>
            </a:r>
          </a:p>
          <a:p>
            <a:pPr algn="ctr">
              <a:buFontTx/>
              <a:buNone/>
            </a:pPr>
            <a:endParaRPr lang="en-US" altLang="en-US" sz="1000" b="1" smtClean="0">
              <a:solidFill>
                <a:srgbClr val="CC3300"/>
              </a:solidFill>
              <a:latin typeface="Arial" charset="0"/>
            </a:endParaRPr>
          </a:p>
          <a:p>
            <a:pPr algn="just"/>
            <a:r>
              <a:rPr lang="en-US" altLang="en-US" smtClean="0">
                <a:latin typeface="Arial" charset="0"/>
              </a:rPr>
              <a:t>As portal hypertension worsens, progressive Na retention, ascites, and renal impairment</a:t>
            </a:r>
          </a:p>
          <a:p>
            <a:pPr algn="just">
              <a:buFontTx/>
              <a:buNone/>
            </a:pPr>
            <a:endParaRPr lang="en-US" altLang="en-US" sz="800" b="1" smtClean="0">
              <a:solidFill>
                <a:srgbClr val="CC3300"/>
              </a:solidFill>
              <a:latin typeface="Arial" charset="0"/>
            </a:endParaRPr>
          </a:p>
          <a:p>
            <a:pPr algn="ctr">
              <a:buFontTx/>
              <a:buNone/>
            </a:pPr>
            <a:endParaRPr lang="en-US" altLang="en-US" sz="1800" b="1" smtClean="0">
              <a:latin typeface="Arial" charset="0"/>
            </a:endParaRPr>
          </a:p>
          <a:p>
            <a:pPr>
              <a:buFontTx/>
              <a:buNone/>
            </a:pPr>
            <a:r>
              <a:rPr lang="en-US" altLang="en-US" b="1" baseline="30000" smtClean="0">
                <a:latin typeface="Arial" charset="0"/>
              </a:rPr>
              <a:t>	</a:t>
            </a:r>
            <a:r>
              <a:rPr lang="en-US" altLang="en-US" sz="4400" b="1" baseline="30000" smtClean="0">
                <a:solidFill>
                  <a:srgbClr val="003399"/>
                </a:solidFill>
                <a:latin typeface="Arial" charset="0"/>
              </a:rPr>
              <a:t>Ascites				         Average survival</a:t>
            </a:r>
          </a:p>
          <a:p>
            <a:pPr>
              <a:buFontTx/>
              <a:buNone/>
            </a:pPr>
            <a:endParaRPr lang="en-US" altLang="en-US" sz="1000" b="1" baseline="30000" smtClean="0">
              <a:latin typeface="Arial" charset="0"/>
            </a:endParaRPr>
          </a:p>
          <a:p>
            <a:pPr>
              <a:buFontTx/>
              <a:buNone/>
            </a:pPr>
            <a:r>
              <a:rPr lang="en-US" altLang="en-US" b="1" baseline="30000" smtClean="0">
                <a:latin typeface="Arial" charset="0"/>
              </a:rPr>
              <a:t>	</a:t>
            </a:r>
            <a:r>
              <a:rPr lang="en-US" altLang="en-US" sz="4000" baseline="30000" smtClean="0">
                <a:latin typeface="Arial" charset="0"/>
              </a:rPr>
              <a:t>Absent					&gt; 6 years</a:t>
            </a:r>
          </a:p>
          <a:p>
            <a:pPr>
              <a:buSzTx/>
              <a:buFontTx/>
              <a:buNone/>
            </a:pPr>
            <a:r>
              <a:rPr lang="en-US" altLang="en-US" sz="4000" baseline="30000" smtClean="0">
                <a:latin typeface="Arial" charset="0"/>
              </a:rPr>
              <a:t>	Early (responsive to diuretics)	5 years</a:t>
            </a:r>
          </a:p>
          <a:p>
            <a:pPr>
              <a:buSzTx/>
              <a:buFontTx/>
              <a:buNone/>
            </a:pPr>
            <a:r>
              <a:rPr lang="en-US" altLang="en-US" sz="4000" baseline="30000" smtClean="0">
                <a:latin typeface="Arial" charset="0"/>
              </a:rPr>
              <a:t>	Refractory				1 year</a:t>
            </a:r>
          </a:p>
          <a:p>
            <a:pPr>
              <a:buSzTx/>
              <a:buFontTx/>
              <a:buNone/>
            </a:pPr>
            <a:r>
              <a:rPr lang="en-US" altLang="en-US" sz="4000" baseline="30000" smtClean="0">
                <a:latin typeface="Arial" charset="0"/>
              </a:rPr>
              <a:t>	Hepato-renal syndrome (type I)	&lt; 2 weeks</a:t>
            </a:r>
          </a:p>
          <a:p>
            <a:pPr>
              <a:buSzTx/>
              <a:buFontTx/>
              <a:buNone/>
            </a:pPr>
            <a:endParaRPr lang="en-US" altLang="en-US" sz="4000" baseline="30000" smtClean="0">
              <a:latin typeface="Arial" charset="0"/>
            </a:endParaRPr>
          </a:p>
          <a:p>
            <a:pPr>
              <a:buFontTx/>
              <a:buNone/>
            </a:pPr>
            <a:endParaRPr lang="en-US" altLang="en-US" b="1" baseline="30000" smtClean="0">
              <a:latin typeface="Arial" charset="0"/>
            </a:endParaRPr>
          </a:p>
          <a:p>
            <a:pPr>
              <a:buFontTx/>
              <a:buNone/>
            </a:pPr>
            <a:endParaRPr lang="en-US" altLang="en-US" b="1" baseline="3000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36866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43467" y="381000"/>
            <a:ext cx="7772400" cy="1143000"/>
          </a:xfrm>
        </p:spPr>
        <p:txBody>
          <a:bodyPr/>
          <a:lstStyle/>
          <a:p>
            <a:r>
              <a:rPr lang="en-GB" altLang="en-US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Classification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643467" y="1447800"/>
            <a:ext cx="7772400" cy="4953000"/>
          </a:xfrm>
        </p:spPr>
        <p:txBody>
          <a:bodyPr>
            <a:normAutofit fontScale="92500"/>
          </a:bodyPr>
          <a:lstStyle/>
          <a:p>
            <a:r>
              <a:rPr lang="en-GB" altLang="en-US" b="1" dirty="0" smtClean="0"/>
              <a:t>Severity</a:t>
            </a:r>
          </a:p>
          <a:p>
            <a:pPr lvl="1"/>
            <a:r>
              <a:rPr lang="en-GB" altLang="en-US" dirty="0" smtClean="0"/>
              <a:t>Grade 1 (Mild) – Detected only on USS</a:t>
            </a:r>
          </a:p>
          <a:p>
            <a:pPr lvl="1"/>
            <a:r>
              <a:rPr lang="en-GB" altLang="en-US" dirty="0" smtClean="0"/>
              <a:t>Grade 2 (Moderate) – Clinically detectable, non-tense</a:t>
            </a:r>
          </a:p>
          <a:p>
            <a:pPr lvl="1"/>
            <a:r>
              <a:rPr lang="en-GB" altLang="en-US" dirty="0" smtClean="0"/>
              <a:t>Grade 3 (Severe) – Tense distension</a:t>
            </a:r>
          </a:p>
          <a:p>
            <a:r>
              <a:rPr lang="en-GB" altLang="en-US" b="1" dirty="0" smtClean="0"/>
              <a:t>Complications</a:t>
            </a:r>
          </a:p>
          <a:p>
            <a:pPr lvl="1"/>
            <a:r>
              <a:rPr lang="en-GB" altLang="en-US" dirty="0" smtClean="0"/>
              <a:t>Uncomplicated – ascites without infection or HRS</a:t>
            </a:r>
          </a:p>
          <a:p>
            <a:pPr lvl="1"/>
            <a:r>
              <a:rPr lang="en-GB" altLang="en-US" dirty="0" smtClean="0"/>
              <a:t>Complicated – ascites with  infection or HRS</a:t>
            </a:r>
          </a:p>
          <a:p>
            <a:r>
              <a:rPr lang="en-GB" altLang="en-US" b="1" dirty="0" smtClean="0"/>
              <a:t>Response to diuretics</a:t>
            </a:r>
          </a:p>
          <a:p>
            <a:pPr lvl="1"/>
            <a:r>
              <a:rPr lang="en-GB" altLang="en-US" dirty="0" smtClean="0"/>
              <a:t>Responsive      or      - Refractory</a:t>
            </a:r>
          </a:p>
        </p:txBody>
      </p:sp>
    </p:spTree>
    <p:extLst>
      <p:ext uri="{BB962C8B-B14F-4D97-AF65-F5344CB8AC3E}">
        <p14:creationId xmlns:p14="http://schemas.microsoft.com/office/powerpoint/2010/main" val="29097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050"/>
          <p:cNvSpPr>
            <a:spLocks noGrp="1" noChangeArrowheads="1"/>
          </p:cNvSpPr>
          <p:nvPr>
            <p:ph idx="1"/>
          </p:nvPr>
        </p:nvSpPr>
        <p:spPr>
          <a:xfrm>
            <a:off x="372533" y="381000"/>
            <a:ext cx="8263467" cy="4114800"/>
          </a:xfrm>
        </p:spPr>
        <p:txBody>
          <a:bodyPr>
            <a:normAutofit fontScale="85000" lnSpcReduction="10000"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US" altLang="en-US" sz="3600" b="1" smtClean="0">
                <a:solidFill>
                  <a:srgbClr val="CC3300"/>
                </a:solidFill>
                <a:latin typeface="Arial" charset="0"/>
              </a:rPr>
              <a:t>Management of ascites</a:t>
            </a:r>
          </a:p>
          <a:p>
            <a:pPr algn="ctr">
              <a:lnSpc>
                <a:spcPct val="30000"/>
              </a:lnSpc>
              <a:buFontTx/>
              <a:buNone/>
            </a:pPr>
            <a:endParaRPr lang="en-US" altLang="en-US" sz="2800" b="1" smtClean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Initial increase in renal Na resorption is mainly in the distal tubule: spironolactone - aldosterone antagonist, distal diuretic - plus salt restriction effective in controlling ascites </a:t>
            </a:r>
          </a:p>
          <a:p>
            <a:pPr>
              <a:lnSpc>
                <a:spcPct val="20000"/>
              </a:lnSpc>
              <a:buFontTx/>
              <a:buNone/>
            </a:pPr>
            <a:endParaRPr lang="en-US" altLang="en-US" smtClean="0">
              <a:solidFill>
                <a:schemeClr val="bg2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As </a:t>
            </a:r>
            <a:r>
              <a:rPr lang="en-US" altLang="en-US" smtClean="0">
                <a:solidFill>
                  <a:srgbClr val="003399"/>
                </a:solidFill>
                <a:latin typeface="Arial" charset="0"/>
              </a:rPr>
              <a:t>proximal tubule Na resorption increases,</a:t>
            </a:r>
            <a:r>
              <a:rPr lang="en-US" altLang="en-US" smtClean="0">
                <a:solidFill>
                  <a:schemeClr val="bg2"/>
                </a:solidFill>
                <a:latin typeface="Arial" charset="0"/>
              </a:rPr>
              <a:t> </a:t>
            </a:r>
            <a:r>
              <a:rPr lang="en-US" altLang="en-US" smtClean="0">
                <a:latin typeface="Arial" charset="0"/>
              </a:rPr>
              <a:t>loop diuretics (eg. frusemide) required for natriuresis</a:t>
            </a:r>
          </a:p>
          <a:p>
            <a:pPr>
              <a:lnSpc>
                <a:spcPct val="90000"/>
              </a:lnSpc>
            </a:pPr>
            <a:endParaRPr lang="en-US" altLang="en-US" sz="900" smtClean="0">
              <a:solidFill>
                <a:schemeClr val="bg2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altLang="en-US" smtClean="0">
                <a:latin typeface="Arial" charset="0"/>
              </a:rPr>
              <a:t>Proximal tubule Na resorption gradually increases to levels where spironolactone and frusemide not effective in controlling ascites</a:t>
            </a:r>
          </a:p>
          <a:p>
            <a:pPr>
              <a:lnSpc>
                <a:spcPct val="90000"/>
              </a:lnSpc>
            </a:pPr>
            <a:endParaRPr lang="en-US" altLang="en-US" smtClean="0">
              <a:solidFill>
                <a:schemeClr val="bg2"/>
              </a:solidFill>
              <a:latin typeface="Arial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mtClean="0">
              <a:solidFill>
                <a:schemeClr val="bg2"/>
              </a:solidFill>
              <a:latin typeface="Arial" charset="0"/>
            </a:endParaRPr>
          </a:p>
          <a:p>
            <a:pPr>
              <a:lnSpc>
                <a:spcPct val="20000"/>
              </a:lnSpc>
              <a:buFontTx/>
              <a:buNone/>
            </a:pPr>
            <a:endParaRPr lang="en-US" altLang="en-US" b="1" baseline="30000" smtClean="0">
              <a:solidFill>
                <a:schemeClr val="bg2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25927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 descr="mso6AE86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41" b="4099"/>
          <a:stretch>
            <a:fillRect/>
          </a:stretch>
        </p:blipFill>
        <p:spPr>
          <a:xfrm>
            <a:off x="1998133" y="609600"/>
            <a:ext cx="4651022" cy="5791200"/>
          </a:xfrm>
        </p:spPr>
      </p:pic>
    </p:spTree>
    <p:extLst>
      <p:ext uri="{BB962C8B-B14F-4D97-AF65-F5344CB8AC3E}">
        <p14:creationId xmlns:p14="http://schemas.microsoft.com/office/powerpoint/2010/main" val="180729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5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3.7|0.8|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|8.5|4.8|5.4|6.2|4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|11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5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6|0.1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5.8|3.3|3.3|3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6181</Words>
  <Application>Microsoft Office PowerPoint</Application>
  <PresentationFormat>On-screen Show (4:3)</PresentationFormat>
  <Paragraphs>1254</Paragraphs>
  <Slides>122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4" baseType="lpstr">
      <vt:lpstr>Office Theme</vt:lpstr>
      <vt:lpstr>Photo Editor Photo</vt:lpstr>
      <vt:lpstr>Management of Complications of Cirrhosis</vt:lpstr>
      <vt:lpstr>1. Variceal UGIB</vt:lpstr>
      <vt:lpstr>What are the sources of UGI bleeding?</vt:lpstr>
      <vt:lpstr>Sources of UGI bleeding</vt:lpstr>
      <vt:lpstr>Initial assessment</vt:lpstr>
      <vt:lpstr>Patients with liver disease</vt:lpstr>
      <vt:lpstr>Medical therapy before endoscopy?</vt:lpstr>
      <vt:lpstr>Pre-endoscopic medical therapy</vt:lpstr>
      <vt:lpstr>Pre-endoscopic medical therapy</vt:lpstr>
      <vt:lpstr>Pre-endoscopic medical therapy</vt:lpstr>
      <vt:lpstr>When to perform endoscopy?</vt:lpstr>
      <vt:lpstr>Early endoscopy</vt:lpstr>
      <vt:lpstr>How to manage variceal bleeding?</vt:lpstr>
      <vt:lpstr>Transfusion in cirrhotics with UGIB</vt:lpstr>
      <vt:lpstr>Management of acute variceal bleeding</vt:lpstr>
      <vt:lpstr>Variceal ligation</vt:lpstr>
      <vt:lpstr>Early TIPS as primary therapy for acute variceal bleeding</vt:lpstr>
      <vt:lpstr>Failure of therapy for acute variceal bleeding</vt:lpstr>
      <vt:lpstr>Prevention of recurrent variceal bleeding</vt:lpstr>
      <vt:lpstr>Ligation + medical therapy vs. Ligation or medical therapy alone Meta-analysis of 9 secondary prevention RCTs</vt:lpstr>
      <vt:lpstr>Recurrent variceal bleeding despite  2° prophylactic therapy</vt:lpstr>
      <vt:lpstr>KEY CLINICAL MANAGEMENT POINTS Upper GI bleeding</vt:lpstr>
      <vt:lpstr>KEY CLINICAL MANAGEMENT POINTS Variceal bleeding</vt:lpstr>
      <vt:lpstr>2. Hepatic Encephalopathy</vt:lpstr>
      <vt:lpstr>Hepatic encephalopathy (HE)</vt:lpstr>
      <vt:lpstr>West Haven Grading of HE (Conn Score)</vt:lpstr>
      <vt:lpstr>Subcategories HE</vt:lpstr>
      <vt:lpstr>Minimal HE (MHE)</vt:lpstr>
      <vt:lpstr>Classification of HE</vt:lpstr>
      <vt:lpstr>Burden of HE</vt:lpstr>
      <vt:lpstr>Common precipitating factor for HE</vt:lpstr>
      <vt:lpstr>Diagnosis</vt:lpstr>
      <vt:lpstr>Clinical evaluation</vt:lpstr>
      <vt:lpstr>Diagnostic tools</vt:lpstr>
      <vt:lpstr>Suggested treatment algorithm for overt HE</vt:lpstr>
      <vt:lpstr>Management of HE</vt:lpstr>
      <vt:lpstr>Management of HE</vt:lpstr>
      <vt:lpstr>Specific treatment interventions in HE</vt:lpstr>
      <vt:lpstr>Resistant HE</vt:lpstr>
      <vt:lpstr>Lactulose for secondary prophylasix (ITT)</vt:lpstr>
      <vt:lpstr>Lactulose tolerability</vt:lpstr>
      <vt:lpstr>Rifaximin for secondary  prophylaxis of HE: Recurrence</vt:lpstr>
      <vt:lpstr>Rifaximin for secondary  prophylaxis of HE: Hospitalisation</vt:lpstr>
      <vt:lpstr>Nutritional advice in patients with cirrhosis</vt:lpstr>
      <vt:lpstr>HE: General considerations</vt:lpstr>
      <vt:lpstr>HE: General considerations</vt:lpstr>
      <vt:lpstr>3. HCC</vt:lpstr>
      <vt:lpstr>Objectives</vt:lpstr>
      <vt:lpstr>Case study</vt:lpstr>
      <vt:lpstr>Q1. How and when should screening for HCC carried out?</vt:lpstr>
      <vt:lpstr>Why screen for HCC?</vt:lpstr>
      <vt:lpstr>Who should be screened for HCC?</vt:lpstr>
      <vt:lpstr>How to screen for HCC?</vt:lpstr>
      <vt:lpstr>How to not screen for HCC?</vt:lpstr>
      <vt:lpstr>Q1. How and when should screening for HCC carried out?</vt:lpstr>
      <vt:lpstr>Q1. How and when should screening for HCC carried out?</vt:lpstr>
      <vt:lpstr>Case study cont.</vt:lpstr>
      <vt:lpstr>Case study cont.</vt:lpstr>
      <vt:lpstr>Q2. What is the next step?</vt:lpstr>
      <vt:lpstr>What to do when screening is positive?</vt:lpstr>
      <vt:lpstr>What to do when screening is positive?</vt:lpstr>
      <vt:lpstr>Q2. What is the next step?</vt:lpstr>
      <vt:lpstr>Q2. What is the next step?</vt:lpstr>
      <vt:lpstr>Case study cont.</vt:lpstr>
      <vt:lpstr>Q3. What is the next step?</vt:lpstr>
      <vt:lpstr>What to do when screening is positive?</vt:lpstr>
      <vt:lpstr>What to do when screening is positive?</vt:lpstr>
      <vt:lpstr>Q3. What is the next step?</vt:lpstr>
      <vt:lpstr>Q3. What is the next step?</vt:lpstr>
      <vt:lpstr>Case study - CE CT Abdomen</vt:lpstr>
      <vt:lpstr>Q4. What is the stage of HCC  in this patient?</vt:lpstr>
      <vt:lpstr>How to stage HCC?</vt:lpstr>
      <vt:lpstr>BCLC strategy</vt:lpstr>
      <vt:lpstr>BCLC Staging System</vt:lpstr>
      <vt:lpstr>BCLC Staging System</vt:lpstr>
      <vt:lpstr>BCLC Staging System</vt:lpstr>
      <vt:lpstr>BCLC Staging System</vt:lpstr>
      <vt:lpstr>Case study cont.</vt:lpstr>
      <vt:lpstr>Q4. What is the stage of HCC  in this patient?</vt:lpstr>
      <vt:lpstr>Q4. What is the stage of HCC  in this patient?</vt:lpstr>
      <vt:lpstr>Q5. What is the best treatment option  for this patient’s HCC?</vt:lpstr>
      <vt:lpstr>How to treat HCC ?</vt:lpstr>
      <vt:lpstr>How to treat HCC ?</vt:lpstr>
      <vt:lpstr>How to treat HCC ?</vt:lpstr>
      <vt:lpstr>Management of HCC requires a Multidisciplinary Team (MDT) approach</vt:lpstr>
      <vt:lpstr>BCLC Staging and Treatment Strategy</vt:lpstr>
      <vt:lpstr>BCLC Staging and Treatment Strategy</vt:lpstr>
      <vt:lpstr>BCLC Staging and Treatment Strategy</vt:lpstr>
      <vt:lpstr>Q5. What is the best treatment option  for this patient?</vt:lpstr>
      <vt:lpstr>Q5. What is the best treatment option  for this patient?</vt:lpstr>
      <vt:lpstr>Conclusion</vt:lpstr>
      <vt:lpstr>4. Ascites </vt:lpstr>
      <vt:lpstr>PowerPoint Presentation</vt:lpstr>
      <vt:lpstr>PowerPoint Presentation</vt:lpstr>
      <vt:lpstr>PowerPoint Presentation</vt:lpstr>
      <vt:lpstr>PowerPoint Presentation</vt:lpstr>
      <vt:lpstr>Classification</vt:lpstr>
      <vt:lpstr>PowerPoint Presentation</vt:lpstr>
      <vt:lpstr>PowerPoint Presentation</vt:lpstr>
      <vt:lpstr>Refractory ascites</vt:lpstr>
      <vt:lpstr>Refractory ascites</vt:lpstr>
      <vt:lpstr>Management of refractory ascites</vt:lpstr>
      <vt:lpstr>Large volume paracentesis</vt:lpstr>
      <vt:lpstr>Large volume paracentesis</vt:lpstr>
      <vt:lpstr>PowerPoint Presentation</vt:lpstr>
      <vt:lpstr>  TIPSS</vt:lpstr>
      <vt:lpstr>TIPSS</vt:lpstr>
      <vt:lpstr>TIPSS</vt:lpstr>
      <vt:lpstr>Complications of ascites</vt:lpstr>
      <vt:lpstr>Spontaneous bacterial peritonitis</vt:lpstr>
      <vt:lpstr>Antibiotic therapy in SBP</vt:lpstr>
      <vt:lpstr>Albumin therapy in SBP</vt:lpstr>
      <vt:lpstr>Hepato-renal syndrome</vt:lpstr>
      <vt:lpstr>Hepato-renal syndrome</vt:lpstr>
      <vt:lpstr>Hepato-renal syndrome</vt:lpstr>
      <vt:lpstr>Hepato-renal syndrome</vt:lpstr>
      <vt:lpstr>HRS – initial treatment</vt:lpstr>
      <vt:lpstr>Hypontraemia</vt:lpstr>
      <vt:lpstr>Pathophysiology</vt:lpstr>
      <vt:lpstr>Management of hyponatraemia</vt:lpstr>
      <vt:lpstr>Refractory hyponatraemia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of Complications of Cirrhosis</dc:title>
  <dc:creator>PURNIMA</dc:creator>
  <cp:lastModifiedBy>PURNIMA</cp:lastModifiedBy>
  <cp:revision>6</cp:revision>
  <dcterms:created xsi:type="dcterms:W3CDTF">2016-11-07T08:45:53Z</dcterms:created>
  <dcterms:modified xsi:type="dcterms:W3CDTF">2018-08-31T07:07:41Z</dcterms:modified>
</cp:coreProperties>
</file>