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32" r:id="rId3"/>
    <p:sldId id="288" r:id="rId4"/>
    <p:sldId id="258" r:id="rId5"/>
    <p:sldId id="331" r:id="rId6"/>
    <p:sldId id="260" r:id="rId7"/>
    <p:sldId id="282" r:id="rId8"/>
    <p:sldId id="261" r:id="rId9"/>
    <p:sldId id="262" r:id="rId10"/>
    <p:sldId id="263" r:id="rId11"/>
    <p:sldId id="277" r:id="rId12"/>
    <p:sldId id="265" r:id="rId13"/>
    <p:sldId id="307" r:id="rId14"/>
    <p:sldId id="324" r:id="rId15"/>
    <p:sldId id="334" r:id="rId16"/>
    <p:sldId id="322" r:id="rId17"/>
    <p:sldId id="266" r:id="rId18"/>
    <p:sldId id="267" r:id="rId19"/>
    <p:sldId id="272" r:id="rId20"/>
    <p:sldId id="269" r:id="rId21"/>
    <p:sldId id="271" r:id="rId22"/>
    <p:sldId id="323" r:id="rId23"/>
    <p:sldId id="291" r:id="rId24"/>
    <p:sldId id="292" r:id="rId25"/>
    <p:sldId id="293" r:id="rId26"/>
    <p:sldId id="294" r:id="rId27"/>
    <p:sldId id="299" r:id="rId28"/>
    <p:sldId id="308" r:id="rId29"/>
    <p:sldId id="333" r:id="rId30"/>
    <p:sldId id="309" r:id="rId31"/>
    <p:sldId id="311" r:id="rId32"/>
    <p:sldId id="321" r:id="rId33"/>
    <p:sldId id="314" r:id="rId34"/>
    <p:sldId id="315" r:id="rId35"/>
    <p:sldId id="316" r:id="rId36"/>
    <p:sldId id="318" r:id="rId37"/>
    <p:sldId id="320" r:id="rId38"/>
    <p:sldId id="274" r:id="rId39"/>
    <p:sldId id="32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CC6600"/>
    <a:srgbClr val="FF0066"/>
    <a:srgbClr val="FF3300"/>
    <a:srgbClr val="FF0000"/>
    <a:srgbClr val="993300"/>
    <a:srgbClr val="008000"/>
    <a:srgbClr val="987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FF25DF-E901-4208-A13F-6A68931561B9}" type="doc">
      <dgm:prSet loTypeId="urn:microsoft.com/office/officeart/2005/8/layout/cycle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65E595AD-6DD2-4C38-BE1F-A94AEFE63782}">
      <dgm:prSet phldrT="[Text]"/>
      <dgm:spPr/>
      <dgm:t>
        <a:bodyPr/>
        <a:lstStyle/>
        <a:p>
          <a:r>
            <a:rPr lang="en-US" dirty="0" err="1" smtClean="0"/>
            <a:t>Hapatologist</a:t>
          </a:r>
          <a:endParaRPr lang="en-GB" dirty="0"/>
        </a:p>
      </dgm:t>
    </dgm:pt>
    <dgm:pt modelId="{A4A7458E-0231-4482-BB85-DBCCEF3A426E}" type="parTrans" cxnId="{7666E61A-C805-4C14-9C86-D35E5DEAAB9A}">
      <dgm:prSet/>
      <dgm:spPr/>
      <dgm:t>
        <a:bodyPr/>
        <a:lstStyle/>
        <a:p>
          <a:endParaRPr lang="en-GB"/>
        </a:p>
      </dgm:t>
    </dgm:pt>
    <dgm:pt modelId="{83022ADB-8F65-4D7C-9E7D-4BB3DA4DD074}" type="sibTrans" cxnId="{7666E61A-C805-4C14-9C86-D35E5DEAAB9A}">
      <dgm:prSet/>
      <dgm:spPr/>
      <dgm:t>
        <a:bodyPr/>
        <a:lstStyle/>
        <a:p>
          <a:endParaRPr lang="en-GB"/>
        </a:p>
      </dgm:t>
    </dgm:pt>
    <dgm:pt modelId="{2A5AFA92-BD5F-4332-B0CD-A3C0F7670FEB}">
      <dgm:prSet phldrT="[Text]"/>
      <dgm:spPr/>
      <dgm:t>
        <a:bodyPr/>
        <a:lstStyle/>
        <a:p>
          <a:r>
            <a:rPr lang="en-US" dirty="0" err="1" smtClean="0"/>
            <a:t>Anaesthetist</a:t>
          </a:r>
          <a:endParaRPr lang="en-GB" dirty="0"/>
        </a:p>
      </dgm:t>
    </dgm:pt>
    <dgm:pt modelId="{CF63E80C-F689-4D92-BFDF-2472EBD62A2C}" type="parTrans" cxnId="{CA153251-1395-40A0-964A-8799D7728914}">
      <dgm:prSet/>
      <dgm:spPr/>
      <dgm:t>
        <a:bodyPr/>
        <a:lstStyle/>
        <a:p>
          <a:endParaRPr lang="en-GB"/>
        </a:p>
      </dgm:t>
    </dgm:pt>
    <dgm:pt modelId="{B7739283-022F-47C8-99C2-CF25F41D60B0}" type="sibTrans" cxnId="{CA153251-1395-40A0-964A-8799D7728914}">
      <dgm:prSet/>
      <dgm:spPr/>
      <dgm:t>
        <a:bodyPr/>
        <a:lstStyle/>
        <a:p>
          <a:endParaRPr lang="en-GB"/>
        </a:p>
      </dgm:t>
    </dgm:pt>
    <dgm:pt modelId="{E12D2314-D091-4F88-B687-6EADFB98839D}">
      <dgm:prSet phldrT="[Text]"/>
      <dgm:spPr/>
      <dgm:t>
        <a:bodyPr/>
        <a:lstStyle/>
        <a:p>
          <a:r>
            <a:rPr lang="en-US" dirty="0" smtClean="0"/>
            <a:t>Oncologist</a:t>
          </a:r>
          <a:endParaRPr lang="en-GB" dirty="0"/>
        </a:p>
      </dgm:t>
    </dgm:pt>
    <dgm:pt modelId="{18E809FF-5DD9-422D-9D4C-F5B76B59C95D}" type="parTrans" cxnId="{FDB2902A-0153-43AA-9628-698A8A4B9F49}">
      <dgm:prSet/>
      <dgm:spPr/>
      <dgm:t>
        <a:bodyPr/>
        <a:lstStyle/>
        <a:p>
          <a:endParaRPr lang="en-GB"/>
        </a:p>
      </dgm:t>
    </dgm:pt>
    <dgm:pt modelId="{09746A51-BB9C-452D-9A56-D127A57570DB}" type="sibTrans" cxnId="{FDB2902A-0153-43AA-9628-698A8A4B9F49}">
      <dgm:prSet/>
      <dgm:spPr/>
      <dgm:t>
        <a:bodyPr/>
        <a:lstStyle/>
        <a:p>
          <a:endParaRPr lang="en-GB"/>
        </a:p>
      </dgm:t>
    </dgm:pt>
    <dgm:pt modelId="{BBE85683-A3E7-4BE2-BB76-27BB956D7A42}">
      <dgm:prSet phldrT="[Text]"/>
      <dgm:spPr/>
      <dgm:t>
        <a:bodyPr/>
        <a:lstStyle/>
        <a:p>
          <a:r>
            <a:rPr lang="en-US" dirty="0" smtClean="0"/>
            <a:t>Radiologist</a:t>
          </a:r>
          <a:endParaRPr lang="en-GB" dirty="0"/>
        </a:p>
      </dgm:t>
    </dgm:pt>
    <dgm:pt modelId="{B4F550A3-52A9-4D24-BB1D-62A87BDB410B}" type="parTrans" cxnId="{A437415E-777D-4626-82B9-CBE1D4E5218A}">
      <dgm:prSet/>
      <dgm:spPr/>
      <dgm:t>
        <a:bodyPr/>
        <a:lstStyle/>
        <a:p>
          <a:endParaRPr lang="en-GB"/>
        </a:p>
      </dgm:t>
    </dgm:pt>
    <dgm:pt modelId="{42F86E60-0F04-4374-B784-395B7300BE96}" type="sibTrans" cxnId="{A437415E-777D-4626-82B9-CBE1D4E5218A}">
      <dgm:prSet/>
      <dgm:spPr/>
      <dgm:t>
        <a:bodyPr/>
        <a:lstStyle/>
        <a:p>
          <a:endParaRPr lang="en-GB"/>
        </a:p>
      </dgm:t>
    </dgm:pt>
    <dgm:pt modelId="{5D1AE51D-03AA-422E-ABF3-3827AE14B93A}">
      <dgm:prSet phldrT="[Text]"/>
      <dgm:spPr/>
      <dgm:t>
        <a:bodyPr/>
        <a:lstStyle/>
        <a:p>
          <a:r>
            <a:rPr lang="en-US" dirty="0" smtClean="0"/>
            <a:t>Hepatobiliary Surgeon</a:t>
          </a:r>
          <a:endParaRPr lang="en-GB" dirty="0"/>
        </a:p>
      </dgm:t>
    </dgm:pt>
    <dgm:pt modelId="{4D249311-DAC7-40AE-8C28-6CE6D312EFD4}" type="parTrans" cxnId="{27F71F76-6CBA-444E-B20C-EBD0FD6AB5D3}">
      <dgm:prSet/>
      <dgm:spPr/>
      <dgm:t>
        <a:bodyPr/>
        <a:lstStyle/>
        <a:p>
          <a:endParaRPr lang="en-GB"/>
        </a:p>
      </dgm:t>
    </dgm:pt>
    <dgm:pt modelId="{1A309E9A-07E8-4EA5-A509-0FC5CA6B8286}" type="sibTrans" cxnId="{27F71F76-6CBA-444E-B20C-EBD0FD6AB5D3}">
      <dgm:prSet/>
      <dgm:spPr/>
      <dgm:t>
        <a:bodyPr/>
        <a:lstStyle/>
        <a:p>
          <a:endParaRPr lang="en-GB"/>
        </a:p>
      </dgm:t>
    </dgm:pt>
    <dgm:pt modelId="{781E6B0B-4D22-446B-872C-662D0B6AE45A}">
      <dgm:prSet/>
      <dgm:spPr/>
      <dgm:t>
        <a:bodyPr/>
        <a:lstStyle/>
        <a:p>
          <a:r>
            <a:rPr lang="en-US" dirty="0" smtClean="0"/>
            <a:t>Pathologist</a:t>
          </a:r>
          <a:endParaRPr lang="en-US" dirty="0"/>
        </a:p>
      </dgm:t>
    </dgm:pt>
    <dgm:pt modelId="{1AA2D369-9B12-49E4-A5F9-D1FB5A3C9743}" type="parTrans" cxnId="{EE6BF135-8225-46CA-92BD-D5A5F7AC3FD5}">
      <dgm:prSet/>
      <dgm:spPr/>
      <dgm:t>
        <a:bodyPr/>
        <a:lstStyle/>
        <a:p>
          <a:endParaRPr lang="en-US"/>
        </a:p>
      </dgm:t>
    </dgm:pt>
    <dgm:pt modelId="{D568A8B0-8431-424A-9803-97047C7CD8E6}" type="sibTrans" cxnId="{EE6BF135-8225-46CA-92BD-D5A5F7AC3FD5}">
      <dgm:prSet/>
      <dgm:spPr/>
      <dgm:t>
        <a:bodyPr/>
        <a:lstStyle/>
        <a:p>
          <a:endParaRPr lang="en-US"/>
        </a:p>
      </dgm:t>
    </dgm:pt>
    <dgm:pt modelId="{6AA81292-8562-48FE-A442-93F04C8F5B1D}" type="pres">
      <dgm:prSet presAssocID="{B4FF25DF-E901-4208-A13F-6A68931561B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25067D-F02F-4591-9199-21FC207DFC74}" type="pres">
      <dgm:prSet presAssocID="{B4FF25DF-E901-4208-A13F-6A68931561B9}" presName="cycle" presStyleCnt="0"/>
      <dgm:spPr/>
      <dgm:t>
        <a:bodyPr/>
        <a:lstStyle/>
        <a:p>
          <a:endParaRPr lang="en-US"/>
        </a:p>
      </dgm:t>
    </dgm:pt>
    <dgm:pt modelId="{800D65CF-0F61-4FA5-AB85-C064C06F876F}" type="pres">
      <dgm:prSet presAssocID="{65E595AD-6DD2-4C38-BE1F-A94AEFE63782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AE9A792-08DF-4BAC-A0F6-4C9CEEB92FBE}" type="pres">
      <dgm:prSet presAssocID="{83022ADB-8F65-4D7C-9E7D-4BB3DA4DD074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B676B338-600C-460F-9A34-607B6CFDD08C}" type="pres">
      <dgm:prSet presAssocID="{2A5AFA92-BD5F-4332-B0CD-A3C0F7670FEB}" presName="nodeFollowingNodes" presStyleLbl="node1" presStyleIdx="1" presStyleCnt="6" custRadScaleRad="101784" custRadScaleInc="9236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FA448B7-731C-4FE3-BC26-E458BFAEB682}" type="pres">
      <dgm:prSet presAssocID="{781E6B0B-4D22-446B-872C-662D0B6AE45A}" presName="nodeFollowingNodes" presStyleLbl="node1" presStyleIdx="2" presStyleCnt="6" custRadScaleRad="107139" custRadScaleInc="3330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48A3D4-5FD5-47BA-B09D-BB05F0DBF3A8}" type="pres">
      <dgm:prSet presAssocID="{E12D2314-D091-4F88-B687-6EADFB98839D}" presName="nodeFollowingNodes" presStyleLbl="node1" presStyleIdx="3" presStyleCnt="6" custRadScaleRad="104423" custRadScaleInc="1418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5D1C12-0FAB-442E-B77C-3A2B5B7A27D2}" type="pres">
      <dgm:prSet presAssocID="{BBE85683-A3E7-4BE2-BB76-27BB956D7A42}" presName="nodeFollowingNodes" presStyleLbl="node1" presStyleIdx="4" presStyleCnt="6" custRadScaleRad="96854" custRadScaleInc="-1128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BF9AE8-C356-4849-96A6-450B815E868B}" type="pres">
      <dgm:prSet presAssocID="{5D1AE51D-03AA-422E-ABF3-3827AE14B93A}" presName="nodeFollowingNodes" presStyleLbl="node1" presStyleIdx="5" presStyleCnt="6" custRadScaleRad="103551" custRadScaleInc="2487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77C75A-7B0C-48F0-8829-38191A97D23E}" type="presOf" srcId="{83022ADB-8F65-4D7C-9E7D-4BB3DA4DD074}" destId="{8AE9A792-08DF-4BAC-A0F6-4C9CEEB92FBE}" srcOrd="0" destOrd="0" presId="urn:microsoft.com/office/officeart/2005/8/layout/cycle3"/>
    <dgm:cxn modelId="{E7CE8830-C3D6-48B0-91E2-601A8F7E28D9}" type="presOf" srcId="{5D1AE51D-03AA-422E-ABF3-3827AE14B93A}" destId="{C7BF9AE8-C356-4849-96A6-450B815E868B}" srcOrd="0" destOrd="0" presId="urn:microsoft.com/office/officeart/2005/8/layout/cycle3"/>
    <dgm:cxn modelId="{CC242C58-88F0-465E-AF80-D7D773E35F8A}" type="presOf" srcId="{BBE85683-A3E7-4BE2-BB76-27BB956D7A42}" destId="{8D5D1C12-0FAB-442E-B77C-3A2B5B7A27D2}" srcOrd="0" destOrd="0" presId="urn:microsoft.com/office/officeart/2005/8/layout/cycle3"/>
    <dgm:cxn modelId="{0319708F-1858-4D09-9708-A85D01551BAE}" type="presOf" srcId="{2A5AFA92-BD5F-4332-B0CD-A3C0F7670FEB}" destId="{B676B338-600C-460F-9A34-607B6CFDD08C}" srcOrd="0" destOrd="0" presId="urn:microsoft.com/office/officeart/2005/8/layout/cycle3"/>
    <dgm:cxn modelId="{0274CC5E-1FF1-4954-9D49-7593B1F135C0}" type="presOf" srcId="{B4FF25DF-E901-4208-A13F-6A68931561B9}" destId="{6AA81292-8562-48FE-A442-93F04C8F5B1D}" srcOrd="0" destOrd="0" presId="urn:microsoft.com/office/officeart/2005/8/layout/cycle3"/>
    <dgm:cxn modelId="{E389DC6E-AB90-4FF0-9231-CF041A31EA80}" type="presOf" srcId="{781E6B0B-4D22-446B-872C-662D0B6AE45A}" destId="{1FA448B7-731C-4FE3-BC26-E458BFAEB682}" srcOrd="0" destOrd="0" presId="urn:microsoft.com/office/officeart/2005/8/layout/cycle3"/>
    <dgm:cxn modelId="{7666E61A-C805-4C14-9C86-D35E5DEAAB9A}" srcId="{B4FF25DF-E901-4208-A13F-6A68931561B9}" destId="{65E595AD-6DD2-4C38-BE1F-A94AEFE63782}" srcOrd="0" destOrd="0" parTransId="{A4A7458E-0231-4482-BB85-DBCCEF3A426E}" sibTransId="{83022ADB-8F65-4D7C-9E7D-4BB3DA4DD074}"/>
    <dgm:cxn modelId="{A437415E-777D-4626-82B9-CBE1D4E5218A}" srcId="{B4FF25DF-E901-4208-A13F-6A68931561B9}" destId="{BBE85683-A3E7-4BE2-BB76-27BB956D7A42}" srcOrd="4" destOrd="0" parTransId="{B4F550A3-52A9-4D24-BB1D-62A87BDB410B}" sibTransId="{42F86E60-0F04-4374-B784-395B7300BE96}"/>
    <dgm:cxn modelId="{27F71F76-6CBA-444E-B20C-EBD0FD6AB5D3}" srcId="{B4FF25DF-E901-4208-A13F-6A68931561B9}" destId="{5D1AE51D-03AA-422E-ABF3-3827AE14B93A}" srcOrd="5" destOrd="0" parTransId="{4D249311-DAC7-40AE-8C28-6CE6D312EFD4}" sibTransId="{1A309E9A-07E8-4EA5-A509-0FC5CA6B8286}"/>
    <dgm:cxn modelId="{FDB2902A-0153-43AA-9628-698A8A4B9F49}" srcId="{B4FF25DF-E901-4208-A13F-6A68931561B9}" destId="{E12D2314-D091-4F88-B687-6EADFB98839D}" srcOrd="3" destOrd="0" parTransId="{18E809FF-5DD9-422D-9D4C-F5B76B59C95D}" sibTransId="{09746A51-BB9C-452D-9A56-D127A57570DB}"/>
    <dgm:cxn modelId="{CA153251-1395-40A0-964A-8799D7728914}" srcId="{B4FF25DF-E901-4208-A13F-6A68931561B9}" destId="{2A5AFA92-BD5F-4332-B0CD-A3C0F7670FEB}" srcOrd="1" destOrd="0" parTransId="{CF63E80C-F689-4D92-BFDF-2472EBD62A2C}" sibTransId="{B7739283-022F-47C8-99C2-CF25F41D60B0}"/>
    <dgm:cxn modelId="{EE6BF135-8225-46CA-92BD-D5A5F7AC3FD5}" srcId="{B4FF25DF-E901-4208-A13F-6A68931561B9}" destId="{781E6B0B-4D22-446B-872C-662D0B6AE45A}" srcOrd="2" destOrd="0" parTransId="{1AA2D369-9B12-49E4-A5F9-D1FB5A3C9743}" sibTransId="{D568A8B0-8431-424A-9803-97047C7CD8E6}"/>
    <dgm:cxn modelId="{A6081124-5D0E-4F85-8123-72CAB1C3E824}" type="presOf" srcId="{E12D2314-D091-4F88-B687-6EADFB98839D}" destId="{FD48A3D4-5FD5-47BA-B09D-BB05F0DBF3A8}" srcOrd="0" destOrd="0" presId="urn:microsoft.com/office/officeart/2005/8/layout/cycle3"/>
    <dgm:cxn modelId="{4D8C3647-3F71-4BA7-993C-11FEA48219D2}" type="presOf" srcId="{65E595AD-6DD2-4C38-BE1F-A94AEFE63782}" destId="{800D65CF-0F61-4FA5-AB85-C064C06F876F}" srcOrd="0" destOrd="0" presId="urn:microsoft.com/office/officeart/2005/8/layout/cycle3"/>
    <dgm:cxn modelId="{3062AA27-453F-4A85-BF6A-32C97A999895}" type="presParOf" srcId="{6AA81292-8562-48FE-A442-93F04C8F5B1D}" destId="{ED25067D-F02F-4591-9199-21FC207DFC74}" srcOrd="0" destOrd="0" presId="urn:microsoft.com/office/officeart/2005/8/layout/cycle3"/>
    <dgm:cxn modelId="{92036CC5-C075-437D-A015-D542008CFE8F}" type="presParOf" srcId="{ED25067D-F02F-4591-9199-21FC207DFC74}" destId="{800D65CF-0F61-4FA5-AB85-C064C06F876F}" srcOrd="0" destOrd="0" presId="urn:microsoft.com/office/officeart/2005/8/layout/cycle3"/>
    <dgm:cxn modelId="{1B5FB8E9-5588-495D-8377-6D4B673CDAA5}" type="presParOf" srcId="{ED25067D-F02F-4591-9199-21FC207DFC74}" destId="{8AE9A792-08DF-4BAC-A0F6-4C9CEEB92FBE}" srcOrd="1" destOrd="0" presId="urn:microsoft.com/office/officeart/2005/8/layout/cycle3"/>
    <dgm:cxn modelId="{4F43A9AF-7AEC-4154-8D46-CB97C4E23EF7}" type="presParOf" srcId="{ED25067D-F02F-4591-9199-21FC207DFC74}" destId="{B676B338-600C-460F-9A34-607B6CFDD08C}" srcOrd="2" destOrd="0" presId="urn:microsoft.com/office/officeart/2005/8/layout/cycle3"/>
    <dgm:cxn modelId="{85733F23-1345-48D4-9870-9F2EDCDE8550}" type="presParOf" srcId="{ED25067D-F02F-4591-9199-21FC207DFC74}" destId="{1FA448B7-731C-4FE3-BC26-E458BFAEB682}" srcOrd="3" destOrd="0" presId="urn:microsoft.com/office/officeart/2005/8/layout/cycle3"/>
    <dgm:cxn modelId="{8BC0E679-717B-42B7-AC83-25AAA85518D9}" type="presParOf" srcId="{ED25067D-F02F-4591-9199-21FC207DFC74}" destId="{FD48A3D4-5FD5-47BA-B09D-BB05F0DBF3A8}" srcOrd="4" destOrd="0" presId="urn:microsoft.com/office/officeart/2005/8/layout/cycle3"/>
    <dgm:cxn modelId="{97A3464B-15DA-48AA-A2A4-66A3FA36AC39}" type="presParOf" srcId="{ED25067D-F02F-4591-9199-21FC207DFC74}" destId="{8D5D1C12-0FAB-442E-B77C-3A2B5B7A27D2}" srcOrd="5" destOrd="0" presId="urn:microsoft.com/office/officeart/2005/8/layout/cycle3"/>
    <dgm:cxn modelId="{1F9FE3DA-2AF1-4BE9-A75E-C85B47503038}" type="presParOf" srcId="{ED25067D-F02F-4591-9199-21FC207DFC74}" destId="{C7BF9AE8-C356-4849-96A6-450B815E868B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8982A9-A9C7-49FE-B71B-D2AE82159F1C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18DC47D-6FA7-4305-8D4D-072131407067}">
      <dgm:prSet phldrT="[Text]" custT="1"/>
      <dgm:spPr/>
      <dgm:t>
        <a:bodyPr/>
        <a:lstStyle/>
        <a:p>
          <a:pPr>
            <a:lnSpc>
              <a:spcPct val="90000"/>
            </a:lnSpc>
          </a:pPr>
          <a:r>
            <a:rPr lang="en-GB" sz="2000" b="1" dirty="0" smtClean="0">
              <a:solidFill>
                <a:schemeClr val="tx1"/>
              </a:solidFill>
            </a:rPr>
            <a:t>Desired Effects</a:t>
          </a:r>
        </a:p>
        <a:p>
          <a:pPr>
            <a:lnSpc>
              <a:spcPct val="100000"/>
            </a:lnSpc>
          </a:pPr>
          <a:r>
            <a:rPr lang="en-GB" sz="2000" dirty="0" smtClean="0">
              <a:solidFill>
                <a:schemeClr val="tx1"/>
              </a:solidFill>
            </a:rPr>
            <a:t>Adequate </a:t>
          </a:r>
          <a:r>
            <a:rPr lang="en-GB" sz="2000" dirty="0" err="1" smtClean="0">
              <a:solidFill>
                <a:schemeClr val="tx1"/>
              </a:solidFill>
            </a:rPr>
            <a:t>immunosuppression</a:t>
          </a:r>
          <a:r>
            <a:rPr lang="en-GB" sz="2000" dirty="0" smtClean="0">
              <a:solidFill>
                <a:schemeClr val="tx1"/>
              </a:solidFill>
            </a:rPr>
            <a:t> to prevent graft rejection</a:t>
          </a:r>
          <a:endParaRPr lang="en-GB" sz="2000" dirty="0">
            <a:solidFill>
              <a:schemeClr val="tx1"/>
            </a:solidFill>
          </a:endParaRPr>
        </a:p>
      </dgm:t>
    </dgm:pt>
    <dgm:pt modelId="{45B75960-16C4-434A-AB4C-271C40F294CC}" type="parTrans" cxnId="{65F831AA-DECF-4152-9796-42AEFDAFE07B}">
      <dgm:prSet/>
      <dgm:spPr/>
      <dgm:t>
        <a:bodyPr/>
        <a:lstStyle/>
        <a:p>
          <a:endParaRPr lang="en-GB"/>
        </a:p>
      </dgm:t>
    </dgm:pt>
    <dgm:pt modelId="{BB0F4A5E-4583-4FDB-BDAD-41EA799097CA}" type="sibTrans" cxnId="{65F831AA-DECF-4152-9796-42AEFDAFE07B}">
      <dgm:prSet/>
      <dgm:spPr/>
      <dgm:t>
        <a:bodyPr/>
        <a:lstStyle/>
        <a:p>
          <a:endParaRPr lang="en-GB"/>
        </a:p>
      </dgm:t>
    </dgm:pt>
    <dgm:pt modelId="{4D9FD407-3B69-486A-ABDC-701738370642}">
      <dgm:prSet phldrT="[Text]" custT="1"/>
      <dgm:spPr/>
      <dgm:t>
        <a:bodyPr/>
        <a:lstStyle/>
        <a:p>
          <a:pPr>
            <a:lnSpc>
              <a:spcPct val="90000"/>
            </a:lnSpc>
          </a:pPr>
          <a:r>
            <a:rPr lang="en-GB" sz="2000" b="1" dirty="0" smtClean="0">
              <a:solidFill>
                <a:schemeClr val="tx1"/>
              </a:solidFill>
            </a:rPr>
            <a:t>Undesired Effects</a:t>
          </a:r>
        </a:p>
        <a:p>
          <a:pPr>
            <a:lnSpc>
              <a:spcPct val="100000"/>
            </a:lnSpc>
          </a:pPr>
          <a:r>
            <a:rPr lang="en-GB" sz="2000" dirty="0" smtClean="0">
              <a:solidFill>
                <a:schemeClr val="tx1"/>
              </a:solidFill>
            </a:rPr>
            <a:t>Infections</a:t>
          </a:r>
        </a:p>
        <a:p>
          <a:pPr>
            <a:lnSpc>
              <a:spcPct val="100000"/>
            </a:lnSpc>
          </a:pPr>
          <a:r>
            <a:rPr lang="en-GB" sz="2000" dirty="0" smtClean="0">
              <a:solidFill>
                <a:schemeClr val="tx1"/>
              </a:solidFill>
            </a:rPr>
            <a:t>Malignancies</a:t>
          </a:r>
        </a:p>
        <a:p>
          <a:pPr>
            <a:lnSpc>
              <a:spcPct val="100000"/>
            </a:lnSpc>
          </a:pPr>
          <a:r>
            <a:rPr lang="en-GB" sz="2000" dirty="0" smtClean="0">
              <a:solidFill>
                <a:schemeClr val="tx1"/>
              </a:solidFill>
            </a:rPr>
            <a:t>Metabolic effects</a:t>
          </a:r>
        </a:p>
        <a:p>
          <a:pPr>
            <a:lnSpc>
              <a:spcPct val="100000"/>
            </a:lnSpc>
          </a:pPr>
          <a:r>
            <a:rPr lang="en-GB" sz="2000" dirty="0" smtClean="0">
              <a:solidFill>
                <a:schemeClr val="tx1"/>
              </a:solidFill>
            </a:rPr>
            <a:t>Renal impairment</a:t>
          </a:r>
          <a:endParaRPr lang="en-GB" sz="2000" dirty="0">
            <a:solidFill>
              <a:schemeClr val="tx1"/>
            </a:solidFill>
          </a:endParaRPr>
        </a:p>
      </dgm:t>
    </dgm:pt>
    <dgm:pt modelId="{C8BC2730-F1B0-4818-B309-3F929FBA77A1}" type="parTrans" cxnId="{597B82B1-2913-4931-8E8A-1247A89DDE73}">
      <dgm:prSet/>
      <dgm:spPr/>
      <dgm:t>
        <a:bodyPr/>
        <a:lstStyle/>
        <a:p>
          <a:endParaRPr lang="en-GB"/>
        </a:p>
      </dgm:t>
    </dgm:pt>
    <dgm:pt modelId="{8F27AE2E-20F7-44CD-8B12-7E33D7D83C8A}" type="sibTrans" cxnId="{597B82B1-2913-4931-8E8A-1247A89DDE73}">
      <dgm:prSet/>
      <dgm:spPr/>
      <dgm:t>
        <a:bodyPr/>
        <a:lstStyle/>
        <a:p>
          <a:endParaRPr lang="en-GB"/>
        </a:p>
      </dgm:t>
    </dgm:pt>
    <dgm:pt modelId="{B3611520-4A8A-48A7-8E0D-8F7A3E746FE1}" type="pres">
      <dgm:prSet presAssocID="{C18982A9-A9C7-49FE-B71B-D2AE82159F1C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4E1403D-F72B-4BA4-88EC-3BBD9081EF7F}" type="pres">
      <dgm:prSet presAssocID="{C18982A9-A9C7-49FE-B71B-D2AE82159F1C}" presName="divider" presStyleLbl="fgShp" presStyleIdx="0" presStyleCnt="1" custAng="21558562"/>
      <dgm:spPr>
        <a:solidFill>
          <a:srgbClr val="CC6600"/>
        </a:solidFill>
      </dgm:spPr>
    </dgm:pt>
    <dgm:pt modelId="{E472F0E4-F26F-4C56-A706-5E5FE5DE8C48}" type="pres">
      <dgm:prSet presAssocID="{F18DC47D-6FA7-4305-8D4D-072131407067}" presName="downArrow" presStyleLbl="node1" presStyleIdx="0" presStyleCnt="2" custScaleX="64048" custLinFactNeighborX="1548" custLinFactNeighborY="8929"/>
      <dgm:spPr>
        <a:solidFill>
          <a:srgbClr val="FF0000"/>
        </a:solidFill>
      </dgm:spPr>
    </dgm:pt>
    <dgm:pt modelId="{2AC8F955-66AE-4159-8F8A-9AB94EEC652E}" type="pres">
      <dgm:prSet presAssocID="{F18DC47D-6FA7-4305-8D4D-072131407067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D30F9B1-3706-4DC4-BE0F-72BD09A0D2AB}" type="pres">
      <dgm:prSet presAssocID="{4D9FD407-3B69-486A-ABDC-701738370642}" presName="upArrow" presStyleLbl="node1" presStyleIdx="1" presStyleCnt="2" custScaleY="125000"/>
      <dgm:spPr>
        <a:solidFill>
          <a:srgbClr val="00B050"/>
        </a:solidFill>
      </dgm:spPr>
    </dgm:pt>
    <dgm:pt modelId="{AF8B0D26-8447-4B5F-9C6E-EF66C808C649}" type="pres">
      <dgm:prSet presAssocID="{4D9FD407-3B69-486A-ABDC-701738370642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97B82B1-2913-4931-8E8A-1247A89DDE73}" srcId="{C18982A9-A9C7-49FE-B71B-D2AE82159F1C}" destId="{4D9FD407-3B69-486A-ABDC-701738370642}" srcOrd="1" destOrd="0" parTransId="{C8BC2730-F1B0-4818-B309-3F929FBA77A1}" sibTransId="{8F27AE2E-20F7-44CD-8B12-7E33D7D83C8A}"/>
    <dgm:cxn modelId="{B757B78B-F210-4921-BA95-F3FFEBDF1AF6}" type="presOf" srcId="{F18DC47D-6FA7-4305-8D4D-072131407067}" destId="{2AC8F955-66AE-4159-8F8A-9AB94EEC652E}" srcOrd="0" destOrd="0" presId="urn:microsoft.com/office/officeart/2005/8/layout/arrow3"/>
    <dgm:cxn modelId="{65F831AA-DECF-4152-9796-42AEFDAFE07B}" srcId="{C18982A9-A9C7-49FE-B71B-D2AE82159F1C}" destId="{F18DC47D-6FA7-4305-8D4D-072131407067}" srcOrd="0" destOrd="0" parTransId="{45B75960-16C4-434A-AB4C-271C40F294CC}" sibTransId="{BB0F4A5E-4583-4FDB-BDAD-41EA799097CA}"/>
    <dgm:cxn modelId="{97B13716-1B2F-4C0F-ABBD-68D5E7536265}" type="presOf" srcId="{C18982A9-A9C7-49FE-B71B-D2AE82159F1C}" destId="{B3611520-4A8A-48A7-8E0D-8F7A3E746FE1}" srcOrd="0" destOrd="0" presId="urn:microsoft.com/office/officeart/2005/8/layout/arrow3"/>
    <dgm:cxn modelId="{9CE1B4EA-D02E-40B9-8158-B5AD9089BF34}" type="presOf" srcId="{4D9FD407-3B69-486A-ABDC-701738370642}" destId="{AF8B0D26-8447-4B5F-9C6E-EF66C808C649}" srcOrd="0" destOrd="0" presId="urn:microsoft.com/office/officeart/2005/8/layout/arrow3"/>
    <dgm:cxn modelId="{6CFE0419-9B4E-4124-8D34-FDFF9C3777A7}" type="presParOf" srcId="{B3611520-4A8A-48A7-8E0D-8F7A3E746FE1}" destId="{E4E1403D-F72B-4BA4-88EC-3BBD9081EF7F}" srcOrd="0" destOrd="0" presId="urn:microsoft.com/office/officeart/2005/8/layout/arrow3"/>
    <dgm:cxn modelId="{5DD2E2EA-44CA-4A18-8157-B8DBE61517F5}" type="presParOf" srcId="{B3611520-4A8A-48A7-8E0D-8F7A3E746FE1}" destId="{E472F0E4-F26F-4C56-A706-5E5FE5DE8C48}" srcOrd="1" destOrd="0" presId="urn:microsoft.com/office/officeart/2005/8/layout/arrow3"/>
    <dgm:cxn modelId="{D2D87B44-DF97-4316-B3FF-854343872CE7}" type="presParOf" srcId="{B3611520-4A8A-48A7-8E0D-8F7A3E746FE1}" destId="{2AC8F955-66AE-4159-8F8A-9AB94EEC652E}" srcOrd="2" destOrd="0" presId="urn:microsoft.com/office/officeart/2005/8/layout/arrow3"/>
    <dgm:cxn modelId="{548E9B65-E69E-4671-923F-E1F6CD5E8429}" type="presParOf" srcId="{B3611520-4A8A-48A7-8E0D-8F7A3E746FE1}" destId="{0D30F9B1-3706-4DC4-BE0F-72BD09A0D2AB}" srcOrd="3" destOrd="0" presId="urn:microsoft.com/office/officeart/2005/8/layout/arrow3"/>
    <dgm:cxn modelId="{2E6093F5-1DAA-416F-B529-DEEFB369E9E6}" type="presParOf" srcId="{B3611520-4A8A-48A7-8E0D-8F7A3E746FE1}" destId="{AF8B0D26-8447-4B5F-9C6E-EF66C808C649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9A792-08DF-4BAC-A0F6-4C9CEEB92FBE}">
      <dsp:nvSpPr>
        <dsp:cNvPr id="0" name=""/>
        <dsp:cNvSpPr/>
      </dsp:nvSpPr>
      <dsp:spPr>
        <a:xfrm>
          <a:off x="1682303" y="-3760"/>
          <a:ext cx="4864993" cy="4864993"/>
        </a:xfrm>
        <a:prstGeom prst="circularArrow">
          <a:avLst>
            <a:gd name="adj1" fmla="val 5274"/>
            <a:gd name="adj2" fmla="val 312630"/>
            <a:gd name="adj3" fmla="val 14227348"/>
            <a:gd name="adj4" fmla="val 17127477"/>
            <a:gd name="adj5" fmla="val 5477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0D65CF-0F61-4FA5-AB85-C064C06F876F}">
      <dsp:nvSpPr>
        <dsp:cNvPr id="0" name=""/>
        <dsp:cNvSpPr/>
      </dsp:nvSpPr>
      <dsp:spPr>
        <a:xfrm>
          <a:off x="3189572" y="2158"/>
          <a:ext cx="1850454" cy="92522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Hapatologist</a:t>
          </a:r>
          <a:endParaRPr lang="en-GB" sz="2200" kern="1200" dirty="0"/>
        </a:p>
      </dsp:txBody>
      <dsp:txXfrm>
        <a:off x="3234738" y="47324"/>
        <a:ext cx="1760122" cy="834895"/>
      </dsp:txXfrm>
    </dsp:sp>
    <dsp:sp modelId="{B676B338-600C-460F-9A34-607B6CFDD08C}">
      <dsp:nvSpPr>
        <dsp:cNvPr id="0" name=""/>
        <dsp:cNvSpPr/>
      </dsp:nvSpPr>
      <dsp:spPr>
        <a:xfrm>
          <a:off x="5105397" y="2579974"/>
          <a:ext cx="1850454" cy="925227"/>
        </a:xfrm>
        <a:prstGeom prst="roundRect">
          <a:avLst/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Anaesthetist</a:t>
          </a:r>
          <a:endParaRPr lang="en-GB" sz="2200" kern="1200" dirty="0"/>
        </a:p>
      </dsp:txBody>
      <dsp:txXfrm>
        <a:off x="5150563" y="2625140"/>
        <a:ext cx="1760122" cy="834895"/>
      </dsp:txXfrm>
    </dsp:sp>
    <dsp:sp modelId="{1FA448B7-731C-4FE3-BC26-E458BFAEB682}">
      <dsp:nvSpPr>
        <dsp:cNvPr id="0" name=""/>
        <dsp:cNvSpPr/>
      </dsp:nvSpPr>
      <dsp:spPr>
        <a:xfrm>
          <a:off x="1219216" y="1208377"/>
          <a:ext cx="1850454" cy="925227"/>
        </a:xfrm>
        <a:prstGeom prst="roundRect">
          <a:avLst/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Pathologist</a:t>
          </a:r>
          <a:endParaRPr lang="en-US" sz="2200" kern="1200" dirty="0"/>
        </a:p>
      </dsp:txBody>
      <dsp:txXfrm>
        <a:off x="1264382" y="1253543"/>
        <a:ext cx="1760122" cy="834895"/>
      </dsp:txXfrm>
    </dsp:sp>
    <dsp:sp modelId="{FD48A3D4-5FD5-47BA-B09D-BB05F0DBF3A8}">
      <dsp:nvSpPr>
        <dsp:cNvPr id="0" name=""/>
        <dsp:cNvSpPr/>
      </dsp:nvSpPr>
      <dsp:spPr>
        <a:xfrm>
          <a:off x="1219204" y="2579976"/>
          <a:ext cx="1850454" cy="925227"/>
        </a:xfrm>
        <a:prstGeom prst="roundRect">
          <a:avLst/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Oncologist</a:t>
          </a:r>
          <a:endParaRPr lang="en-GB" sz="2200" kern="1200" dirty="0"/>
        </a:p>
      </dsp:txBody>
      <dsp:txXfrm>
        <a:off x="1264370" y="2625142"/>
        <a:ext cx="1760122" cy="834895"/>
      </dsp:txXfrm>
    </dsp:sp>
    <dsp:sp modelId="{8D5D1C12-0FAB-442E-B77C-3A2B5B7A27D2}">
      <dsp:nvSpPr>
        <dsp:cNvPr id="0" name=""/>
        <dsp:cNvSpPr/>
      </dsp:nvSpPr>
      <dsp:spPr>
        <a:xfrm>
          <a:off x="3124202" y="3886206"/>
          <a:ext cx="1850454" cy="925227"/>
        </a:xfrm>
        <a:prstGeom prst="roundRect">
          <a:avLst/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Radiologist</a:t>
          </a:r>
          <a:endParaRPr lang="en-GB" sz="2200" kern="1200" dirty="0"/>
        </a:p>
      </dsp:txBody>
      <dsp:txXfrm>
        <a:off x="3169368" y="3931372"/>
        <a:ext cx="1760122" cy="834895"/>
      </dsp:txXfrm>
    </dsp:sp>
    <dsp:sp modelId="{C7BF9AE8-C356-4849-96A6-450B815E868B}">
      <dsp:nvSpPr>
        <dsp:cNvPr id="0" name=""/>
        <dsp:cNvSpPr/>
      </dsp:nvSpPr>
      <dsp:spPr>
        <a:xfrm>
          <a:off x="5083733" y="1208380"/>
          <a:ext cx="1850454" cy="925227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Hepatobiliary Surgeon</a:t>
          </a:r>
          <a:endParaRPr lang="en-GB" sz="2200" kern="1200" dirty="0"/>
        </a:p>
      </dsp:txBody>
      <dsp:txXfrm>
        <a:off x="5128899" y="1253546"/>
        <a:ext cx="1760122" cy="8348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1403D-F72B-4BA4-88EC-3BBD9081EF7F}">
      <dsp:nvSpPr>
        <dsp:cNvPr id="0" name=""/>
        <dsp:cNvSpPr/>
      </dsp:nvSpPr>
      <dsp:spPr>
        <a:xfrm rot="21258562">
          <a:off x="24748" y="2061337"/>
          <a:ext cx="8015398" cy="917884"/>
        </a:xfrm>
        <a:prstGeom prst="mathMinus">
          <a:avLst/>
        </a:prstGeom>
        <a:solidFill>
          <a:srgbClr val="CC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2F0E4-F26F-4C56-A706-5E5FE5DE8C48}">
      <dsp:nvSpPr>
        <dsp:cNvPr id="0" name=""/>
        <dsp:cNvSpPr/>
      </dsp:nvSpPr>
      <dsp:spPr>
        <a:xfrm>
          <a:off x="1440164" y="432056"/>
          <a:ext cx="1549621" cy="2016224"/>
        </a:xfrm>
        <a:prstGeom prst="downArrow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8F955-66AE-4159-8F8A-9AB94EEC652E}">
      <dsp:nvSpPr>
        <dsp:cNvPr id="0" name=""/>
        <dsp:cNvSpPr/>
      </dsp:nvSpPr>
      <dsp:spPr>
        <a:xfrm>
          <a:off x="4274394" y="0"/>
          <a:ext cx="2580766" cy="2117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>
              <a:solidFill>
                <a:schemeClr val="tx1"/>
              </a:solidFill>
            </a:rPr>
            <a:t>Desired Effects</a:t>
          </a:r>
        </a:p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>
              <a:solidFill>
                <a:schemeClr val="tx1"/>
              </a:solidFill>
            </a:rPr>
            <a:t>Adequate </a:t>
          </a:r>
          <a:r>
            <a:rPr lang="en-GB" sz="2000" kern="1200" dirty="0" err="1" smtClean="0">
              <a:solidFill>
                <a:schemeClr val="tx1"/>
              </a:solidFill>
            </a:rPr>
            <a:t>immunosuppression</a:t>
          </a:r>
          <a:r>
            <a:rPr lang="en-GB" sz="2000" kern="1200" dirty="0" smtClean="0">
              <a:solidFill>
                <a:schemeClr val="tx1"/>
              </a:solidFill>
            </a:rPr>
            <a:t> to prevent graft rejection</a:t>
          </a:r>
          <a:endParaRPr lang="en-GB" sz="2000" kern="1200" dirty="0">
            <a:solidFill>
              <a:schemeClr val="tx1"/>
            </a:solidFill>
          </a:endParaRPr>
        </a:p>
      </dsp:txBody>
      <dsp:txXfrm>
        <a:off x="4274394" y="0"/>
        <a:ext cx="2580766" cy="2117035"/>
      </dsp:txXfrm>
    </dsp:sp>
    <dsp:sp modelId="{0D30F9B1-3706-4DC4-BE0F-72BD09A0D2AB}">
      <dsp:nvSpPr>
        <dsp:cNvPr id="0" name=""/>
        <dsp:cNvSpPr/>
      </dsp:nvSpPr>
      <dsp:spPr>
        <a:xfrm>
          <a:off x="4677639" y="2520280"/>
          <a:ext cx="2419468" cy="2520280"/>
        </a:xfrm>
        <a:prstGeom prst="upArrow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8B0D26-8447-4B5F-9C6E-EF66C808C649}">
      <dsp:nvSpPr>
        <dsp:cNvPr id="0" name=""/>
        <dsp:cNvSpPr/>
      </dsp:nvSpPr>
      <dsp:spPr>
        <a:xfrm>
          <a:off x="1209734" y="2923524"/>
          <a:ext cx="2580766" cy="2117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>
              <a:solidFill>
                <a:schemeClr val="tx1"/>
              </a:solidFill>
            </a:rPr>
            <a:t>Undesired Effects</a:t>
          </a:r>
        </a:p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>
              <a:solidFill>
                <a:schemeClr val="tx1"/>
              </a:solidFill>
            </a:rPr>
            <a:t>Infections</a:t>
          </a:r>
        </a:p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>
              <a:solidFill>
                <a:schemeClr val="tx1"/>
              </a:solidFill>
            </a:rPr>
            <a:t>Malignancies</a:t>
          </a:r>
        </a:p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>
              <a:solidFill>
                <a:schemeClr val="tx1"/>
              </a:solidFill>
            </a:rPr>
            <a:t>Metabolic effects</a:t>
          </a:r>
        </a:p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>
              <a:solidFill>
                <a:schemeClr val="tx1"/>
              </a:solidFill>
            </a:rPr>
            <a:t>Renal impairment</a:t>
          </a:r>
          <a:endParaRPr lang="en-GB" sz="2000" kern="1200" dirty="0">
            <a:solidFill>
              <a:schemeClr val="tx1"/>
            </a:solidFill>
          </a:endParaRPr>
        </a:p>
      </dsp:txBody>
      <dsp:txXfrm>
        <a:off x="1209734" y="2923524"/>
        <a:ext cx="2580766" cy="2117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52BDF-67D0-444D-8A52-044CF02EAF00}" type="datetimeFigureOut">
              <a:rPr lang="en-GB" smtClean="0"/>
              <a:pPr/>
              <a:t>06/09/2018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200A0-B469-4856-AB88-118C87828C3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88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i="1" smtClean="0"/>
              <a:t>HCC, hepatocellular carcinoma. </a:t>
            </a:r>
            <a:endParaRPr lang="en-US" smtClean="0"/>
          </a:p>
          <a:p>
            <a:r>
              <a:rPr lang="en-US" i="1" smtClean="0"/>
              <a:t> </a:t>
            </a:r>
            <a:endParaRPr lang="en-US" smtClean="0"/>
          </a:p>
          <a:p>
            <a:r>
              <a:rPr lang="en-US" i="1" smtClean="0"/>
              <a:t>Josep M. Llovet, MD: </a:t>
            </a:r>
            <a:endParaRPr lang="en-US" smtClean="0"/>
          </a:p>
          <a:p>
            <a:r>
              <a:rPr lang="en-US" smtClean="0"/>
              <a:t>For patients with liver dysfunction, such as portal hypertension or abnormal bilirubin or those with Child-Pugh class B disease, the first-line treatment option is liver transplantation. When used appropriately, transplantation has been associated with 5-year survival rates of 70% and a 5-year recurrence rates of &lt; 15%. However, there is a shortage of donors in almost every country worldwide. Were this not the case, liver transplantation could be considered in patients with single tumors not &gt; 5 cm or with up to 3 tumors &lt; 3 cm that are not resectable.</a:t>
            </a:r>
          </a:p>
          <a:p>
            <a:endParaRPr lang="en-US" i="1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Advanced cirrhosis and those with cirrhotic complication requiring LT and those</a:t>
            </a:r>
            <a:r>
              <a:rPr lang="en-US" baseline="0" dirty="0" smtClean="0"/>
              <a:t> with HCC should ideally be managed in a multi-disciplinary team setting which should include … … for best possible patient outcomes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A5E12-D130-4B89-91F6-E233BF3DF1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44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1D6EA20-0508-46D2-B3B6-4849280E30A3}" type="slidenum">
              <a:rPr lang="en-GB" smtClean="0"/>
              <a:pPr/>
              <a:t>33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A9FE-D803-4154-AEB3-11301F3F5827}" type="datetimeFigureOut">
              <a:rPr lang="en-GB" smtClean="0"/>
              <a:pPr/>
              <a:t>06/09/2018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FDB6-1AF0-4AAB-83AE-5F68A9F266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A9FE-D803-4154-AEB3-11301F3F5827}" type="datetimeFigureOut">
              <a:rPr lang="en-GB" smtClean="0"/>
              <a:pPr/>
              <a:t>06/09/2018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FDB6-1AF0-4AAB-83AE-5F68A9F266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A9FE-D803-4154-AEB3-11301F3F5827}" type="datetimeFigureOut">
              <a:rPr lang="en-GB" smtClean="0"/>
              <a:pPr/>
              <a:t>06/09/2018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FDB6-1AF0-4AAB-83AE-5F68A9F266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91A67-36DC-442D-8449-BEFC2993C1F1}" type="datetimeFigureOut">
              <a:rPr lang="en-US"/>
              <a:pPr>
                <a:defRPr/>
              </a:pPr>
              <a:t>9/6/2018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17D5E-1C78-4AB7-8501-D51EAF515F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A9FE-D803-4154-AEB3-11301F3F5827}" type="datetimeFigureOut">
              <a:rPr lang="en-GB" smtClean="0"/>
              <a:pPr/>
              <a:t>06/09/2018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FDB6-1AF0-4AAB-83AE-5F68A9F266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A9FE-D803-4154-AEB3-11301F3F5827}" type="datetimeFigureOut">
              <a:rPr lang="en-GB" smtClean="0"/>
              <a:pPr/>
              <a:t>06/09/2018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FDB6-1AF0-4AAB-83AE-5F68A9F266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A9FE-D803-4154-AEB3-11301F3F5827}" type="datetimeFigureOut">
              <a:rPr lang="en-GB" smtClean="0"/>
              <a:pPr/>
              <a:t>06/09/2018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FDB6-1AF0-4AAB-83AE-5F68A9F266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A9FE-D803-4154-AEB3-11301F3F5827}" type="datetimeFigureOut">
              <a:rPr lang="en-GB" smtClean="0"/>
              <a:pPr/>
              <a:t>06/09/2018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FDB6-1AF0-4AAB-83AE-5F68A9F266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A9FE-D803-4154-AEB3-11301F3F5827}" type="datetimeFigureOut">
              <a:rPr lang="en-GB" smtClean="0"/>
              <a:pPr/>
              <a:t>06/09/2018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FDB6-1AF0-4AAB-83AE-5F68A9F266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A9FE-D803-4154-AEB3-11301F3F5827}" type="datetimeFigureOut">
              <a:rPr lang="en-GB" smtClean="0"/>
              <a:pPr/>
              <a:t>06/09/2018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FDB6-1AF0-4AAB-83AE-5F68A9F266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A9FE-D803-4154-AEB3-11301F3F5827}" type="datetimeFigureOut">
              <a:rPr lang="en-GB" smtClean="0"/>
              <a:pPr/>
              <a:t>06/09/2018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FDB6-1AF0-4AAB-83AE-5F68A9F266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A9FE-D803-4154-AEB3-11301F3F5827}" type="datetimeFigureOut">
              <a:rPr lang="en-GB" smtClean="0"/>
              <a:pPr/>
              <a:t>06/09/2018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FDB6-1AF0-4AAB-83AE-5F68A9F266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5A9FE-D803-4154-AEB3-11301F3F5827}" type="datetimeFigureOut">
              <a:rPr lang="en-GB" smtClean="0"/>
              <a:pPr/>
              <a:t>06/09/2018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DFDB6-1AF0-4AAB-83AE-5F68A9F2669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4664"/>
            <a:ext cx="9144000" cy="1470025"/>
          </a:xfrm>
          <a:solidFill>
            <a:srgbClr val="800000"/>
          </a:solidFill>
        </p:spPr>
        <p:txBody>
          <a:bodyPr>
            <a:normAutofit fontScale="90000"/>
          </a:bodyPr>
          <a:lstStyle/>
          <a:p>
            <a:r>
              <a:rPr lang="en-GB" sz="4900" b="1" dirty="0" smtClean="0">
                <a:solidFill>
                  <a:schemeClr val="bg1"/>
                </a:solidFill>
              </a:rPr>
              <a:t>Liver </a:t>
            </a:r>
            <a:r>
              <a:rPr lang="en-GB" sz="4900" b="1" dirty="0" smtClean="0">
                <a:solidFill>
                  <a:schemeClr val="bg1"/>
                </a:solidFill>
              </a:rPr>
              <a:t>Transplantation   </a:t>
            </a:r>
            <a:r>
              <a:rPr lang="en-GB" b="1" dirty="0" smtClean="0">
                <a:solidFill>
                  <a:schemeClr val="bg1"/>
                </a:solidFill>
              </a:rPr>
              <a:t/>
            </a:r>
            <a:br>
              <a:rPr lang="en-GB" b="1" dirty="0" smtClean="0">
                <a:solidFill>
                  <a:schemeClr val="bg1"/>
                </a:solidFill>
              </a:rPr>
            </a:br>
            <a:r>
              <a:rPr lang="en-GB" b="1" dirty="0" smtClean="0">
                <a:solidFill>
                  <a:schemeClr val="bg1"/>
                </a:solidFill>
              </a:rPr>
              <a:t>- </a:t>
            </a:r>
            <a:r>
              <a:rPr lang="en-GB" b="1" dirty="0" smtClean="0">
                <a:solidFill>
                  <a:schemeClr val="bg1"/>
                </a:solidFill>
              </a:rPr>
              <a:t>for whom, when &amp; how?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157192"/>
            <a:ext cx="9144000" cy="1368152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Prof</a:t>
            </a:r>
            <a:r>
              <a:rPr lang="en-GB" b="1" dirty="0" smtClean="0">
                <a:solidFill>
                  <a:srgbClr val="C00000"/>
                </a:solidFill>
              </a:rPr>
              <a:t> </a:t>
            </a:r>
            <a:r>
              <a:rPr lang="en-GB" b="1" dirty="0" smtClean="0">
                <a:solidFill>
                  <a:srgbClr val="C00000"/>
                </a:solidFill>
              </a:rPr>
              <a:t>Madunil A Niriella</a:t>
            </a: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Professor in Gastroenterology </a:t>
            </a:r>
            <a:endParaRPr lang="en-GB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</a:rPr>
              <a:t>Honorary Consultant </a:t>
            </a:r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</a:rPr>
              <a:t>Gastroenterologist &amp; </a:t>
            </a:r>
            <a:r>
              <a:rPr lang="en-GB" sz="2400" dirty="0" err="1" smtClean="0">
                <a:solidFill>
                  <a:schemeClr val="accent2">
                    <a:lumMod val="75000"/>
                  </a:schemeClr>
                </a:solidFill>
              </a:rPr>
              <a:t>Hepatologist</a:t>
            </a:r>
            <a:endParaRPr lang="en-GB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</a:rPr>
              <a:t>Colombo </a:t>
            </a:r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</a:rPr>
              <a:t>North Liver Transplantation Service (CNLTS), Ragama</a:t>
            </a:r>
            <a:endParaRPr lang="en-GB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2132856"/>
            <a:ext cx="9144000" cy="2520280"/>
            <a:chOff x="683568" y="2243026"/>
            <a:chExt cx="7704856" cy="205267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2243027"/>
              <a:ext cx="3096344" cy="203453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18"/>
            <a:stretch/>
          </p:blipFill>
          <p:spPr>
            <a:xfrm>
              <a:off x="5400329" y="2243026"/>
              <a:ext cx="2988095" cy="205267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8026" y="2243026"/>
              <a:ext cx="1688070" cy="203453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MELD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357298"/>
            <a:ext cx="8643998" cy="528641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mathematical calculation, using clinical parameters altered in ESLD</a:t>
            </a:r>
          </a:p>
          <a:p>
            <a:pPr lvl="1"/>
            <a:r>
              <a:rPr lang="en-US" dirty="0" smtClean="0"/>
              <a:t>MELD = (0.957 * </a:t>
            </a:r>
            <a:r>
              <a:rPr lang="en-US" dirty="0" err="1" smtClean="0"/>
              <a:t>ln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(serum </a:t>
            </a:r>
            <a:r>
              <a:rPr lang="en-US" dirty="0" err="1" smtClean="0">
                <a:solidFill>
                  <a:srgbClr val="C00000"/>
                </a:solidFill>
              </a:rPr>
              <a:t>creatinine</a:t>
            </a:r>
            <a:r>
              <a:rPr lang="en-US" dirty="0" smtClean="0">
                <a:solidFill>
                  <a:srgbClr val="C00000"/>
                </a:solidFill>
              </a:rPr>
              <a:t>) </a:t>
            </a:r>
            <a:r>
              <a:rPr lang="en-US" dirty="0" smtClean="0"/>
              <a:t>+ 0.378 * </a:t>
            </a:r>
            <a:r>
              <a:rPr lang="en-US" dirty="0" err="1" smtClean="0"/>
              <a:t>ln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(serum </a:t>
            </a:r>
            <a:r>
              <a:rPr lang="en-US" dirty="0" err="1" smtClean="0">
                <a:solidFill>
                  <a:srgbClr val="C00000"/>
                </a:solidFill>
              </a:rPr>
              <a:t>bilirubin</a:t>
            </a:r>
            <a:r>
              <a:rPr lang="en-US" dirty="0" smtClean="0">
                <a:solidFill>
                  <a:srgbClr val="C00000"/>
                </a:solidFill>
              </a:rPr>
              <a:t>) </a:t>
            </a:r>
            <a:r>
              <a:rPr lang="en-US" dirty="0" smtClean="0"/>
              <a:t>+ 1.120 * </a:t>
            </a:r>
            <a:r>
              <a:rPr lang="en-US" dirty="0" err="1" smtClean="0"/>
              <a:t>ln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(International Normalized Ratio) </a:t>
            </a:r>
            <a:r>
              <a:rPr lang="en-US" dirty="0" smtClean="0"/>
              <a:t>+ 0.643) * 10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Since 2002 organ allocation was based on this score</a:t>
            </a:r>
          </a:p>
          <a:p>
            <a:r>
              <a:rPr lang="en-US" dirty="0" smtClean="0"/>
              <a:t>If the MELD score is 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 15 </a:t>
            </a:r>
          </a:p>
          <a:p>
            <a:pPr lvl="1"/>
            <a:r>
              <a:rPr lang="en-US" dirty="0" smtClean="0"/>
              <a:t>Indicates that the 1-year survival after transplantation exceeds, 1-year survival without (while on the waiting list)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MELD &amp; survival</a:t>
            </a:r>
            <a:endParaRPr lang="en-GB" b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b="16046"/>
          <a:stretch>
            <a:fillRect/>
          </a:stretch>
        </p:blipFill>
        <p:spPr bwMode="auto">
          <a:xfrm>
            <a:off x="0" y="1285860"/>
            <a:ext cx="9144000" cy="3752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11560" y="6165304"/>
            <a:ext cx="8064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Figure 2. Comparison of average number of days alive for MELD score ranges</a:t>
            </a:r>
            <a:endParaRPr lang="en-GB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5085184"/>
            <a:ext cx="83582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FF0000"/>
                </a:solidFill>
              </a:rPr>
              <a:t>As the MELD score increases the survival days without transplant  markedly decrease, compared to the survival with transplantation</a:t>
            </a:r>
            <a:endParaRPr lang="en-US" sz="22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51720" y="1988840"/>
            <a:ext cx="5472608" cy="20882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When to refer for LT evaluation?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 smtClean="0"/>
              <a:t>Acute Liver failure (ALF)</a:t>
            </a:r>
          </a:p>
          <a:p>
            <a:pPr lvl="1"/>
            <a:r>
              <a:rPr lang="en-GB" dirty="0" err="1" smtClean="0"/>
              <a:t>Coagulopathy</a:t>
            </a:r>
            <a:r>
              <a:rPr lang="en-GB" dirty="0" smtClean="0"/>
              <a:t> (INR &gt; 1.5) and HE (alteration of level of consciousness)</a:t>
            </a:r>
          </a:p>
          <a:p>
            <a:pPr lvl="1"/>
            <a:r>
              <a:rPr lang="en-GB" dirty="0" smtClean="0"/>
              <a:t>For Urgent LT</a:t>
            </a:r>
          </a:p>
          <a:p>
            <a:r>
              <a:rPr lang="en-GB" b="1" dirty="0" smtClean="0"/>
              <a:t>Cirrhosis (ESLD)</a:t>
            </a:r>
          </a:p>
          <a:p>
            <a:pPr lvl="1"/>
            <a:r>
              <a:rPr lang="en-GB" dirty="0" smtClean="0"/>
              <a:t>MELD &gt; 10; CTP ≥ 7/15 </a:t>
            </a:r>
          </a:p>
          <a:p>
            <a:pPr lvl="1"/>
            <a:r>
              <a:rPr lang="en-GB" dirty="0" smtClean="0"/>
              <a:t>Any </a:t>
            </a:r>
            <a:r>
              <a:rPr lang="en-GB" dirty="0" err="1" smtClean="0"/>
              <a:t>decompensation</a:t>
            </a:r>
            <a:endParaRPr lang="en-GB" dirty="0" smtClean="0"/>
          </a:p>
          <a:p>
            <a:pPr lvl="1"/>
            <a:r>
              <a:rPr lang="en-GB" dirty="0" smtClean="0"/>
              <a:t>With complications</a:t>
            </a:r>
          </a:p>
          <a:p>
            <a:pPr lvl="2"/>
            <a:r>
              <a:rPr lang="en-GB" dirty="0" smtClean="0"/>
              <a:t>UGI bleed, Hepatic encephalopathy</a:t>
            </a:r>
          </a:p>
          <a:p>
            <a:pPr lvl="1"/>
            <a:r>
              <a:rPr lang="en-GB" dirty="0" smtClean="0"/>
              <a:t>With poor prognosis</a:t>
            </a:r>
          </a:p>
          <a:p>
            <a:pPr lvl="2"/>
            <a:r>
              <a:rPr lang="en-GB" dirty="0" smtClean="0"/>
              <a:t>Spontaneous Bacterial Peritonitis, </a:t>
            </a:r>
            <a:r>
              <a:rPr lang="en-GB" dirty="0" err="1" smtClean="0"/>
              <a:t>Hepato</a:t>
            </a:r>
            <a:r>
              <a:rPr lang="en-GB" dirty="0" smtClean="0"/>
              <a:t>-Renal Syndrome or HCC</a:t>
            </a:r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rgbClr val="C00000"/>
                </a:solidFill>
              </a:rPr>
              <a:t>Liver Transplantation for HCC: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‘Milano Criteria’</a:t>
            </a:r>
          </a:p>
        </p:txBody>
      </p:sp>
      <p:sp>
        <p:nvSpPr>
          <p:cNvPr id="36867" name="Content Placeholder 12"/>
          <p:cNvSpPr>
            <a:spLocks noGrp="1"/>
          </p:cNvSpPr>
          <p:nvPr>
            <p:ph idx="1"/>
          </p:nvPr>
        </p:nvSpPr>
        <p:spPr>
          <a:xfrm>
            <a:off x="385763" y="5149850"/>
            <a:ext cx="8455025" cy="12255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 smtClean="0"/>
              <a:t>5-yr survival with transplantation: ~ 70%</a:t>
            </a:r>
          </a:p>
          <a:p>
            <a:pPr eaLnBrk="1" hangingPunct="1">
              <a:defRPr/>
            </a:pPr>
            <a:r>
              <a:rPr lang="en-US" sz="2800" dirty="0" smtClean="0"/>
              <a:t>5-yr recurrent rates: &lt; 15%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51520" y="1556792"/>
            <a:ext cx="8672388" cy="3545235"/>
            <a:chOff x="251520" y="1556792"/>
            <a:chExt cx="8672388" cy="3545235"/>
          </a:xfrm>
        </p:grpSpPr>
        <p:sp>
          <p:nvSpPr>
            <p:cNvPr id="20484" name="Freeform 4"/>
            <p:cNvSpPr>
              <a:spLocks/>
            </p:cNvSpPr>
            <p:nvPr/>
          </p:nvSpPr>
          <p:spPr bwMode="auto">
            <a:xfrm>
              <a:off x="802382" y="1912963"/>
              <a:ext cx="2819400" cy="2362200"/>
            </a:xfrm>
            <a:custGeom>
              <a:avLst/>
              <a:gdLst>
                <a:gd name="T0" fmla="*/ 2147483647 w 4527"/>
                <a:gd name="T1" fmla="*/ 2147483647 h 3723"/>
                <a:gd name="T2" fmla="*/ 2147483647 w 4527"/>
                <a:gd name="T3" fmla="*/ 2147483647 h 3723"/>
                <a:gd name="T4" fmla="*/ 2147483647 w 4527"/>
                <a:gd name="T5" fmla="*/ 2147483647 h 3723"/>
                <a:gd name="T6" fmla="*/ 2147483647 w 4527"/>
                <a:gd name="T7" fmla="*/ 2147483647 h 3723"/>
                <a:gd name="T8" fmla="*/ 2147483647 w 4527"/>
                <a:gd name="T9" fmla="*/ 2147483647 h 37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27"/>
                <a:gd name="T16" fmla="*/ 0 h 3723"/>
                <a:gd name="T17" fmla="*/ 4527 w 4527"/>
                <a:gd name="T18" fmla="*/ 3723 h 37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27" h="3723">
                  <a:moveTo>
                    <a:pt x="665" y="3226"/>
                  </a:moveTo>
                  <a:cubicBezTo>
                    <a:pt x="499" y="2860"/>
                    <a:pt x="0" y="1533"/>
                    <a:pt x="617" y="1057"/>
                  </a:cubicBezTo>
                  <a:cubicBezTo>
                    <a:pt x="1233" y="580"/>
                    <a:pt x="4196" y="0"/>
                    <a:pt x="4362" y="366"/>
                  </a:cubicBezTo>
                  <a:cubicBezTo>
                    <a:pt x="4527" y="731"/>
                    <a:pt x="2224" y="2778"/>
                    <a:pt x="1610" y="3251"/>
                  </a:cubicBezTo>
                  <a:cubicBezTo>
                    <a:pt x="995" y="3723"/>
                    <a:pt x="830" y="3591"/>
                    <a:pt x="665" y="3226"/>
                  </a:cubicBezTo>
                  <a:close/>
                </a:path>
              </a:pathLst>
            </a:custGeom>
            <a:gradFill rotWithShape="0">
              <a:gsLst>
                <a:gs pos="0">
                  <a:srgbClr val="F57B49"/>
                </a:gs>
                <a:gs pos="100000">
                  <a:srgbClr val="713922"/>
                </a:gs>
              </a:gsLst>
              <a:path path="rect">
                <a:fillToRect l="50000" t="50000" r="50000" b="50000"/>
              </a:path>
            </a:gra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85" name="Freeform 5"/>
            <p:cNvSpPr>
              <a:spLocks/>
            </p:cNvSpPr>
            <p:nvPr/>
          </p:nvSpPr>
          <p:spPr bwMode="auto">
            <a:xfrm>
              <a:off x="5077520" y="1912963"/>
              <a:ext cx="2819400" cy="2362200"/>
            </a:xfrm>
            <a:custGeom>
              <a:avLst/>
              <a:gdLst>
                <a:gd name="T0" fmla="*/ 2147483647 w 4527"/>
                <a:gd name="T1" fmla="*/ 2147483647 h 3723"/>
                <a:gd name="T2" fmla="*/ 2147483647 w 4527"/>
                <a:gd name="T3" fmla="*/ 2147483647 h 3723"/>
                <a:gd name="T4" fmla="*/ 2147483647 w 4527"/>
                <a:gd name="T5" fmla="*/ 2147483647 h 3723"/>
                <a:gd name="T6" fmla="*/ 2147483647 w 4527"/>
                <a:gd name="T7" fmla="*/ 2147483647 h 3723"/>
                <a:gd name="T8" fmla="*/ 2147483647 w 4527"/>
                <a:gd name="T9" fmla="*/ 2147483647 h 37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27"/>
                <a:gd name="T16" fmla="*/ 0 h 3723"/>
                <a:gd name="T17" fmla="*/ 4527 w 4527"/>
                <a:gd name="T18" fmla="*/ 3723 h 37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27" h="3723">
                  <a:moveTo>
                    <a:pt x="665" y="3226"/>
                  </a:moveTo>
                  <a:cubicBezTo>
                    <a:pt x="499" y="2860"/>
                    <a:pt x="0" y="1533"/>
                    <a:pt x="617" y="1057"/>
                  </a:cubicBezTo>
                  <a:cubicBezTo>
                    <a:pt x="1233" y="580"/>
                    <a:pt x="4196" y="0"/>
                    <a:pt x="4362" y="366"/>
                  </a:cubicBezTo>
                  <a:cubicBezTo>
                    <a:pt x="4527" y="731"/>
                    <a:pt x="2224" y="2778"/>
                    <a:pt x="1610" y="3251"/>
                  </a:cubicBezTo>
                  <a:cubicBezTo>
                    <a:pt x="995" y="3723"/>
                    <a:pt x="830" y="3591"/>
                    <a:pt x="665" y="3226"/>
                  </a:cubicBezTo>
                  <a:close/>
                </a:path>
              </a:pathLst>
            </a:custGeom>
            <a:gradFill rotWithShape="0">
              <a:gsLst>
                <a:gs pos="0">
                  <a:srgbClr val="F57B49"/>
                </a:gs>
                <a:gs pos="100000">
                  <a:srgbClr val="713922"/>
                </a:gs>
              </a:gsLst>
              <a:path path="rect">
                <a:fillToRect l="50000" t="50000" r="50000" b="50000"/>
              </a:path>
            </a:gra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86" name="Oval 6"/>
            <p:cNvSpPr>
              <a:spLocks noChangeArrowheads="1"/>
            </p:cNvSpPr>
            <p:nvPr/>
          </p:nvSpPr>
          <p:spPr bwMode="auto">
            <a:xfrm>
              <a:off x="1564382" y="2827363"/>
              <a:ext cx="533400" cy="457200"/>
            </a:xfrm>
            <a:prstGeom prst="ellipse">
              <a:avLst/>
            </a:prstGeom>
            <a:gradFill rotWithShape="0">
              <a:gsLst>
                <a:gs pos="0">
                  <a:srgbClr val="EEEE28"/>
                </a:gs>
                <a:gs pos="100000">
                  <a:srgbClr val="6E6E13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rgbClr val="EEEE28"/>
                </a:solidFill>
              </a:endParaRPr>
            </a:p>
          </p:txBody>
        </p:sp>
        <p:sp>
          <p:nvSpPr>
            <p:cNvPr id="20487" name="Oval 8"/>
            <p:cNvSpPr>
              <a:spLocks noChangeArrowheads="1"/>
            </p:cNvSpPr>
            <p:nvPr/>
          </p:nvSpPr>
          <p:spPr bwMode="auto">
            <a:xfrm>
              <a:off x="5526782" y="2751163"/>
              <a:ext cx="304800" cy="304800"/>
            </a:xfrm>
            <a:prstGeom prst="ellipse">
              <a:avLst/>
            </a:prstGeom>
            <a:gradFill rotWithShape="0">
              <a:gsLst>
                <a:gs pos="0">
                  <a:srgbClr val="EEEE28"/>
                </a:gs>
                <a:gs pos="100000">
                  <a:srgbClr val="6E6E13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rgbClr val="EEEE28"/>
                </a:solidFill>
              </a:endParaRPr>
            </a:p>
          </p:txBody>
        </p:sp>
        <p:sp>
          <p:nvSpPr>
            <p:cNvPr id="20488" name="Oval 9"/>
            <p:cNvSpPr>
              <a:spLocks noChangeArrowheads="1"/>
            </p:cNvSpPr>
            <p:nvPr/>
          </p:nvSpPr>
          <p:spPr bwMode="auto">
            <a:xfrm flipH="1">
              <a:off x="6898382" y="2446363"/>
              <a:ext cx="228600" cy="228600"/>
            </a:xfrm>
            <a:prstGeom prst="ellipse">
              <a:avLst/>
            </a:prstGeom>
            <a:gradFill rotWithShape="0">
              <a:gsLst>
                <a:gs pos="0">
                  <a:srgbClr val="EEEE28"/>
                </a:gs>
                <a:gs pos="100000">
                  <a:srgbClr val="6E6E13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rgbClr val="EEEE28"/>
                </a:solidFill>
              </a:endParaRPr>
            </a:p>
          </p:txBody>
        </p:sp>
        <p:sp>
          <p:nvSpPr>
            <p:cNvPr id="20489" name="Oval 10"/>
            <p:cNvSpPr>
              <a:spLocks noChangeArrowheads="1"/>
            </p:cNvSpPr>
            <p:nvPr/>
          </p:nvSpPr>
          <p:spPr bwMode="auto">
            <a:xfrm flipH="1">
              <a:off x="5679182" y="3513163"/>
              <a:ext cx="228600" cy="228600"/>
            </a:xfrm>
            <a:prstGeom prst="ellipse">
              <a:avLst/>
            </a:prstGeom>
            <a:gradFill rotWithShape="0">
              <a:gsLst>
                <a:gs pos="0">
                  <a:srgbClr val="EEEE28"/>
                </a:gs>
                <a:gs pos="100000">
                  <a:srgbClr val="6E6E13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rgbClr val="EEEE28"/>
                </a:solidFill>
              </a:endParaRPr>
            </a:p>
          </p:txBody>
        </p:sp>
        <p:sp>
          <p:nvSpPr>
            <p:cNvPr id="20490" name="Text Box 13"/>
            <p:cNvSpPr txBox="1">
              <a:spLocks noChangeArrowheads="1"/>
            </p:cNvSpPr>
            <p:nvPr/>
          </p:nvSpPr>
          <p:spPr bwMode="auto">
            <a:xfrm>
              <a:off x="251520" y="3717032"/>
              <a:ext cx="8469312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3600" b="1" dirty="0"/>
                <a:t>+</a:t>
              </a:r>
            </a:p>
            <a:p>
              <a:pPr algn="ctr" eaLnBrk="0" hangingPunct="0"/>
              <a:r>
                <a:rPr lang="en-US" sz="2400" b="1" dirty="0"/>
                <a:t>Absence of macroscopic vascular </a:t>
              </a:r>
              <a:r>
                <a:rPr lang="en-US" sz="2400" b="1" dirty="0" smtClean="0"/>
                <a:t>invasion and </a:t>
              </a:r>
              <a:endParaRPr lang="en-US" sz="2400" b="1" dirty="0"/>
            </a:p>
            <a:p>
              <a:pPr algn="ctr" eaLnBrk="0" hangingPunct="0"/>
              <a:r>
                <a:rPr lang="en-US" sz="2400" b="1" dirty="0"/>
                <a:t>absence of </a:t>
              </a:r>
              <a:r>
                <a:rPr lang="en-US" sz="2400" b="1" dirty="0" err="1"/>
                <a:t>extrahepatic</a:t>
              </a:r>
              <a:r>
                <a:rPr lang="en-US" sz="2400" b="1" dirty="0"/>
                <a:t> </a:t>
              </a:r>
              <a:r>
                <a:rPr lang="en-US" sz="2400" b="1" dirty="0" smtClean="0"/>
                <a:t>spread on imaging</a:t>
              </a:r>
              <a:endParaRPr lang="en-US" sz="2400" b="1" dirty="0"/>
            </a:p>
          </p:txBody>
        </p:sp>
        <p:sp>
          <p:nvSpPr>
            <p:cNvPr id="20491" name="Text Box 14"/>
            <p:cNvSpPr txBox="1">
              <a:spLocks noChangeArrowheads="1"/>
            </p:cNvSpPr>
            <p:nvPr/>
          </p:nvSpPr>
          <p:spPr bwMode="auto">
            <a:xfrm>
              <a:off x="323528" y="1556792"/>
              <a:ext cx="41894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400" b="1" dirty="0"/>
                <a:t>Single </a:t>
              </a:r>
              <a:r>
                <a:rPr lang="en-US" sz="2400" b="1" dirty="0" err="1" smtClean="0"/>
                <a:t>tumour</a:t>
              </a:r>
              <a:r>
                <a:rPr lang="en-US" sz="2400" b="1" dirty="0"/>
                <a:t>, not &gt; 5 cm</a:t>
              </a:r>
            </a:p>
          </p:txBody>
        </p:sp>
        <p:sp>
          <p:nvSpPr>
            <p:cNvPr id="20492" name="Text Box 15"/>
            <p:cNvSpPr txBox="1">
              <a:spLocks noChangeArrowheads="1"/>
            </p:cNvSpPr>
            <p:nvPr/>
          </p:nvSpPr>
          <p:spPr bwMode="auto">
            <a:xfrm>
              <a:off x="4644008" y="1556792"/>
              <a:ext cx="42799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400" b="1" dirty="0"/>
                <a:t>Up to 3 </a:t>
              </a:r>
              <a:r>
                <a:rPr lang="en-US" sz="2400" b="1" dirty="0" err="1" smtClean="0"/>
                <a:t>tumours</a:t>
              </a:r>
              <a:r>
                <a:rPr lang="en-US" sz="2400" b="1" dirty="0"/>
                <a:t>, none &gt; 3 cm</a:t>
              </a:r>
            </a:p>
          </p:txBody>
        </p:sp>
      </p:grpSp>
      <p:sp>
        <p:nvSpPr>
          <p:cNvPr id="20493" name="Text Box 4"/>
          <p:cNvSpPr txBox="1">
            <a:spLocks noChangeArrowheads="1"/>
          </p:cNvSpPr>
          <p:nvPr/>
        </p:nvSpPr>
        <p:spPr bwMode="auto">
          <a:xfrm>
            <a:off x="284163" y="6392089"/>
            <a:ext cx="88123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US" altLang="zh-TW" sz="1200" dirty="0" err="1">
                <a:ea typeface="PMingLiU" pitchFamily="18" charset="-120"/>
              </a:rPr>
              <a:t>Mazzaferro</a:t>
            </a:r>
            <a:r>
              <a:rPr lang="en-US" altLang="zh-TW" sz="1200" dirty="0">
                <a:ea typeface="PMingLiU" pitchFamily="18" charset="-120"/>
              </a:rPr>
              <a:t> V, et al. N </a:t>
            </a:r>
            <a:r>
              <a:rPr lang="en-US" altLang="zh-TW" sz="1200" dirty="0" err="1">
                <a:ea typeface="PMingLiU" pitchFamily="18" charset="-120"/>
              </a:rPr>
              <a:t>Engl</a:t>
            </a:r>
            <a:r>
              <a:rPr lang="en-US" altLang="zh-TW" sz="1200" dirty="0">
                <a:ea typeface="PMingLiU" pitchFamily="18" charset="-120"/>
              </a:rPr>
              <a:t> J Med. 1996;334:693-699</a:t>
            </a:r>
            <a:r>
              <a:rPr lang="en-US" altLang="zh-TW" sz="1200" dirty="0" smtClean="0">
                <a:ea typeface="PMingLiU" pitchFamily="18" charset="-120"/>
              </a:rPr>
              <a:t>. 		</a:t>
            </a:r>
            <a:r>
              <a:rPr lang="en-US" altLang="zh-TW" sz="1200" dirty="0" err="1" smtClean="0">
                <a:ea typeface="PMingLiU" pitchFamily="18" charset="-120"/>
              </a:rPr>
              <a:t>Llovet</a:t>
            </a:r>
            <a:r>
              <a:rPr lang="en-US" altLang="zh-TW" sz="1200" dirty="0" smtClean="0">
                <a:ea typeface="PMingLiU" pitchFamily="18" charset="-120"/>
              </a:rPr>
              <a:t> </a:t>
            </a:r>
            <a:r>
              <a:rPr lang="en-US" altLang="zh-TW" sz="1200" dirty="0">
                <a:ea typeface="PMingLiU" pitchFamily="18" charset="-120"/>
              </a:rPr>
              <a:t>JM. J </a:t>
            </a:r>
            <a:r>
              <a:rPr lang="en-US" altLang="zh-TW" sz="1200" dirty="0" err="1">
                <a:ea typeface="PMingLiU" pitchFamily="18" charset="-120"/>
              </a:rPr>
              <a:t>Gastroenterol</a:t>
            </a:r>
            <a:r>
              <a:rPr lang="en-US" altLang="zh-TW" sz="1200" dirty="0">
                <a:ea typeface="PMingLiU" pitchFamily="18" charset="-120"/>
              </a:rPr>
              <a:t> </a:t>
            </a:r>
            <a:r>
              <a:rPr lang="en-US" altLang="zh-TW" sz="1200" dirty="0" err="1">
                <a:ea typeface="PMingLiU" pitchFamily="18" charset="-120"/>
              </a:rPr>
              <a:t>Hepatol</a:t>
            </a:r>
            <a:r>
              <a:rPr lang="en-US" altLang="zh-TW" sz="1200" dirty="0">
                <a:ea typeface="PMingLiU" pitchFamily="18" charset="-120"/>
              </a:rPr>
              <a:t>. 2002;17(</a:t>
            </a:r>
            <a:r>
              <a:rPr lang="en-US" altLang="zh-TW" sz="1200" dirty="0" err="1">
                <a:ea typeface="PMingLiU" pitchFamily="18" charset="-120"/>
              </a:rPr>
              <a:t>suppl</a:t>
            </a:r>
            <a:r>
              <a:rPr lang="en-US" altLang="zh-TW" sz="1200" dirty="0">
                <a:ea typeface="PMingLiU" pitchFamily="18" charset="-120"/>
              </a:rPr>
              <a:t> 3):S428-S433.</a:t>
            </a:r>
          </a:p>
        </p:txBody>
      </p:sp>
    </p:spTree>
    <p:custDataLst>
      <p:tags r:id="rId1"/>
    </p:custDataLst>
  </p:cSld>
  <p:clrMapOvr>
    <a:masterClrMapping/>
  </p:clrMapOvr>
  <p:transition advTm="4230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1143000"/>
          </a:xfrm>
        </p:spPr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Pre-transplant care</a:t>
            </a:r>
            <a:endParaRPr lang="en-GB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Multi-Disciplinary Team (MDT) management for HCC and LT</a:t>
            </a:r>
            <a:endParaRPr lang="en-GB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029030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452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 Liver Transplant MDT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All decisions related to liver transplantation taken by a Multi-Disciplinary Team (MDT) </a:t>
            </a:r>
          </a:p>
          <a:p>
            <a:r>
              <a:rPr lang="en-GB" b="1" dirty="0" smtClean="0"/>
              <a:t>Team</a:t>
            </a:r>
          </a:p>
          <a:p>
            <a:pPr lvl="1"/>
            <a:r>
              <a:rPr lang="en-GB" dirty="0" err="1" smtClean="0"/>
              <a:t>Hepatologists</a:t>
            </a:r>
            <a:r>
              <a:rPr lang="en-GB" dirty="0" smtClean="0"/>
              <a:t>, Transplant Surgeons, Anaesthetists</a:t>
            </a:r>
          </a:p>
          <a:p>
            <a:r>
              <a:rPr lang="en-GB" b="1" dirty="0" smtClean="0"/>
              <a:t>Decisions</a:t>
            </a:r>
          </a:p>
          <a:p>
            <a:pPr lvl="1"/>
            <a:r>
              <a:rPr lang="en-GB" dirty="0" smtClean="0"/>
              <a:t>Recipient - Acceptance for LT</a:t>
            </a:r>
          </a:p>
          <a:p>
            <a:pPr lvl="1"/>
            <a:r>
              <a:rPr lang="en-GB" dirty="0" smtClean="0"/>
              <a:t>Living Donor – Suitability for donation</a:t>
            </a:r>
          </a:p>
          <a:p>
            <a:endParaRPr lang="en-GB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Evaluation of recipient for LT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en-GB" b="1" dirty="0" smtClean="0"/>
              <a:t>Select patients who will benefit most from LT</a:t>
            </a:r>
          </a:p>
          <a:p>
            <a:r>
              <a:rPr lang="en-GB" b="1" dirty="0" smtClean="0"/>
              <a:t>Underlying liver disease</a:t>
            </a:r>
          </a:p>
          <a:p>
            <a:pPr lvl="1"/>
            <a:r>
              <a:rPr lang="en-GB" dirty="0" smtClean="0"/>
              <a:t>Natural history / recurrence</a:t>
            </a:r>
          </a:p>
          <a:p>
            <a:r>
              <a:rPr lang="en-GB" b="1" dirty="0" smtClean="0"/>
              <a:t>Exclude contraindications</a:t>
            </a:r>
          </a:p>
          <a:p>
            <a:pPr lvl="1"/>
            <a:r>
              <a:rPr lang="en-GB" dirty="0" smtClean="0"/>
              <a:t>Absolute and relative</a:t>
            </a:r>
          </a:p>
          <a:p>
            <a:r>
              <a:rPr lang="en-GB" b="1" dirty="0" smtClean="0"/>
              <a:t>Fitness for surgery</a:t>
            </a:r>
          </a:p>
          <a:p>
            <a:pPr lvl="1"/>
            <a:r>
              <a:rPr lang="en-GB" dirty="0" smtClean="0"/>
              <a:t>Withstand the stress of </a:t>
            </a:r>
            <a:r>
              <a:rPr lang="en-GB" dirty="0" err="1" smtClean="0"/>
              <a:t>peri</a:t>
            </a:r>
            <a:r>
              <a:rPr lang="en-GB" dirty="0" smtClean="0"/>
              <a:t>-operative period</a:t>
            </a:r>
          </a:p>
          <a:p>
            <a:r>
              <a:rPr lang="en-GB" b="1" dirty="0" smtClean="0"/>
              <a:t>Psycho-social circumstances</a:t>
            </a:r>
          </a:p>
          <a:p>
            <a:pPr lvl="1"/>
            <a:r>
              <a:rPr lang="en-GB" dirty="0" smtClean="0"/>
              <a:t>Long term commitment to follow-up, finances 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Contraindications for LT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 smtClean="0"/>
              <a:t>Absolute</a:t>
            </a:r>
          </a:p>
          <a:p>
            <a:pPr lvl="1"/>
            <a:r>
              <a:rPr lang="en-US" dirty="0" smtClean="0"/>
              <a:t>Severe infection and most metastatic cancers</a:t>
            </a:r>
          </a:p>
          <a:p>
            <a:pPr lvl="1"/>
            <a:r>
              <a:rPr lang="en-US" dirty="0" smtClean="0"/>
              <a:t>Advanced and non-correctable cardiopulmonary disease</a:t>
            </a:r>
          </a:p>
          <a:p>
            <a:pPr lvl="1"/>
            <a:r>
              <a:rPr lang="en-US" dirty="0" smtClean="0"/>
              <a:t>Diffuse intra-abdominal thrombosis </a:t>
            </a:r>
            <a:endParaRPr lang="en-GB" dirty="0" smtClean="0"/>
          </a:p>
          <a:p>
            <a:r>
              <a:rPr lang="en-GB" b="1" dirty="0" smtClean="0"/>
              <a:t>Relative</a:t>
            </a:r>
          </a:p>
          <a:p>
            <a:pPr lvl="1"/>
            <a:r>
              <a:rPr lang="en-US" dirty="0" smtClean="0"/>
              <a:t>Age (&gt;70 years)</a:t>
            </a:r>
          </a:p>
          <a:p>
            <a:pPr lvl="1"/>
            <a:r>
              <a:rPr lang="en-US" dirty="0" smtClean="0"/>
              <a:t>Psychosocial issues</a:t>
            </a:r>
          </a:p>
          <a:p>
            <a:pPr lvl="1"/>
            <a:r>
              <a:rPr lang="en-US" dirty="0" smtClean="0"/>
              <a:t>Recent drug/alcohol use</a:t>
            </a:r>
          </a:p>
          <a:p>
            <a:pPr lvl="1"/>
            <a:r>
              <a:rPr lang="en-US" dirty="0" smtClean="0"/>
              <a:t>HIV infection, especially if not responsive to highly active antiretroviral therapy (HAART) treatment </a:t>
            </a:r>
          </a:p>
          <a:p>
            <a:pPr lvl="1"/>
            <a:r>
              <a:rPr lang="en-US" dirty="0" smtClean="0"/>
              <a:t>Moderate cardiac or pulmonary impairment</a:t>
            </a:r>
            <a:endParaRPr lang="en-GB" dirty="0" smtClean="0"/>
          </a:p>
          <a:p>
            <a:endParaRPr lang="en-GB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Deceased Donor Evaluation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/>
              <a:t>Screened for</a:t>
            </a:r>
          </a:p>
          <a:p>
            <a:pPr lvl="1"/>
            <a:r>
              <a:rPr lang="en-GB" dirty="0" smtClean="0"/>
              <a:t>Liver disease – blood</a:t>
            </a:r>
          </a:p>
          <a:p>
            <a:pPr lvl="1"/>
            <a:r>
              <a:rPr lang="en-GB" dirty="0" smtClean="0"/>
              <a:t>Infection screen – HBV, HCV, TPHA, HIV</a:t>
            </a:r>
          </a:p>
          <a:p>
            <a:pPr lvl="1"/>
            <a:r>
              <a:rPr lang="en-GB" dirty="0" smtClean="0"/>
              <a:t>Presence of sepsis or malignancy</a:t>
            </a:r>
          </a:p>
          <a:p>
            <a:r>
              <a:rPr lang="en-GB" b="1" dirty="0" smtClean="0"/>
              <a:t>Managed to avoid</a:t>
            </a:r>
          </a:p>
          <a:p>
            <a:pPr lvl="1"/>
            <a:r>
              <a:rPr lang="en-GB" dirty="0" smtClean="0"/>
              <a:t>Hypo/hypertension</a:t>
            </a:r>
          </a:p>
          <a:p>
            <a:pPr lvl="1"/>
            <a:r>
              <a:rPr lang="en-GB" dirty="0" smtClean="0"/>
              <a:t>Hypoxia</a:t>
            </a:r>
          </a:p>
          <a:p>
            <a:pPr lvl="1"/>
            <a:r>
              <a:rPr lang="en-GB" dirty="0" smtClean="0"/>
              <a:t>Acidosis</a:t>
            </a:r>
          </a:p>
          <a:p>
            <a:pPr lvl="1"/>
            <a:r>
              <a:rPr lang="en-GB" dirty="0" smtClean="0"/>
              <a:t>DI</a:t>
            </a:r>
          </a:p>
          <a:p>
            <a:endParaRPr lang="en-GB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What is organ transplantation?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Replacement of a </a:t>
            </a:r>
            <a:r>
              <a:rPr lang="en-US" b="1" i="1" dirty="0" smtClean="0"/>
              <a:t>diseased organ </a:t>
            </a:r>
            <a:r>
              <a:rPr lang="en-US" b="1" dirty="0" smtClean="0"/>
              <a:t>with a </a:t>
            </a:r>
            <a:r>
              <a:rPr lang="en-US" b="1" i="1" dirty="0" smtClean="0"/>
              <a:t>healthy organ </a:t>
            </a:r>
          </a:p>
          <a:p>
            <a:pPr lvl="1"/>
            <a:r>
              <a:rPr lang="en-US" dirty="0" smtClean="0"/>
              <a:t>from a </a:t>
            </a:r>
            <a:r>
              <a:rPr lang="en-US" b="1" i="1" dirty="0" smtClean="0"/>
              <a:t>donor</a:t>
            </a:r>
            <a:r>
              <a:rPr lang="en-US" b="1" dirty="0" smtClean="0"/>
              <a:t> </a:t>
            </a:r>
          </a:p>
          <a:p>
            <a:pPr lvl="1"/>
            <a:r>
              <a:rPr lang="en-US" dirty="0" smtClean="0"/>
              <a:t>with a </a:t>
            </a:r>
            <a:r>
              <a:rPr lang="en-US" b="1" i="1" dirty="0" smtClean="0"/>
              <a:t>compatible tissue type</a:t>
            </a:r>
          </a:p>
          <a:p>
            <a:endParaRPr lang="en-US" dirty="0" smtClean="0"/>
          </a:p>
          <a:p>
            <a:r>
              <a:rPr lang="en-US" b="1" dirty="0" smtClean="0"/>
              <a:t>Organs </a:t>
            </a:r>
            <a:r>
              <a:rPr lang="en-US" dirty="0" smtClean="0"/>
              <a:t>may be</a:t>
            </a:r>
          </a:p>
          <a:p>
            <a:pPr lvl="1"/>
            <a:r>
              <a:rPr lang="en-US" dirty="0" smtClean="0"/>
              <a:t>donated by </a:t>
            </a:r>
            <a:r>
              <a:rPr lang="en-US" b="1" i="1" dirty="0" smtClean="0"/>
              <a:t>living donors (LD)</a:t>
            </a:r>
          </a:p>
          <a:p>
            <a:pPr lvl="1"/>
            <a:r>
              <a:rPr lang="en-US" dirty="0" smtClean="0"/>
              <a:t>harvested from </a:t>
            </a:r>
            <a:r>
              <a:rPr lang="en-US" b="1" i="1" dirty="0" smtClean="0"/>
              <a:t>brain-dead (deceased) organ donors (DD)</a:t>
            </a:r>
            <a:endParaRPr lang="en-US" b="1" i="1" dirty="0"/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Living Donor Evaluation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Screened for</a:t>
            </a:r>
          </a:p>
          <a:p>
            <a:pPr lvl="1"/>
            <a:r>
              <a:rPr lang="en-GB" dirty="0" smtClean="0"/>
              <a:t>Liver disease – blood +/- liver biopsy</a:t>
            </a:r>
          </a:p>
          <a:p>
            <a:pPr lvl="1"/>
            <a:r>
              <a:rPr lang="en-GB" dirty="0" smtClean="0"/>
              <a:t>Abnormal liver anatomy – CTA , MRCP</a:t>
            </a:r>
          </a:p>
          <a:p>
            <a:pPr lvl="1"/>
            <a:r>
              <a:rPr lang="en-GB" dirty="0" smtClean="0"/>
              <a:t>Infection screen – HBV, HCV, TPHA, HIV, </a:t>
            </a:r>
            <a:r>
              <a:rPr lang="en-GB" dirty="0" err="1" smtClean="0"/>
              <a:t>Mantoux</a:t>
            </a:r>
            <a:endParaRPr lang="en-GB" dirty="0" smtClean="0"/>
          </a:p>
          <a:p>
            <a:pPr lvl="1"/>
            <a:r>
              <a:rPr lang="en-GB" dirty="0" smtClean="0"/>
              <a:t>Cardio-pulmonary status</a:t>
            </a:r>
          </a:p>
          <a:p>
            <a:pPr lvl="1"/>
            <a:r>
              <a:rPr lang="en-GB" dirty="0" smtClean="0"/>
              <a:t>Co-existing disease</a:t>
            </a:r>
          </a:p>
          <a:p>
            <a:pPr lvl="1"/>
            <a:r>
              <a:rPr lang="en-GB" dirty="0" smtClean="0"/>
              <a:t>Psycho-social issues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Matching process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/>
              <a:t>Compatible ABO blood type</a:t>
            </a:r>
          </a:p>
          <a:p>
            <a:pPr lvl="1"/>
            <a:r>
              <a:rPr lang="en-GB" dirty="0" smtClean="0"/>
              <a:t>A to A</a:t>
            </a:r>
          </a:p>
          <a:p>
            <a:pPr lvl="1"/>
            <a:r>
              <a:rPr lang="en-GB" dirty="0" smtClean="0"/>
              <a:t>B to B</a:t>
            </a:r>
          </a:p>
          <a:p>
            <a:pPr lvl="1"/>
            <a:r>
              <a:rPr lang="en-GB" dirty="0" smtClean="0"/>
              <a:t>AB to AB</a:t>
            </a:r>
          </a:p>
          <a:p>
            <a:pPr lvl="1"/>
            <a:r>
              <a:rPr lang="en-GB" dirty="0" smtClean="0"/>
              <a:t>O to O, A, B or AB</a:t>
            </a:r>
          </a:p>
          <a:p>
            <a:pPr lvl="1"/>
            <a:r>
              <a:rPr lang="en-GB" dirty="0" smtClean="0"/>
              <a:t>No HLA matching</a:t>
            </a:r>
          </a:p>
          <a:p>
            <a:r>
              <a:rPr lang="en-GB" b="1" dirty="0" smtClean="0"/>
              <a:t>Compatible body size</a:t>
            </a:r>
          </a:p>
          <a:p>
            <a:pPr lvl="1"/>
            <a:r>
              <a:rPr lang="en-GB" dirty="0" smtClean="0"/>
              <a:t>Too small liver – ‘Small for size’ → liver failure</a:t>
            </a:r>
          </a:p>
          <a:p>
            <a:pPr lvl="1"/>
            <a:r>
              <a:rPr lang="en-GB" dirty="0" smtClean="0"/>
              <a:t>Too large – Difficult closure of abdomen</a:t>
            </a:r>
            <a:endParaRPr lang="en-GB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1143000"/>
          </a:xfrm>
        </p:spPr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Post –Transplant care</a:t>
            </a:r>
            <a:endParaRPr lang="en-GB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Why is </a:t>
            </a:r>
            <a:r>
              <a:rPr lang="en-GB" b="1" dirty="0" err="1" smtClean="0">
                <a:solidFill>
                  <a:srgbClr val="C00000"/>
                </a:solidFill>
              </a:rPr>
              <a:t>immunosuppression</a:t>
            </a:r>
            <a:r>
              <a:rPr lang="en-GB" b="1" dirty="0" smtClean="0">
                <a:solidFill>
                  <a:srgbClr val="C00000"/>
                </a:solidFill>
              </a:rPr>
              <a:t> needed?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Transplanted liver (complete or partial graft) is foreign tissue</a:t>
            </a:r>
          </a:p>
          <a:p>
            <a:r>
              <a:rPr lang="en-GB" dirty="0" smtClean="0"/>
              <a:t>Host (recipient) immune system recognises ‘non-self’ antigens</a:t>
            </a:r>
          </a:p>
          <a:p>
            <a:r>
              <a:rPr lang="en-GB" dirty="0" smtClean="0"/>
              <a:t>Recognised by the adaptive immune response</a:t>
            </a:r>
          </a:p>
          <a:p>
            <a:pPr lvl="1"/>
            <a:r>
              <a:rPr lang="en-GB" dirty="0" smtClean="0"/>
              <a:t>‘T cell mediated’</a:t>
            </a:r>
          </a:p>
          <a:p>
            <a:r>
              <a:rPr lang="en-GB" dirty="0" err="1" smtClean="0"/>
              <a:t>Immunosupression</a:t>
            </a:r>
            <a:r>
              <a:rPr lang="en-GB" dirty="0" smtClean="0"/>
              <a:t> is needed to preserve the transplanted organ by suppression of recipient immune system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Effects of </a:t>
            </a:r>
            <a:r>
              <a:rPr lang="en-GB" b="1" dirty="0" err="1" smtClean="0">
                <a:solidFill>
                  <a:srgbClr val="C00000"/>
                </a:solidFill>
              </a:rPr>
              <a:t>immunosuppresion</a:t>
            </a:r>
            <a:endParaRPr lang="en-GB" b="1" dirty="0" smtClean="0">
              <a:solidFill>
                <a:srgbClr val="C00000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GB" b="1" dirty="0" smtClean="0"/>
              <a:t>Blunted host immune response</a:t>
            </a:r>
          </a:p>
          <a:p>
            <a:pPr lvl="1"/>
            <a:r>
              <a:rPr lang="en-GB" dirty="0" smtClean="0"/>
              <a:t>Desired effect – Prevent rejection &amp; improve graft survival</a:t>
            </a:r>
          </a:p>
          <a:p>
            <a:pPr lvl="1"/>
            <a:r>
              <a:rPr lang="en-GB" dirty="0" smtClean="0"/>
              <a:t>Unwanted effect – Suppressed immunity</a:t>
            </a:r>
          </a:p>
          <a:p>
            <a:pPr lvl="2"/>
            <a:r>
              <a:rPr lang="en-GB" dirty="0" smtClean="0"/>
              <a:t>Prone to infection</a:t>
            </a:r>
          </a:p>
          <a:p>
            <a:pPr lvl="2"/>
            <a:r>
              <a:rPr lang="en-GB" dirty="0" smtClean="0"/>
              <a:t>Prone to malignancies</a:t>
            </a:r>
          </a:p>
          <a:p>
            <a:r>
              <a:rPr lang="en-GB" b="1" dirty="0" smtClean="0"/>
              <a:t>Drug adverse effects</a:t>
            </a:r>
          </a:p>
          <a:p>
            <a:pPr lvl="1"/>
            <a:r>
              <a:rPr lang="en-GB" dirty="0" smtClean="0"/>
              <a:t>Metabolic disease </a:t>
            </a:r>
          </a:p>
          <a:p>
            <a:pPr lvl="2"/>
            <a:r>
              <a:rPr lang="en-GB" dirty="0" smtClean="0"/>
              <a:t>weight gain, HT, DM, </a:t>
            </a:r>
            <a:r>
              <a:rPr lang="en-GB" dirty="0" err="1" smtClean="0"/>
              <a:t>Dyslipidaemia</a:t>
            </a:r>
            <a:endParaRPr lang="en-GB" dirty="0" smtClean="0"/>
          </a:p>
          <a:p>
            <a:pPr lvl="1"/>
            <a:r>
              <a:rPr lang="en-GB" dirty="0" smtClean="0"/>
              <a:t>Atherosclerosis</a:t>
            </a:r>
          </a:p>
          <a:p>
            <a:pPr lvl="1"/>
            <a:r>
              <a:rPr lang="en-GB" dirty="0" smtClean="0"/>
              <a:t>Renal impairment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Balance risks vs. benefits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539552" y="1412776"/>
          <a:ext cx="8064896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>
                <a:solidFill>
                  <a:srgbClr val="C00000"/>
                </a:solidFill>
              </a:rPr>
              <a:t>Immunosuppresive</a:t>
            </a:r>
            <a:r>
              <a:rPr lang="en-GB" b="1" dirty="0" smtClean="0">
                <a:solidFill>
                  <a:srgbClr val="C00000"/>
                </a:solidFill>
              </a:rPr>
              <a:t> Drugs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Steroids</a:t>
            </a:r>
          </a:p>
          <a:p>
            <a:pPr lvl="1"/>
            <a:r>
              <a:rPr lang="en-GB" dirty="0" err="1" smtClean="0"/>
              <a:t>Prednisolone</a:t>
            </a:r>
            <a:r>
              <a:rPr lang="en-GB" dirty="0" smtClean="0"/>
              <a:t>, Methyl </a:t>
            </a:r>
            <a:r>
              <a:rPr lang="en-GB" dirty="0" err="1" smtClean="0"/>
              <a:t>Predinisolone</a:t>
            </a:r>
            <a:endParaRPr lang="en-GB" dirty="0" smtClean="0"/>
          </a:p>
          <a:p>
            <a:r>
              <a:rPr lang="en-GB" dirty="0" err="1" smtClean="0"/>
              <a:t>Calcineurin</a:t>
            </a:r>
            <a:r>
              <a:rPr lang="en-GB" dirty="0" smtClean="0"/>
              <a:t> inhibitors</a:t>
            </a:r>
          </a:p>
          <a:p>
            <a:pPr lvl="1"/>
            <a:r>
              <a:rPr lang="en-GB" dirty="0" err="1" smtClean="0"/>
              <a:t>Tacrolimus</a:t>
            </a:r>
            <a:r>
              <a:rPr lang="en-GB" dirty="0" smtClean="0"/>
              <a:t>, </a:t>
            </a:r>
            <a:r>
              <a:rPr lang="en-GB" dirty="0" err="1" smtClean="0"/>
              <a:t>Cyclosporin</a:t>
            </a:r>
            <a:endParaRPr lang="en-GB" dirty="0" smtClean="0"/>
          </a:p>
          <a:p>
            <a:r>
              <a:rPr lang="en-GB" dirty="0" err="1" smtClean="0"/>
              <a:t>Serolimus</a:t>
            </a:r>
            <a:r>
              <a:rPr lang="en-GB" dirty="0" smtClean="0"/>
              <a:t>, </a:t>
            </a:r>
            <a:r>
              <a:rPr lang="en-GB" dirty="0" err="1" smtClean="0"/>
              <a:t>everolimus</a:t>
            </a:r>
            <a:endParaRPr lang="en-GB" dirty="0" smtClean="0"/>
          </a:p>
          <a:p>
            <a:r>
              <a:rPr lang="en-GB" dirty="0" err="1" smtClean="0"/>
              <a:t>Azathioprine</a:t>
            </a:r>
            <a:r>
              <a:rPr lang="en-GB" dirty="0" smtClean="0"/>
              <a:t>, </a:t>
            </a:r>
            <a:r>
              <a:rPr lang="en-GB" dirty="0" err="1" smtClean="0"/>
              <a:t>mycophenolate</a:t>
            </a:r>
            <a:r>
              <a:rPr lang="en-GB" dirty="0" smtClean="0"/>
              <a:t> </a:t>
            </a:r>
            <a:r>
              <a:rPr lang="en-GB" dirty="0" err="1" smtClean="0"/>
              <a:t>mofetil</a:t>
            </a:r>
            <a:r>
              <a:rPr lang="en-GB" dirty="0" smtClean="0"/>
              <a:t> (MMF)</a:t>
            </a:r>
          </a:p>
          <a:p>
            <a:r>
              <a:rPr lang="en-GB" dirty="0" err="1" smtClean="0"/>
              <a:t>Basiliximab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 smtClean="0">
                <a:solidFill>
                  <a:srgbClr val="C00000"/>
                </a:solidFill>
              </a:rPr>
              <a:t>Immunosuppression</a:t>
            </a:r>
            <a:r>
              <a:rPr lang="en-US" b="1" dirty="0" smtClean="0">
                <a:solidFill>
                  <a:srgbClr val="C00000"/>
                </a:solidFill>
              </a:rPr>
              <a:t> in LT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b="1" dirty="0" smtClean="0"/>
              <a:t>Early – multiple meds, high doses</a:t>
            </a:r>
          </a:p>
          <a:p>
            <a:pPr lvl="1" eaLnBrk="1" hangingPunct="1"/>
            <a:r>
              <a:rPr lang="en-US" dirty="0" err="1" smtClean="0"/>
              <a:t>Pred</a:t>
            </a:r>
            <a:r>
              <a:rPr lang="en-US" dirty="0" smtClean="0"/>
              <a:t> + CNI* +/- (MMF/AZA)</a:t>
            </a:r>
          </a:p>
          <a:p>
            <a:pPr lvl="1" eaLnBrk="1" hangingPunct="1"/>
            <a:r>
              <a:rPr lang="en-US" dirty="0" smtClean="0"/>
              <a:t>Additive effects; minimize AE</a:t>
            </a:r>
          </a:p>
          <a:p>
            <a:pPr lvl="1"/>
            <a:r>
              <a:rPr lang="en-US" b="1" dirty="0" smtClean="0"/>
              <a:t>Tailored to each patient </a:t>
            </a:r>
            <a:r>
              <a:rPr lang="en-US" dirty="0" smtClean="0"/>
              <a:t>(consider </a:t>
            </a:r>
            <a:r>
              <a:rPr lang="en-US" dirty="0" err="1" smtClean="0"/>
              <a:t>aetiology</a:t>
            </a:r>
            <a:r>
              <a:rPr lang="en-US" dirty="0" smtClean="0"/>
              <a:t>, active infections, renal dysfunction and the presence of HCC)</a:t>
            </a:r>
          </a:p>
          <a:p>
            <a:pPr lvl="1" eaLnBrk="1" hangingPunct="1"/>
            <a:endParaRPr lang="en-US" sz="1200" dirty="0" smtClean="0"/>
          </a:p>
          <a:p>
            <a:pPr eaLnBrk="1" hangingPunct="1"/>
            <a:r>
              <a:rPr lang="en-US" b="1" dirty="0" smtClean="0"/>
              <a:t>Late – fewer (1) meds, lower doses</a:t>
            </a:r>
          </a:p>
          <a:p>
            <a:pPr lvl="1" eaLnBrk="1" hangingPunct="1"/>
            <a:r>
              <a:rPr lang="en-US" dirty="0" smtClean="0"/>
              <a:t>Most patients CNI alone (usually </a:t>
            </a:r>
            <a:r>
              <a:rPr lang="en-US" dirty="0" err="1" smtClean="0"/>
              <a:t>Tac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Exceptions:</a:t>
            </a:r>
          </a:p>
          <a:p>
            <a:pPr lvl="2" eaLnBrk="1" hangingPunct="1"/>
            <a:r>
              <a:rPr lang="en-US" dirty="0" smtClean="0"/>
              <a:t>Autoimmune hepatitis, PSC, PBC (usually 2 drugs)</a:t>
            </a:r>
          </a:p>
          <a:p>
            <a:pPr lvl="2" eaLnBrk="1" hangingPunct="1"/>
            <a:r>
              <a:rPr lang="en-US" dirty="0" smtClean="0"/>
              <a:t>Renal dysfunction (MMF/AZA + lower CNI dose)</a:t>
            </a:r>
          </a:p>
          <a:p>
            <a:pPr lvl="2" eaLnBrk="1" hangingPunct="1">
              <a:buFont typeface="Arial" charset="0"/>
              <a:buNone/>
            </a:pPr>
            <a:endParaRPr lang="en-US" dirty="0" smtClean="0"/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467544" y="6237312"/>
            <a:ext cx="5486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</a:rPr>
              <a:t>*CNI = </a:t>
            </a:r>
            <a:r>
              <a:rPr lang="en-US" dirty="0" err="1">
                <a:latin typeface="Calibri" pitchFamily="34" charset="0"/>
              </a:rPr>
              <a:t>calcineurin</a:t>
            </a:r>
            <a:r>
              <a:rPr lang="en-US" dirty="0">
                <a:latin typeface="Calibri" pitchFamily="34" charset="0"/>
              </a:rPr>
              <a:t> inhibitor = </a:t>
            </a:r>
            <a:r>
              <a:rPr lang="en-US" dirty="0" err="1">
                <a:latin typeface="Calibri" pitchFamily="34" charset="0"/>
              </a:rPr>
              <a:t>CsA</a:t>
            </a:r>
            <a:r>
              <a:rPr lang="en-US" dirty="0">
                <a:latin typeface="Calibri" pitchFamily="34" charset="0"/>
              </a:rPr>
              <a:t> or </a:t>
            </a:r>
            <a:r>
              <a:rPr lang="en-US" dirty="0" err="1">
                <a:latin typeface="Calibri" pitchFamily="34" charset="0"/>
              </a:rPr>
              <a:t>Tac</a:t>
            </a:r>
            <a:endParaRPr lang="en-US" dirty="0">
              <a:latin typeface="Calibri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C00000"/>
                </a:solidFill>
              </a:rPr>
              <a:t>Causes of Allograft Failure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8112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b="1" dirty="0" smtClean="0"/>
              <a:t>Primary Non-function</a:t>
            </a:r>
          </a:p>
          <a:p>
            <a:pPr lvl="1">
              <a:defRPr/>
            </a:pPr>
            <a:r>
              <a:rPr lang="en-GB" dirty="0" smtClean="0"/>
              <a:t>lack of bile production, liver failure and MA </a:t>
            </a:r>
          </a:p>
          <a:p>
            <a:pPr lvl="1">
              <a:defRPr/>
            </a:pPr>
            <a:r>
              <a:rPr lang="en-GB" dirty="0" smtClean="0"/>
              <a:t>in the presence of a patent PV and HA</a:t>
            </a: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 smtClean="0"/>
              <a:t>Vascular Complications </a:t>
            </a:r>
            <a:r>
              <a:rPr lang="en-US" dirty="0" smtClean="0"/>
              <a:t>–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Thrombosis of hepatic inflow (PV or HA)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Thrombosis of hepatic outflow (HVs)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 err="1" smtClean="0"/>
              <a:t>Billiary</a:t>
            </a:r>
            <a:r>
              <a:rPr lang="en-US" b="1" dirty="0" smtClean="0"/>
              <a:t> Complications </a:t>
            </a:r>
            <a:r>
              <a:rPr lang="en-US" dirty="0" smtClean="0"/>
              <a:t>– 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err="1" smtClean="0"/>
              <a:t>Anastomotic</a:t>
            </a:r>
            <a:r>
              <a:rPr lang="en-US" dirty="0" smtClean="0"/>
              <a:t> vs. non-</a:t>
            </a:r>
            <a:r>
              <a:rPr lang="en-US" dirty="0" err="1" smtClean="0"/>
              <a:t>anastomotic</a:t>
            </a:r>
            <a:r>
              <a:rPr lang="en-US" dirty="0" smtClean="0"/>
              <a:t> strictures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Donors after Cardiac Death, Living Donors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C00000"/>
                </a:solidFill>
              </a:rPr>
              <a:t>Causes of Allograft Failure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7811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b="1" dirty="0" smtClean="0"/>
              <a:t>Rejection</a:t>
            </a:r>
            <a:r>
              <a:rPr lang="en-US" dirty="0" smtClean="0"/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Acute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Chronic</a:t>
            </a:r>
          </a:p>
          <a:p>
            <a:endParaRPr lang="en-US" b="1" dirty="0" smtClean="0"/>
          </a:p>
          <a:p>
            <a:r>
              <a:rPr lang="en-US" b="1" dirty="0" smtClean="0"/>
              <a:t>Acute vs. Chronic </a:t>
            </a:r>
            <a:r>
              <a:rPr lang="en-US" dirty="0" smtClean="0"/>
              <a:t>– </a:t>
            </a:r>
          </a:p>
          <a:p>
            <a:pPr lvl="2"/>
            <a:r>
              <a:rPr lang="en-US" dirty="0" smtClean="0"/>
              <a:t>time course</a:t>
            </a:r>
          </a:p>
          <a:p>
            <a:pPr lvl="2"/>
            <a:r>
              <a:rPr lang="en-US" dirty="0" smtClean="0"/>
              <a:t>pattern of liver enzyme abnormalities</a:t>
            </a:r>
          </a:p>
          <a:p>
            <a:pPr lvl="2"/>
            <a:r>
              <a:rPr lang="en-US" dirty="0" smtClean="0"/>
              <a:t>response to therapy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Indications for liver transplant</a:t>
            </a:r>
            <a:r>
              <a:rPr lang="en-GB" b="1" dirty="0" smtClean="0"/>
              <a:t>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Liver has the capacity to regenerate </a:t>
            </a:r>
          </a:p>
          <a:p>
            <a:pPr lvl="1"/>
            <a:r>
              <a:rPr lang="en-GB" dirty="0" smtClean="0"/>
              <a:t>In the setting of liver injury (e.g. hepatitis or toxin)</a:t>
            </a:r>
          </a:p>
          <a:p>
            <a:pPr lvl="1"/>
            <a:r>
              <a:rPr lang="en-GB" dirty="0" smtClean="0"/>
              <a:t>after </a:t>
            </a:r>
            <a:r>
              <a:rPr lang="en-GB" dirty="0" err="1" smtClean="0"/>
              <a:t>hepatectomy</a:t>
            </a:r>
            <a:r>
              <a:rPr lang="en-GB" dirty="0" smtClean="0"/>
              <a:t> (e.g. Partial liver resection for tumour)</a:t>
            </a:r>
          </a:p>
          <a:p>
            <a:r>
              <a:rPr lang="en-GB" b="1" dirty="0" smtClean="0"/>
              <a:t>However - liver failure may occur</a:t>
            </a:r>
          </a:p>
          <a:p>
            <a:pPr lvl="1"/>
            <a:r>
              <a:rPr lang="en-GB" dirty="0" smtClean="0"/>
              <a:t>due to sudden &amp; severe liver injury </a:t>
            </a:r>
          </a:p>
          <a:p>
            <a:pPr lvl="2">
              <a:buNone/>
            </a:pPr>
            <a:r>
              <a:rPr lang="en-GB" dirty="0" smtClean="0"/>
              <a:t>-&gt; Acute Liver Failure (ALF)</a:t>
            </a:r>
          </a:p>
          <a:p>
            <a:pPr lvl="1"/>
            <a:r>
              <a:rPr lang="en-GB" dirty="0" smtClean="0"/>
              <a:t>sustained liver injury </a:t>
            </a:r>
          </a:p>
          <a:p>
            <a:pPr lvl="2">
              <a:buNone/>
            </a:pPr>
            <a:r>
              <a:rPr lang="en-GB" dirty="0" smtClean="0"/>
              <a:t>-&gt; Chronic liver disease (End Stage Liver Disease - ESLD)</a:t>
            </a:r>
            <a:endParaRPr lang="en-GB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C00000"/>
                </a:solidFill>
              </a:rPr>
              <a:t>Allograft Rejection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Antibody Mediated Rejection</a:t>
            </a:r>
            <a:r>
              <a:rPr lang="en-US" dirty="0" smtClean="0">
                <a:solidFill>
                  <a:srgbClr val="FFFF99"/>
                </a:solidFill>
              </a:rPr>
              <a:t> </a:t>
            </a:r>
            <a:r>
              <a:rPr lang="en-US" dirty="0" smtClean="0"/>
              <a:t>– hours to days</a:t>
            </a:r>
          </a:p>
          <a:p>
            <a:pPr eaLnBrk="1" hangingPunct="1"/>
            <a:r>
              <a:rPr lang="en-US" b="1" dirty="0" smtClean="0"/>
              <a:t>Acute Rejection </a:t>
            </a:r>
            <a:r>
              <a:rPr lang="en-US" dirty="0" smtClean="0"/>
              <a:t>(20-40%)</a:t>
            </a:r>
          </a:p>
          <a:p>
            <a:pPr lvl="1" eaLnBrk="1" hangingPunct="1"/>
            <a:r>
              <a:rPr lang="en-US" dirty="0" smtClean="0"/>
              <a:t>Risk </a:t>
            </a:r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 smtClean="0"/>
              <a:t> 3 months &gt; 1</a:t>
            </a:r>
            <a:r>
              <a:rPr lang="en-US" baseline="30000" smtClean="0"/>
              <a:t>st</a:t>
            </a:r>
            <a:r>
              <a:rPr lang="en-US" smtClean="0"/>
              <a:t> year &gt; subsequent </a:t>
            </a:r>
            <a:r>
              <a:rPr lang="en-US" dirty="0" smtClean="0"/>
              <a:t>years</a:t>
            </a:r>
          </a:p>
          <a:p>
            <a:pPr eaLnBrk="1" hangingPunct="1"/>
            <a:r>
              <a:rPr lang="en-US" b="1" dirty="0" smtClean="0"/>
              <a:t>Chronic Rejection </a:t>
            </a:r>
            <a:r>
              <a:rPr lang="en-US" dirty="0" smtClean="0"/>
              <a:t>(5-10 %)</a:t>
            </a:r>
          </a:p>
          <a:p>
            <a:pPr lvl="1" eaLnBrk="1" hangingPunct="1"/>
            <a:r>
              <a:rPr lang="en-US" dirty="0" smtClean="0"/>
              <a:t>a primary RF is prior episodes of Acute Rejection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C00000"/>
                </a:solidFill>
              </a:rPr>
              <a:t>Acute Rejection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/>
              <a:t>Early - RFs</a:t>
            </a:r>
            <a:r>
              <a:rPr lang="en-US" dirty="0" smtClean="0"/>
              <a:t> –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Young “healthier” recipients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Older donor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PSC/PBC/AIH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long cold ischemia time</a:t>
            </a:r>
          </a:p>
          <a:p>
            <a:pPr eaLnBrk="1" hangingPunct="1">
              <a:lnSpc>
                <a:spcPct val="90000"/>
              </a:lnSpc>
            </a:pPr>
            <a:endParaRPr lang="en-US" b="1" dirty="0" smtClean="0"/>
          </a:p>
          <a:p>
            <a:pPr eaLnBrk="1" hangingPunct="1">
              <a:lnSpc>
                <a:spcPct val="90000"/>
              </a:lnSpc>
            </a:pPr>
            <a:r>
              <a:rPr lang="en-US" b="1" dirty="0" smtClean="0"/>
              <a:t>Late (&gt;1 year) acute rejection </a:t>
            </a:r>
            <a:r>
              <a:rPr lang="en-US" dirty="0" smtClean="0"/>
              <a:t>–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inadequate </a:t>
            </a:r>
            <a:r>
              <a:rPr lang="en-US" dirty="0" err="1" smtClean="0"/>
              <a:t>immunosuppression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C00000"/>
                </a:solidFill>
              </a:rPr>
              <a:t>Acute Rejection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/>
              <a:t>Steroid responsive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MP (one or two courses)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dirty="0" smtClean="0"/>
              <a:t>Steroid unresponsive/resistant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Anti-</a:t>
            </a:r>
            <a:r>
              <a:rPr lang="en-US" dirty="0" err="1" smtClean="0"/>
              <a:t>thymocyte</a:t>
            </a:r>
            <a:r>
              <a:rPr lang="en-US" dirty="0" smtClean="0"/>
              <a:t> Globulin (ATG)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Muromonab</a:t>
            </a:r>
            <a:r>
              <a:rPr lang="en-US" dirty="0" smtClean="0"/>
              <a:t>-CD 3 (OKT3)</a:t>
            </a:r>
            <a:endParaRPr lang="en-GB" dirty="0" smtClean="0"/>
          </a:p>
          <a:p>
            <a:pPr lvl="1"/>
            <a:r>
              <a:rPr lang="en-GB" dirty="0" err="1" smtClean="0"/>
              <a:t>Alemtuzumab</a:t>
            </a:r>
            <a:r>
              <a:rPr lang="en-GB" dirty="0" smtClean="0"/>
              <a:t> (</a:t>
            </a:r>
            <a:r>
              <a:rPr lang="en-GB" dirty="0" err="1" smtClean="0"/>
              <a:t>campath</a:t>
            </a:r>
            <a:r>
              <a:rPr lang="en-GB" dirty="0" smtClean="0"/>
              <a:t>) 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0772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C00000"/>
                </a:solidFill>
              </a:rPr>
              <a:t>Chronic Rejection</a:t>
            </a:r>
          </a:p>
        </p:txBody>
      </p:sp>
      <p:sp>
        <p:nvSpPr>
          <p:cNvPr id="32771" name="Content Placeholder 4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dirty="0" smtClean="0"/>
              <a:t>Virtually always progressive</a:t>
            </a:r>
          </a:p>
          <a:p>
            <a:endParaRPr lang="en-GB" dirty="0" smtClean="0"/>
          </a:p>
          <a:p>
            <a:r>
              <a:rPr lang="en-GB" b="1" dirty="0" smtClean="0"/>
              <a:t>Re-transplantation</a:t>
            </a:r>
            <a:r>
              <a:rPr lang="en-GB" dirty="0" smtClean="0"/>
              <a:t> usually necessary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Co-morbidities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Renal Dysfunction (up to 20%)</a:t>
            </a:r>
          </a:p>
          <a:p>
            <a:pPr eaLnBrk="1" hangingPunct="1"/>
            <a:r>
              <a:rPr lang="en-US" sz="2800" dirty="0" smtClean="0"/>
              <a:t>CNI treatment – dose dependent</a:t>
            </a:r>
          </a:p>
          <a:p>
            <a:pPr lvl="1" eaLnBrk="1" hangingPunct="1"/>
            <a:r>
              <a:rPr lang="en-US" dirty="0" smtClean="0"/>
              <a:t>Reversible – vasoconstriction of Intra-renal Vessels</a:t>
            </a:r>
          </a:p>
          <a:p>
            <a:pPr lvl="1" eaLnBrk="1" hangingPunct="1"/>
            <a:r>
              <a:rPr lang="en-US" dirty="0" smtClean="0"/>
              <a:t>Irreversible – </a:t>
            </a:r>
            <a:r>
              <a:rPr lang="en-US" dirty="0" err="1" smtClean="0"/>
              <a:t>tubulointerstitial</a:t>
            </a:r>
            <a:r>
              <a:rPr lang="en-US" dirty="0" smtClean="0"/>
              <a:t> fibrosis</a:t>
            </a:r>
          </a:p>
          <a:p>
            <a:pPr eaLnBrk="1" hangingPunct="1"/>
            <a:r>
              <a:rPr lang="en-US" sz="2800" dirty="0" smtClean="0"/>
              <a:t>Add MMF to reduce CNI dose or switch to </a:t>
            </a:r>
            <a:r>
              <a:rPr lang="en-US" sz="2800" dirty="0" err="1" smtClean="0"/>
              <a:t>Sirolimus</a:t>
            </a:r>
            <a:endParaRPr lang="en-US" sz="2800" dirty="0" smtClean="0"/>
          </a:p>
          <a:p>
            <a:r>
              <a:rPr lang="en-US" b="1" dirty="0" smtClean="0"/>
              <a:t>Diabetes</a:t>
            </a:r>
          </a:p>
          <a:p>
            <a:r>
              <a:rPr lang="en-US" sz="2800" dirty="0" smtClean="0"/>
              <a:t>RF – steroids, high TAC doses</a:t>
            </a:r>
            <a:endParaRPr lang="en-GB" sz="2800" dirty="0" smtClean="0"/>
          </a:p>
          <a:p>
            <a:r>
              <a:rPr lang="en-US" sz="2800" dirty="0" smtClean="0"/>
              <a:t>Treat in a similar manner as non-OLT patients –minimize steroids and lower </a:t>
            </a:r>
            <a:r>
              <a:rPr lang="en-US" sz="2800" dirty="0" err="1" smtClean="0"/>
              <a:t>Tac</a:t>
            </a:r>
            <a:r>
              <a:rPr lang="en-US" sz="2800" dirty="0" smtClean="0"/>
              <a:t> </a:t>
            </a:r>
            <a:endParaRPr lang="en-GB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Co-morbidities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b="1" dirty="0" err="1" smtClean="0"/>
              <a:t>Dyslipidemia</a:t>
            </a:r>
            <a:endParaRPr lang="en-US" b="1" dirty="0" smtClean="0"/>
          </a:p>
          <a:p>
            <a:pPr eaLnBrk="1" hangingPunct="1"/>
            <a:r>
              <a:rPr lang="en-US" dirty="0" smtClean="0"/>
              <a:t>Effects on Lipids:</a:t>
            </a:r>
          </a:p>
          <a:p>
            <a:pPr lvl="1" eaLnBrk="1" hangingPunct="1"/>
            <a:r>
              <a:rPr lang="en-US" dirty="0" smtClean="0"/>
              <a:t>CSA, Steroids </a:t>
            </a:r>
            <a:r>
              <a:rPr lang="en-US" dirty="0" err="1" smtClean="0"/>
              <a:t>Sirolimus</a:t>
            </a:r>
            <a:r>
              <a:rPr lang="en-US" dirty="0" smtClean="0"/>
              <a:t> – greatest effect</a:t>
            </a:r>
          </a:p>
          <a:p>
            <a:pPr lvl="1" eaLnBrk="1" hangingPunct="1"/>
            <a:r>
              <a:rPr lang="en-US" dirty="0" smtClean="0"/>
              <a:t>TAC – minor effect; MMF/AZA – no effect</a:t>
            </a:r>
          </a:p>
          <a:p>
            <a:pPr eaLnBrk="1" hangingPunct="1"/>
            <a:r>
              <a:rPr lang="en-US" dirty="0" smtClean="0"/>
              <a:t>Treatment – each with potential for drug interactions/toxicities</a:t>
            </a:r>
          </a:p>
          <a:p>
            <a:pPr eaLnBrk="1" hangingPunct="1"/>
            <a:endParaRPr lang="en-US" dirty="0" smtClean="0"/>
          </a:p>
          <a:p>
            <a:r>
              <a:rPr lang="en-US" b="1" dirty="0" smtClean="0"/>
              <a:t>Obesity</a:t>
            </a:r>
          </a:p>
          <a:p>
            <a:r>
              <a:rPr lang="en-US" dirty="0" smtClean="0"/>
              <a:t>RF for recurrent (or </a:t>
            </a:r>
            <a:r>
              <a:rPr lang="en-US" i="1" dirty="0" smtClean="0"/>
              <a:t>de novo</a:t>
            </a:r>
            <a:r>
              <a:rPr lang="en-US" dirty="0" smtClean="0"/>
              <a:t>) NASH</a:t>
            </a:r>
          </a:p>
          <a:p>
            <a:r>
              <a:rPr lang="en-US" dirty="0" smtClean="0"/>
              <a:t>TX – the usual</a:t>
            </a:r>
          </a:p>
          <a:p>
            <a:endParaRPr lang="en-GB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C00000"/>
                </a:solidFill>
              </a:rPr>
              <a:t>Malignancies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Skin</a:t>
            </a:r>
          </a:p>
          <a:p>
            <a:pPr lvl="1"/>
            <a:r>
              <a:rPr lang="en-US" dirty="0" smtClean="0"/>
              <a:t>100x over general population</a:t>
            </a:r>
          </a:p>
          <a:p>
            <a:pPr lvl="1"/>
            <a:r>
              <a:rPr lang="en-US" b="1" dirty="0" err="1" smtClean="0"/>
              <a:t>Squamous</a:t>
            </a:r>
            <a:r>
              <a:rPr lang="en-US" b="1" dirty="0" smtClean="0"/>
              <a:t> Cell (SCC)</a:t>
            </a:r>
            <a:r>
              <a:rPr lang="en-US" dirty="0" smtClean="0"/>
              <a:t>&gt; Basal Cell &gt; Melanoma</a:t>
            </a:r>
          </a:p>
          <a:p>
            <a:pPr lvl="1"/>
            <a:r>
              <a:rPr lang="en-US" dirty="0" smtClean="0"/>
              <a:t>Annual Dermatology exam, use sunscreen/avoid sun exposure</a:t>
            </a:r>
          </a:p>
          <a:p>
            <a:pPr lvl="1"/>
            <a:r>
              <a:rPr lang="en-US" dirty="0" smtClean="0"/>
              <a:t>Minimize </a:t>
            </a:r>
            <a:r>
              <a:rPr lang="en-US" dirty="0" err="1" smtClean="0"/>
              <a:t>immunosuppression</a:t>
            </a:r>
            <a:r>
              <a:rPr lang="en-US" dirty="0" smtClean="0"/>
              <a:t> if diagnosed</a:t>
            </a:r>
          </a:p>
          <a:p>
            <a:pPr eaLnBrk="1" hangingPunct="1"/>
            <a:r>
              <a:rPr lang="en-US" b="1" dirty="0" smtClean="0"/>
              <a:t>PTLD</a:t>
            </a:r>
          </a:p>
          <a:p>
            <a:pPr lvl="1">
              <a:defRPr/>
            </a:pPr>
            <a:r>
              <a:rPr lang="en-US" dirty="0" smtClean="0"/>
              <a:t>2% Adults, 80-90% EBV associated, &lt; 1 year post-OLT</a:t>
            </a:r>
          </a:p>
          <a:p>
            <a:pPr lvl="1">
              <a:defRPr/>
            </a:pPr>
            <a:r>
              <a:rPr lang="en-US" dirty="0" smtClean="0"/>
              <a:t>Reduce </a:t>
            </a:r>
            <a:r>
              <a:rPr lang="en-US" dirty="0" err="1" smtClean="0"/>
              <a:t>immunsuppresion</a:t>
            </a:r>
            <a:r>
              <a:rPr lang="en-US" dirty="0" smtClean="0"/>
              <a:t>; </a:t>
            </a:r>
            <a:r>
              <a:rPr lang="en-US" dirty="0" err="1" smtClean="0"/>
              <a:t>Rituximab</a:t>
            </a:r>
            <a:r>
              <a:rPr lang="en-US" dirty="0" smtClean="0"/>
              <a:t> if CD20 (+), Chemotherapy if CD20 (-)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C00000"/>
                </a:solidFill>
              </a:rPr>
              <a:t>Malignancies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Upper aero-digestive tract </a:t>
            </a:r>
            <a:r>
              <a:rPr lang="en-US" dirty="0" smtClean="0"/>
              <a:t>– </a:t>
            </a:r>
          </a:p>
          <a:p>
            <a:pPr lvl="1"/>
            <a:r>
              <a:rPr lang="en-US" dirty="0" smtClean="0"/>
              <a:t>increased in those with RFs – ETOH, Tobacco</a:t>
            </a:r>
          </a:p>
          <a:p>
            <a:pPr eaLnBrk="1" hangingPunct="1">
              <a:buFont typeface="Arial" charset="0"/>
              <a:buNone/>
            </a:pPr>
            <a:endParaRPr lang="en-US" dirty="0" smtClean="0"/>
          </a:p>
          <a:p>
            <a:pPr eaLnBrk="1" hangingPunct="1"/>
            <a:r>
              <a:rPr lang="en-US" b="1" dirty="0" smtClean="0"/>
              <a:t>Colon cancer </a:t>
            </a:r>
            <a:r>
              <a:rPr lang="en-US" dirty="0" smtClean="0"/>
              <a:t>– </a:t>
            </a:r>
          </a:p>
          <a:p>
            <a:pPr lvl="1"/>
            <a:r>
              <a:rPr lang="en-US" dirty="0" smtClean="0"/>
              <a:t>increased risk in those with preexisting RFs – PSC/UC patients – </a:t>
            </a:r>
          </a:p>
          <a:p>
            <a:pPr lvl="1" eaLnBrk="1" hangingPunct="1"/>
            <a:r>
              <a:rPr lang="en-US" dirty="0" smtClean="0"/>
              <a:t>Annual colonoscopy with surveillance biopsies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Conclusion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LT is the standard of care for liver failure</a:t>
            </a:r>
          </a:p>
          <a:p>
            <a:r>
              <a:rPr lang="en-GB" dirty="0" smtClean="0"/>
              <a:t>Modern LT has improved outcomes</a:t>
            </a:r>
          </a:p>
          <a:p>
            <a:r>
              <a:rPr lang="en-GB" dirty="0" smtClean="0"/>
              <a:t>Types are DDLT or LDLT</a:t>
            </a:r>
          </a:p>
          <a:p>
            <a:r>
              <a:rPr lang="en-GB" dirty="0" smtClean="0"/>
              <a:t>Outcome without </a:t>
            </a:r>
            <a:r>
              <a:rPr lang="en-GB" smtClean="0"/>
              <a:t>LT is predicted </a:t>
            </a:r>
            <a:r>
              <a:rPr lang="en-GB" dirty="0" smtClean="0"/>
              <a:t>by MELD score</a:t>
            </a:r>
          </a:p>
          <a:p>
            <a:r>
              <a:rPr lang="en-GB" dirty="0" smtClean="0"/>
              <a:t>Patients with MELD ≥ 15 benefit from LT</a:t>
            </a:r>
          </a:p>
          <a:p>
            <a:r>
              <a:rPr lang="en-GB" dirty="0" smtClean="0"/>
              <a:t>Referred for evaluation when MELD &gt; 10</a:t>
            </a:r>
          </a:p>
          <a:p>
            <a:r>
              <a:rPr lang="en-GB" dirty="0" smtClean="0"/>
              <a:t>Recipient and donor evaluated for matching, fitness for surgery and contraindications</a:t>
            </a:r>
          </a:p>
          <a:p>
            <a:r>
              <a:rPr lang="en-GB" dirty="0" smtClean="0"/>
              <a:t>Post-transplant care involves management of graft failure, </a:t>
            </a:r>
            <a:r>
              <a:rPr lang="en-GB" dirty="0" err="1" smtClean="0"/>
              <a:t>immunosuppression</a:t>
            </a:r>
            <a:r>
              <a:rPr lang="en-GB" dirty="0" smtClean="0"/>
              <a:t> and its complications and co-morbidities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653136"/>
            <a:ext cx="4176464" cy="1143000"/>
          </a:xfrm>
        </p:spPr>
        <p:txBody>
          <a:bodyPr/>
          <a:lstStyle/>
          <a:p>
            <a:r>
              <a:rPr lang="en-GB" b="1" dirty="0" smtClean="0"/>
              <a:t>Thank you</a:t>
            </a:r>
            <a:endParaRPr lang="en-GB" b="1" dirty="0"/>
          </a:p>
        </p:txBody>
      </p:sp>
      <p:pic>
        <p:nvPicPr>
          <p:cNvPr id="1026" name="Picture 2" descr="http://upload.wikimedia.org/wikipedia/commons/5/55/Addenbrooke's_hospit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4704523" cy="3528392"/>
          </a:xfrm>
          <a:prstGeom prst="rect">
            <a:avLst/>
          </a:prstGeom>
          <a:noFill/>
        </p:spPr>
      </p:pic>
      <p:pic>
        <p:nvPicPr>
          <p:cNvPr id="1027" name="Picture 3" descr="C:\Users\Madunil\AppData\Local\Microsoft\Windows\Temporary Internet Files\Content.IE5\DGXODAVZ\photo.JPG"/>
          <p:cNvPicPr>
            <a:picLocks noChangeAspect="1" noChangeArrowheads="1"/>
          </p:cNvPicPr>
          <p:nvPr/>
        </p:nvPicPr>
        <p:blipFill>
          <a:blip r:embed="rId3" cstate="print"/>
          <a:srcRect l="7827" t="5250" r="10639" b="26900"/>
          <a:stretch>
            <a:fillRect/>
          </a:stretch>
        </p:blipFill>
        <p:spPr bwMode="auto">
          <a:xfrm>
            <a:off x="4572000" y="1772816"/>
            <a:ext cx="4176464" cy="46531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56" y="274638"/>
            <a:ext cx="8229600" cy="1143000"/>
          </a:xfrm>
        </p:spPr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Indications for liver transplant</a:t>
            </a:r>
            <a:r>
              <a:rPr lang="en-GB" b="1" dirty="0" smtClean="0"/>
              <a:t>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4968552"/>
          </a:xfrm>
        </p:spPr>
        <p:txBody>
          <a:bodyPr>
            <a:normAutofit/>
          </a:bodyPr>
          <a:lstStyle/>
          <a:p>
            <a:r>
              <a:rPr lang="en-GB" b="1" dirty="0" smtClean="0"/>
              <a:t>Liver Transplantation (LT) </a:t>
            </a:r>
            <a:r>
              <a:rPr lang="en-GB" dirty="0" smtClean="0"/>
              <a:t>is the standard of care for </a:t>
            </a:r>
          </a:p>
          <a:p>
            <a:pPr lvl="1"/>
            <a:r>
              <a:rPr lang="en-GB" b="1" dirty="0" smtClean="0"/>
              <a:t>Liver failure </a:t>
            </a:r>
          </a:p>
          <a:p>
            <a:pPr lvl="2"/>
            <a:r>
              <a:rPr lang="en-GB" dirty="0" smtClean="0"/>
              <a:t>Acute (ALF)</a:t>
            </a:r>
          </a:p>
          <a:p>
            <a:pPr lvl="2"/>
            <a:r>
              <a:rPr lang="en-GB" dirty="0" smtClean="0"/>
              <a:t>Chronic (ESLD)</a:t>
            </a:r>
          </a:p>
          <a:p>
            <a:pPr lvl="1"/>
            <a:r>
              <a:rPr lang="en-GB" b="1" dirty="0" err="1" smtClean="0"/>
              <a:t>Hepatocellular</a:t>
            </a:r>
            <a:r>
              <a:rPr lang="en-GB" b="1" dirty="0" smtClean="0"/>
              <a:t>  carcinoma</a:t>
            </a:r>
          </a:p>
          <a:p>
            <a:pPr lvl="2"/>
            <a:r>
              <a:rPr lang="en-GB" dirty="0" smtClean="0"/>
              <a:t>Early tumours</a:t>
            </a:r>
          </a:p>
          <a:p>
            <a:pPr lvl="2"/>
            <a:r>
              <a:rPr lang="en-GB" dirty="0" smtClean="0"/>
              <a:t>Fit patients</a:t>
            </a:r>
          </a:p>
          <a:p>
            <a:pPr lvl="2"/>
            <a:r>
              <a:rPr lang="en-GB" dirty="0" smtClean="0"/>
              <a:t>‘Milano criteria’</a:t>
            </a:r>
            <a:endParaRPr lang="en-GB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First successful liver transplant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12776"/>
            <a:ext cx="8229600" cy="5184576"/>
          </a:xfrm>
        </p:spPr>
        <p:txBody>
          <a:bodyPr>
            <a:normAutofit/>
          </a:bodyPr>
          <a:lstStyle/>
          <a:p>
            <a:r>
              <a:rPr lang="en-US" dirty="0" smtClean="0"/>
              <a:t>In 1967, by Dr. Thomas </a:t>
            </a:r>
            <a:r>
              <a:rPr lang="en-US" dirty="0" err="1" smtClean="0"/>
              <a:t>Starzl</a:t>
            </a:r>
            <a:r>
              <a:rPr lang="en-US" dirty="0" smtClean="0"/>
              <a:t>, University of Colorado, USA</a:t>
            </a:r>
          </a:p>
          <a:p>
            <a:pPr lvl="1"/>
            <a:r>
              <a:rPr lang="en-US" dirty="0" smtClean="0"/>
              <a:t>The liver functions for thirteen months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sz="3200" b="1" dirty="0" smtClean="0"/>
              <a:t>Early transplants</a:t>
            </a:r>
          </a:p>
          <a:p>
            <a:pPr marL="742950" lvl="2" indent="-342900"/>
            <a:r>
              <a:rPr lang="en-GB" sz="2800" dirty="0" smtClean="0"/>
              <a:t>1 year survival &lt;25%</a:t>
            </a:r>
          </a:p>
          <a:p>
            <a:r>
              <a:rPr lang="en-GB" b="1" dirty="0" smtClean="0"/>
              <a:t>Modern liver transplant </a:t>
            </a:r>
          </a:p>
          <a:p>
            <a:pPr lvl="1"/>
            <a:r>
              <a:rPr lang="en-GB" dirty="0" smtClean="0"/>
              <a:t>Improved survival *</a:t>
            </a:r>
          </a:p>
          <a:p>
            <a:pPr lvl="1"/>
            <a:r>
              <a:rPr lang="en-GB" dirty="0" smtClean="0"/>
              <a:t>1 year survival – 87%</a:t>
            </a:r>
          </a:p>
          <a:p>
            <a:pPr lvl="1"/>
            <a:r>
              <a:rPr lang="en-GB" dirty="0" smtClean="0"/>
              <a:t>5 year survival – 73%</a:t>
            </a:r>
            <a:endParaRPr lang="en-US" dirty="0"/>
          </a:p>
        </p:txBody>
      </p:sp>
      <p:pic>
        <p:nvPicPr>
          <p:cNvPr id="4" name="Picture 3" descr="Dr. Thomas Starz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2080" y="4077072"/>
            <a:ext cx="3546904" cy="23488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544" y="6237312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* United Network for Organ Sharing (UNOS)</a:t>
            </a:r>
            <a:endParaRPr lang="en-GB" sz="1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What are the types of LT?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268760"/>
            <a:ext cx="7358114" cy="5357850"/>
          </a:xfrm>
        </p:spPr>
        <p:txBody>
          <a:bodyPr>
            <a:normAutofit/>
          </a:bodyPr>
          <a:lstStyle/>
          <a:p>
            <a:r>
              <a:rPr lang="en-GB" b="1" dirty="0" smtClean="0"/>
              <a:t>Deceased Donor LT (DDLT)</a:t>
            </a:r>
          </a:p>
          <a:p>
            <a:pPr lvl="1"/>
            <a:r>
              <a:rPr lang="en-GB" dirty="0" smtClean="0"/>
              <a:t>Brain dead donor</a:t>
            </a:r>
          </a:p>
          <a:p>
            <a:pPr lvl="2"/>
            <a:r>
              <a:rPr lang="en-US" dirty="0" smtClean="0"/>
              <a:t>Procurement occurs while prior to cardiac death</a:t>
            </a:r>
            <a:endParaRPr lang="en-GB" dirty="0" smtClean="0"/>
          </a:p>
          <a:p>
            <a:pPr lvl="1"/>
            <a:r>
              <a:rPr lang="en-GB" dirty="0" smtClean="0"/>
              <a:t>Non-heart beating donor</a:t>
            </a:r>
          </a:p>
          <a:p>
            <a:pPr lvl="2"/>
            <a:r>
              <a:rPr lang="en-US" dirty="0" smtClean="0"/>
              <a:t>Procurement occurs after cardiac death declared</a:t>
            </a:r>
            <a:endParaRPr lang="en-GB" dirty="0" smtClean="0"/>
          </a:p>
          <a:p>
            <a:r>
              <a:rPr lang="en-GB" b="1" dirty="0" smtClean="0"/>
              <a:t>Live Donor LT (LDLT)</a:t>
            </a:r>
          </a:p>
          <a:p>
            <a:pPr lvl="1"/>
            <a:r>
              <a:rPr lang="en-US" dirty="0" smtClean="0"/>
              <a:t>Healthy living donor undergoes partial </a:t>
            </a:r>
            <a:r>
              <a:rPr lang="en-US" dirty="0" err="1" smtClean="0"/>
              <a:t>hepatectomy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Left lobe → for child</a:t>
            </a:r>
          </a:p>
          <a:p>
            <a:pPr lvl="1"/>
            <a:r>
              <a:rPr lang="en-US" dirty="0" smtClean="0"/>
              <a:t>Right lobe → for adult</a:t>
            </a:r>
          </a:p>
          <a:p>
            <a:endParaRPr lang="en-GB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iver transplantati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620688"/>
            <a:ext cx="6984776" cy="55605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1560" y="6165304"/>
            <a:ext cx="8064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Figure 1. Anatomy of DDLT (Deceased donor liver transplant)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Who will benefit from LT?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Patients with -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Survival after transplant is greater than, survival without transplant (while on waiting list)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How to predict LT benefit?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dirty="0" smtClean="0"/>
              <a:t>There are scoring systems to estimate how long cirrhosis patients may survive without transplant</a:t>
            </a:r>
          </a:p>
          <a:p>
            <a:endParaRPr lang="en-GB" sz="1200" dirty="0" smtClean="0"/>
          </a:p>
          <a:p>
            <a:pPr lvl="1"/>
            <a:r>
              <a:rPr lang="en-GB" b="1" dirty="0" smtClean="0"/>
              <a:t>CTP (Child-</a:t>
            </a:r>
            <a:r>
              <a:rPr lang="en-GB" b="1" dirty="0" err="1" smtClean="0"/>
              <a:t>Turcotte</a:t>
            </a:r>
            <a:r>
              <a:rPr lang="en-GB" b="1" dirty="0" smtClean="0"/>
              <a:t>-Pugh) score</a:t>
            </a:r>
          </a:p>
          <a:p>
            <a:pPr lvl="2"/>
            <a:r>
              <a:rPr lang="en-GB" dirty="0" smtClean="0"/>
              <a:t>Based on 5 elements (Ascites, HE, </a:t>
            </a:r>
            <a:r>
              <a:rPr lang="en-GB" dirty="0" err="1" smtClean="0"/>
              <a:t>S.Bil</a:t>
            </a:r>
            <a:r>
              <a:rPr lang="en-GB" dirty="0" smtClean="0"/>
              <a:t>, </a:t>
            </a:r>
            <a:r>
              <a:rPr lang="en-GB" dirty="0" err="1" smtClean="0"/>
              <a:t>S.Alb</a:t>
            </a:r>
            <a:r>
              <a:rPr lang="en-GB" dirty="0" smtClean="0"/>
              <a:t>, INR)</a:t>
            </a:r>
          </a:p>
          <a:p>
            <a:pPr lvl="2"/>
            <a:r>
              <a:rPr lang="en-GB" dirty="0" smtClean="0"/>
              <a:t>Some elements subjective</a:t>
            </a:r>
          </a:p>
          <a:p>
            <a:pPr lvl="2"/>
            <a:r>
              <a:rPr lang="en-GB" dirty="0" smtClean="0"/>
              <a:t>Inadequate guide</a:t>
            </a:r>
          </a:p>
          <a:p>
            <a:pPr lvl="1"/>
            <a:r>
              <a:rPr lang="en-GB" b="1" dirty="0" smtClean="0"/>
              <a:t>MELD (Model for End-Stage Liver Disease) score</a:t>
            </a:r>
          </a:p>
          <a:p>
            <a:pPr lvl="2"/>
            <a:r>
              <a:rPr lang="en-GB" dirty="0" smtClean="0"/>
              <a:t>Objective prognostic tool</a:t>
            </a:r>
          </a:p>
          <a:p>
            <a:pPr lvl="2"/>
            <a:r>
              <a:rPr lang="en-GB" dirty="0" smtClean="0"/>
              <a:t>Most widely used to predict short-term prognosis</a:t>
            </a:r>
          </a:p>
          <a:p>
            <a:endParaRPr lang="en-GB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6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6.4|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2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2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19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4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26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7.7|10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6.6|6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5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7.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6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30.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9.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12.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9.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5|2.8|5.9|6.5|3.4|4|5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7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2.5|7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3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7.1|12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9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8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1577</Words>
  <Application>Microsoft Office PowerPoint</Application>
  <PresentationFormat>On-screen Show (4:3)</PresentationFormat>
  <Paragraphs>309</Paragraphs>
  <Slides>39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Liver Transplantation    - for whom, when &amp; how?</vt:lpstr>
      <vt:lpstr>What is organ transplantation?</vt:lpstr>
      <vt:lpstr>Indications for liver transplant </vt:lpstr>
      <vt:lpstr>Indications for liver transplant </vt:lpstr>
      <vt:lpstr>First successful liver transplant</vt:lpstr>
      <vt:lpstr>What are the types of LT?</vt:lpstr>
      <vt:lpstr>PowerPoint Presentation</vt:lpstr>
      <vt:lpstr>Who will benefit from LT?</vt:lpstr>
      <vt:lpstr>How to predict LT benefit?</vt:lpstr>
      <vt:lpstr>MELD</vt:lpstr>
      <vt:lpstr>MELD &amp; survival</vt:lpstr>
      <vt:lpstr>When to refer for LT evaluation?</vt:lpstr>
      <vt:lpstr>Liver Transplantation for HCC: ‘Milano Criteria’</vt:lpstr>
      <vt:lpstr>Pre-transplant care</vt:lpstr>
      <vt:lpstr>Multi-Disciplinary Team (MDT) management for HCC and LT</vt:lpstr>
      <vt:lpstr> Liver Transplant MDT</vt:lpstr>
      <vt:lpstr>Evaluation of recipient for LT</vt:lpstr>
      <vt:lpstr>Contraindications for LT</vt:lpstr>
      <vt:lpstr>Deceased Donor Evaluation</vt:lpstr>
      <vt:lpstr>Living Donor Evaluation</vt:lpstr>
      <vt:lpstr>Matching process</vt:lpstr>
      <vt:lpstr>Post –Transplant care</vt:lpstr>
      <vt:lpstr>Why is immunosuppression needed?</vt:lpstr>
      <vt:lpstr>Effects of immunosuppresion</vt:lpstr>
      <vt:lpstr>Balance risks vs. benefits</vt:lpstr>
      <vt:lpstr>Immunosuppresive Drugs</vt:lpstr>
      <vt:lpstr>Immunosuppression in LT</vt:lpstr>
      <vt:lpstr>Causes of Allograft Failure</vt:lpstr>
      <vt:lpstr>Causes of Allograft Failure</vt:lpstr>
      <vt:lpstr>Allograft Rejection</vt:lpstr>
      <vt:lpstr>Acute Rejection</vt:lpstr>
      <vt:lpstr>Acute Rejection</vt:lpstr>
      <vt:lpstr>Chronic Rejection</vt:lpstr>
      <vt:lpstr>Co-morbidities</vt:lpstr>
      <vt:lpstr>Co-morbidities</vt:lpstr>
      <vt:lpstr>Malignancies</vt:lpstr>
      <vt:lpstr>Malignancies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liver transplantation</dc:title>
  <dc:creator>Madunil Niriella</dc:creator>
  <cp:lastModifiedBy>PURNIMA</cp:lastModifiedBy>
  <cp:revision>118</cp:revision>
  <dcterms:created xsi:type="dcterms:W3CDTF">2012-04-01T08:24:02Z</dcterms:created>
  <dcterms:modified xsi:type="dcterms:W3CDTF">2018-09-06T06:12:52Z</dcterms:modified>
</cp:coreProperties>
</file>