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79" r:id="rId3"/>
    <p:sldId id="257" r:id="rId4"/>
    <p:sldId id="280" r:id="rId5"/>
    <p:sldId id="281" r:id="rId6"/>
    <p:sldId id="261" r:id="rId7"/>
    <p:sldId id="260" r:id="rId8"/>
    <p:sldId id="262" r:id="rId9"/>
    <p:sldId id="271" r:id="rId10"/>
    <p:sldId id="284" r:id="rId11"/>
    <p:sldId id="302" r:id="rId12"/>
    <p:sldId id="301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7" r:id="rId27"/>
    <p:sldId id="300" r:id="rId28"/>
    <p:sldId id="303" r:id="rId29"/>
    <p:sldId id="304" r:id="rId30"/>
    <p:sldId id="305" r:id="rId31"/>
    <p:sldId id="306" r:id="rId32"/>
    <p:sldId id="278" r:id="rId33"/>
    <p:sldId id="270" r:id="rId34"/>
    <p:sldId id="264" r:id="rId35"/>
    <p:sldId id="267" r:id="rId36"/>
    <p:sldId id="273" r:id="rId37"/>
    <p:sldId id="274" r:id="rId38"/>
    <p:sldId id="276" r:id="rId39"/>
    <p:sldId id="277" r:id="rId40"/>
    <p:sldId id="272" r:id="rId41"/>
    <p:sldId id="268" r:id="rId42"/>
    <p:sldId id="27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60E43-52F5-4799-B7C7-2B355527D913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2453-DD23-4485-A523-5277DF0E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2453-DD23-4485-A523-5277DF0EF8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BEEE8-85C5-47B5-8F05-D17EA6C920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B1F0-102A-4959-A948-C654B4B2E17B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091F-71F4-4506-9EF6-A66AD4646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User\Desktop\User%201\gastro%20lec\varix_lig_4.avi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?term=%22Sharma%20BC%22%5bAuthor%5d" TargetMode="External"/><Relationship Id="rId2" Type="http://schemas.openxmlformats.org/officeDocument/2006/relationships/hyperlink" Target="http://www.ncbi.nlm.nih.gov/pubmed?term=%22Mishra%20SR%22%5bAuthor%5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cbi.nlm.nih.gov/pubmed?term=%22Sarin%20SK%22%5bAuthor%5d" TargetMode="External"/><Relationship Id="rId4" Type="http://schemas.openxmlformats.org/officeDocument/2006/relationships/hyperlink" Target="http://www.ncbi.nlm.nih.gov/pubmed?term=%22Kumar%20A%22%5bAuthor%5d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9.jpe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Owner\My%20Documents\New%20Folder\gastro%20lec\argon%20plas.avi" TargetMode="Externa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</a:t>
            </a:r>
            <a:r>
              <a:rPr lang="en-US" dirty="0" err="1" smtClean="0"/>
              <a:t>variceal</a:t>
            </a:r>
            <a:r>
              <a:rPr lang="en-US" dirty="0" smtClean="0"/>
              <a:t> and non-</a:t>
            </a:r>
            <a:r>
              <a:rPr lang="en-US" dirty="0" err="1" smtClean="0"/>
              <a:t>variceal</a:t>
            </a:r>
            <a:r>
              <a:rPr lang="en-US" dirty="0" smtClean="0"/>
              <a:t> UGIB-</a:t>
            </a:r>
            <a:r>
              <a:rPr lang="en-US" dirty="0" err="1" smtClean="0"/>
              <a:t>Band,Inject,Burn,Clip</a:t>
            </a:r>
            <a:r>
              <a:rPr lang="en-US" dirty="0" smtClean="0"/>
              <a:t> or do them all?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Prof </a:t>
            </a:r>
            <a:r>
              <a:rPr lang="en-US" dirty="0" err="1" smtClean="0"/>
              <a:t>Arjuna</a:t>
            </a:r>
            <a:r>
              <a:rPr lang="en-US" dirty="0" smtClean="0"/>
              <a:t> De Silva </a:t>
            </a:r>
          </a:p>
          <a:p>
            <a:r>
              <a:rPr lang="en-US" dirty="0" err="1" smtClean="0"/>
              <a:t>MBBS,MD,MSc</a:t>
            </a:r>
            <a:r>
              <a:rPr lang="en-US" dirty="0" smtClean="0"/>
              <a:t>(Oxon),FRCP(</a:t>
            </a:r>
            <a:r>
              <a:rPr lang="en-US" dirty="0" err="1" smtClean="0"/>
              <a:t>Lond</a:t>
            </a:r>
            <a:r>
              <a:rPr lang="en-US" dirty="0" smtClean="0"/>
              <a:t>),FCCP,AGAF,FNASSL</a:t>
            </a:r>
          </a:p>
          <a:p>
            <a:r>
              <a:rPr lang="en-GB" dirty="0" smtClean="0"/>
              <a:t>Department of Medicine University of </a:t>
            </a:r>
            <a:r>
              <a:rPr lang="en-GB" dirty="0" err="1" smtClean="0"/>
              <a:t>Kelaniya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Consultant Physician  </a:t>
            </a:r>
          </a:p>
          <a:p>
            <a:endParaRPr lang="en-US" dirty="0"/>
          </a:p>
        </p:txBody>
      </p:sp>
      <p:pic>
        <p:nvPicPr>
          <p:cNvPr id="4" name="Picture 6" descr="Kelaniya Medi Logo 4 copy 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9513" y="0"/>
            <a:ext cx="1614487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Endoscopy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After resuscitation </a:t>
            </a:r>
          </a:p>
          <a:p>
            <a:pPr eaLnBrk="1" hangingPunct="1"/>
            <a:r>
              <a:rPr lang="en-GB" dirty="0" smtClean="0"/>
              <a:t>Within 24 hours (ASLD guide lines within 12)</a:t>
            </a:r>
          </a:p>
          <a:p>
            <a:pPr eaLnBrk="1" hangingPunct="1"/>
            <a:r>
              <a:rPr lang="en-GB" dirty="0" smtClean="0"/>
              <a:t>Experience</a:t>
            </a:r>
          </a:p>
          <a:p>
            <a:pPr eaLnBrk="1" hangingPunct="1"/>
            <a:r>
              <a:rPr lang="en-GB" dirty="0" smtClean="0"/>
              <a:t>Nasal prongs, </a:t>
            </a:r>
          </a:p>
          <a:p>
            <a:pPr eaLnBrk="1" hangingPunct="1"/>
            <a:r>
              <a:rPr lang="en-GB" dirty="0" smtClean="0"/>
              <a:t>Monitor, pulse, BP saturation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Causes of upper GI bleeding in portal hypertension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0" name="Picture 9" descr="230px-Esophageal_varices_-_w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1857364"/>
            <a:ext cx="2500330" cy="2687011"/>
          </a:xfrm>
          <a:prstGeom prst="rect">
            <a:avLst/>
          </a:prstGeom>
        </p:spPr>
      </p:pic>
      <p:pic>
        <p:nvPicPr>
          <p:cNvPr id="11" name="Picture 10" descr="GastricVarix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4500570"/>
            <a:ext cx="2611438" cy="1958579"/>
          </a:xfrm>
          <a:prstGeom prst="rect">
            <a:avLst/>
          </a:prstGeom>
        </p:spPr>
      </p:pic>
      <p:pic>
        <p:nvPicPr>
          <p:cNvPr id="12" name="Content Placeholder 3" descr="PortalHypertensiveGastropathy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00694" y="4500570"/>
            <a:ext cx="2643206" cy="20029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Causes of upper GI bleeding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4" descr="esof_bleed_150_1a1_246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266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vari_2b_mina_cir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00200"/>
            <a:ext cx="2781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sto_ulcus_150_3_28990_ci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14800"/>
            <a:ext cx="28194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sto_ulcus_150_19240_1b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191000"/>
            <a:ext cx="274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 descr="stom_angio_150_1a_2734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1600200"/>
            <a:ext cx="243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 descr="sto_ca_sig_150_1d2_2830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4191000"/>
            <a:ext cx="243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800" smtClean="0"/>
              <a:t>Medical </a:t>
            </a:r>
          </a:p>
          <a:p>
            <a:pPr eaLnBrk="1" hangingPunct="1"/>
            <a:r>
              <a:rPr lang="en-GB" sz="2800" smtClean="0"/>
              <a:t>IV Terlipressin- 2mg bolus then 1mg </a:t>
            </a:r>
          </a:p>
          <a:p>
            <a:pPr eaLnBrk="1" hangingPunct="1">
              <a:buFontTx/>
              <a:buNone/>
            </a:pPr>
            <a:r>
              <a:rPr lang="en-GB" sz="2800" smtClean="0"/>
              <a:t>   4-6 hr for 48 hr (only drug to affect mortality)</a:t>
            </a:r>
          </a:p>
          <a:p>
            <a:pPr eaLnBrk="1" hangingPunct="1"/>
            <a:r>
              <a:rPr lang="en-GB" sz="2800" smtClean="0"/>
              <a:t>IV Vasopressin ( given in combination with nitrate)   0.4 u bolus then 0.4u/min infusion </a:t>
            </a:r>
          </a:p>
          <a:p>
            <a:pPr eaLnBrk="1" hangingPunct="1"/>
            <a:r>
              <a:rPr lang="en-GB" sz="2800" smtClean="0"/>
              <a:t>Somatostatin 250mic bolus , 250/hr infusion for 5 days</a:t>
            </a:r>
          </a:p>
          <a:p>
            <a:pPr eaLnBrk="1" hangingPunct="1"/>
            <a:r>
              <a:rPr lang="en-GB" sz="2800" smtClean="0"/>
              <a:t>Octreotide 50mic bolus,  50mic/hr for 5 days</a:t>
            </a:r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  <a:p>
            <a:pPr eaLnBrk="1" hangingPunct="1">
              <a:buFontTx/>
              <a:buNone/>
            </a:pP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Evidence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Terlipressin -  is as good as sclerotherpy and has less side effects and decreases mortality- TEST Trial</a:t>
            </a:r>
          </a:p>
          <a:p>
            <a:pPr eaLnBrk="1" hangingPunct="1"/>
            <a:r>
              <a:rPr lang="en-GB" smtClean="0"/>
              <a:t>Somatostatin - Better  than vasopressin, as good as sclerotherapy</a:t>
            </a:r>
          </a:p>
          <a:p>
            <a:pPr eaLnBrk="1" hangingPunct="1"/>
            <a:r>
              <a:rPr lang="en-GB" smtClean="0"/>
              <a:t>Octreotide as good as somatostatin </a:t>
            </a:r>
          </a:p>
          <a:p>
            <a:pPr eaLnBrk="1" hangingPunct="1"/>
            <a:r>
              <a:rPr lang="en-GB" smtClean="0"/>
              <a:t>Vasopressin -  Only for Sri Lankans!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Endoscopic treatment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Banding  (Better both long term and preventing re bleeding)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Sclerotherapy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Glue cyanoacrynalate(used for gastric varices)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Combination therapy (medical + endoscopic is better than either alone)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Banding</a:t>
            </a:r>
          </a:p>
        </p:txBody>
      </p:sp>
      <p:pic>
        <p:nvPicPr>
          <p:cNvPr id="19461" name="varix_lig_4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981200"/>
            <a:ext cx="510540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varix_lig_4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143125" y="1836738"/>
            <a:ext cx="5072063" cy="41973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4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4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6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46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Evidence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Combination of medical therapy with endoscopic therapy is better that either alone</a:t>
            </a:r>
          </a:p>
          <a:p>
            <a:pPr eaLnBrk="1" hangingPunct="1"/>
            <a:r>
              <a:rPr lang="en-GB" sz="2800" smtClean="0"/>
              <a:t>Banding is better than sclerotherapy (lower re-bleeding, mortality, complications- Ann int medi 1995 :15;123(4): 280-7.</a:t>
            </a:r>
          </a:p>
          <a:p>
            <a:pPr eaLnBrk="1" hangingPunct="1"/>
            <a:r>
              <a:rPr lang="en-GB" sz="2800" smtClean="0"/>
              <a:t>Combining banding and sclerotherapy has no benefit – Hep 1997 :25(1):71-4.</a:t>
            </a:r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Concomitant treatment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IV </a:t>
            </a:r>
            <a:r>
              <a:rPr lang="en-GB" dirty="0" err="1" smtClean="0"/>
              <a:t>Ceftrioxone</a:t>
            </a:r>
            <a:r>
              <a:rPr lang="en-GB" dirty="0" smtClean="0"/>
              <a:t> 1g </a:t>
            </a:r>
            <a:r>
              <a:rPr lang="en-GB" dirty="0" err="1" smtClean="0"/>
              <a:t>bd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2"/>
                </a:solidFill>
              </a:rPr>
              <a:t>*</a:t>
            </a:r>
          </a:p>
          <a:p>
            <a:pPr eaLnBrk="1" hangingPunct="1"/>
            <a:r>
              <a:rPr lang="en-GB" dirty="0" err="1" smtClean="0"/>
              <a:t>Omeprazole</a:t>
            </a:r>
            <a:r>
              <a:rPr lang="en-GB" dirty="0" smtClean="0"/>
              <a:t> 40mg iv or oral</a:t>
            </a:r>
          </a:p>
          <a:p>
            <a:pPr eaLnBrk="1" hangingPunct="1"/>
            <a:r>
              <a:rPr lang="en-GB" dirty="0" smtClean="0"/>
              <a:t>Alcohol withdrawal  </a:t>
            </a:r>
          </a:p>
          <a:p>
            <a:pPr eaLnBrk="1" hangingPunct="1"/>
            <a:r>
              <a:rPr lang="en-GB" dirty="0" smtClean="0"/>
              <a:t>Thiamine 100mg</a:t>
            </a:r>
          </a:p>
          <a:p>
            <a:pPr eaLnBrk="1" hangingPunct="1"/>
            <a:r>
              <a:rPr lang="en-GB" dirty="0" smtClean="0"/>
              <a:t> Nutritional support</a:t>
            </a:r>
          </a:p>
          <a:p>
            <a:pPr eaLnBrk="1" hangingPunct="1">
              <a:buFontTx/>
              <a:buNone/>
            </a:pPr>
            <a:r>
              <a:rPr lang="en-GB" dirty="0" smtClean="0">
                <a:solidFill>
                  <a:schemeClr val="tx2"/>
                </a:solidFill>
              </a:rPr>
              <a:t>* </a:t>
            </a:r>
            <a:r>
              <a:rPr lang="en-GB" sz="2000" dirty="0" smtClean="0">
                <a:solidFill>
                  <a:schemeClr val="tx2"/>
                </a:solidFill>
              </a:rPr>
              <a:t>Fernandez J et al. </a:t>
            </a:r>
            <a:r>
              <a:rPr lang="en-GB" sz="2000" dirty="0" err="1" smtClean="0">
                <a:solidFill>
                  <a:schemeClr val="tx2"/>
                </a:solidFill>
              </a:rPr>
              <a:t>Norfloxacin</a:t>
            </a: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</a:rPr>
              <a:t>vs</a:t>
            </a: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</a:rPr>
              <a:t>Ceftrioxone</a:t>
            </a:r>
            <a:r>
              <a:rPr lang="en-GB" sz="2000" dirty="0" smtClean="0">
                <a:solidFill>
                  <a:schemeClr val="tx2"/>
                </a:solidFill>
              </a:rPr>
              <a:t> in the prophylaxis of infections in patients with advanced cirrhosis and haemorrhage .</a:t>
            </a:r>
            <a:r>
              <a:rPr lang="en-GB" sz="2000" i="1" dirty="0" smtClean="0">
                <a:solidFill>
                  <a:schemeClr val="tx2"/>
                </a:solidFill>
              </a:rPr>
              <a:t>Gastroenterology</a:t>
            </a:r>
            <a:r>
              <a:rPr lang="en-GB" sz="2000" dirty="0" smtClean="0">
                <a:solidFill>
                  <a:schemeClr val="tx2"/>
                </a:solidFill>
              </a:rPr>
              <a:t> 2006;131:1049-56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bleeding continues?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More than two episodes of uncontrolled bleeding</a:t>
            </a:r>
          </a:p>
          <a:p>
            <a:pPr eaLnBrk="1" hangingPunct="1"/>
            <a:r>
              <a:rPr lang="en-GB" smtClean="0"/>
              <a:t>Activated Factor VII ?</a:t>
            </a:r>
          </a:p>
          <a:p>
            <a:pPr eaLnBrk="1" hangingPunct="1"/>
            <a:r>
              <a:rPr lang="en-GB" smtClean="0"/>
              <a:t>Sengstaken tube</a:t>
            </a:r>
          </a:p>
          <a:p>
            <a:pPr eaLnBrk="1" hangingPunct="1"/>
            <a:r>
              <a:rPr lang="en-GB" smtClean="0"/>
              <a:t>TIPS (Childs A&amp;B)</a:t>
            </a:r>
          </a:p>
          <a:p>
            <a:pPr eaLnBrk="1" hangingPunct="1"/>
            <a:r>
              <a:rPr lang="en-GB" smtClean="0"/>
              <a:t>Surgery (Childs A&amp;B)</a:t>
            </a:r>
          </a:p>
          <a:p>
            <a:pPr eaLnBrk="1" hangingPunct="1"/>
            <a:r>
              <a:rPr lang="en-GB" smtClean="0"/>
              <a:t>Transplantation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45 yr old man presents with </a:t>
            </a:r>
            <a:r>
              <a:rPr lang="en-US" dirty="0" err="1" smtClean="0"/>
              <a:t>haematemesis</a:t>
            </a:r>
            <a:r>
              <a:rPr lang="en-US" dirty="0" smtClean="0"/>
              <a:t> (2 pints) </a:t>
            </a:r>
          </a:p>
          <a:p>
            <a:r>
              <a:rPr lang="en-US" dirty="0" smtClean="0"/>
              <a:t>Previously well consumes 1 bottle of arrack for the past 15 yrs</a:t>
            </a:r>
          </a:p>
          <a:p>
            <a:r>
              <a:rPr lang="en-US" dirty="0" smtClean="0"/>
              <a:t>An accountant by profession married with 2 children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Activated Factor VII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Easy to administer difficult to afford!</a:t>
            </a:r>
          </a:p>
          <a:p>
            <a:pPr eaLnBrk="1" hangingPunct="1"/>
            <a:r>
              <a:rPr lang="en-US" dirty="0" smtClean="0"/>
              <a:t>Small trials showed benefit </a:t>
            </a:r>
          </a:p>
          <a:p>
            <a:pPr eaLnBrk="1" hangingPunct="1"/>
            <a:r>
              <a:rPr lang="en-US" dirty="0" smtClean="0"/>
              <a:t>Larger RCT’s no benefit </a:t>
            </a:r>
            <a:r>
              <a:rPr lang="en-US" dirty="0" smtClean="0">
                <a:solidFill>
                  <a:schemeClr val="tx2"/>
                </a:solidFill>
              </a:rPr>
              <a:t>*</a:t>
            </a:r>
          </a:p>
          <a:p>
            <a:pPr eaLnBrk="1" hangingPunct="1"/>
            <a:r>
              <a:rPr lang="en-US" dirty="0" smtClean="0"/>
              <a:t>Jury still out  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*</a:t>
            </a:r>
            <a:r>
              <a:rPr lang="en-US" sz="2000" dirty="0" err="1" smtClean="0">
                <a:solidFill>
                  <a:schemeClr val="tx2"/>
                </a:solidFill>
              </a:rPr>
              <a:t>BoschJ</a:t>
            </a:r>
            <a:r>
              <a:rPr lang="en-US" sz="2000" dirty="0" smtClean="0">
                <a:solidFill>
                  <a:schemeClr val="tx2"/>
                </a:solidFill>
              </a:rPr>
              <a:t> et al. Recombinant factor </a:t>
            </a:r>
            <a:r>
              <a:rPr lang="en-US" sz="2000" dirty="0" err="1" smtClean="0">
                <a:solidFill>
                  <a:schemeClr val="tx2"/>
                </a:solidFill>
              </a:rPr>
              <a:t>VIIa</a:t>
            </a:r>
            <a:r>
              <a:rPr lang="en-US" sz="2000" dirty="0" smtClean="0">
                <a:solidFill>
                  <a:schemeClr val="tx2"/>
                </a:solidFill>
              </a:rPr>
              <a:t> for upper GI bleeding in patients with cirrhosis : a randomized double blinded trial. Gastroenterology 2004;127:1123-30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Sengstaken Tube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buy time for TIPS </a:t>
            </a:r>
          </a:p>
          <a:p>
            <a:pPr eaLnBrk="1" hangingPunct="1"/>
            <a:r>
              <a:rPr lang="en-US" smtClean="0"/>
              <a:t>Maximum 24 hr </a:t>
            </a:r>
          </a:p>
          <a:p>
            <a:pPr eaLnBrk="1" hangingPunct="1"/>
            <a:endParaRPr lang="en-US" smtClean="0"/>
          </a:p>
        </p:txBody>
      </p:sp>
      <p:pic>
        <p:nvPicPr>
          <p:cNvPr id="4" name="Picture 3" descr="mallison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2971800"/>
            <a:ext cx="5246914" cy="367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TIPS 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 jugular intra hepatic systemic shunt  </a:t>
            </a:r>
          </a:p>
          <a:p>
            <a:pPr eaLnBrk="1" hangingPunct="1"/>
            <a:r>
              <a:rPr lang="en-US" dirty="0" smtClean="0"/>
              <a:t>Bridge to transplant </a:t>
            </a:r>
          </a:p>
          <a:p>
            <a:pPr eaLnBrk="1" hangingPunct="1"/>
            <a:r>
              <a:rPr lang="en-US" dirty="0" smtClean="0"/>
              <a:t>Gives rise to encephalopathy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1508" name="Picture 4" descr="ti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2571750"/>
            <a:ext cx="32861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Surgery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 selective</a:t>
            </a:r>
          </a:p>
          <a:p>
            <a:pPr eaLnBrk="1" hangingPunct="1">
              <a:buFontTx/>
              <a:buNone/>
            </a:pPr>
            <a:r>
              <a:rPr lang="en-US" smtClean="0"/>
              <a:t>(Oesophageal transection) or </a:t>
            </a:r>
          </a:p>
          <a:p>
            <a:pPr eaLnBrk="1" hangingPunct="1">
              <a:buFontTx/>
              <a:buNone/>
            </a:pPr>
            <a:r>
              <a:rPr lang="en-US" smtClean="0"/>
              <a:t>Sugiura proceedure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Selective </a:t>
            </a:r>
          </a:p>
          <a:p>
            <a:pPr eaLnBrk="1" hangingPunct="1">
              <a:buFontTx/>
              <a:buNone/>
            </a:pPr>
            <a:r>
              <a:rPr lang="en-US" smtClean="0"/>
              <a:t>  (Distal splenorenal shunt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Long term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Banding 6 weekly till </a:t>
            </a:r>
            <a:r>
              <a:rPr lang="en-GB" dirty="0" err="1" smtClean="0"/>
              <a:t>varices</a:t>
            </a:r>
            <a:r>
              <a:rPr lang="en-GB" dirty="0" smtClean="0"/>
              <a:t> obliterated</a:t>
            </a:r>
          </a:p>
          <a:p>
            <a:pPr eaLnBrk="1" hangingPunct="1"/>
            <a:r>
              <a:rPr lang="en-GB" dirty="0" smtClean="0"/>
              <a:t>The 2 yr endoscopic surveillance </a:t>
            </a:r>
          </a:p>
          <a:p>
            <a:pPr eaLnBrk="1" hangingPunct="1"/>
            <a:r>
              <a:rPr lang="en-GB" dirty="0" err="1" smtClean="0"/>
              <a:t>Propranolol</a:t>
            </a:r>
            <a:endParaRPr lang="en-GB" dirty="0" smtClean="0"/>
          </a:p>
          <a:p>
            <a:pPr eaLnBrk="1" hangingPunct="1"/>
            <a:r>
              <a:rPr lang="en-GB" dirty="0" err="1" smtClean="0"/>
              <a:t>Carvedilol</a:t>
            </a:r>
            <a:r>
              <a:rPr lang="en-GB" dirty="0" smtClean="0"/>
              <a:t>   </a:t>
            </a:r>
          </a:p>
          <a:p>
            <a:pPr eaLnBrk="1" hangingPunct="1"/>
            <a:r>
              <a:rPr lang="en-GB" dirty="0" smtClean="0"/>
              <a:t>Other co-morbid  factors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785813" y="6215063"/>
            <a:ext cx="1712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*Carvedilol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Primary prophylaxis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All patients with cirrhosis should undergo endoscopy to determine the presence of varices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Grade &gt;II should be given propranolol in a dose to reduce the HR &gt;25%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Combination with Nitrates can be used although not standard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No place for monotherapy with nitrates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Banding may be better than propranolol</a:t>
            </a:r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  <a:r>
              <a:rPr lang="en-US" dirty="0" err="1" smtClean="0"/>
              <a:t>prophylaxisis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Glue or </a:t>
            </a:r>
            <a:r>
              <a:rPr lang="en-US" dirty="0" err="1" smtClean="0"/>
              <a:t>propranolol</a:t>
            </a:r>
            <a:r>
              <a:rPr lang="en-US" dirty="0" smtClean="0"/>
              <a:t> ?</a:t>
            </a:r>
          </a:p>
          <a:p>
            <a:r>
              <a:rPr lang="en-US" dirty="0" smtClean="0"/>
              <a:t>Glue better</a:t>
            </a:r>
          </a:p>
          <a:p>
            <a:pPr>
              <a:buNone/>
            </a:pPr>
            <a:r>
              <a:rPr lang="en-US" sz="1600" u="sng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  <a:hlinkClick r:id="rId2"/>
              </a:rPr>
              <a:t>Mishra</a:t>
            </a:r>
            <a:r>
              <a:rPr lang="en-US" sz="1600" u="sng" dirty="0" smtClean="0">
                <a:solidFill>
                  <a:srgbClr val="FFFF00"/>
                </a:solidFill>
                <a:latin typeface="+mn-lt"/>
                <a:ea typeface="+mn-ea"/>
                <a:cs typeface="+mn-cs"/>
                <a:hlinkClick r:id="rId2"/>
              </a:rPr>
              <a:t> SR</a:t>
            </a:r>
            <a:r>
              <a:rPr lang="en-US" sz="16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600" u="sng" dirty="0" smtClean="0">
                <a:solidFill>
                  <a:srgbClr val="FFFF00"/>
                </a:solidFill>
                <a:latin typeface="+mn-lt"/>
                <a:ea typeface="+mn-ea"/>
                <a:cs typeface="+mn-cs"/>
                <a:hlinkClick r:id="rId3"/>
              </a:rPr>
              <a:t>Sharma BC</a:t>
            </a:r>
            <a:r>
              <a:rPr lang="en-US" sz="16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600" u="sng" dirty="0" smtClean="0">
                <a:solidFill>
                  <a:srgbClr val="FFFF00"/>
                </a:solidFill>
                <a:latin typeface="+mn-lt"/>
                <a:ea typeface="+mn-ea"/>
                <a:cs typeface="+mn-cs"/>
                <a:hlinkClick r:id="rId4"/>
              </a:rPr>
              <a:t>Kumar A</a:t>
            </a:r>
            <a:r>
              <a:rPr lang="en-US" sz="16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600" u="sng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  <a:hlinkClick r:id="rId5"/>
              </a:rPr>
              <a:t>Sarin</a:t>
            </a:r>
            <a:r>
              <a:rPr lang="en-US" sz="1600" u="sng" dirty="0" smtClean="0">
                <a:solidFill>
                  <a:srgbClr val="FFFF00"/>
                </a:solidFill>
                <a:latin typeface="+mn-lt"/>
                <a:ea typeface="+mn-ea"/>
                <a:cs typeface="+mn-cs"/>
                <a:hlinkClick r:id="rId5"/>
              </a:rPr>
              <a:t> SK</a:t>
            </a:r>
            <a:r>
              <a:rPr lang="en-US" sz="160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prophylaxis of gastric </a:t>
            </a:r>
            <a:r>
              <a:rPr lang="en-US" sz="16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variceal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bleeding comparing </a:t>
            </a:r>
            <a:r>
              <a:rPr lang="en-US" sz="16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cyanoacrylate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injection and beta-blockers: A randomized controlled trial. </a:t>
            </a:r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</a:t>
            </a:r>
            <a:r>
              <a:rPr lang="en-US" sz="1600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Hepatol</a:t>
            </a:r>
            <a:r>
              <a:rPr lang="en-US" sz="1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2011 Jun;54(6):1161-7.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Epub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2010 Nov 5.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Gastric Varices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 descr="GASTR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989138"/>
            <a:ext cx="460851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gastric </a:t>
            </a:r>
            <a:r>
              <a:rPr lang="en-US" dirty="0" err="1" smtClean="0"/>
              <a:t>varices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arin_classific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857364"/>
            <a:ext cx="5000660" cy="45849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Treatment of gastric varices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Cyanoacrylate</a:t>
            </a:r>
            <a:r>
              <a:rPr lang="en-US" sz="2800" dirty="0" smtClean="0"/>
              <a:t> Glue injection </a:t>
            </a:r>
          </a:p>
          <a:p>
            <a:pPr eaLnBrk="1" hangingPunct="1"/>
            <a:r>
              <a:rPr lang="en-US" sz="2800" dirty="0" smtClean="0"/>
              <a:t>Intra </a:t>
            </a:r>
            <a:r>
              <a:rPr lang="en-US" sz="2800" dirty="0" err="1" smtClean="0"/>
              <a:t>varicial</a:t>
            </a:r>
            <a:r>
              <a:rPr lang="en-US" sz="2800" dirty="0" smtClean="0"/>
              <a:t> thrombin </a:t>
            </a:r>
          </a:p>
          <a:p>
            <a:pPr eaLnBrk="1" hangingPunct="1"/>
            <a:r>
              <a:rPr lang="en-US" sz="2800" dirty="0" smtClean="0"/>
              <a:t>B-RTO (Balloon occluded retrograde </a:t>
            </a:r>
            <a:r>
              <a:rPr lang="en-US" sz="2800" dirty="0" err="1" smtClean="0"/>
              <a:t>transvenous</a:t>
            </a:r>
            <a:r>
              <a:rPr lang="en-US" sz="2800" dirty="0" smtClean="0"/>
              <a:t> obliteration</a:t>
            </a:r>
            <a:r>
              <a:rPr lang="en-US" dirty="0" smtClean="0"/>
              <a:t>) </a:t>
            </a:r>
          </a:p>
        </p:txBody>
      </p:sp>
      <p:pic>
        <p:nvPicPr>
          <p:cNvPr id="26628" name="Picture 4" descr="BR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14686"/>
            <a:ext cx="5429250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56 yr old man was admitted to CNTH on Friday at 5 pm with </a:t>
            </a:r>
            <a:r>
              <a:rPr lang="en-US" dirty="0" err="1" smtClean="0"/>
              <a:t>haematemesis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Half a pint of fresh blood.</a:t>
            </a:r>
          </a:p>
          <a:p>
            <a:r>
              <a:rPr lang="en-US" dirty="0" smtClean="0"/>
              <a:t>He was diagnosed with rheumatoid arthritis 5 years ago and was on NSAIDS and </a:t>
            </a:r>
            <a:r>
              <a:rPr lang="en-US" dirty="0" err="1" smtClean="0"/>
              <a:t>leflunamide</a:t>
            </a:r>
            <a:endParaRPr lang="en-US" dirty="0" smtClean="0"/>
          </a:p>
          <a:p>
            <a:r>
              <a:rPr lang="en-US" dirty="0" smtClean="0"/>
              <a:t>No other significant past history</a:t>
            </a:r>
          </a:p>
          <a:p>
            <a:r>
              <a:rPr lang="en-US" dirty="0" smtClean="0"/>
              <a:t>Teetotaler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hypertensive </a:t>
            </a:r>
            <a:r>
              <a:rPr lang="en-US" dirty="0" err="1" smtClean="0"/>
              <a:t>gastropathy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PortalHypertensiveGastropath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981541"/>
            <a:ext cx="5572164" cy="4222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Cornerstone is non selective beta blockers</a:t>
            </a:r>
          </a:p>
          <a:p>
            <a:r>
              <a:rPr lang="en-US" dirty="0" smtClean="0"/>
              <a:t>Chronic bleeds will require iron therapy</a:t>
            </a:r>
          </a:p>
          <a:p>
            <a:r>
              <a:rPr lang="en-US" dirty="0" smtClean="0"/>
              <a:t>PPI no evidence of benefit</a:t>
            </a:r>
          </a:p>
          <a:p>
            <a:r>
              <a:rPr lang="en-US" dirty="0" err="1" smtClean="0"/>
              <a:t>Endotherapy</a:t>
            </a:r>
            <a:r>
              <a:rPr lang="en-US" dirty="0" smtClean="0"/>
              <a:t> mainly for GAVE</a:t>
            </a:r>
          </a:p>
          <a:p>
            <a:r>
              <a:rPr lang="en-US" dirty="0" smtClean="0"/>
              <a:t>TIPPS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Peptic ulcer Medical Treatment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800" dirty="0" smtClean="0"/>
              <a:t>Start before endoscopy</a:t>
            </a:r>
          </a:p>
          <a:p>
            <a:pPr eaLnBrk="1" hangingPunct="1"/>
            <a:r>
              <a:rPr lang="en-GB" sz="2800" dirty="0" smtClean="0"/>
              <a:t>IV </a:t>
            </a:r>
            <a:r>
              <a:rPr lang="en-GB" sz="2800" dirty="0" err="1" smtClean="0"/>
              <a:t>omeprazole</a:t>
            </a:r>
            <a:r>
              <a:rPr lang="en-GB" sz="2800" dirty="0" smtClean="0"/>
              <a:t> 80 mg bolus in 250 ml over 1hr then 8mg/hr for 72 hr </a:t>
            </a:r>
          </a:p>
          <a:p>
            <a:pPr eaLnBrk="1" hangingPunct="1"/>
            <a:r>
              <a:rPr lang="en-GB" sz="2800" dirty="0" smtClean="0"/>
              <a:t>If not available use 40mg bid oral PPI  </a:t>
            </a:r>
          </a:p>
          <a:p>
            <a:pPr eaLnBrk="1" hangingPunct="1"/>
            <a:r>
              <a:rPr lang="en-GB" sz="2800" dirty="0" smtClean="0"/>
              <a:t>NO PLACE FOR H2 RECEPTOR ANTAGONIST </a:t>
            </a:r>
          </a:p>
          <a:p>
            <a:pPr eaLnBrk="1" hangingPunct="1"/>
            <a:r>
              <a:rPr lang="en-GB" sz="2800" dirty="0" smtClean="0"/>
              <a:t>No evidence for </a:t>
            </a:r>
            <a:r>
              <a:rPr lang="en-GB" sz="2800" dirty="0" err="1" smtClean="0"/>
              <a:t>Tranexamic</a:t>
            </a:r>
            <a:r>
              <a:rPr lang="en-GB" sz="2800" dirty="0" smtClean="0"/>
              <a:t> acid*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>
              <a:buNone/>
            </a:pPr>
            <a:r>
              <a:rPr lang="en-GB" sz="2800" dirty="0" smtClean="0"/>
              <a:t>*</a:t>
            </a:r>
            <a:r>
              <a:rPr lang="en-GB" sz="2800" dirty="0" err="1" smtClean="0"/>
              <a:t>Gluud</a:t>
            </a:r>
            <a:r>
              <a:rPr lang="en-GB" sz="2800" dirty="0" smtClean="0"/>
              <a:t> </a:t>
            </a:r>
            <a:r>
              <a:rPr lang="en-GB" sz="2800" dirty="0" err="1" smtClean="0"/>
              <a:t>LL.Tranexamic</a:t>
            </a:r>
            <a:r>
              <a:rPr lang="en-GB" sz="2800" dirty="0" smtClean="0"/>
              <a:t>  acid for upper GIB. Cochrane Database </a:t>
            </a:r>
            <a:r>
              <a:rPr lang="en-GB" sz="2800" dirty="0" err="1" smtClean="0"/>
              <a:t>Syst</a:t>
            </a:r>
            <a:r>
              <a:rPr lang="en-GB" sz="2800" dirty="0" smtClean="0"/>
              <a:t> Rev.2012;1:CD006640</a:t>
            </a:r>
          </a:p>
          <a:p>
            <a:pPr eaLnBrk="1" hangingPunct="1"/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Adrenaline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ndoscopy and adrenalin injection</a:t>
            </a:r>
          </a:p>
          <a:p>
            <a:pPr>
              <a:buNone/>
            </a:pPr>
            <a:r>
              <a:rPr lang="en-GB" dirty="0" smtClean="0"/>
              <a:t>   1/10000 adrenaline 10 ml</a:t>
            </a:r>
          </a:p>
          <a:p>
            <a:r>
              <a:rPr lang="en-GB" dirty="0" smtClean="0"/>
              <a:t>4 quadrant  </a:t>
            </a:r>
          </a:p>
          <a:p>
            <a:r>
              <a:rPr lang="en-GB" dirty="0" smtClean="0"/>
              <a:t>Should not be used alone but with other endoscopic treatment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Forest Classification</a:t>
            </a:r>
            <a:r>
              <a:rPr lang="en-GB" dirty="0" smtClean="0">
                <a:latin typeface="Times New Roman" pitchFamily="18" charset="0"/>
              </a:rPr>
              <a:t> </a:t>
            </a:r>
            <a:br>
              <a:rPr lang="en-GB" dirty="0" smtClean="0">
                <a:latin typeface="Times New Roman" pitchFamily="18" charset="0"/>
              </a:rPr>
            </a:br>
            <a:r>
              <a:rPr lang="en-GB" dirty="0" smtClean="0"/>
              <a:t>Peptic ulcers</a:t>
            </a:r>
          </a:p>
        </p:txBody>
      </p:sp>
      <p:pic>
        <p:nvPicPr>
          <p:cNvPr id="27651" name="Picture 4" descr="bleed_sto_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18288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 descr="bleed_sto_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352800"/>
            <a:ext cx="1905000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 descr="forr_2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3528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 descr="sto_ulcus_150_19240_1b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3429000"/>
            <a:ext cx="1752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8" descr="forr_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5334000"/>
            <a:ext cx="205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822325" y="2251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Ia</a:t>
            </a:r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762000" y="3927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IIa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822325" y="5527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III</a:t>
            </a:r>
          </a:p>
        </p:txBody>
      </p:sp>
      <p:sp>
        <p:nvSpPr>
          <p:cNvPr id="27659" name="Text Box 1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GB" sz="2400" dirty="0" smtClean="0">
              <a:latin typeface="Times New Roman" pitchFamily="18" charset="0"/>
            </a:endParaRPr>
          </a:p>
        </p:txBody>
      </p:sp>
      <p:pic>
        <p:nvPicPr>
          <p:cNvPr id="27660" name="Picture 14" descr="forr_1a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1447800"/>
            <a:ext cx="1752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Endoscopic therapy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4" descr="Clip_STOM_2a_m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057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snar_sto_1a_mi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981200"/>
            <a:ext cx="2133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sto_bleed_150_1b_3129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2057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stom_angio_150_22310_1e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267200"/>
            <a:ext cx="205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argon plas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429000" y="4114800"/>
            <a:ext cx="2390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6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66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3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6633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endotherapy</a:t>
            </a:r>
            <a:r>
              <a:rPr lang="en-US" dirty="0" smtClean="0"/>
              <a:t> methods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difference between other </a:t>
            </a:r>
            <a:r>
              <a:rPr lang="en-US" dirty="0" err="1" smtClean="0"/>
              <a:t>endotherpy</a:t>
            </a:r>
            <a:r>
              <a:rPr lang="en-US" dirty="0" smtClean="0"/>
              <a:t> methods </a:t>
            </a:r>
          </a:p>
          <a:p>
            <a:r>
              <a:rPr lang="en-US" dirty="0" smtClean="0"/>
              <a:t>Will depend on availability and expertise </a:t>
            </a:r>
          </a:p>
          <a:p>
            <a:r>
              <a:rPr lang="en-US" dirty="0" smtClean="0"/>
              <a:t>We use adrenaline combined with </a:t>
            </a:r>
            <a:r>
              <a:rPr lang="en-US" dirty="0" err="1" smtClean="0"/>
              <a:t>haemoclips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/>
              <a:t>e</a:t>
            </a:r>
            <a:r>
              <a:rPr lang="en-US" dirty="0" err="1" smtClean="0"/>
              <a:t>ndotherapy</a:t>
            </a:r>
            <a:r>
              <a:rPr lang="en-US" dirty="0" smtClean="0"/>
              <a:t>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Fibrin Glue </a:t>
            </a:r>
          </a:p>
          <a:p>
            <a:r>
              <a:rPr lang="en-US" dirty="0" err="1" smtClean="0"/>
              <a:t>Hemostatic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(</a:t>
            </a:r>
            <a:r>
              <a:rPr lang="en-US" dirty="0" err="1" smtClean="0"/>
              <a:t>Hemospray</a:t>
            </a:r>
            <a:r>
              <a:rPr lang="en-US" dirty="0" smtClean="0"/>
              <a:t>) powder*  </a:t>
            </a:r>
          </a:p>
          <a:p>
            <a:r>
              <a:rPr lang="en-US" dirty="0" err="1" smtClean="0"/>
              <a:t>Endoclot</a:t>
            </a:r>
            <a:r>
              <a:rPr lang="en-US" dirty="0" smtClean="0"/>
              <a:t>  (starch polymer)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</a:t>
            </a:r>
            <a:r>
              <a:rPr lang="en-US" sz="2800" dirty="0" smtClean="0"/>
              <a:t>Sung JJ et al. Early clinical experience of the safety and effectiveness of </a:t>
            </a:r>
            <a:r>
              <a:rPr lang="en-US" sz="2800" dirty="0" err="1" smtClean="0"/>
              <a:t>Hemospray</a:t>
            </a:r>
            <a:r>
              <a:rPr lang="en-US" sz="2800" dirty="0" smtClean="0"/>
              <a:t> in achieving </a:t>
            </a:r>
            <a:r>
              <a:rPr lang="en-US" sz="2800" dirty="0" err="1" smtClean="0"/>
              <a:t>hemostasis</a:t>
            </a:r>
            <a:r>
              <a:rPr lang="en-US" sz="2800" dirty="0" smtClean="0"/>
              <a:t>  in patients with acute peptic ulcer bleeding. </a:t>
            </a:r>
            <a:r>
              <a:rPr lang="en-US" sz="2800" i="1" dirty="0" smtClean="0"/>
              <a:t>Endoscopy</a:t>
            </a:r>
            <a:r>
              <a:rPr lang="en-US" sz="2800" dirty="0" smtClean="0"/>
              <a:t>. 2011;43:291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bleeding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Second look  endoscopy can be done once</a:t>
            </a:r>
          </a:p>
          <a:p>
            <a:r>
              <a:rPr lang="en-GB" dirty="0" smtClean="0"/>
              <a:t>Not routinely </a:t>
            </a:r>
          </a:p>
          <a:p>
            <a:r>
              <a:rPr lang="en-GB" dirty="0" smtClean="0"/>
              <a:t>Can try </a:t>
            </a:r>
            <a:r>
              <a:rPr lang="en-GB" dirty="0" err="1" smtClean="0"/>
              <a:t>endotherapy</a:t>
            </a:r>
            <a:r>
              <a:rPr lang="en-GB" dirty="0" smtClean="0"/>
              <a:t> but risky </a:t>
            </a:r>
          </a:p>
          <a:p>
            <a:r>
              <a:rPr lang="en-GB" dirty="0" smtClean="0"/>
              <a:t> Surgical opinion and surgery</a:t>
            </a:r>
          </a:p>
          <a:p>
            <a:r>
              <a:rPr lang="en-GB" dirty="0" smtClean="0"/>
              <a:t>TAE (Trans arterial </a:t>
            </a:r>
            <a:r>
              <a:rPr lang="en-GB" dirty="0" err="1" smtClean="0"/>
              <a:t>embolization</a:t>
            </a:r>
            <a:r>
              <a:rPr lang="en-GB" dirty="0" smtClean="0"/>
              <a:t>)*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*  </a:t>
            </a:r>
            <a:r>
              <a:rPr lang="en-GB" sz="2600" dirty="0" err="1" smtClean="0"/>
              <a:t>Gralnek</a:t>
            </a:r>
            <a:r>
              <a:rPr lang="en-GB" sz="2600" dirty="0" smtClean="0"/>
              <a:t> IM. Will surgery be a thing of the past in peptic ulcer bleeding? </a:t>
            </a:r>
            <a:r>
              <a:rPr lang="en-GB" sz="2600" i="1" dirty="0" err="1" smtClean="0"/>
              <a:t>Gastrointest</a:t>
            </a:r>
            <a:r>
              <a:rPr lang="en-GB" sz="2600" i="1" dirty="0" smtClean="0"/>
              <a:t> </a:t>
            </a:r>
            <a:r>
              <a:rPr lang="en-GB" sz="2600" i="1" dirty="0" err="1" smtClean="0"/>
              <a:t>Endosc</a:t>
            </a:r>
            <a:r>
              <a:rPr lang="en-GB" sz="2600" dirty="0" smtClean="0"/>
              <a:t>. 2011;73(5):909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Know when to pass the ball to the surgeon!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1748" name="Picture 4" descr="_819881_lomu1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46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Commonest GI emergency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Incidence is 100/10000/year in UK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Mortality 10% in the UK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Varices is the commonest cause in Sri Lanka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Peptic ulcers, Mallory-Weiss tear, oesophagitis, gastritis, erosions,vascular anomalies, carcinoma oesophagus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discharge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 pylori eradication</a:t>
            </a:r>
          </a:p>
          <a:p>
            <a:r>
              <a:rPr lang="en-GB" dirty="0" smtClean="0"/>
              <a:t>Cox II plus PPI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GI bleeding is a medical emergency and should be treated like that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Proper resuscitation and early endoscopy is essential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Combination of medical and </a:t>
            </a:r>
            <a:r>
              <a:rPr lang="en-GB" sz="2800" dirty="0" err="1" smtClean="0"/>
              <a:t>endotherapy</a:t>
            </a:r>
            <a:r>
              <a:rPr lang="en-GB" sz="2800" dirty="0" smtClean="0"/>
              <a:t> is better than either alone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Target </a:t>
            </a:r>
            <a:r>
              <a:rPr lang="en-GB" sz="2800" dirty="0" err="1" smtClean="0"/>
              <a:t>Hb</a:t>
            </a:r>
            <a:r>
              <a:rPr lang="en-GB" sz="2800" dirty="0" smtClean="0"/>
              <a:t> 7-8 in </a:t>
            </a:r>
            <a:r>
              <a:rPr lang="en-GB" sz="2800" dirty="0" err="1" smtClean="0"/>
              <a:t>varices</a:t>
            </a:r>
            <a:r>
              <a:rPr lang="en-GB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 smtClean="0"/>
              <a:t>Terlipressin</a:t>
            </a:r>
            <a:r>
              <a:rPr lang="en-GB" sz="2800" dirty="0" smtClean="0"/>
              <a:t> is best medical </a:t>
            </a:r>
            <a:r>
              <a:rPr lang="en-GB" sz="2800" dirty="0" err="1" smtClean="0"/>
              <a:t>treament</a:t>
            </a:r>
            <a:r>
              <a:rPr lang="en-GB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IV </a:t>
            </a:r>
            <a:r>
              <a:rPr lang="en-GB" sz="2800" dirty="0" err="1" smtClean="0"/>
              <a:t>omeprazole</a:t>
            </a:r>
            <a:r>
              <a:rPr lang="en-GB" sz="2800" dirty="0" smtClean="0"/>
              <a:t> infusion should be used in the treatment of peptic ulcers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 smtClean="0"/>
              <a:t>Endotherapy</a:t>
            </a:r>
            <a:r>
              <a:rPr lang="en-GB" sz="2800" dirty="0" smtClean="0"/>
              <a:t>  should be based on availability. However, adrenaline should always be used in combination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do only one </a:t>
            </a:r>
          </a:p>
          <a:p>
            <a:r>
              <a:rPr lang="en-US" dirty="0" smtClean="0"/>
              <a:t>Don’t  try to do them all</a:t>
            </a:r>
          </a:p>
          <a:p>
            <a:r>
              <a:rPr lang="en-US" dirty="0" smtClean="0"/>
              <a:t>Pick the best two and do them together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838200" y="0"/>
          <a:ext cx="72390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S Org Chart" r:id="rId3" imgW="3422520" imgH="4114800" progId="">
                  <p:embed followColorScheme="full"/>
                </p:oleObj>
              </mc:Choice>
              <mc:Fallback>
                <p:oleObj name="MS Org Chart" r:id="rId3" imgW="3422520" imgH="4114800" progId="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7239000" cy="662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Resuscitation  - (ABC) </a:t>
            </a:r>
          </a:p>
          <a:p>
            <a:pPr eaLnBrk="1" hangingPunct="1"/>
            <a:r>
              <a:rPr lang="en-GB" smtClean="0"/>
              <a:t>History -  Onset, Melaena Alcohol, NSAIDS, P/H</a:t>
            </a:r>
          </a:p>
          <a:p>
            <a:pPr eaLnBrk="1" hangingPunct="1"/>
            <a:r>
              <a:rPr lang="en-GB" smtClean="0"/>
              <a:t>Examination – Shock, Liver disease, Haemagiomas  </a:t>
            </a:r>
          </a:p>
          <a:p>
            <a:pPr eaLnBrk="1" hangingPunct="1">
              <a:buFontTx/>
              <a:buNone/>
            </a:pPr>
            <a:r>
              <a:rPr lang="en-GB" smtClean="0"/>
              <a:t> All at the same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Rockall score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 smtClean="0"/>
              <a:t>Variable         Score 0      Score 1       Score 2         Score 3</a:t>
            </a:r>
          </a:p>
          <a:p>
            <a:pPr eaLnBrk="1" hangingPunct="1"/>
            <a:r>
              <a:rPr lang="en-GB" sz="2400" dirty="0" smtClean="0"/>
              <a:t>Age                &lt;60       60-79            &gt;80            -</a:t>
            </a:r>
          </a:p>
          <a:p>
            <a:pPr eaLnBrk="1" hangingPunct="1"/>
            <a:r>
              <a:rPr lang="en-GB" sz="2400" dirty="0" smtClean="0"/>
              <a:t>Shock          None        Pulse&gt;100  BP&lt;100          -</a:t>
            </a:r>
          </a:p>
          <a:p>
            <a:pPr eaLnBrk="1" hangingPunct="1"/>
            <a:r>
              <a:rPr lang="en-GB" sz="2400" dirty="0" smtClean="0"/>
              <a:t>Co morbid    None           -               Cardiac    Renal or </a:t>
            </a:r>
            <a:r>
              <a:rPr lang="en-GB" sz="2400" dirty="0" err="1" smtClean="0"/>
              <a:t>Liv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Diagnosis     None           -             </a:t>
            </a:r>
            <a:r>
              <a:rPr lang="en-GB" sz="2400" dirty="0" err="1" smtClean="0"/>
              <a:t>Oesoph</a:t>
            </a:r>
            <a:r>
              <a:rPr lang="en-GB" sz="2400" dirty="0" smtClean="0"/>
              <a:t> mal     -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              Mallory-Weiss</a:t>
            </a:r>
          </a:p>
          <a:p>
            <a:pPr eaLnBrk="1" hangingPunct="1"/>
            <a:r>
              <a:rPr lang="en-GB" sz="2400" dirty="0" smtClean="0"/>
              <a:t>Major </a:t>
            </a:r>
            <a:r>
              <a:rPr lang="en-GB" sz="2400" dirty="0" err="1" smtClean="0"/>
              <a:t>stig</a:t>
            </a:r>
            <a:r>
              <a:rPr lang="en-GB" sz="2400" dirty="0" smtClean="0"/>
              <a:t>    None           -               Blood in </a:t>
            </a:r>
            <a:r>
              <a:rPr lang="en-GB" sz="2400" dirty="0" err="1" smtClean="0"/>
              <a:t>lum</a:t>
            </a:r>
            <a:r>
              <a:rPr lang="en-GB" sz="24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of recent                                           Clot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haemorrhage                                 Visible </a:t>
            </a:r>
            <a:r>
              <a:rPr lang="en-GB" sz="2400" dirty="0" err="1" smtClean="0"/>
              <a:t>vessle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Resuscitation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ABC</a:t>
            </a:r>
          </a:p>
          <a:p>
            <a:pPr eaLnBrk="1" hangingPunct="1"/>
            <a:r>
              <a:rPr lang="en-GB" dirty="0" smtClean="0"/>
              <a:t>IV fluids </a:t>
            </a:r>
            <a:r>
              <a:rPr lang="en-GB" dirty="0" err="1" smtClean="0"/>
              <a:t>crystaloids</a:t>
            </a:r>
            <a:r>
              <a:rPr lang="en-GB" dirty="0" smtClean="0"/>
              <a:t>, colloids </a:t>
            </a:r>
          </a:p>
          <a:p>
            <a:pPr eaLnBrk="1" hangingPunct="1"/>
            <a:r>
              <a:rPr lang="en-GB" dirty="0" smtClean="0"/>
              <a:t>Blood  (keep </a:t>
            </a:r>
            <a:r>
              <a:rPr lang="en-GB" dirty="0" err="1" smtClean="0"/>
              <a:t>Hb</a:t>
            </a:r>
            <a:r>
              <a:rPr lang="en-GB" dirty="0" smtClean="0"/>
              <a:t> &gt;7) DT 4-6 pints</a:t>
            </a:r>
          </a:p>
          <a:p>
            <a:pPr eaLnBrk="1" hangingPunct="1"/>
            <a:r>
              <a:rPr lang="en-GB" dirty="0" smtClean="0"/>
              <a:t>Platelets (if &lt;50,000) or long term ant platelet drugs</a:t>
            </a:r>
          </a:p>
          <a:p>
            <a:pPr eaLnBrk="1" hangingPunct="1"/>
            <a:r>
              <a:rPr lang="en-GB" dirty="0" smtClean="0"/>
              <a:t>FFP if (INR&gt;1.5)</a:t>
            </a:r>
          </a:p>
          <a:p>
            <a:pPr eaLnBrk="1" hangingPunct="1"/>
            <a:r>
              <a:rPr lang="en-GB" dirty="0" smtClean="0"/>
              <a:t>NG tube (controversial)</a:t>
            </a:r>
          </a:p>
          <a:p>
            <a:pPr eaLnBrk="1" hangingPunct="1"/>
            <a:r>
              <a:rPr lang="en-GB" dirty="0" smtClean="0"/>
              <a:t>Monitor (pulse, BP, CVP)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Target to </a:t>
            </a:r>
            <a:r>
              <a:rPr lang="en-US" sz="3800" dirty="0" err="1" smtClean="0"/>
              <a:t>tranfuse</a:t>
            </a:r>
            <a:r>
              <a:rPr lang="en-US" sz="3800" dirty="0" smtClean="0"/>
              <a:t> blood is </a:t>
            </a:r>
            <a:r>
              <a:rPr lang="en-US" sz="3800" dirty="0" err="1" smtClean="0"/>
              <a:t>Hb</a:t>
            </a:r>
            <a:r>
              <a:rPr lang="en-US" sz="3800" dirty="0" smtClean="0"/>
              <a:t> &lt;7g/dl </a:t>
            </a:r>
          </a:p>
          <a:p>
            <a:endParaRPr lang="en-US" sz="3800" dirty="0" smtClean="0"/>
          </a:p>
          <a:p>
            <a:r>
              <a:rPr lang="en-US" sz="3800" dirty="0" err="1" smtClean="0"/>
              <a:t>Hb</a:t>
            </a:r>
            <a:r>
              <a:rPr lang="en-US" sz="3800" dirty="0" smtClean="0"/>
              <a:t> &gt;9g/dl if IHD</a:t>
            </a:r>
          </a:p>
          <a:p>
            <a:endParaRPr lang="en-US" sz="3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Barkun</a:t>
            </a:r>
            <a:r>
              <a:rPr lang="en-US" dirty="0" smtClean="0"/>
              <a:t> et al. International consensus recommendations on the management of patients with NVUGIB . </a:t>
            </a:r>
            <a:r>
              <a:rPr lang="en-US" i="1" dirty="0" smtClean="0"/>
              <a:t>Ann Intern Med </a:t>
            </a:r>
            <a:r>
              <a:rPr lang="en-US" dirty="0" smtClean="0"/>
              <a:t>2010;152:101.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1131</Words>
  <Application>Microsoft Office PowerPoint</Application>
  <PresentationFormat>On-screen Show (4:3)</PresentationFormat>
  <Paragraphs>215</Paragraphs>
  <Slides>42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MS Org Chart</vt:lpstr>
      <vt:lpstr>Management of variceal and non-variceal UGIB-Band,Inject,Burn,Clip or do them all?</vt:lpstr>
      <vt:lpstr>History 1 </vt:lpstr>
      <vt:lpstr>History 2 </vt:lpstr>
      <vt:lpstr>Introduction</vt:lpstr>
      <vt:lpstr>PowerPoint Presentation</vt:lpstr>
      <vt:lpstr>Management</vt:lpstr>
      <vt:lpstr>Rockall score</vt:lpstr>
      <vt:lpstr>Resuscitation</vt:lpstr>
      <vt:lpstr>Evidence</vt:lpstr>
      <vt:lpstr>Endoscopy</vt:lpstr>
      <vt:lpstr>Causes of upper GI bleeding in portal hypertension</vt:lpstr>
      <vt:lpstr>Causes of upper GI bleeding</vt:lpstr>
      <vt:lpstr>Varices</vt:lpstr>
      <vt:lpstr>Evidence (1)</vt:lpstr>
      <vt:lpstr>Endoscopic treatment</vt:lpstr>
      <vt:lpstr>Banding</vt:lpstr>
      <vt:lpstr>Evidence (2)</vt:lpstr>
      <vt:lpstr>Concomitant treatment</vt:lpstr>
      <vt:lpstr>If bleeding continues?</vt:lpstr>
      <vt:lpstr>Activated Factor VII </vt:lpstr>
      <vt:lpstr>Sengstaken Tube </vt:lpstr>
      <vt:lpstr>TIPS </vt:lpstr>
      <vt:lpstr>Surgery </vt:lpstr>
      <vt:lpstr>Long term</vt:lpstr>
      <vt:lpstr>Primary prophylaxis</vt:lpstr>
      <vt:lpstr>Primary prophylaxisis </vt:lpstr>
      <vt:lpstr>Gastric Varices </vt:lpstr>
      <vt:lpstr>Classification of gastric varices </vt:lpstr>
      <vt:lpstr>Treatment of gastric varices </vt:lpstr>
      <vt:lpstr>Portal hypertensive gastropathy </vt:lpstr>
      <vt:lpstr>Management </vt:lpstr>
      <vt:lpstr>Peptic ulcer Medical Treatment </vt:lpstr>
      <vt:lpstr>Adrenaline injection</vt:lpstr>
      <vt:lpstr>Forest Classification  Peptic ulcers</vt:lpstr>
      <vt:lpstr>Endoscopic therapy</vt:lpstr>
      <vt:lpstr>Other endotherapy methods   </vt:lpstr>
      <vt:lpstr>New endotherapy methods </vt:lpstr>
      <vt:lpstr>Still bleeding </vt:lpstr>
      <vt:lpstr>Know when to pass the ball to the surgeon!</vt:lpstr>
      <vt:lpstr>On discharge </vt:lpstr>
      <vt:lpstr>Summary</vt:lpstr>
      <vt:lpstr>Finally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non-variceal UGIB-Inject,Burn,Clip or do them all?</dc:title>
  <dc:creator>Hp</dc:creator>
  <cp:lastModifiedBy>User</cp:lastModifiedBy>
  <cp:revision>10</cp:revision>
  <dcterms:created xsi:type="dcterms:W3CDTF">2013-02-25T13:46:09Z</dcterms:created>
  <dcterms:modified xsi:type="dcterms:W3CDTF">2018-08-09T07:49:59Z</dcterms:modified>
</cp:coreProperties>
</file>