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6" r:id="rId5"/>
    <p:sldId id="258" r:id="rId6"/>
    <p:sldId id="259" r:id="rId7"/>
    <p:sldId id="286" r:id="rId8"/>
    <p:sldId id="260" r:id="rId9"/>
    <p:sldId id="261" r:id="rId10"/>
    <p:sldId id="292" r:id="rId11"/>
    <p:sldId id="262" r:id="rId12"/>
    <p:sldId id="263" r:id="rId13"/>
    <p:sldId id="264" r:id="rId14"/>
    <p:sldId id="265" r:id="rId15"/>
    <p:sldId id="266" r:id="rId16"/>
    <p:sldId id="284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95" r:id="rId36"/>
    <p:sldId id="287" r:id="rId37"/>
    <p:sldId id="288" r:id="rId38"/>
    <p:sldId id="289" r:id="rId39"/>
    <p:sldId id="290" r:id="rId40"/>
    <p:sldId id="294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59C0-3D59-4EA6-B82E-737B09EDFC95}" type="datetimeFigureOut">
              <a:rPr lang="en-GB" smtClean="0"/>
              <a:pPr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AC65-BE7B-44EC-A36C-A39C391DD76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GB" b="1" dirty="0" err="1" smtClean="0">
                <a:solidFill>
                  <a:srgbClr val="FF0000"/>
                </a:solidFill>
              </a:rPr>
              <a:t>Malabsorption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5373216"/>
            <a:ext cx="6400800" cy="1152128"/>
          </a:xfrm>
        </p:spPr>
        <p:txBody>
          <a:bodyPr>
            <a:normAutofit/>
          </a:bodyPr>
          <a:lstStyle/>
          <a:p>
            <a:pPr algn="r"/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</a:t>
            </a:r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Madunil A Niriella</a:t>
            </a:r>
          </a:p>
          <a:p>
            <a:pPr algn="r"/>
            <a:r>
              <a:rPr lang="en-GB" sz="2800" b="1" dirty="0" smtClean="0"/>
              <a:t>Professor in Gastroenterology</a:t>
            </a:r>
            <a:endParaRPr lang="en-GB" sz="2800" b="1" dirty="0"/>
          </a:p>
        </p:txBody>
      </p:sp>
      <p:pic>
        <p:nvPicPr>
          <p:cNvPr id="4" name="Picture 3" descr="low we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844824"/>
            <a:ext cx="2627784" cy="1970838"/>
          </a:xfrm>
          <a:prstGeom prst="rect">
            <a:avLst/>
          </a:prstGeom>
        </p:spPr>
      </p:pic>
      <p:pic>
        <p:nvPicPr>
          <p:cNvPr id="5" name="Picture 4" descr="toil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844824"/>
            <a:ext cx="2016224" cy="3024335"/>
          </a:xfrm>
          <a:prstGeom prst="rect">
            <a:avLst/>
          </a:prstGeom>
        </p:spPr>
      </p:pic>
      <p:pic>
        <p:nvPicPr>
          <p:cNvPr id="6" name="Picture 5" descr="nutri_dfcnydse_vitamin_clip_image002_00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844824"/>
            <a:ext cx="2520280" cy="187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Fat </a:t>
            </a:r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Sudan III stain of stools</a:t>
            </a:r>
          </a:p>
          <a:p>
            <a:endParaRPr lang="en-GB" dirty="0" smtClean="0"/>
          </a:p>
          <a:p>
            <a:r>
              <a:rPr lang="en-GB" dirty="0" smtClean="0"/>
              <a:t>72 hour stool collection and estimation of faecal fat excretion</a:t>
            </a:r>
          </a:p>
          <a:p>
            <a:pPr lvl="1"/>
            <a:r>
              <a:rPr lang="en-GB" dirty="0" smtClean="0"/>
              <a:t>High fat diet (100g/D) for 3 days</a:t>
            </a:r>
          </a:p>
          <a:p>
            <a:pPr lvl="1"/>
            <a:r>
              <a:rPr lang="en-GB" dirty="0" smtClean="0"/>
              <a:t>&gt;7 g /D positive test (&gt;7% of daily fat intake)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Bile salt inactivation - SIBO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 concentration of bacteria in proximal SI &lt; 10</a:t>
            </a:r>
            <a:r>
              <a:rPr lang="en-GB" baseline="30000" dirty="0" smtClean="0"/>
              <a:t>4</a:t>
            </a:r>
            <a:r>
              <a:rPr lang="en-GB" dirty="0" smtClean="0"/>
              <a:t> organisms</a:t>
            </a:r>
          </a:p>
          <a:p>
            <a:endParaRPr lang="en-GB" dirty="0" smtClean="0"/>
          </a:p>
          <a:p>
            <a:r>
              <a:rPr lang="en-GB" dirty="0" smtClean="0"/>
              <a:t>Conditions that predispose to SIBO</a:t>
            </a:r>
          </a:p>
          <a:p>
            <a:pPr lvl="1"/>
            <a:r>
              <a:rPr lang="en-GB" dirty="0" smtClean="0"/>
              <a:t>Intestinal stasis</a:t>
            </a:r>
          </a:p>
          <a:p>
            <a:pPr lvl="1"/>
            <a:r>
              <a:rPr lang="en-GB" dirty="0" smtClean="0"/>
              <a:t>Abnormal connections between distal and proximal bowel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Conditions predisposing to SIBO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514" y="1772816"/>
            <a:ext cx="8022771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SI </a:t>
            </a:r>
            <a:r>
              <a:rPr lang="en-GB" b="1" dirty="0" err="1" smtClean="0">
                <a:solidFill>
                  <a:srgbClr val="C00000"/>
                </a:solidFill>
              </a:rPr>
              <a:t>Diverticulosis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9954"/>
            <a:ext cx="6873159" cy="45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Pathophysiology of </a:t>
            </a:r>
            <a:r>
              <a:rPr lang="en-GB" b="1" dirty="0" err="1" smtClean="0">
                <a:solidFill>
                  <a:srgbClr val="C00000"/>
                </a:solidFill>
              </a:rPr>
              <a:t>malabsorption</a:t>
            </a:r>
            <a:r>
              <a:rPr lang="en-GB" b="1" dirty="0" smtClean="0">
                <a:solidFill>
                  <a:srgbClr val="C00000"/>
                </a:solidFill>
              </a:rPr>
              <a:t> in SIBO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en-GB" dirty="0" smtClean="0"/>
              <a:t>Reduced nutrient availability</a:t>
            </a:r>
          </a:p>
          <a:p>
            <a:pPr lvl="1"/>
            <a:r>
              <a:rPr lang="en-GB" dirty="0" smtClean="0"/>
              <a:t>Bacteria consume nutrients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Bile salt inactivation</a:t>
            </a:r>
          </a:p>
          <a:p>
            <a:pPr lvl="1"/>
            <a:r>
              <a:rPr lang="en-GB" dirty="0" smtClean="0"/>
              <a:t>Excess bacteria de-conjugate bile salts</a:t>
            </a:r>
          </a:p>
          <a:p>
            <a:pPr lvl="1"/>
            <a:r>
              <a:rPr lang="en-GB" dirty="0" err="1" smtClean="0"/>
              <a:t>Unconjugated</a:t>
            </a:r>
            <a:r>
              <a:rPr lang="en-GB" dirty="0" smtClean="0"/>
              <a:t> bile salts unable to solubilise micelles lead to fat </a:t>
            </a:r>
            <a:r>
              <a:rPr lang="en-GB" dirty="0" err="1" smtClean="0"/>
              <a:t>malabsorption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Diagnosis of SIBO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 aspiration of </a:t>
            </a:r>
            <a:r>
              <a:rPr lang="en-GB" dirty="0" err="1" smtClean="0"/>
              <a:t>jejunal</a:t>
            </a:r>
            <a:r>
              <a:rPr lang="en-GB" dirty="0" smtClean="0"/>
              <a:t> contents</a:t>
            </a:r>
          </a:p>
          <a:p>
            <a:r>
              <a:rPr lang="en-GB" dirty="0" smtClean="0"/>
              <a:t>Breath tests</a:t>
            </a:r>
          </a:p>
          <a:p>
            <a:pPr lvl="1"/>
            <a:r>
              <a:rPr lang="en-GB" baseline="30000" dirty="0" smtClean="0"/>
              <a:t>14</a:t>
            </a:r>
            <a:r>
              <a:rPr lang="en-GB" dirty="0" smtClean="0"/>
              <a:t>C </a:t>
            </a:r>
            <a:r>
              <a:rPr lang="en-GB" dirty="0" err="1" smtClean="0"/>
              <a:t>glycocholate</a:t>
            </a:r>
            <a:r>
              <a:rPr lang="en-GB" dirty="0" smtClean="0"/>
              <a:t> – low sensitivity and specificity</a:t>
            </a:r>
          </a:p>
          <a:p>
            <a:pPr lvl="1"/>
            <a:r>
              <a:rPr lang="en-GB" baseline="30000" dirty="0" smtClean="0"/>
              <a:t>14</a:t>
            </a:r>
            <a:r>
              <a:rPr lang="en-GB" dirty="0" smtClean="0"/>
              <a:t>C </a:t>
            </a:r>
            <a:r>
              <a:rPr lang="en-GB" dirty="0" err="1" smtClean="0"/>
              <a:t>xylose</a:t>
            </a:r>
            <a:r>
              <a:rPr lang="en-GB" dirty="0" smtClean="0"/>
              <a:t> – not widely available</a:t>
            </a:r>
          </a:p>
          <a:p>
            <a:pPr lvl="1"/>
            <a:r>
              <a:rPr lang="en-GB" dirty="0" err="1" smtClean="0"/>
              <a:t>Lactulose</a:t>
            </a:r>
            <a:r>
              <a:rPr lang="en-GB" dirty="0" smtClean="0"/>
              <a:t> or glucose</a:t>
            </a:r>
          </a:p>
          <a:p>
            <a:pPr lvl="2"/>
            <a:r>
              <a:rPr lang="en-GB" dirty="0" smtClean="0"/>
              <a:t>Measures expired H</a:t>
            </a:r>
            <a:r>
              <a:rPr lang="en-GB" baseline="-25000" dirty="0" smtClean="0"/>
              <a:t>2  </a:t>
            </a:r>
            <a:endParaRPr lang="en-GB" dirty="0" smtClean="0"/>
          </a:p>
          <a:p>
            <a:pPr lvl="2"/>
            <a:r>
              <a:rPr lang="en-GB" dirty="0" smtClean="0"/>
              <a:t>Breakdown product of bacterial fermentation</a:t>
            </a:r>
          </a:p>
          <a:p>
            <a:pPr lvl="1">
              <a:buNone/>
            </a:pPr>
            <a:endParaRPr lang="en-GB" baseline="-25000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</a:t>
            </a:r>
            <a:r>
              <a:rPr lang="en-GB" b="1" baseline="-25000" dirty="0" smtClean="0">
                <a:solidFill>
                  <a:srgbClr val="C00000"/>
                </a:solidFill>
              </a:rPr>
              <a:t>2</a:t>
            </a:r>
            <a:r>
              <a:rPr lang="en-GB" b="1" dirty="0" smtClean="0">
                <a:solidFill>
                  <a:srgbClr val="C00000"/>
                </a:solidFill>
              </a:rPr>
              <a:t> Breath test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F3_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636912"/>
            <a:ext cx="5446831" cy="3888432"/>
          </a:xfrm>
        </p:spPr>
      </p:pic>
      <p:pic>
        <p:nvPicPr>
          <p:cNvPr id="5" name="Picture 4" descr="xx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340768"/>
            <a:ext cx="26670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Treatment of SIBO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 predisposing condition</a:t>
            </a:r>
          </a:p>
          <a:p>
            <a:endParaRPr lang="en-GB" dirty="0" smtClean="0"/>
          </a:p>
          <a:p>
            <a:r>
              <a:rPr lang="en-GB" dirty="0" smtClean="0"/>
              <a:t>Correct nutrient deficiencies</a:t>
            </a:r>
          </a:p>
          <a:p>
            <a:endParaRPr lang="en-GB" dirty="0" smtClean="0"/>
          </a:p>
          <a:p>
            <a:r>
              <a:rPr lang="en-GB" dirty="0" smtClean="0"/>
              <a:t>Rotational antibiotics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Increased bile salt losses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Mucosal disease in TI – </a:t>
            </a:r>
            <a:r>
              <a:rPr lang="en-GB" dirty="0" err="1" smtClean="0"/>
              <a:t>Crohn</a:t>
            </a:r>
            <a:r>
              <a:rPr lang="en-GB" dirty="0" smtClean="0"/>
              <a:t> disease or TB</a:t>
            </a:r>
          </a:p>
          <a:p>
            <a:r>
              <a:rPr lang="en-GB" dirty="0" smtClean="0"/>
              <a:t>Surgical resection or bypass of ileum</a:t>
            </a:r>
          </a:p>
          <a:p>
            <a:endParaRPr lang="en-GB" dirty="0"/>
          </a:p>
          <a:p>
            <a:r>
              <a:rPr lang="en-GB" dirty="0" smtClean="0"/>
              <a:t>Mechanism of diarrhoea (</a:t>
            </a:r>
            <a:r>
              <a:rPr lang="en-GB" dirty="0" err="1" smtClean="0"/>
              <a:t>cholerrheic</a:t>
            </a:r>
            <a:r>
              <a:rPr lang="en-GB" dirty="0" smtClean="0"/>
              <a:t> or bile salt diarrhoea)</a:t>
            </a:r>
          </a:p>
          <a:p>
            <a:pPr lvl="1"/>
            <a:r>
              <a:rPr lang="en-GB" dirty="0" smtClean="0"/>
              <a:t>Fat </a:t>
            </a:r>
            <a:r>
              <a:rPr lang="en-GB" dirty="0" err="1" smtClean="0"/>
              <a:t>malabsorption</a:t>
            </a:r>
            <a:endParaRPr lang="en-GB" dirty="0" smtClean="0"/>
          </a:p>
          <a:p>
            <a:pPr lvl="1"/>
            <a:r>
              <a:rPr lang="en-GB" dirty="0" smtClean="0"/>
              <a:t>Bile salts reaching colon cause secretion of water and electrolytes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Case presentation 1 - answers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01472"/>
            <a:ext cx="7704856" cy="517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Intestinal absorption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intestwallcel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301408"/>
            <a:ext cx="7488831" cy="50268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Defective nutrient hydrolysis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Lipase inactivation by excess </a:t>
            </a:r>
            <a:r>
              <a:rPr lang="en-GB" dirty="0" err="1" smtClean="0"/>
              <a:t>HCl</a:t>
            </a:r>
            <a:endParaRPr lang="en-GB" dirty="0" smtClean="0"/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Zollinger</a:t>
            </a:r>
            <a:r>
              <a:rPr lang="en-GB" dirty="0" smtClean="0"/>
              <a:t>-Ellison syndrome)</a:t>
            </a:r>
          </a:p>
          <a:p>
            <a:r>
              <a:rPr lang="en-GB" dirty="0" smtClean="0"/>
              <a:t>Pancreatic enzyme deficiency</a:t>
            </a:r>
          </a:p>
          <a:p>
            <a:pPr lvl="1"/>
            <a:r>
              <a:rPr lang="en-GB" dirty="0" smtClean="0"/>
              <a:t>Chronic pancreatitis</a:t>
            </a:r>
          </a:p>
          <a:p>
            <a:pPr lvl="1"/>
            <a:r>
              <a:rPr lang="en-GB" dirty="0" smtClean="0"/>
              <a:t>Pancreatic resection</a:t>
            </a:r>
          </a:p>
          <a:p>
            <a:pPr lvl="1"/>
            <a:r>
              <a:rPr lang="en-GB" dirty="0" smtClean="0"/>
              <a:t>Pancreatic cancer – obstruction of pancreatic ducts</a:t>
            </a:r>
          </a:p>
          <a:p>
            <a:pPr lvl="1"/>
            <a:r>
              <a:rPr lang="en-GB" dirty="0" smtClean="0"/>
              <a:t>Cystic fibrosis</a:t>
            </a:r>
            <a:endParaRPr lang="en-GB" dirty="0"/>
          </a:p>
          <a:p>
            <a:r>
              <a:rPr lang="en-GB" dirty="0" smtClean="0"/>
              <a:t>Improper mixing or rapid transit of nutrients</a:t>
            </a:r>
          </a:p>
          <a:p>
            <a:pPr lvl="1"/>
            <a:r>
              <a:rPr lang="en-GB" dirty="0" smtClean="0"/>
              <a:t>Resection, bypass (gastro-</a:t>
            </a:r>
            <a:r>
              <a:rPr lang="en-GB" dirty="0" err="1" smtClean="0"/>
              <a:t>jejunostomy</a:t>
            </a:r>
            <a:r>
              <a:rPr lang="en-GB" dirty="0" smtClean="0"/>
              <a:t>) or rapid intestinal transit (hyperthyroidism)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Tests for pancreatic insufficiency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1816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80919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r>
              <a:rPr lang="en-GB" b="1" dirty="0" smtClean="0">
                <a:solidFill>
                  <a:srgbClr val="C00000"/>
                </a:solidFill>
              </a:rPr>
              <a:t> : </a:t>
            </a:r>
            <a:r>
              <a:rPr lang="en-GB" b="1" dirty="0">
                <a:solidFill>
                  <a:srgbClr val="C00000"/>
                </a:solidFill>
              </a:rPr>
              <a:t>M</a:t>
            </a:r>
            <a:r>
              <a:rPr lang="en-GB" b="1" dirty="0" smtClean="0">
                <a:solidFill>
                  <a:srgbClr val="C00000"/>
                </a:solidFill>
              </a:rPr>
              <a:t>ucosal loss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Extensive surgical resection</a:t>
            </a:r>
          </a:p>
          <a:p>
            <a:pPr lvl="1"/>
            <a:r>
              <a:rPr lang="en-GB" dirty="0" smtClean="0"/>
              <a:t>Short bowel syndrome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Extensive infarction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r>
              <a:rPr lang="en-GB" b="1" dirty="0" smtClean="0">
                <a:solidFill>
                  <a:srgbClr val="C00000"/>
                </a:solidFill>
              </a:rPr>
              <a:t> : </a:t>
            </a:r>
            <a:r>
              <a:rPr lang="en-GB" b="1" dirty="0">
                <a:solidFill>
                  <a:srgbClr val="C00000"/>
                </a:solidFill>
              </a:rPr>
              <a:t>M</a:t>
            </a:r>
            <a:r>
              <a:rPr lang="en-GB" b="1" dirty="0" smtClean="0">
                <a:solidFill>
                  <a:srgbClr val="C00000"/>
                </a:solidFill>
              </a:rPr>
              <a:t>ucosal disease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Radiation enteritis</a:t>
            </a:r>
          </a:p>
          <a:p>
            <a:r>
              <a:rPr lang="en-GB" dirty="0" smtClean="0"/>
              <a:t>Complication of resection</a:t>
            </a:r>
          </a:p>
          <a:p>
            <a:r>
              <a:rPr lang="en-GB" dirty="0" smtClean="0"/>
              <a:t>Infection</a:t>
            </a:r>
          </a:p>
          <a:p>
            <a:r>
              <a:rPr lang="en-GB" dirty="0" smtClean="0"/>
              <a:t>Infestations</a:t>
            </a:r>
          </a:p>
          <a:p>
            <a:r>
              <a:rPr lang="en-GB" dirty="0" smtClean="0"/>
              <a:t>Vascular insufficiency (</a:t>
            </a:r>
            <a:r>
              <a:rPr lang="en-GB" dirty="0" err="1" smtClean="0"/>
              <a:t>ischaemia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Inflammatory</a:t>
            </a:r>
          </a:p>
          <a:p>
            <a:pPr lvl="1"/>
            <a:r>
              <a:rPr lang="en-GB" dirty="0" err="1" smtClean="0"/>
              <a:t>Crohn</a:t>
            </a:r>
            <a:r>
              <a:rPr lang="en-GB" dirty="0" smtClean="0"/>
              <a:t> disease</a:t>
            </a:r>
          </a:p>
          <a:p>
            <a:pPr lvl="1"/>
            <a:r>
              <a:rPr lang="en-GB" dirty="0" err="1" smtClean="0"/>
              <a:t>Coeliac</a:t>
            </a:r>
            <a:r>
              <a:rPr lang="en-GB" dirty="0" smtClean="0"/>
              <a:t> disease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Mucosal disease: </a:t>
            </a:r>
            <a:r>
              <a:rPr lang="en-GB" b="1" dirty="0" err="1" smtClean="0">
                <a:solidFill>
                  <a:srgbClr val="C00000"/>
                </a:solidFill>
              </a:rPr>
              <a:t>Crohn</a:t>
            </a:r>
            <a:r>
              <a:rPr lang="en-GB" b="1" dirty="0" smtClean="0">
                <a:solidFill>
                  <a:srgbClr val="C00000"/>
                </a:solidFill>
              </a:rPr>
              <a:t> disease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67973" cy="47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Gluten sensitive </a:t>
            </a:r>
            <a:r>
              <a:rPr lang="en-GB" dirty="0" err="1" smtClean="0"/>
              <a:t>enteropathy</a:t>
            </a:r>
            <a:endParaRPr lang="en-GB" dirty="0" smtClean="0"/>
          </a:p>
          <a:p>
            <a:r>
              <a:rPr lang="en-GB" dirty="0" smtClean="0"/>
              <a:t>Reaction against gluten in diet</a:t>
            </a:r>
          </a:p>
          <a:p>
            <a:r>
              <a:rPr lang="en-GB" dirty="0" smtClean="0"/>
              <a:t>Epidemiology: Whites (highest among Northern European descent)</a:t>
            </a:r>
          </a:p>
          <a:p>
            <a:r>
              <a:rPr lang="en-GB" dirty="0" smtClean="0"/>
              <a:t>Pathogenesis</a:t>
            </a:r>
          </a:p>
          <a:p>
            <a:pPr lvl="1"/>
            <a:r>
              <a:rPr lang="en-GB" dirty="0" smtClean="0"/>
              <a:t>Genetic</a:t>
            </a:r>
          </a:p>
          <a:p>
            <a:pPr lvl="1"/>
            <a:r>
              <a:rPr lang="en-GB" dirty="0" smtClean="0"/>
              <a:t>Environmental</a:t>
            </a:r>
          </a:p>
          <a:p>
            <a:pPr lvl="1"/>
            <a:r>
              <a:rPr lang="en-GB" dirty="0" smtClean="0"/>
              <a:t>Autoimmune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Pathogenesis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8251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fp20071215p1795-f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1700808"/>
            <a:ext cx="5238750" cy="436245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Pathology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264205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Clinical presentation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Varied – depends on extent of mucosal disease</a:t>
            </a:r>
          </a:p>
          <a:p>
            <a:r>
              <a:rPr lang="en-GB" dirty="0" smtClean="0"/>
              <a:t>Typical – </a:t>
            </a:r>
            <a:r>
              <a:rPr lang="en-GB" dirty="0" err="1" smtClean="0"/>
              <a:t>crampy</a:t>
            </a:r>
            <a:r>
              <a:rPr lang="en-GB" dirty="0" smtClean="0"/>
              <a:t> abdominal pain, chronic diarrhoea, bloating, weight loss</a:t>
            </a:r>
          </a:p>
          <a:p>
            <a:r>
              <a:rPr lang="en-GB" dirty="0" smtClean="0"/>
              <a:t>Iron deficiency</a:t>
            </a:r>
          </a:p>
          <a:p>
            <a:r>
              <a:rPr lang="en-GB" dirty="0" smtClean="0"/>
              <a:t>Osteoporosis (vitamin D, Ca</a:t>
            </a:r>
            <a:r>
              <a:rPr lang="en-GB" baseline="30000" dirty="0" smtClean="0"/>
              <a:t>++</a:t>
            </a:r>
            <a:r>
              <a:rPr lang="en-GB" dirty="0" smtClean="0"/>
              <a:t>)</a:t>
            </a:r>
          </a:p>
          <a:p>
            <a:r>
              <a:rPr lang="en-GB" dirty="0" smtClean="0"/>
              <a:t>Easy bruising (vitamin K)</a:t>
            </a:r>
          </a:p>
          <a:p>
            <a:r>
              <a:rPr lang="en-GB" dirty="0" smtClean="0"/>
              <a:t>Peripheral neuropathy (vitamin B</a:t>
            </a:r>
            <a:r>
              <a:rPr lang="en-GB" baseline="-25000" dirty="0" smtClean="0"/>
              <a:t>12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Digestion &amp; absorption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Luminal phase</a:t>
            </a:r>
          </a:p>
          <a:p>
            <a:pPr lvl="1"/>
            <a:r>
              <a:rPr lang="en-GB" dirty="0" smtClean="0"/>
              <a:t>Nutrients mixes with enzymes</a:t>
            </a:r>
          </a:p>
          <a:p>
            <a:pPr lvl="1"/>
            <a:r>
              <a:rPr lang="en-US" dirty="0" smtClean="0"/>
              <a:t>hydrolysis and </a:t>
            </a:r>
            <a:r>
              <a:rPr lang="en-US" dirty="0" err="1" smtClean="0"/>
              <a:t>solubilization</a:t>
            </a:r>
            <a:r>
              <a:rPr lang="en-US" dirty="0" smtClean="0"/>
              <a:t> of nutrients</a:t>
            </a:r>
            <a:endParaRPr lang="en-GB" dirty="0" smtClean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Mucosal phase</a:t>
            </a:r>
          </a:p>
          <a:p>
            <a:pPr lvl="1"/>
            <a:r>
              <a:rPr lang="en-GB" dirty="0" smtClean="0"/>
              <a:t>Absorption of digested nutrients via brush-border membrane of IE cells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Post-</a:t>
            </a:r>
            <a:r>
              <a:rPr lang="en-GB" b="1" dirty="0" err="1" smtClean="0">
                <a:solidFill>
                  <a:schemeClr val="tx2">
                    <a:lumMod val="75000"/>
                  </a:schemeClr>
                </a:solidFill>
              </a:rPr>
              <a:t>absoptive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/Transport phase</a:t>
            </a:r>
          </a:p>
          <a:p>
            <a:pPr lvl="1"/>
            <a:r>
              <a:rPr lang="en-GB" dirty="0" smtClean="0"/>
              <a:t>Transport of absorbed nutrients via lymphatic and portal circulation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Associated disease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erm_Herp_Phot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3937"/>
          <a:stretch>
            <a:fillRect/>
          </a:stretch>
        </p:blipFill>
        <p:spPr>
          <a:xfrm>
            <a:off x="3779912" y="1196752"/>
            <a:ext cx="4838328" cy="2448272"/>
          </a:xfrm>
        </p:spPr>
      </p:pic>
      <p:pic>
        <p:nvPicPr>
          <p:cNvPr id="5" name="Picture 4" descr="intestinal_burkitt_lymphoma_01_1-aae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717032"/>
            <a:ext cx="3520983" cy="285903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348880"/>
            <a:ext cx="304748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Biopsy of small intestine on endoscopy</a:t>
            </a:r>
          </a:p>
          <a:p>
            <a:r>
              <a:rPr lang="en-GB" dirty="0" smtClean="0"/>
              <a:t>Blood tests</a:t>
            </a:r>
          </a:p>
          <a:p>
            <a:pPr lvl="1"/>
            <a:r>
              <a:rPr lang="en-GB" dirty="0" smtClean="0"/>
              <a:t>Tissue </a:t>
            </a:r>
            <a:r>
              <a:rPr lang="en-GB" dirty="0" err="1" smtClean="0"/>
              <a:t>transglutaminase</a:t>
            </a:r>
            <a:r>
              <a:rPr lang="en-GB" dirty="0" smtClean="0"/>
              <a:t> antibodies</a:t>
            </a:r>
          </a:p>
          <a:p>
            <a:pPr lvl="1"/>
            <a:r>
              <a:rPr lang="en-GB" dirty="0" smtClean="0"/>
              <a:t>Anti-</a:t>
            </a:r>
            <a:r>
              <a:rPr lang="en-GB" dirty="0" err="1" smtClean="0"/>
              <a:t>gliadin</a:t>
            </a:r>
            <a:r>
              <a:rPr lang="en-GB" dirty="0" smtClean="0"/>
              <a:t> antibodies</a:t>
            </a:r>
          </a:p>
          <a:p>
            <a:pPr lvl="1"/>
            <a:r>
              <a:rPr lang="en-GB" dirty="0" smtClean="0"/>
              <a:t>Anti-</a:t>
            </a:r>
            <a:r>
              <a:rPr lang="en-GB" dirty="0" err="1" smtClean="0"/>
              <a:t>endomysial</a:t>
            </a:r>
            <a:r>
              <a:rPr lang="en-GB" dirty="0" smtClean="0"/>
              <a:t> antibodies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Diagnosis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Coeliac</a:t>
            </a:r>
            <a:r>
              <a:rPr lang="en-GB" b="1" dirty="0" smtClean="0">
                <a:solidFill>
                  <a:srgbClr val="C00000"/>
                </a:solidFill>
              </a:rPr>
              <a:t> disease: Treatment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709123" cy="38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Drugs causing </a:t>
            </a:r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73678"/>
            <a:ext cx="7056784" cy="46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D- </a:t>
            </a:r>
            <a:r>
              <a:rPr lang="en-GB" b="1" dirty="0" err="1" smtClean="0">
                <a:solidFill>
                  <a:srgbClr val="C00000"/>
                </a:solidFill>
              </a:rPr>
              <a:t>xylose</a:t>
            </a:r>
            <a:r>
              <a:rPr lang="en-GB" b="1" dirty="0" smtClean="0">
                <a:solidFill>
                  <a:srgbClr val="C00000"/>
                </a:solidFill>
              </a:rPr>
              <a:t> test: General test for </a:t>
            </a:r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768752" cy="448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95536" y="260648"/>
            <a:ext cx="81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latin typeface="+mj-lt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Selection </a:t>
            </a:r>
            <a:r>
              <a:rPr lang="en-US" sz="3200" b="1" dirty="0">
                <a:solidFill>
                  <a:srgbClr val="C00000"/>
                </a:solidFill>
                <a:latin typeface="+mj-lt"/>
              </a:rPr>
              <a:t>of tests in evaluation </a:t>
            </a:r>
            <a:r>
              <a:rPr lang="en-US" sz="3200" b="1" dirty="0" err="1">
                <a:solidFill>
                  <a:srgbClr val="C00000"/>
                </a:solidFill>
                <a:latin typeface="+mj-lt"/>
              </a:rPr>
              <a:t>malabsorption</a:t>
            </a:r>
            <a:endParaRPr lang="en-US" sz="3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403648" y="980728"/>
            <a:ext cx="273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dirty="0" err="1">
                <a:solidFill>
                  <a:srgbClr val="0070C0"/>
                </a:solidFill>
                <a:latin typeface="Arial" charset="0"/>
              </a:rPr>
              <a:t>Quantitaive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Arial" charset="0"/>
              </a:rPr>
              <a:t>faecal</a:t>
            </a:r>
            <a:r>
              <a:rPr lang="en-US" b="1" i="1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fat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55576" y="1844824"/>
            <a:ext cx="1007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Normal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347864" y="1844824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Abnormal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347864" y="2132856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D-</a:t>
            </a:r>
            <a:r>
              <a:rPr lang="en-US" b="1" i="1" dirty="0" err="1">
                <a:solidFill>
                  <a:srgbClr val="0070C0"/>
                </a:solidFill>
                <a:latin typeface="Arial" charset="0"/>
              </a:rPr>
              <a:t>xylose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 test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55576" y="3356992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Normal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652120" y="3356992"/>
            <a:ext cx="1368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Abnormal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55576" y="3717032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Arial" charset="0"/>
              </a:rPr>
              <a:t>Abd. Radiograph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076056" y="3645024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     </a:t>
            </a:r>
            <a:r>
              <a:rPr lang="en-US" b="1" i="1" dirty="0" smtClean="0">
                <a:solidFill>
                  <a:srgbClr val="0070C0"/>
                </a:solidFill>
                <a:latin typeface="Arial" charset="0"/>
              </a:rPr>
              <a:t>H</a:t>
            </a:r>
            <a:r>
              <a:rPr lang="en-US" b="1" i="1" baseline="-25000" dirty="0" smtClean="0">
                <a:solidFill>
                  <a:srgbClr val="0070C0"/>
                </a:solidFill>
                <a:latin typeface="Arial" charset="0"/>
              </a:rPr>
              <a:t>2</a:t>
            </a:r>
            <a:r>
              <a:rPr lang="en-US" b="1" i="1" dirty="0" smtClean="0">
                <a:solidFill>
                  <a:srgbClr val="0070C0"/>
                </a:solidFill>
                <a:latin typeface="Arial" charset="0"/>
              </a:rPr>
              <a:t> Breath test</a:t>
            </a:r>
            <a:endParaRPr lang="en-US" b="1" i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55576" y="4077072"/>
            <a:ext cx="20161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>
                <a:latin typeface="Arial" charset="0"/>
              </a:rPr>
              <a:t>Faecal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elastase</a:t>
            </a:r>
            <a:endParaRPr lang="en-US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CT abdomen</a:t>
            </a:r>
            <a:endParaRPr lang="en-US" dirty="0">
              <a:latin typeface="Arial" charset="0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851920" y="4653136"/>
            <a:ext cx="18002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Normal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Small intestinal </a:t>
            </a:r>
            <a:r>
              <a:rPr lang="en-US" dirty="0" err="1">
                <a:latin typeface="Arial" charset="0"/>
              </a:rPr>
              <a:t>Bx</a:t>
            </a:r>
            <a:endParaRPr lang="en-US" dirty="0">
              <a:latin typeface="Arial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516216" y="4725144"/>
            <a:ext cx="2413322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Abnormal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Jejunal</a:t>
            </a:r>
            <a:r>
              <a:rPr lang="en-US" dirty="0" smtClean="0">
                <a:latin typeface="Arial" charset="0"/>
              </a:rPr>
              <a:t> culture</a:t>
            </a:r>
            <a:endParaRPr lang="en-US" dirty="0">
              <a:latin typeface="Arial" charset="0"/>
            </a:endParaRP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Antibiotics</a:t>
            </a:r>
            <a:endParaRPr lang="en-US" dirty="0">
              <a:latin typeface="Arial" charset="0"/>
            </a:endParaRP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 Repeat </a:t>
            </a:r>
            <a:r>
              <a:rPr lang="en-US" dirty="0">
                <a:latin typeface="Arial" charset="0"/>
              </a:rPr>
              <a:t>breath test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2627784" y="1412776"/>
            <a:ext cx="1368152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115616" y="1412776"/>
            <a:ext cx="15128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1259632" y="2564904"/>
            <a:ext cx="2735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995936" y="2564904"/>
            <a:ext cx="2376264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4427984" y="4005064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5868144" y="4005064"/>
            <a:ext cx="144016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Case presentation 2 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53" y="1700808"/>
            <a:ext cx="745242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Osmotic diarrhoea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Excess amounts of poorly absorbed substances remain in intestinal lumen</a:t>
            </a:r>
          </a:p>
          <a:p>
            <a:r>
              <a:rPr lang="en-GB" dirty="0" smtClean="0"/>
              <a:t>Substances exert osmotic effect</a:t>
            </a:r>
          </a:p>
          <a:p>
            <a:r>
              <a:rPr lang="en-GB" dirty="0" smtClean="0"/>
              <a:t>Obligate water retention in intestinal lumen</a:t>
            </a:r>
          </a:p>
          <a:p>
            <a:r>
              <a:rPr lang="en-GB" dirty="0" smtClean="0"/>
              <a:t>Lactose, </a:t>
            </a:r>
            <a:r>
              <a:rPr lang="en-GB" dirty="0" err="1" smtClean="0"/>
              <a:t>lactulose</a:t>
            </a:r>
            <a:r>
              <a:rPr lang="en-GB" dirty="0" smtClean="0"/>
              <a:t>, Mg salts, PEG (poly ethylene glycol)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Lactose intolerance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36444"/>
            <a:ext cx="7200800" cy="484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Case presentation 2 - answers 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75" y="1772816"/>
            <a:ext cx="7698781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Malabsorption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 smtClean="0"/>
              <a:t>Clinical term that encompasses </a:t>
            </a:r>
          </a:p>
          <a:p>
            <a:pPr lvl="1"/>
            <a:r>
              <a:rPr lang="en-GB" b="1" dirty="0" smtClean="0"/>
              <a:t>defects occurring during digestion and absorption of nutrients </a:t>
            </a:r>
            <a:r>
              <a:rPr lang="en-GB" b="1" smtClean="0"/>
              <a:t>by </a:t>
            </a:r>
            <a:r>
              <a:rPr lang="en-GB" b="1" smtClean="0"/>
              <a:t>the </a:t>
            </a:r>
            <a:r>
              <a:rPr lang="en-GB" b="1" dirty="0" smtClean="0"/>
              <a:t>gastrointestinal tract</a:t>
            </a:r>
            <a:endParaRPr lang="en-GB" dirty="0" smtClean="0"/>
          </a:p>
          <a:p>
            <a:r>
              <a:rPr lang="en-GB" dirty="0" smtClean="0"/>
              <a:t>Single nutrient component </a:t>
            </a:r>
          </a:p>
          <a:p>
            <a:pPr lvl="1"/>
            <a:r>
              <a:rPr lang="en-GB" dirty="0" smtClean="0"/>
              <a:t>lactose intolerance due to lactase deficiency</a:t>
            </a:r>
          </a:p>
          <a:p>
            <a:r>
              <a:rPr lang="en-GB" dirty="0" smtClean="0"/>
              <a:t>Almost all nutrients impaired </a:t>
            </a:r>
          </a:p>
          <a:p>
            <a:pPr lvl="1"/>
            <a:r>
              <a:rPr lang="en-GB" dirty="0" smtClean="0"/>
              <a:t>diffuse disorders – </a:t>
            </a:r>
            <a:r>
              <a:rPr lang="en-GB" dirty="0" err="1" smtClean="0"/>
              <a:t>Coeliac</a:t>
            </a:r>
            <a:r>
              <a:rPr lang="en-GB" dirty="0" smtClean="0"/>
              <a:t> disease, </a:t>
            </a:r>
            <a:r>
              <a:rPr lang="en-GB" dirty="0" err="1" smtClean="0"/>
              <a:t>Crohn</a:t>
            </a:r>
            <a:r>
              <a:rPr lang="en-GB" dirty="0" smtClean="0"/>
              <a:t> disease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Medical Care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Management of </a:t>
            </a:r>
            <a:r>
              <a:rPr lang="en-GB" dirty="0" err="1" smtClean="0"/>
              <a:t>malabsorption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Correction of nutritional deficiencies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Treatment of the causative disease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Nutritional support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Caloric and protein replacement</a:t>
            </a:r>
          </a:p>
          <a:p>
            <a:r>
              <a:rPr lang="en-GB" dirty="0" smtClean="0"/>
              <a:t>Supplementing minerals</a:t>
            </a:r>
          </a:p>
          <a:p>
            <a:endParaRPr lang="en-GB" dirty="0" smtClean="0"/>
          </a:p>
          <a:p>
            <a:r>
              <a:rPr lang="en-GB" dirty="0" smtClean="0"/>
              <a:t>Medium chain FAs (do not require </a:t>
            </a:r>
            <a:r>
              <a:rPr lang="en-GB" dirty="0" err="1" smtClean="0"/>
              <a:t>miscelle</a:t>
            </a:r>
            <a:r>
              <a:rPr lang="en-GB" dirty="0" smtClean="0"/>
              <a:t> formation)</a:t>
            </a:r>
          </a:p>
          <a:p>
            <a:endParaRPr lang="en-GB" dirty="0" smtClean="0"/>
          </a:p>
          <a:p>
            <a:r>
              <a:rPr lang="en-GB" dirty="0" err="1" smtClean="0"/>
              <a:t>Enteral</a:t>
            </a:r>
            <a:endParaRPr lang="en-GB" dirty="0" smtClean="0"/>
          </a:p>
          <a:p>
            <a:r>
              <a:rPr lang="en-GB" dirty="0" err="1" smtClean="0"/>
              <a:t>Parenteral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Treatment of causative disease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Gluten free diet - </a:t>
            </a:r>
            <a:r>
              <a:rPr lang="en-GB" dirty="0" err="1" smtClean="0"/>
              <a:t>Coeliac</a:t>
            </a:r>
            <a:r>
              <a:rPr lang="en-GB" dirty="0" smtClean="0"/>
              <a:t> disease</a:t>
            </a:r>
          </a:p>
          <a:p>
            <a:r>
              <a:rPr lang="en-GB" dirty="0" smtClean="0"/>
              <a:t>Lactose free diet – Lactose intolerance</a:t>
            </a:r>
          </a:p>
          <a:p>
            <a:r>
              <a:rPr lang="en-GB" dirty="0" smtClean="0"/>
              <a:t>Pancreatic enzyme supplements – Chronic pancreatitis</a:t>
            </a:r>
          </a:p>
          <a:p>
            <a:r>
              <a:rPr lang="en-GB" dirty="0" smtClean="0"/>
              <a:t>Antibiotics – Bacterial overgrowth</a:t>
            </a:r>
          </a:p>
          <a:p>
            <a:r>
              <a:rPr lang="en-GB" dirty="0" smtClean="0"/>
              <a:t>Corticosteroids, 5-ASA – for regional enteritis (</a:t>
            </a:r>
            <a:r>
              <a:rPr lang="en-GB" dirty="0" err="1" smtClean="0"/>
              <a:t>Crohn</a:t>
            </a:r>
            <a:r>
              <a:rPr lang="en-GB" dirty="0" smtClean="0"/>
              <a:t> </a:t>
            </a:r>
            <a:r>
              <a:rPr lang="en-GB" dirty="0" err="1" smtClean="0"/>
              <a:t>diesase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Malabsoprtion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Luminal defects</a:t>
            </a:r>
          </a:p>
          <a:p>
            <a:pPr lvl="1"/>
            <a:r>
              <a:rPr lang="en-GB" dirty="0" smtClean="0"/>
              <a:t>Intra-luminal </a:t>
            </a:r>
            <a:r>
              <a:rPr lang="en-GB" dirty="0" err="1" smtClean="0"/>
              <a:t>maldigestion</a:t>
            </a:r>
            <a:endParaRPr lang="en-GB" dirty="0" smtClean="0"/>
          </a:p>
          <a:p>
            <a:pPr lvl="1"/>
            <a:r>
              <a:rPr lang="en-GB" dirty="0" smtClean="0"/>
              <a:t>over utilisation</a:t>
            </a:r>
          </a:p>
          <a:p>
            <a:r>
              <a:rPr lang="en-GB" b="1" dirty="0" smtClean="0"/>
              <a:t>Mucosal defect</a:t>
            </a:r>
          </a:p>
          <a:p>
            <a:pPr lvl="1"/>
            <a:r>
              <a:rPr lang="en-GB" dirty="0" smtClean="0"/>
              <a:t>Mucosal loss</a:t>
            </a:r>
          </a:p>
          <a:p>
            <a:pPr lvl="1"/>
            <a:r>
              <a:rPr lang="en-GB" dirty="0" smtClean="0"/>
              <a:t>Mucosal disease</a:t>
            </a:r>
          </a:p>
          <a:p>
            <a:r>
              <a:rPr lang="en-GB" b="1" dirty="0" smtClean="0"/>
              <a:t>Transport defects</a:t>
            </a:r>
          </a:p>
          <a:p>
            <a:pPr lvl="1"/>
            <a:r>
              <a:rPr lang="en-GB" dirty="0" smtClean="0"/>
              <a:t>Defective vessels or </a:t>
            </a:r>
            <a:r>
              <a:rPr lang="en-GB" dirty="0" err="1" smtClean="0"/>
              <a:t>lymphatics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80919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Clinical features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Weight loss or failure to gain weight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Flatulence and abdominal distension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Chronic diarrhoea</a:t>
            </a:r>
          </a:p>
          <a:p>
            <a:pPr lvl="1"/>
            <a:r>
              <a:rPr lang="en-GB" dirty="0" smtClean="0"/>
              <a:t>&gt; 4 weeks; stool &gt; 200g / D</a:t>
            </a:r>
          </a:p>
          <a:p>
            <a:pPr lvl="1"/>
            <a:r>
              <a:rPr lang="en-GB" dirty="0" smtClean="0"/>
              <a:t>Watery – osmotic load, </a:t>
            </a:r>
            <a:r>
              <a:rPr lang="en-GB" dirty="0" err="1" smtClean="0"/>
              <a:t>hydroxy</a:t>
            </a:r>
            <a:r>
              <a:rPr lang="en-GB" dirty="0" smtClean="0"/>
              <a:t> FAs</a:t>
            </a:r>
          </a:p>
          <a:p>
            <a:pPr lvl="1"/>
            <a:r>
              <a:rPr lang="en-GB" dirty="0" err="1" smtClean="0"/>
              <a:t>Steatorrhoea</a:t>
            </a:r>
            <a:r>
              <a:rPr lang="en-GB" dirty="0" smtClean="0"/>
              <a:t> – pale, bulky, malodorous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Features of nutritional deficiencies</a:t>
            </a:r>
          </a:p>
          <a:p>
            <a:pPr lvl="1"/>
            <a:r>
              <a:rPr lang="en-GB" dirty="0" err="1" smtClean="0"/>
              <a:t>Hypoalbuminaemia</a:t>
            </a:r>
            <a:r>
              <a:rPr lang="en-GB" dirty="0" smtClean="0"/>
              <a:t> - oedema</a:t>
            </a:r>
          </a:p>
          <a:p>
            <a:pPr lvl="1"/>
            <a:r>
              <a:rPr lang="en-GB" dirty="0" smtClean="0"/>
              <a:t>Fe, folic acid, B</a:t>
            </a:r>
            <a:r>
              <a:rPr lang="en-GB" baseline="-25000" dirty="0" smtClean="0"/>
              <a:t>12</a:t>
            </a:r>
            <a:r>
              <a:rPr lang="en-GB" dirty="0" smtClean="0"/>
              <a:t> – anaemia</a:t>
            </a:r>
          </a:p>
          <a:p>
            <a:pPr lvl="1"/>
            <a:r>
              <a:rPr lang="en-GB" dirty="0" smtClean="0"/>
              <a:t>B</a:t>
            </a:r>
            <a:r>
              <a:rPr lang="en-GB" baseline="-25000" dirty="0" smtClean="0"/>
              <a:t>12</a:t>
            </a:r>
            <a:r>
              <a:rPr lang="en-GB" dirty="0" smtClean="0"/>
              <a:t> – peripheral neuropathy</a:t>
            </a:r>
          </a:p>
          <a:p>
            <a:pPr lvl="1"/>
            <a:r>
              <a:rPr lang="en-GB" dirty="0" smtClean="0"/>
              <a:t>Vitamin K – easy bruising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Case presentation 1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372" y="1484784"/>
            <a:ext cx="7354036" cy="47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Fat </a:t>
            </a:r>
            <a:r>
              <a:rPr lang="en-GB" b="1" dirty="0" err="1" smtClean="0">
                <a:solidFill>
                  <a:srgbClr val="C00000"/>
                </a:solidFill>
              </a:rPr>
              <a:t>malabsoption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Steatorrhoea</a:t>
            </a:r>
            <a:r>
              <a:rPr lang="en-GB" dirty="0" smtClean="0"/>
              <a:t> – “Oily stools”</a:t>
            </a:r>
          </a:p>
          <a:p>
            <a:r>
              <a:rPr lang="en-GB" dirty="0" smtClean="0"/>
              <a:t>Possible deficiencies of fat soluble vitamins – A,D,E and K</a:t>
            </a:r>
          </a:p>
          <a:p>
            <a:r>
              <a:rPr lang="en-GB" dirty="0" smtClean="0"/>
              <a:t>Causes</a:t>
            </a:r>
          </a:p>
          <a:p>
            <a:pPr lvl="1"/>
            <a:r>
              <a:rPr lang="en-GB" dirty="0" smtClean="0"/>
              <a:t>Bacterial overgrowth</a:t>
            </a:r>
          </a:p>
          <a:p>
            <a:pPr lvl="1"/>
            <a:r>
              <a:rPr lang="en-GB" dirty="0" smtClean="0"/>
              <a:t>Pancreatic insufficiency</a:t>
            </a:r>
          </a:p>
          <a:p>
            <a:pPr lvl="1"/>
            <a:r>
              <a:rPr lang="en-GB" dirty="0" smtClean="0"/>
              <a:t>Mucosal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759</Words>
  <Application>Microsoft Office PowerPoint</Application>
  <PresentationFormat>On-screen Show (4:3)</PresentationFormat>
  <Paragraphs>192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Malabsorption</vt:lpstr>
      <vt:lpstr>Intestinal absorption</vt:lpstr>
      <vt:lpstr>Digestion &amp; absorption</vt:lpstr>
      <vt:lpstr>Malabsorption</vt:lpstr>
      <vt:lpstr>Malabsoprtion</vt:lpstr>
      <vt:lpstr>PowerPoint Presentation</vt:lpstr>
      <vt:lpstr>Clinical features</vt:lpstr>
      <vt:lpstr>Case presentation 1</vt:lpstr>
      <vt:lpstr>Fat malabsoption</vt:lpstr>
      <vt:lpstr>Fat malabsoption</vt:lpstr>
      <vt:lpstr>Bile salt inactivation - SIBO</vt:lpstr>
      <vt:lpstr>Conditions predisposing to SIBO</vt:lpstr>
      <vt:lpstr>SI Diverticulosis</vt:lpstr>
      <vt:lpstr>Pathophysiology of malabsorption in SIBO</vt:lpstr>
      <vt:lpstr>Diagnosis of SIBO</vt:lpstr>
      <vt:lpstr>H2 Breath test</vt:lpstr>
      <vt:lpstr>Treatment of SIBO</vt:lpstr>
      <vt:lpstr>Increased bile salt losses</vt:lpstr>
      <vt:lpstr>Case presentation 1 - answers</vt:lpstr>
      <vt:lpstr>Defective nutrient hydrolysis</vt:lpstr>
      <vt:lpstr>Tests for pancreatic insufficiency</vt:lpstr>
      <vt:lpstr>PowerPoint Presentation</vt:lpstr>
      <vt:lpstr>Malabsoption : Mucosal loss</vt:lpstr>
      <vt:lpstr>Malabsoption : Mucosal disease</vt:lpstr>
      <vt:lpstr>Mucosal disease: Crohn disease</vt:lpstr>
      <vt:lpstr>Coeliac disease</vt:lpstr>
      <vt:lpstr>Coeliac disease: Pathogenesis</vt:lpstr>
      <vt:lpstr>Coeliac disease: Pathology</vt:lpstr>
      <vt:lpstr>Coeliac disease: Clinical presentation</vt:lpstr>
      <vt:lpstr>Coeliac disease: Associated disease</vt:lpstr>
      <vt:lpstr>Coeliac disease: Diagnosis</vt:lpstr>
      <vt:lpstr>Coeliac disease: Treatment</vt:lpstr>
      <vt:lpstr>Drugs causing malabsoption</vt:lpstr>
      <vt:lpstr>D- xylose test: General test for malabsoption</vt:lpstr>
      <vt:lpstr>PowerPoint Presentation</vt:lpstr>
      <vt:lpstr>Case presentation 2 </vt:lpstr>
      <vt:lpstr>Osmotic diarrhoea</vt:lpstr>
      <vt:lpstr>Lactose intolerance</vt:lpstr>
      <vt:lpstr>Case presentation 2 - answers </vt:lpstr>
      <vt:lpstr>Medical Care</vt:lpstr>
      <vt:lpstr>Nutritional support</vt:lpstr>
      <vt:lpstr>Treatment of causative disease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Malabsorption</dc:title>
  <dc:creator>Madunil Niriella</dc:creator>
  <cp:lastModifiedBy>PURNIMA</cp:lastModifiedBy>
  <cp:revision>39</cp:revision>
  <dcterms:created xsi:type="dcterms:W3CDTF">2012-05-02T07:09:39Z</dcterms:created>
  <dcterms:modified xsi:type="dcterms:W3CDTF">2018-08-14T07:35:32Z</dcterms:modified>
</cp:coreProperties>
</file>