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4" r:id="rId3"/>
    <p:sldId id="305" r:id="rId4"/>
    <p:sldId id="306" r:id="rId5"/>
    <p:sldId id="307" r:id="rId6"/>
    <p:sldId id="308" r:id="rId7"/>
    <p:sldId id="310" r:id="rId8"/>
    <p:sldId id="309" r:id="rId9"/>
    <p:sldId id="299" r:id="rId10"/>
    <p:sldId id="259" r:id="rId11"/>
    <p:sldId id="295" r:id="rId12"/>
    <p:sldId id="296" r:id="rId13"/>
    <p:sldId id="260" r:id="rId14"/>
    <p:sldId id="313" r:id="rId15"/>
    <p:sldId id="298" r:id="rId16"/>
    <p:sldId id="300" r:id="rId17"/>
    <p:sldId id="262" r:id="rId18"/>
    <p:sldId id="263" r:id="rId19"/>
    <p:sldId id="264" r:id="rId20"/>
    <p:sldId id="266" r:id="rId21"/>
    <p:sldId id="265" r:id="rId22"/>
    <p:sldId id="283" r:id="rId23"/>
    <p:sldId id="267" r:id="rId24"/>
    <p:sldId id="268" r:id="rId25"/>
    <p:sldId id="284" r:id="rId26"/>
    <p:sldId id="287" r:id="rId27"/>
    <p:sldId id="269" r:id="rId28"/>
    <p:sldId id="270" r:id="rId29"/>
    <p:sldId id="282" r:id="rId30"/>
    <p:sldId id="301" r:id="rId31"/>
    <p:sldId id="271" r:id="rId32"/>
    <p:sldId id="273" r:id="rId33"/>
    <p:sldId id="274" r:id="rId34"/>
    <p:sldId id="275" r:id="rId35"/>
    <p:sldId id="276" r:id="rId36"/>
    <p:sldId id="277" r:id="rId37"/>
    <p:sldId id="278" r:id="rId38"/>
    <p:sldId id="288" r:id="rId39"/>
    <p:sldId id="280" r:id="rId40"/>
    <p:sldId id="286" r:id="rId41"/>
    <p:sldId id="281" r:id="rId42"/>
    <p:sldId id="302" r:id="rId43"/>
    <p:sldId id="291" r:id="rId44"/>
    <p:sldId id="292" r:id="rId45"/>
    <p:sldId id="312" r:id="rId46"/>
    <p:sldId id="289" r:id="rId47"/>
    <p:sldId id="290" r:id="rId48"/>
    <p:sldId id="30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4ED277"/>
    <a:srgbClr val="45DB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18" autoAdjust="0"/>
  </p:normalViewPr>
  <p:slideViewPr>
    <p:cSldViewPr>
      <p:cViewPr>
        <p:scale>
          <a:sx n="80" d="100"/>
          <a:sy n="80" d="100"/>
        </p:scale>
        <p:origin x="-97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82B4B-2189-451F-8A48-E957E8EEC3A7}" type="datetimeFigureOut">
              <a:rPr lang="en-US" smtClean="0"/>
              <a:pPr/>
              <a:t>10/31/2016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570CB-A9D8-46B1-9D0B-102C02E688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481" y="1371600"/>
            <a:ext cx="8077200" cy="1470025"/>
          </a:xfrm>
        </p:spPr>
        <p:txBody>
          <a:bodyPr/>
          <a:lstStyle/>
          <a:p>
            <a:r>
              <a:rPr lang="en-US" b="1" dirty="0" smtClean="0"/>
              <a:t>Non-Alcoholic Fatty Liver Disease (NAFLD)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12192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Madunil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Niriella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31.10.16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FoM Ragam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466725"/>
            <a:ext cx="828675" cy="82867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685800" y="2895600"/>
            <a:ext cx="7848600" cy="2438400"/>
            <a:chOff x="1219200" y="3429000"/>
            <a:chExt cx="6324600" cy="1600200"/>
          </a:xfrm>
        </p:grpSpPr>
        <p:pic>
          <p:nvPicPr>
            <p:cNvPr id="7" name="Picture 6" descr="lifestyle-change-jogger.jpg"/>
            <p:cNvPicPr>
              <a:picLocks noChangeAspect="1"/>
            </p:cNvPicPr>
            <p:nvPr/>
          </p:nvPicPr>
          <p:blipFill>
            <a:blip r:embed="rId3" cstate="print"/>
            <a:srcRect l="6320"/>
            <a:stretch>
              <a:fillRect/>
            </a:stretch>
          </p:blipFill>
          <p:spPr>
            <a:xfrm>
              <a:off x="3227151" y="3429000"/>
              <a:ext cx="2259249" cy="1600200"/>
            </a:xfrm>
            <a:prstGeom prst="rect">
              <a:avLst/>
            </a:prstGeom>
          </p:spPr>
        </p:pic>
        <p:pic>
          <p:nvPicPr>
            <p:cNvPr id="8" name="Picture 7" descr="vitamin-E-or-fish-oil.jpg"/>
            <p:cNvPicPr>
              <a:picLocks noChangeAspect="1"/>
            </p:cNvPicPr>
            <p:nvPr/>
          </p:nvPicPr>
          <p:blipFill>
            <a:blip r:embed="rId4" cstate="print"/>
            <a:srcRect r="15790"/>
            <a:stretch>
              <a:fillRect/>
            </a:stretch>
          </p:blipFill>
          <p:spPr>
            <a:xfrm>
              <a:off x="5486400" y="3429000"/>
              <a:ext cx="2057400" cy="1600200"/>
            </a:xfrm>
            <a:prstGeom prst="rect">
              <a:avLst/>
            </a:prstGeom>
          </p:spPr>
        </p:pic>
        <p:pic>
          <p:nvPicPr>
            <p:cNvPr id="10" name="Picture 9" descr="healthy deit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9200" y="3429000"/>
              <a:ext cx="2057400" cy="16002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Natural history of NAFLD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1"/>
            <a:ext cx="6248400" cy="529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86400" y="6336268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Torres DM, </a:t>
            </a:r>
            <a:r>
              <a:rPr lang="pt-BR" sz="1600" i="1" dirty="0" smtClean="0"/>
              <a:t>Clin Gastro Hepatol </a:t>
            </a:r>
            <a:r>
              <a:rPr lang="pt-BR" sz="1600" dirty="0" smtClean="0"/>
              <a:t>2012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Natural history of NAFLD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1"/>
            <a:ext cx="6248400" cy="529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86400" y="6336268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Torres DM, </a:t>
            </a:r>
            <a:r>
              <a:rPr lang="pt-BR" sz="1600" i="1" dirty="0" smtClean="0"/>
              <a:t>Clin Gastro Hepatol </a:t>
            </a:r>
            <a:r>
              <a:rPr lang="pt-BR" sz="1600" dirty="0" smtClean="0"/>
              <a:t>2012</a:t>
            </a:r>
            <a:endParaRPr lang="en-US" sz="1600" dirty="0"/>
          </a:p>
        </p:txBody>
      </p:sp>
      <p:sp>
        <p:nvSpPr>
          <p:cNvPr id="6" name="Left Arrow Callout 5"/>
          <p:cNvSpPr/>
          <p:nvPr/>
        </p:nvSpPr>
        <p:spPr>
          <a:xfrm>
            <a:off x="5029200" y="1219200"/>
            <a:ext cx="3657600" cy="1447800"/>
          </a:xfrm>
          <a:prstGeom prst="leftArrowCallout">
            <a:avLst/>
          </a:prstGeom>
          <a:solidFill>
            <a:srgbClr val="FFC000">
              <a:alpha val="4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1219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Life style modification</a:t>
            </a:r>
          </a:p>
          <a:p>
            <a:endParaRPr lang="en-US" b="1" dirty="0" smtClean="0"/>
          </a:p>
          <a:p>
            <a:r>
              <a:rPr lang="en-US" b="1" dirty="0" smtClean="0"/>
              <a:t>Treatment of associated metabolic co-morbidities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Natural history of NAFLD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219201"/>
            <a:ext cx="6248400" cy="529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86400" y="6336268"/>
            <a:ext cx="3276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smtClean="0"/>
              <a:t>Torres DM, </a:t>
            </a:r>
            <a:r>
              <a:rPr lang="pt-BR" sz="1600" i="1" dirty="0" smtClean="0"/>
              <a:t>Clin Gastro Hepatol </a:t>
            </a:r>
            <a:r>
              <a:rPr lang="pt-BR" sz="1600" dirty="0" smtClean="0"/>
              <a:t>2012</a:t>
            </a:r>
            <a:endParaRPr lang="en-US" sz="1600" dirty="0"/>
          </a:p>
        </p:txBody>
      </p:sp>
      <p:sp>
        <p:nvSpPr>
          <p:cNvPr id="6" name="Left Arrow Callout 5"/>
          <p:cNvSpPr/>
          <p:nvPr/>
        </p:nvSpPr>
        <p:spPr>
          <a:xfrm>
            <a:off x="5029200" y="1219200"/>
            <a:ext cx="3657600" cy="1447800"/>
          </a:xfrm>
          <a:prstGeom prst="leftArrowCallout">
            <a:avLst/>
          </a:prstGeom>
          <a:solidFill>
            <a:srgbClr val="FFC000">
              <a:alpha val="4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324600" y="1219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Life style modification</a:t>
            </a:r>
          </a:p>
          <a:p>
            <a:endParaRPr lang="en-US" b="1" dirty="0" smtClean="0"/>
          </a:p>
          <a:p>
            <a:r>
              <a:rPr lang="en-US" b="1" dirty="0" smtClean="0"/>
              <a:t>Treatment of associated metabolic co-morbidities</a:t>
            </a:r>
            <a:endParaRPr lang="en-US" b="1" dirty="0"/>
          </a:p>
        </p:txBody>
      </p:sp>
      <p:sp>
        <p:nvSpPr>
          <p:cNvPr id="8" name="Up Arrow Callout 7"/>
          <p:cNvSpPr/>
          <p:nvPr/>
        </p:nvSpPr>
        <p:spPr>
          <a:xfrm rot="3475244">
            <a:off x="806360" y="3024937"/>
            <a:ext cx="1163105" cy="2387878"/>
          </a:xfrm>
          <a:prstGeom prst="upArrowCallout">
            <a:avLst/>
          </a:prstGeom>
          <a:solidFill>
            <a:srgbClr val="FFC000">
              <a:alpha val="50000"/>
            </a:srgbClr>
          </a:solidFill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09600" y="3886200"/>
            <a:ext cx="1143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+ Liver directed therapies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“Red flags” for NASH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HTN</a:t>
            </a:r>
          </a:p>
          <a:p>
            <a:r>
              <a:rPr lang="en-US" dirty="0" smtClean="0"/>
              <a:t>Obesity</a:t>
            </a:r>
          </a:p>
          <a:p>
            <a:r>
              <a:rPr lang="en-US" dirty="0" smtClean="0"/>
              <a:t>Diabetes</a:t>
            </a:r>
          </a:p>
          <a:p>
            <a:r>
              <a:rPr lang="en-US" dirty="0" smtClean="0"/>
              <a:t>ALT and AST level</a:t>
            </a:r>
          </a:p>
          <a:p>
            <a:r>
              <a:rPr lang="en-US" dirty="0" smtClean="0"/>
              <a:t>AST/ALT ratio</a:t>
            </a:r>
          </a:p>
          <a:p>
            <a:r>
              <a:rPr lang="en-US" dirty="0" smtClean="0"/>
              <a:t>Insulin level</a:t>
            </a:r>
          </a:p>
          <a:p>
            <a:r>
              <a:rPr lang="en-US" dirty="0" smtClean="0"/>
              <a:t>PNPLA3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7143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495800" y="1600200"/>
            <a:ext cx="396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No </a:t>
            </a:r>
            <a:r>
              <a:rPr lang="en-US" sz="2400" b="1" dirty="0"/>
              <a:t>lab test or imaging study will be able to predict with 100% accuracy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3352800"/>
            <a:ext cx="4191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</a:t>
            </a:r>
            <a:r>
              <a:rPr lang="en-US" sz="2400" b="1" dirty="0" smtClean="0"/>
              <a:t>he more risk factors… the more concerned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52578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Accept a lower threshold to biopsy</a:t>
            </a:r>
            <a:endParaRPr lang="en-US" sz="2400" b="1" dirty="0"/>
          </a:p>
        </p:txBody>
      </p:sp>
      <p:sp>
        <p:nvSpPr>
          <p:cNvPr id="10" name="Right Brace 9"/>
          <p:cNvSpPr/>
          <p:nvPr/>
        </p:nvSpPr>
        <p:spPr>
          <a:xfrm>
            <a:off x="3810000" y="1600200"/>
            <a:ext cx="457200" cy="4343400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Liver biopsy for NAFLD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‘High risk patients’</a:t>
            </a:r>
          </a:p>
          <a:p>
            <a:pPr lvl="1"/>
            <a:r>
              <a:rPr lang="en-US" dirty="0" smtClean="0"/>
              <a:t>with multiple risk factors for NASH/fibrosis</a:t>
            </a:r>
          </a:p>
          <a:p>
            <a:r>
              <a:rPr lang="en-US" b="1" dirty="0" smtClean="0"/>
              <a:t>Secondary cause for fatty liver cannot be excluded </a:t>
            </a:r>
          </a:p>
          <a:p>
            <a:pPr lvl="1"/>
            <a:r>
              <a:rPr lang="en-US" dirty="0" smtClean="0"/>
              <a:t>by other tests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Current therapies for NAFLD</a:t>
            </a:r>
            <a:endParaRPr lang="en-GB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Life style modification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Life style modification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Weight loss</a:t>
            </a:r>
          </a:p>
          <a:p>
            <a:endParaRPr lang="en-GB" dirty="0" smtClean="0"/>
          </a:p>
          <a:p>
            <a:r>
              <a:rPr lang="en-GB" dirty="0" smtClean="0"/>
              <a:t>Increased physical activity and regular exercise </a:t>
            </a:r>
          </a:p>
          <a:p>
            <a:endParaRPr lang="en-GB" dirty="0" smtClean="0"/>
          </a:p>
          <a:p>
            <a:r>
              <a:rPr lang="en-GB" dirty="0" smtClean="0"/>
              <a:t>Healthy eating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Vital in managing </a:t>
            </a:r>
            <a:r>
              <a:rPr lang="en-GB" b="1" i="1" dirty="0" smtClean="0"/>
              <a:t>all patients with NAFLD (NAFL and NASH ± fibrosis)</a:t>
            </a:r>
            <a:endParaRPr lang="en-GB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Intensive life style changes (vs. education alone)</a:t>
            </a:r>
          </a:p>
          <a:p>
            <a:pPr lvl="1"/>
            <a:r>
              <a:rPr lang="en-GB" dirty="0" smtClean="0"/>
              <a:t>Dietary advise and regular moderate physical activity (200 min per week)</a:t>
            </a:r>
          </a:p>
          <a:p>
            <a:pPr lvl="1"/>
            <a:r>
              <a:rPr lang="en-GB" dirty="0" smtClean="0"/>
              <a:t>for 48 weeks</a:t>
            </a:r>
          </a:p>
          <a:p>
            <a:r>
              <a:rPr lang="en-GB" dirty="0" smtClean="0"/>
              <a:t>9.3% overall weight reduction 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vs</a:t>
            </a:r>
            <a:r>
              <a:rPr lang="en-GB" dirty="0" smtClean="0"/>
              <a:t> 0.2% controls)</a:t>
            </a:r>
          </a:p>
          <a:p>
            <a:r>
              <a:rPr lang="en-GB" dirty="0" smtClean="0"/>
              <a:t>Resulted in improvement </a:t>
            </a:r>
          </a:p>
          <a:p>
            <a:pPr lvl="1"/>
            <a:r>
              <a:rPr lang="en-GB" i="1" dirty="0" smtClean="0"/>
              <a:t>in </a:t>
            </a:r>
            <a:r>
              <a:rPr lang="en-GB" i="1" dirty="0" err="1" smtClean="0"/>
              <a:t>steatosis</a:t>
            </a:r>
            <a:r>
              <a:rPr lang="en-GB" i="1" dirty="0" smtClean="0"/>
              <a:t> and inflammation on biopsy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Life style modification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6096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Promrat</a:t>
            </a:r>
            <a:r>
              <a:rPr lang="en-GB" dirty="0" smtClean="0"/>
              <a:t> K et al. </a:t>
            </a:r>
            <a:r>
              <a:rPr lang="en-GB" i="1" dirty="0" err="1" smtClean="0"/>
              <a:t>Hepatology</a:t>
            </a:r>
            <a:r>
              <a:rPr lang="en-GB" dirty="0" smtClean="0"/>
              <a:t> 2010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Diet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Optimum diet to treat NAFLD</a:t>
            </a:r>
          </a:p>
          <a:p>
            <a:pPr lvl="1"/>
            <a:r>
              <a:rPr lang="en-GB" dirty="0" smtClean="0"/>
              <a:t>Not known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Recommendations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Intervention</a:t>
            </a:r>
          </a:p>
          <a:p>
            <a:pPr lvl="1"/>
            <a:r>
              <a:rPr lang="en-GB" b="1" dirty="0" smtClean="0"/>
              <a:t>Calorie restricted diet </a:t>
            </a:r>
          </a:p>
          <a:p>
            <a:pPr lvl="2"/>
            <a:r>
              <a:rPr lang="en-GB" dirty="0" smtClean="0"/>
              <a:t>600 calories less than daily requirement</a:t>
            </a:r>
          </a:p>
          <a:p>
            <a:pPr lvl="1"/>
            <a:r>
              <a:rPr lang="en-GB" b="1" dirty="0" smtClean="0"/>
              <a:t>Avoid saturated fats, simple carbohydrates and sweetened drinks</a:t>
            </a:r>
          </a:p>
          <a:p>
            <a:pPr lvl="1"/>
            <a:r>
              <a:rPr lang="en-GB" b="1" dirty="0" smtClean="0"/>
              <a:t>Moderate carbohydrate, low fat, low </a:t>
            </a:r>
            <a:r>
              <a:rPr lang="en-GB" b="1" dirty="0" err="1" smtClean="0"/>
              <a:t>glycaemic</a:t>
            </a:r>
            <a:r>
              <a:rPr lang="en-GB" b="1" dirty="0" smtClean="0"/>
              <a:t> index </a:t>
            </a:r>
          </a:p>
          <a:p>
            <a:pPr lvl="2"/>
            <a:r>
              <a:rPr lang="en-GB" dirty="0" smtClean="0"/>
              <a:t>Emphasis on fruits and vegetables </a:t>
            </a:r>
          </a:p>
          <a:p>
            <a:pPr lvl="1"/>
            <a:endParaRPr lang="en-GB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/>
              <a:t>Hepatic </a:t>
            </a:r>
            <a:r>
              <a:rPr lang="en-GB" b="1" dirty="0" err="1" smtClean="0"/>
              <a:t>steatosis</a:t>
            </a:r>
            <a:r>
              <a:rPr lang="en-GB" b="1" dirty="0" smtClean="0"/>
              <a:t> </a:t>
            </a:r>
          </a:p>
          <a:p>
            <a:pPr lvl="1"/>
            <a:r>
              <a:rPr lang="en-GB" dirty="0" smtClean="0"/>
              <a:t>detected either on imaging or histology</a:t>
            </a:r>
          </a:p>
          <a:p>
            <a:r>
              <a:rPr lang="en-GB" dirty="0" smtClean="0"/>
              <a:t>In the </a:t>
            </a:r>
            <a:r>
              <a:rPr lang="en-GB" b="1" dirty="0" smtClean="0"/>
              <a:t>absence of secondary causes</a:t>
            </a:r>
          </a:p>
          <a:p>
            <a:pPr lvl="1"/>
            <a:r>
              <a:rPr lang="en-GB" i="1" dirty="0" smtClean="0"/>
              <a:t>Alcohol safe use</a:t>
            </a:r>
          </a:p>
          <a:p>
            <a:pPr lvl="2"/>
            <a:r>
              <a:rPr lang="en-GB" dirty="0" smtClean="0"/>
              <a:t>For males &lt; 14 units per week</a:t>
            </a:r>
          </a:p>
          <a:p>
            <a:pPr lvl="2"/>
            <a:r>
              <a:rPr lang="en-GB" dirty="0" smtClean="0"/>
              <a:t>For females &lt; 7 units per week</a:t>
            </a:r>
          </a:p>
          <a:p>
            <a:pPr lvl="1"/>
            <a:r>
              <a:rPr lang="en-GB" dirty="0" smtClean="0"/>
              <a:t>No </a:t>
            </a:r>
            <a:r>
              <a:rPr lang="en-GB" dirty="0" err="1" smtClean="0"/>
              <a:t>steatogenic</a:t>
            </a:r>
            <a:r>
              <a:rPr lang="en-GB" dirty="0" smtClean="0"/>
              <a:t> medication use</a:t>
            </a:r>
          </a:p>
          <a:p>
            <a:pPr lvl="1"/>
            <a:r>
              <a:rPr lang="en-GB" dirty="0" smtClean="0"/>
              <a:t>No chronic viral </a:t>
            </a:r>
            <a:r>
              <a:rPr lang="en-GB" dirty="0" err="1" smtClean="0"/>
              <a:t>heaptitis</a:t>
            </a:r>
            <a:endParaRPr lang="en-GB" dirty="0" smtClean="0"/>
          </a:p>
          <a:p>
            <a:pPr lvl="1"/>
            <a:r>
              <a:rPr lang="en-GB" dirty="0" smtClean="0"/>
              <a:t>No hereditary disorder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Targets</a:t>
            </a:r>
          </a:p>
          <a:p>
            <a:pPr lvl="1"/>
            <a:r>
              <a:rPr lang="en-GB" dirty="0" smtClean="0"/>
              <a:t>Aim to lose 0.5-1.0 kg/week</a:t>
            </a:r>
          </a:p>
          <a:p>
            <a:pPr lvl="1"/>
            <a:r>
              <a:rPr lang="en-GB" b="1" dirty="0" smtClean="0"/>
              <a:t>Aim to lose &gt;10% body weight and maintain loss</a:t>
            </a:r>
          </a:p>
          <a:p>
            <a:pPr lvl="1"/>
            <a:r>
              <a:rPr lang="en-GB" b="1" dirty="0" smtClean="0"/>
              <a:t>Bring BMI and WC into ethnicity specific ‘normal’ range</a:t>
            </a:r>
          </a:p>
          <a:p>
            <a:pPr lvl="2"/>
            <a:r>
              <a:rPr lang="en-GB" b="1" dirty="0" smtClean="0"/>
              <a:t>BMI &lt; 23 kg/m</a:t>
            </a:r>
            <a:r>
              <a:rPr lang="en-GB" b="1" baseline="30000" dirty="0" smtClean="0"/>
              <a:t>2</a:t>
            </a:r>
          </a:p>
          <a:p>
            <a:pPr lvl="2"/>
            <a:r>
              <a:rPr lang="en-GB" b="1" dirty="0" smtClean="0"/>
              <a:t>WC&lt;90 cm in males, WC&lt;80 cm in females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Diet</a:t>
            </a:r>
            <a:endParaRPr lang="en-GB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Diet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Intensive dietician-led intervention </a:t>
            </a:r>
            <a:r>
              <a:rPr lang="en-GB" dirty="0" smtClean="0"/>
              <a:t>vs. </a:t>
            </a:r>
            <a:r>
              <a:rPr lang="en-GB" b="1" dirty="0" smtClean="0"/>
              <a:t>Standard primary care for 12-month</a:t>
            </a:r>
          </a:p>
          <a:p>
            <a:pPr lvl="1"/>
            <a:r>
              <a:rPr lang="en-GB" dirty="0" smtClean="0"/>
              <a:t>More effective weight loss</a:t>
            </a:r>
          </a:p>
          <a:p>
            <a:pPr lvl="2"/>
            <a:r>
              <a:rPr lang="en-GB" dirty="0" smtClean="0"/>
              <a:t>5.6 </a:t>
            </a:r>
            <a:r>
              <a:rPr lang="en-GB" dirty="0" err="1" smtClean="0"/>
              <a:t>vs</a:t>
            </a:r>
            <a:r>
              <a:rPr lang="en-GB" dirty="0" smtClean="0"/>
              <a:t> 0.6 kg</a:t>
            </a:r>
          </a:p>
          <a:p>
            <a:pPr lvl="1"/>
            <a:r>
              <a:rPr lang="en-GB" dirty="0" smtClean="0"/>
              <a:t>Achieving remissions of NAFLD </a:t>
            </a:r>
          </a:p>
          <a:p>
            <a:pPr lvl="2"/>
            <a:r>
              <a:rPr lang="en-GB" dirty="0" smtClean="0"/>
              <a:t>64% </a:t>
            </a:r>
            <a:r>
              <a:rPr lang="en-GB" dirty="0" err="1" smtClean="0"/>
              <a:t>vs</a:t>
            </a:r>
            <a:r>
              <a:rPr lang="en-GB" dirty="0" smtClean="0"/>
              <a:t> 20%</a:t>
            </a:r>
          </a:p>
          <a:p>
            <a:r>
              <a:rPr lang="en-GB" b="1" dirty="0" smtClean="0"/>
              <a:t>≥9% loss of body weight</a:t>
            </a:r>
          </a:p>
          <a:p>
            <a:pPr lvl="1"/>
            <a:r>
              <a:rPr lang="en-GB" dirty="0" smtClean="0"/>
              <a:t>reduces </a:t>
            </a:r>
            <a:r>
              <a:rPr lang="en-GB" dirty="0" err="1" smtClean="0"/>
              <a:t>steatosis</a:t>
            </a:r>
            <a:r>
              <a:rPr lang="en-GB" dirty="0" smtClean="0"/>
              <a:t>, ballooning and hepatic inflammation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248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Wong VW et al. </a:t>
            </a:r>
            <a:r>
              <a:rPr lang="en-GB" i="1" dirty="0" smtClean="0"/>
              <a:t>J </a:t>
            </a:r>
            <a:r>
              <a:rPr lang="en-GB" i="1" dirty="0" err="1" smtClean="0"/>
              <a:t>Hepatol</a:t>
            </a:r>
            <a:r>
              <a:rPr lang="en-GB" i="1" dirty="0" smtClean="0"/>
              <a:t> </a:t>
            </a:r>
            <a:r>
              <a:rPr lang="en-GB" dirty="0" smtClean="0"/>
              <a:t>2013; Harrison SA et </a:t>
            </a:r>
            <a:r>
              <a:rPr lang="en-GB" dirty="0" err="1" smtClean="0"/>
              <a:t>al.</a:t>
            </a:r>
            <a:r>
              <a:rPr lang="en-GB" i="1" dirty="0" err="1" smtClean="0"/>
              <a:t>Hepatology</a:t>
            </a:r>
            <a:r>
              <a:rPr lang="en-GB" dirty="0" smtClean="0"/>
              <a:t> 2009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Coffee consumption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Dose dependent reduction in consumption of caffeine with increasing severity of </a:t>
            </a:r>
            <a:r>
              <a:rPr lang="en-GB" dirty="0" err="1" smtClean="0"/>
              <a:t>steatosis</a:t>
            </a:r>
            <a:endParaRPr lang="en-GB" dirty="0" smtClean="0"/>
          </a:p>
          <a:p>
            <a:r>
              <a:rPr lang="en-GB" dirty="0" smtClean="0"/>
              <a:t>Caffeinated coffee associated with reduced hepatic fibrosis in NASH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b="1" i="1" dirty="0" smtClean="0"/>
              <a:t>Moderate (2-4 cups) daily unsweetened coffee ingestion</a:t>
            </a:r>
            <a:r>
              <a:rPr lang="en-GB" b="1" dirty="0" smtClean="0"/>
              <a:t> </a:t>
            </a:r>
            <a:r>
              <a:rPr lang="en-GB" dirty="0" smtClean="0"/>
              <a:t>reasonable </a:t>
            </a:r>
            <a:r>
              <a:rPr lang="en-GB" b="1" i="1" dirty="0" smtClean="0"/>
              <a:t>adjunct</a:t>
            </a:r>
            <a:r>
              <a:rPr lang="en-GB" dirty="0" smtClean="0"/>
              <a:t> to therapy for NAFLD patients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2484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Gutierrez-</a:t>
            </a:r>
            <a:r>
              <a:rPr lang="en-US" dirty="0" err="1" smtClean="0"/>
              <a:t>Grobe</a:t>
            </a:r>
            <a:r>
              <a:rPr lang="en-US" dirty="0" smtClean="0"/>
              <a:t> et al. </a:t>
            </a:r>
            <a:r>
              <a:rPr lang="en-US" i="1" dirty="0" smtClean="0"/>
              <a:t>Ann </a:t>
            </a:r>
            <a:r>
              <a:rPr lang="en-US" i="1" dirty="0" err="1" smtClean="0"/>
              <a:t>Hepatol</a:t>
            </a:r>
            <a:r>
              <a:rPr lang="en-US" i="1" dirty="0" smtClean="0"/>
              <a:t> </a:t>
            </a:r>
            <a:r>
              <a:rPr lang="en-US" dirty="0" smtClean="0"/>
              <a:t>2012; Molly JW </a:t>
            </a:r>
            <a:r>
              <a:rPr lang="en-US" i="1" dirty="0" err="1" smtClean="0"/>
              <a:t>Hepatology</a:t>
            </a:r>
            <a:r>
              <a:rPr lang="en-US" dirty="0" smtClean="0"/>
              <a:t>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Exercise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Optimal exercise to treat NAFLD not known</a:t>
            </a:r>
          </a:p>
          <a:p>
            <a:endParaRPr lang="en-GB" dirty="0" smtClean="0"/>
          </a:p>
          <a:p>
            <a:r>
              <a:rPr lang="en-GB" dirty="0" smtClean="0"/>
              <a:t>Higher levels of habitual physical activity associated with lower levels of </a:t>
            </a:r>
            <a:r>
              <a:rPr lang="en-GB" dirty="0" err="1" smtClean="0"/>
              <a:t>steatosis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Improvement in liver fat and in liver enzymes by regular </a:t>
            </a:r>
            <a:r>
              <a:rPr lang="en-GB" dirty="0" err="1" smtClean="0"/>
              <a:t>excercise</a:t>
            </a:r>
            <a:r>
              <a:rPr lang="en-GB" dirty="0" smtClean="0"/>
              <a:t> independent of weight loss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Perseghin</a:t>
            </a:r>
            <a:r>
              <a:rPr lang="en-GB" dirty="0" smtClean="0"/>
              <a:t> G et al. </a:t>
            </a:r>
            <a:r>
              <a:rPr lang="en-GB" i="1" dirty="0" smtClean="0"/>
              <a:t>Diabetes Care</a:t>
            </a:r>
            <a:r>
              <a:rPr lang="en-GB" dirty="0" smtClean="0"/>
              <a:t> 2007; </a:t>
            </a:r>
            <a:r>
              <a:rPr lang="en-GB" dirty="0" err="1" smtClean="0"/>
              <a:t>Thoma</a:t>
            </a:r>
            <a:r>
              <a:rPr lang="en-GB" dirty="0" smtClean="0"/>
              <a:t> C et al.</a:t>
            </a:r>
            <a:r>
              <a:rPr lang="en-GB" i="1" dirty="0" smtClean="0"/>
              <a:t> J </a:t>
            </a:r>
            <a:r>
              <a:rPr lang="en-GB" i="1" dirty="0" err="1" smtClean="0"/>
              <a:t>Hepatol</a:t>
            </a:r>
            <a:r>
              <a:rPr lang="en-GB" dirty="0" smtClean="0"/>
              <a:t> 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Exercise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Recommendations</a:t>
            </a:r>
          </a:p>
          <a:p>
            <a:pPr lvl="1"/>
            <a:r>
              <a:rPr lang="en-GB" b="1" dirty="0" smtClean="0"/>
              <a:t>Increase </a:t>
            </a:r>
            <a:r>
              <a:rPr lang="en-GB" dirty="0" smtClean="0"/>
              <a:t>physical activity</a:t>
            </a:r>
          </a:p>
          <a:p>
            <a:pPr lvl="1"/>
            <a:r>
              <a:rPr lang="en-GB" b="1" dirty="0" smtClean="0"/>
              <a:t>Reduce</a:t>
            </a:r>
            <a:r>
              <a:rPr lang="en-GB" dirty="0" smtClean="0"/>
              <a:t> total sedentary time</a:t>
            </a:r>
          </a:p>
          <a:p>
            <a:pPr lvl="1"/>
            <a:r>
              <a:rPr lang="en-GB" b="1" dirty="0" smtClean="0"/>
              <a:t>30 </a:t>
            </a:r>
            <a:r>
              <a:rPr lang="en-GB" b="1" dirty="0" err="1" smtClean="0"/>
              <a:t>mins</a:t>
            </a:r>
            <a:r>
              <a:rPr lang="en-GB" b="1" dirty="0" smtClean="0"/>
              <a:t> moderate exercise 5x/wk</a:t>
            </a:r>
          </a:p>
          <a:p>
            <a:pPr lvl="1"/>
            <a:r>
              <a:rPr lang="en-GB" dirty="0" smtClean="0"/>
              <a:t>‘Aerobic’, ‘Resistance’, ‘High intensity’ exercise are </a:t>
            </a:r>
            <a:r>
              <a:rPr lang="en-GB" i="1" dirty="0" smtClean="0"/>
              <a:t>all effective</a:t>
            </a:r>
          </a:p>
          <a:p>
            <a:pPr lvl="1"/>
            <a:r>
              <a:rPr lang="en-GB" b="1" dirty="0" smtClean="0"/>
              <a:t>Aim for &gt; 10,000 steps/day </a:t>
            </a:r>
            <a:r>
              <a:rPr lang="en-GB" dirty="0" smtClean="0"/>
              <a:t>(pedometer)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Sleep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Comparison of </a:t>
            </a:r>
            <a:r>
              <a:rPr lang="en-GB" b="1" dirty="0" smtClean="0"/>
              <a:t>sleep 8.5 </a:t>
            </a:r>
            <a:r>
              <a:rPr lang="en-GB" b="1" dirty="0" err="1" smtClean="0"/>
              <a:t>vs</a:t>
            </a:r>
            <a:r>
              <a:rPr lang="en-GB" b="1" dirty="0" smtClean="0"/>
              <a:t> 5.5 hours each night </a:t>
            </a:r>
          </a:p>
          <a:p>
            <a:pPr lvl="1"/>
            <a:r>
              <a:rPr lang="en-GB" dirty="0" smtClean="0"/>
              <a:t>Moderate caloric restriction </a:t>
            </a:r>
          </a:p>
          <a:p>
            <a:pPr lvl="1"/>
            <a:r>
              <a:rPr lang="en-GB" dirty="0" smtClean="0"/>
              <a:t>Lost same amount of weight (~6.6 pounds) </a:t>
            </a:r>
          </a:p>
          <a:p>
            <a:r>
              <a:rPr lang="en-GB" b="1" dirty="0" smtClean="0"/>
              <a:t>Sleep curtailment </a:t>
            </a:r>
          </a:p>
          <a:p>
            <a:pPr lvl="1"/>
            <a:r>
              <a:rPr lang="en-GB" i="1" dirty="0" smtClean="0"/>
              <a:t>Decreased</a:t>
            </a:r>
            <a:r>
              <a:rPr lang="en-GB" dirty="0" smtClean="0"/>
              <a:t> proportion of weight lost as fat by 55%  </a:t>
            </a:r>
          </a:p>
          <a:p>
            <a:pPr lvl="1"/>
            <a:r>
              <a:rPr lang="en-GB" i="1" dirty="0" smtClean="0"/>
              <a:t>Increased</a:t>
            </a:r>
            <a:r>
              <a:rPr lang="en-GB" dirty="0" smtClean="0"/>
              <a:t> loss of fat-free mass by 60% 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dirty="0" smtClean="0"/>
              <a:t>7-9 hours of sleep each night</a:t>
            </a:r>
          </a:p>
          <a:p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6248400"/>
            <a:ext cx="7162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Nedeltcheva</a:t>
            </a:r>
            <a:r>
              <a:rPr lang="en-US" dirty="0" smtClean="0"/>
              <a:t> AV et al. </a:t>
            </a:r>
            <a:r>
              <a:rPr lang="en-US" i="1" dirty="0" smtClean="0"/>
              <a:t>Ann Intern Med </a:t>
            </a:r>
            <a:r>
              <a:rPr lang="en-US" dirty="0" smtClean="0"/>
              <a:t>2010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Weight loss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Generally reduces hepatic </a:t>
            </a:r>
            <a:r>
              <a:rPr lang="en-GB" dirty="0" err="1" smtClean="0"/>
              <a:t>steatosis</a:t>
            </a:r>
            <a:endParaRPr lang="en-GB" dirty="0" smtClean="0"/>
          </a:p>
          <a:p>
            <a:r>
              <a:rPr lang="en-GB" dirty="0" smtClean="0"/>
              <a:t>Achieved either by </a:t>
            </a:r>
          </a:p>
          <a:p>
            <a:pPr lvl="1"/>
            <a:r>
              <a:rPr lang="en-GB" dirty="0" err="1" smtClean="0"/>
              <a:t>hypocaloric</a:t>
            </a:r>
            <a:r>
              <a:rPr lang="en-GB" dirty="0" smtClean="0"/>
              <a:t> diet alone or </a:t>
            </a:r>
          </a:p>
          <a:p>
            <a:pPr lvl="1"/>
            <a:r>
              <a:rPr lang="en-GB" dirty="0" smtClean="0"/>
              <a:t>in conjunction with increased physical activity</a:t>
            </a:r>
          </a:p>
          <a:p>
            <a:r>
              <a:rPr lang="en-GB" b="1" dirty="0" smtClean="0"/>
              <a:t>Loss of at least 3-5% of body weight</a:t>
            </a:r>
          </a:p>
          <a:p>
            <a:pPr lvl="1"/>
            <a:r>
              <a:rPr lang="en-GB" dirty="0" smtClean="0"/>
              <a:t>Necessary to improve </a:t>
            </a:r>
            <a:r>
              <a:rPr lang="en-GB" dirty="0" err="1" smtClean="0"/>
              <a:t>steatosis</a:t>
            </a:r>
            <a:endParaRPr lang="en-GB" dirty="0" smtClean="0"/>
          </a:p>
          <a:p>
            <a:r>
              <a:rPr lang="en-GB" b="1" dirty="0" smtClean="0"/>
              <a:t>Greater weight loss (up to 10%) </a:t>
            </a:r>
          </a:p>
          <a:p>
            <a:pPr lvl="1"/>
            <a:r>
              <a:rPr lang="en-GB" dirty="0" smtClean="0"/>
              <a:t>may be needed to improve </a:t>
            </a:r>
            <a:r>
              <a:rPr lang="en-GB" dirty="0" err="1" smtClean="0"/>
              <a:t>necro</a:t>
            </a:r>
            <a:r>
              <a:rPr lang="en-GB" dirty="0" smtClean="0"/>
              <a:t>-inflammation</a:t>
            </a:r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Orlisatat</a:t>
            </a:r>
            <a:r>
              <a:rPr lang="en-GB" b="1" dirty="0" smtClean="0">
                <a:solidFill>
                  <a:srgbClr val="C00000"/>
                </a:solidFill>
              </a:rPr>
              <a:t> as aid to weight loss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 smtClean="0"/>
              <a:t>Orlistat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an enteric lipase inhibitor</a:t>
            </a:r>
          </a:p>
          <a:p>
            <a:pPr lvl="1"/>
            <a:r>
              <a:rPr lang="en-GB" dirty="0" smtClean="0"/>
              <a:t>leads to </a:t>
            </a:r>
            <a:r>
              <a:rPr lang="en-GB" dirty="0" err="1" smtClean="0"/>
              <a:t>malabsorption</a:t>
            </a:r>
            <a:r>
              <a:rPr lang="en-GB" dirty="0" smtClean="0"/>
              <a:t> of dietary fat</a:t>
            </a:r>
          </a:p>
          <a:p>
            <a:pPr lvl="1"/>
            <a:r>
              <a:rPr lang="en-GB" dirty="0" smtClean="0"/>
              <a:t>can aid weight loss in conjunction with LSM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dirty="0" smtClean="0"/>
              <a:t>Can be considered in subjects </a:t>
            </a:r>
          </a:p>
          <a:p>
            <a:pPr lvl="2"/>
            <a:r>
              <a:rPr lang="en-GB" dirty="0" smtClean="0"/>
              <a:t>BMI &gt; 30kg/m</a:t>
            </a:r>
            <a:r>
              <a:rPr lang="en-GB" baseline="30000" dirty="0" smtClean="0"/>
              <a:t>2 </a:t>
            </a:r>
            <a:r>
              <a:rPr lang="en-GB" dirty="0" smtClean="0"/>
              <a:t>and</a:t>
            </a:r>
          </a:p>
          <a:p>
            <a:pPr lvl="2"/>
            <a:r>
              <a:rPr lang="en-GB" dirty="0" smtClean="0"/>
              <a:t>who do not achieve target weight by LSM</a:t>
            </a:r>
          </a:p>
          <a:p>
            <a:pPr lvl="1"/>
            <a:r>
              <a:rPr lang="en-GB" dirty="0" smtClean="0"/>
              <a:t>Continue only if </a:t>
            </a:r>
          </a:p>
          <a:p>
            <a:pPr lvl="2"/>
            <a:r>
              <a:rPr lang="en-GB" dirty="0" smtClean="0"/>
              <a:t>&gt; 5% loss in 3 months</a:t>
            </a:r>
          </a:p>
          <a:p>
            <a:pPr lvl="2"/>
            <a:r>
              <a:rPr lang="en-GB" dirty="0" smtClean="0"/>
              <a:t>Not greater than for a year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NICE Clinical guidelines. CG43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Bariatric surgery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Optimum type of bariatric surgery for NASH not known</a:t>
            </a:r>
          </a:p>
          <a:p>
            <a:pPr lvl="1"/>
            <a:r>
              <a:rPr lang="en-GB" b="1" i="1" dirty="0" smtClean="0"/>
              <a:t>Cannot be </a:t>
            </a:r>
            <a:r>
              <a:rPr lang="en-GB" b="1" dirty="0" smtClean="0"/>
              <a:t>considered as a primary treatment for NASH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b="1" dirty="0" smtClean="0"/>
              <a:t>Considered as treatment for obesity </a:t>
            </a:r>
            <a:r>
              <a:rPr lang="en-GB" dirty="0" smtClean="0"/>
              <a:t>for patients with</a:t>
            </a:r>
          </a:p>
          <a:p>
            <a:pPr lvl="2"/>
            <a:r>
              <a:rPr lang="en-GB" dirty="0" smtClean="0"/>
              <a:t>BMI &gt; 40kg/m</a:t>
            </a:r>
            <a:r>
              <a:rPr lang="en-GB" baseline="30000" dirty="0" smtClean="0"/>
              <a:t>2 </a:t>
            </a:r>
          </a:p>
          <a:p>
            <a:pPr lvl="2"/>
            <a:r>
              <a:rPr lang="en-GB" dirty="0" smtClean="0"/>
              <a:t>BMI between 35-40kg/m</a:t>
            </a:r>
            <a:r>
              <a:rPr lang="en-GB" baseline="30000" dirty="0" smtClean="0"/>
              <a:t>2 </a:t>
            </a:r>
            <a:r>
              <a:rPr lang="en-GB" dirty="0" smtClean="0"/>
              <a:t>with co-morbidities likely to improve with weight loss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72200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NICE Clinical guidelines. CG43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Alcohol use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dirty="0" smtClean="0"/>
              <a:t>Patients with NAFLD </a:t>
            </a:r>
            <a:r>
              <a:rPr lang="en-GB" b="1" i="1" dirty="0" smtClean="0"/>
              <a:t>should not </a:t>
            </a:r>
            <a:r>
              <a:rPr lang="en-GB" i="1" dirty="0" smtClean="0"/>
              <a:t>consume </a:t>
            </a:r>
            <a:r>
              <a:rPr lang="en-GB" b="1" i="1" dirty="0" smtClean="0"/>
              <a:t>heavy amounts of alcohol </a:t>
            </a:r>
          </a:p>
          <a:p>
            <a:pPr lvl="2"/>
            <a:r>
              <a:rPr lang="en-GB" dirty="0" smtClean="0"/>
              <a:t>more than </a:t>
            </a:r>
            <a:r>
              <a:rPr lang="en-GB" i="1" dirty="0" smtClean="0"/>
              <a:t>4 drinks on any day or &gt; 14 drinks per week </a:t>
            </a:r>
            <a:r>
              <a:rPr lang="en-GB" dirty="0" smtClean="0"/>
              <a:t>in </a:t>
            </a:r>
            <a:r>
              <a:rPr lang="en-GB" i="1" dirty="0" smtClean="0"/>
              <a:t>men</a:t>
            </a:r>
          </a:p>
          <a:p>
            <a:pPr lvl="2"/>
            <a:r>
              <a:rPr lang="en-GB" dirty="0" smtClean="0"/>
              <a:t>more than </a:t>
            </a:r>
            <a:r>
              <a:rPr lang="en-GB" i="1" dirty="0" smtClean="0"/>
              <a:t>3 drinks on any day or &gt; 7 drinks per week </a:t>
            </a:r>
            <a:r>
              <a:rPr lang="en-GB" dirty="0" smtClean="0"/>
              <a:t>in </a:t>
            </a:r>
            <a:r>
              <a:rPr lang="en-GB" i="1" dirty="0" smtClean="0"/>
              <a:t>women</a:t>
            </a:r>
          </a:p>
          <a:p>
            <a:pPr lvl="1"/>
            <a:r>
              <a:rPr lang="en-GB" b="1" dirty="0" smtClean="0"/>
              <a:t>No recommendation </a:t>
            </a:r>
            <a:r>
              <a:rPr lang="en-GB" dirty="0" smtClean="0"/>
              <a:t>can be made with regards to </a:t>
            </a:r>
            <a:r>
              <a:rPr lang="en-GB" b="1" i="1" dirty="0" smtClean="0"/>
              <a:t>non-heavy consumption of alcohol </a:t>
            </a:r>
            <a:r>
              <a:rPr lang="en-GB" dirty="0" smtClean="0"/>
              <a:t>by individuals with NAFLD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Disease Spectrum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NAFL </a:t>
            </a:r>
            <a:r>
              <a:rPr lang="en-US" dirty="0" smtClean="0"/>
              <a:t>(</a:t>
            </a:r>
            <a:r>
              <a:rPr lang="en-GB" dirty="0" smtClean="0"/>
              <a:t>non-alcoholic fatty liver )</a:t>
            </a:r>
            <a:endParaRPr lang="en-US" dirty="0" smtClean="0"/>
          </a:p>
          <a:p>
            <a:pPr lvl="1"/>
            <a:r>
              <a:rPr lang="en-GB" dirty="0" smtClean="0"/>
              <a:t>fat deposition </a:t>
            </a:r>
            <a:r>
              <a:rPr lang="en-GB" i="1" dirty="0" smtClean="0"/>
              <a:t>without</a:t>
            </a:r>
            <a:r>
              <a:rPr lang="en-GB" dirty="0" smtClean="0"/>
              <a:t> inflammation or </a:t>
            </a:r>
            <a:r>
              <a:rPr lang="en-GB" dirty="0" err="1" smtClean="0"/>
              <a:t>hepatocellular</a:t>
            </a:r>
            <a:r>
              <a:rPr lang="en-GB" dirty="0" smtClean="0"/>
              <a:t> injury</a:t>
            </a:r>
            <a:endParaRPr lang="en-US" dirty="0" smtClean="0"/>
          </a:p>
          <a:p>
            <a:r>
              <a:rPr lang="en-US" b="1" dirty="0" smtClean="0"/>
              <a:t>NASH</a:t>
            </a:r>
            <a:r>
              <a:rPr lang="en-US" dirty="0" smtClean="0"/>
              <a:t> (</a:t>
            </a:r>
            <a:r>
              <a:rPr lang="en-GB" dirty="0" smtClean="0"/>
              <a:t>non-alcoholic </a:t>
            </a:r>
            <a:r>
              <a:rPr lang="en-GB" dirty="0" err="1" smtClean="0"/>
              <a:t>steatohepatitis</a:t>
            </a:r>
            <a:r>
              <a:rPr lang="en-GB" dirty="0" smtClean="0"/>
              <a:t>)</a:t>
            </a:r>
          </a:p>
          <a:p>
            <a:pPr lvl="1"/>
            <a:r>
              <a:rPr lang="en-GB" dirty="0" smtClean="0"/>
              <a:t>fat deposition </a:t>
            </a:r>
            <a:r>
              <a:rPr lang="en-GB" i="1" dirty="0" smtClean="0"/>
              <a:t>with</a:t>
            </a:r>
            <a:r>
              <a:rPr lang="en-GB" dirty="0" smtClean="0"/>
              <a:t> inflammation and </a:t>
            </a:r>
            <a:r>
              <a:rPr lang="en-GB" dirty="0" err="1" smtClean="0"/>
              <a:t>hepatocellular</a:t>
            </a:r>
            <a:r>
              <a:rPr lang="en-GB" dirty="0" smtClean="0"/>
              <a:t> injury</a:t>
            </a:r>
            <a:endParaRPr lang="en-US" dirty="0" smtClean="0"/>
          </a:p>
          <a:p>
            <a:r>
              <a:rPr lang="en-US" b="1" dirty="0" smtClean="0"/>
              <a:t>Cirrhosis  and complications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Liver directed therapies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Liver-directed pharmacotherapy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r>
              <a:rPr lang="en-GB" dirty="0" smtClean="0"/>
              <a:t>For patients </a:t>
            </a:r>
          </a:p>
          <a:p>
            <a:pPr lvl="1"/>
            <a:r>
              <a:rPr lang="en-GB" dirty="0" smtClean="0"/>
              <a:t>with biopsy proven-NASH</a:t>
            </a:r>
          </a:p>
          <a:p>
            <a:pPr lvl="1"/>
            <a:r>
              <a:rPr lang="en-GB" dirty="0" smtClean="0"/>
              <a:t>where adequate trial of LSM has failed </a:t>
            </a:r>
          </a:p>
          <a:p>
            <a:endParaRPr lang="en-GB" dirty="0" smtClean="0"/>
          </a:p>
          <a:p>
            <a:r>
              <a:rPr lang="en-GB" dirty="0" smtClean="0"/>
              <a:t>Consider</a:t>
            </a:r>
          </a:p>
          <a:p>
            <a:pPr lvl="1"/>
            <a:r>
              <a:rPr lang="en-GB" dirty="0" err="1" smtClean="0"/>
              <a:t>Pioglitazone</a:t>
            </a:r>
            <a:endParaRPr lang="en-GB" dirty="0" smtClean="0"/>
          </a:p>
          <a:p>
            <a:pPr lvl="1"/>
            <a:r>
              <a:rPr lang="en-GB" dirty="0" smtClean="0"/>
              <a:t>Vitamin E</a:t>
            </a:r>
          </a:p>
          <a:p>
            <a:pPr lvl="1"/>
            <a:r>
              <a:rPr lang="en-GB" dirty="0" err="1" smtClean="0"/>
              <a:t>Pentoxiphylline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Pioglitazone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Proven benefit of </a:t>
            </a:r>
            <a:r>
              <a:rPr lang="en-GB" b="1" dirty="0" err="1" smtClean="0"/>
              <a:t>thiazolidinediones</a:t>
            </a:r>
            <a:r>
              <a:rPr lang="en-GB" b="1" dirty="0" smtClean="0"/>
              <a:t> in patients with NASH</a:t>
            </a:r>
          </a:p>
          <a:p>
            <a:pPr lvl="1"/>
            <a:r>
              <a:rPr lang="en-GB" b="1" i="1" dirty="0" smtClean="0"/>
              <a:t>Both</a:t>
            </a:r>
            <a:r>
              <a:rPr lang="en-GB" i="1" dirty="0" smtClean="0"/>
              <a:t> with and without diabetes</a:t>
            </a:r>
          </a:p>
          <a:p>
            <a:r>
              <a:rPr lang="en-GB" dirty="0" smtClean="0"/>
              <a:t>12 months treatment with </a:t>
            </a:r>
            <a:r>
              <a:rPr lang="en-GB" dirty="0" err="1" smtClean="0"/>
              <a:t>pioglitazone</a:t>
            </a:r>
            <a:r>
              <a:rPr lang="en-GB" dirty="0" smtClean="0"/>
              <a:t> 30mg/day (compared to placebo)</a:t>
            </a:r>
          </a:p>
          <a:p>
            <a:pPr lvl="1"/>
            <a:r>
              <a:rPr lang="en-GB" dirty="0" smtClean="0"/>
              <a:t>Reduces </a:t>
            </a:r>
            <a:r>
              <a:rPr lang="en-GB" dirty="0" err="1" smtClean="0"/>
              <a:t>heaptocelluar</a:t>
            </a:r>
            <a:r>
              <a:rPr lang="en-GB" dirty="0" smtClean="0"/>
              <a:t> injury and fibrosis</a:t>
            </a:r>
          </a:p>
          <a:p>
            <a:r>
              <a:rPr lang="en-GB" b="1" dirty="0" smtClean="0"/>
              <a:t>PIVENS study</a:t>
            </a:r>
          </a:p>
          <a:p>
            <a:pPr lvl="1"/>
            <a:r>
              <a:rPr lang="en-GB" dirty="0" smtClean="0"/>
              <a:t>Significantly more patients receiving </a:t>
            </a:r>
            <a:r>
              <a:rPr lang="en-GB" dirty="0" err="1" smtClean="0"/>
              <a:t>pioglitazone</a:t>
            </a:r>
            <a:r>
              <a:rPr lang="en-GB" dirty="0" smtClean="0"/>
              <a:t> had resolution of </a:t>
            </a:r>
            <a:r>
              <a:rPr lang="en-GB" dirty="0" err="1" smtClean="0"/>
              <a:t>steatohepatitis</a:t>
            </a:r>
            <a:r>
              <a:rPr lang="en-GB" dirty="0" smtClean="0"/>
              <a:t> than with placebo</a:t>
            </a:r>
          </a:p>
          <a:p>
            <a:pPr lvl="1"/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6172200"/>
            <a:ext cx="7696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Aithal</a:t>
            </a:r>
            <a:r>
              <a:rPr lang="en-GB" dirty="0" smtClean="0"/>
              <a:t> GP et al. </a:t>
            </a:r>
            <a:r>
              <a:rPr lang="en-GB" i="1" dirty="0" smtClean="0"/>
              <a:t>Gastroenterology</a:t>
            </a:r>
            <a:r>
              <a:rPr lang="en-GB" dirty="0" smtClean="0"/>
              <a:t> 2008; </a:t>
            </a:r>
            <a:r>
              <a:rPr lang="en-GB" dirty="0" err="1" smtClean="0"/>
              <a:t>Sanyal</a:t>
            </a:r>
            <a:r>
              <a:rPr lang="en-GB" dirty="0" smtClean="0"/>
              <a:t> AJ et al. </a:t>
            </a:r>
            <a:r>
              <a:rPr lang="en-GB" i="1" dirty="0" smtClean="0"/>
              <a:t>NEJM</a:t>
            </a:r>
            <a:r>
              <a:rPr lang="en-GB" dirty="0" smtClean="0"/>
              <a:t> 2010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Pioglitazone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Meta-analysis </a:t>
            </a:r>
          </a:p>
          <a:p>
            <a:pPr lvl="1"/>
            <a:r>
              <a:rPr lang="en-GB" dirty="0" err="1" smtClean="0"/>
              <a:t>Pioglitazone</a:t>
            </a:r>
            <a:r>
              <a:rPr lang="en-GB" dirty="0" smtClean="0"/>
              <a:t> treatment in NASH</a:t>
            </a:r>
          </a:p>
          <a:p>
            <a:pPr lvl="1"/>
            <a:r>
              <a:rPr lang="en-GB" dirty="0" smtClean="0"/>
              <a:t>Significantly improves hepatic </a:t>
            </a:r>
            <a:r>
              <a:rPr lang="en-GB" dirty="0" err="1" smtClean="0"/>
              <a:t>steatosis</a:t>
            </a:r>
            <a:r>
              <a:rPr lang="en-GB" dirty="0" smtClean="0"/>
              <a:t> and inflammation</a:t>
            </a:r>
          </a:p>
          <a:p>
            <a:pPr lvl="1"/>
            <a:r>
              <a:rPr lang="en-GB" dirty="0" smtClean="0"/>
              <a:t>To a lesser degree fibrosis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1838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Boettcher E et al. </a:t>
            </a:r>
            <a:r>
              <a:rPr lang="en-GB" i="1" dirty="0" smtClean="0"/>
              <a:t>Aliment </a:t>
            </a:r>
            <a:r>
              <a:rPr lang="en-GB" i="1" dirty="0" err="1" smtClean="0"/>
              <a:t>Pharmacol</a:t>
            </a:r>
            <a:r>
              <a:rPr lang="en-GB" i="1" dirty="0" smtClean="0"/>
              <a:t> </a:t>
            </a:r>
            <a:r>
              <a:rPr lang="en-GB" i="1" dirty="0" err="1" smtClean="0"/>
              <a:t>Ther</a:t>
            </a:r>
            <a:r>
              <a:rPr lang="en-GB" dirty="0" smtClean="0"/>
              <a:t> 2012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Pioglitazone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Some concerns about long-term safety</a:t>
            </a:r>
          </a:p>
          <a:p>
            <a:pPr lvl="1"/>
            <a:r>
              <a:rPr lang="en-GB" dirty="0" smtClean="0"/>
              <a:t>Induces weight gain</a:t>
            </a:r>
          </a:p>
          <a:p>
            <a:pPr lvl="1"/>
            <a:r>
              <a:rPr lang="en-GB" dirty="0" smtClean="0"/>
              <a:t>Increased risk of CCF, bladder cancer and reduced bone density</a:t>
            </a:r>
          </a:p>
          <a:p>
            <a:r>
              <a:rPr lang="en-GB" b="1" dirty="0" smtClean="0"/>
              <a:t>Meta-analysis</a:t>
            </a:r>
          </a:p>
          <a:p>
            <a:pPr lvl="1"/>
            <a:r>
              <a:rPr lang="en-GB" dirty="0" smtClean="0"/>
              <a:t>Patients with T2-DM treated with </a:t>
            </a:r>
            <a:r>
              <a:rPr lang="en-GB" dirty="0" err="1" smtClean="0"/>
              <a:t>pioglitazone</a:t>
            </a:r>
            <a:endParaRPr lang="en-GB" dirty="0" smtClean="0"/>
          </a:p>
          <a:p>
            <a:pPr lvl="1"/>
            <a:r>
              <a:rPr lang="en-GB" dirty="0" smtClean="0"/>
              <a:t>Demonstrated 18% reduction in death, MI and stroke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0198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Lincoff</a:t>
            </a:r>
            <a:r>
              <a:rPr lang="en-GB" dirty="0" smtClean="0"/>
              <a:t> AM et al. </a:t>
            </a:r>
            <a:r>
              <a:rPr lang="en-GB" i="1" dirty="0" smtClean="0"/>
              <a:t>JAMA</a:t>
            </a:r>
            <a:r>
              <a:rPr lang="en-GB" dirty="0" smtClean="0"/>
              <a:t> 2007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Pioglitazone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dirty="0" smtClean="0"/>
              <a:t>After assessing risk and benefit</a:t>
            </a:r>
          </a:p>
          <a:p>
            <a:pPr lvl="1"/>
            <a:r>
              <a:rPr lang="en-GB" dirty="0" smtClean="0"/>
              <a:t>For patient</a:t>
            </a:r>
          </a:p>
          <a:p>
            <a:pPr lvl="2"/>
            <a:r>
              <a:rPr lang="en-GB" dirty="0" smtClean="0"/>
              <a:t>with biopsy proven, aggressive NASH</a:t>
            </a:r>
          </a:p>
          <a:p>
            <a:pPr lvl="2"/>
            <a:r>
              <a:rPr lang="en-GB" dirty="0" smtClean="0"/>
              <a:t>who have failed life style intervention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Vitamin 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b="1" dirty="0" smtClean="0"/>
              <a:t>PIVENS trial</a:t>
            </a:r>
          </a:p>
          <a:p>
            <a:pPr lvl="1"/>
            <a:r>
              <a:rPr lang="en-GB" dirty="0" smtClean="0"/>
              <a:t>Beneficial effects on histology in </a:t>
            </a:r>
            <a:r>
              <a:rPr lang="en-GB" i="1" dirty="0" smtClean="0"/>
              <a:t>non-diabetics</a:t>
            </a:r>
          </a:p>
          <a:p>
            <a:pPr lvl="1"/>
            <a:r>
              <a:rPr lang="en-GB" dirty="0" smtClean="0"/>
              <a:t>Significantly more patients had improvement in </a:t>
            </a:r>
            <a:r>
              <a:rPr lang="en-GB" dirty="0" err="1" smtClean="0"/>
              <a:t>steatohepatitis</a:t>
            </a:r>
            <a:r>
              <a:rPr lang="en-GB" dirty="0" smtClean="0"/>
              <a:t> (compared with placebo)</a:t>
            </a:r>
          </a:p>
          <a:p>
            <a:pPr lvl="1"/>
            <a:r>
              <a:rPr lang="en-GB" dirty="0" smtClean="0"/>
              <a:t>Following 96 weeks of vitamin E 800 IU/D</a:t>
            </a:r>
          </a:p>
          <a:p>
            <a:r>
              <a:rPr lang="en-GB" b="1" dirty="0" smtClean="0"/>
              <a:t>Concerns about long-term effects</a:t>
            </a:r>
          </a:p>
          <a:p>
            <a:pPr lvl="1"/>
            <a:r>
              <a:rPr lang="en-GB" dirty="0" smtClean="0"/>
              <a:t>Doses &gt; 400 IU/day</a:t>
            </a:r>
          </a:p>
          <a:p>
            <a:pPr lvl="1"/>
            <a:r>
              <a:rPr lang="en-GB" dirty="0" smtClean="0"/>
              <a:t>Small increase in all cause mortality</a:t>
            </a:r>
          </a:p>
          <a:p>
            <a:pPr lvl="1"/>
            <a:r>
              <a:rPr lang="en-GB" dirty="0" smtClean="0"/>
              <a:t>Increased haemorrhagic stroke and prostate cancer</a:t>
            </a:r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6096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Sanyal</a:t>
            </a:r>
            <a:r>
              <a:rPr lang="en-GB" dirty="0" smtClean="0"/>
              <a:t> AJ et al. </a:t>
            </a:r>
            <a:r>
              <a:rPr lang="en-GB" i="1" dirty="0" smtClean="0"/>
              <a:t>NEJM</a:t>
            </a:r>
            <a:r>
              <a:rPr lang="en-GB" dirty="0" smtClean="0"/>
              <a:t> 2010; Miller ER 3</a:t>
            </a:r>
            <a:r>
              <a:rPr lang="en-GB" baseline="30000" dirty="0" smtClean="0"/>
              <a:t>rd</a:t>
            </a:r>
            <a:r>
              <a:rPr lang="en-GB" dirty="0" smtClean="0"/>
              <a:t> et al. </a:t>
            </a:r>
            <a:r>
              <a:rPr lang="en-GB" i="1" dirty="0" smtClean="0"/>
              <a:t>Ann Intern Med </a:t>
            </a:r>
            <a:r>
              <a:rPr lang="en-GB" dirty="0" smtClean="0"/>
              <a:t>2005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Vitamin E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dirty="0" smtClean="0"/>
              <a:t>Vitamin E at daily dose of 800 IU/day</a:t>
            </a:r>
          </a:p>
          <a:p>
            <a:pPr lvl="1"/>
            <a:r>
              <a:rPr lang="en-GB" dirty="0" smtClean="0"/>
              <a:t>For selected </a:t>
            </a:r>
            <a:r>
              <a:rPr lang="en-GB" b="1" i="1" dirty="0" smtClean="0"/>
              <a:t>non- diabetic </a:t>
            </a:r>
            <a:r>
              <a:rPr lang="en-GB" dirty="0" smtClean="0"/>
              <a:t>patients</a:t>
            </a:r>
          </a:p>
          <a:p>
            <a:pPr lvl="2"/>
            <a:r>
              <a:rPr lang="en-GB" dirty="0" smtClean="0"/>
              <a:t>With advanced </a:t>
            </a:r>
            <a:r>
              <a:rPr lang="en-GB" b="1" i="1" dirty="0" smtClean="0"/>
              <a:t>biopsy proven pre-cirrhotic NASH</a:t>
            </a:r>
          </a:p>
          <a:p>
            <a:pPr lvl="2"/>
            <a:r>
              <a:rPr lang="en-GB" dirty="0" smtClean="0"/>
              <a:t>Who have </a:t>
            </a:r>
            <a:r>
              <a:rPr lang="en-GB" b="1" i="1" dirty="0" smtClean="0"/>
              <a:t>failed life style intervention</a:t>
            </a:r>
          </a:p>
          <a:p>
            <a:pPr lvl="1"/>
            <a:r>
              <a:rPr lang="en-GB" b="1" dirty="0" smtClean="0"/>
              <a:t>Not recommended </a:t>
            </a:r>
            <a:r>
              <a:rPr lang="en-GB" dirty="0" smtClean="0"/>
              <a:t>to treat </a:t>
            </a:r>
          </a:p>
          <a:p>
            <a:pPr lvl="2"/>
            <a:r>
              <a:rPr lang="en-GB" dirty="0" smtClean="0"/>
              <a:t>NASH in diabetic patients</a:t>
            </a:r>
          </a:p>
          <a:p>
            <a:pPr lvl="2"/>
            <a:r>
              <a:rPr lang="en-GB" dirty="0" smtClean="0"/>
              <a:t>NAFLD without biopsy</a:t>
            </a:r>
          </a:p>
          <a:p>
            <a:pPr lvl="2"/>
            <a:r>
              <a:rPr lang="en-GB" dirty="0" smtClean="0"/>
              <a:t>NASH or cryptogenic cirrhosis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C00000"/>
                </a:solidFill>
              </a:rPr>
              <a:t>Pentoxifylline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Meta-analysis</a:t>
            </a:r>
          </a:p>
          <a:p>
            <a:pPr lvl="1"/>
            <a:r>
              <a:rPr lang="en-US" dirty="0" err="1" smtClean="0"/>
              <a:t>Pentoxifylline</a:t>
            </a:r>
            <a:r>
              <a:rPr lang="en-US" dirty="0" smtClean="0"/>
              <a:t> 1200 mg daily for 12 months</a:t>
            </a:r>
          </a:p>
          <a:p>
            <a:pPr lvl="1"/>
            <a:r>
              <a:rPr lang="en-US" dirty="0" smtClean="0"/>
              <a:t>Significantly reduced the serum ALT and AST</a:t>
            </a:r>
          </a:p>
          <a:p>
            <a:pPr lvl="1"/>
            <a:r>
              <a:rPr lang="en-US" dirty="0" smtClean="0"/>
              <a:t>Significantly improved </a:t>
            </a:r>
            <a:r>
              <a:rPr lang="en-US" dirty="0" err="1" smtClean="0"/>
              <a:t>steatosis</a:t>
            </a:r>
            <a:r>
              <a:rPr lang="en-US" dirty="0" smtClean="0"/>
              <a:t>, lobular inflammation and fibrosis</a:t>
            </a:r>
          </a:p>
          <a:p>
            <a:pPr lvl="1"/>
            <a:r>
              <a:rPr lang="en-US" dirty="0" smtClean="0"/>
              <a:t>Significant reduction in BMI and fasting glucose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US" dirty="0" smtClean="0"/>
              <a:t>Promising agent, needs further study to determine ideal subpopulation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6324600"/>
            <a:ext cx="7924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Zeng T et al. </a:t>
            </a:r>
            <a:r>
              <a:rPr lang="sv-SE" i="1" dirty="0" smtClean="0"/>
              <a:t>Eur J Gastroenterol Hepatol </a:t>
            </a:r>
            <a:r>
              <a:rPr lang="sv-SE" dirty="0" smtClean="0"/>
              <a:t> 2014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 smtClean="0">
                <a:solidFill>
                  <a:srgbClr val="C00000"/>
                </a:solidFill>
              </a:rPr>
              <a:t>Metformin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00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b="1" dirty="0" smtClean="0"/>
              <a:t>Meta-analysis</a:t>
            </a:r>
          </a:p>
          <a:p>
            <a:pPr lvl="1"/>
            <a:r>
              <a:rPr lang="en-GB" smtClean="0"/>
              <a:t>6-12 months </a:t>
            </a:r>
            <a:r>
              <a:rPr lang="en-GB" dirty="0" smtClean="0"/>
              <a:t>of </a:t>
            </a:r>
            <a:r>
              <a:rPr lang="en-GB" dirty="0" err="1" smtClean="0"/>
              <a:t>metformin</a:t>
            </a:r>
            <a:r>
              <a:rPr lang="en-GB" dirty="0" smtClean="0"/>
              <a:t> plus LSM </a:t>
            </a:r>
            <a:r>
              <a:rPr lang="en-GB" b="1" i="1" dirty="0" smtClean="0"/>
              <a:t>did not improve </a:t>
            </a:r>
            <a:r>
              <a:rPr lang="en-GB" dirty="0" smtClean="0"/>
              <a:t>ALT or liver histology compared with LSM alone</a:t>
            </a:r>
          </a:p>
          <a:p>
            <a:pPr lvl="1"/>
            <a:r>
              <a:rPr lang="en-GB" dirty="0" smtClean="0"/>
              <a:t>Independent of </a:t>
            </a:r>
            <a:r>
              <a:rPr lang="en-GB" dirty="0" err="1" smtClean="0"/>
              <a:t>metformin</a:t>
            </a:r>
            <a:r>
              <a:rPr lang="en-GB" dirty="0" smtClean="0"/>
              <a:t> dose or presence or absence of DM</a:t>
            </a:r>
          </a:p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dirty="0" err="1" smtClean="0"/>
              <a:t>Metformin</a:t>
            </a:r>
            <a:r>
              <a:rPr lang="en-GB" dirty="0" smtClean="0"/>
              <a:t> has </a:t>
            </a:r>
            <a:r>
              <a:rPr lang="en-GB" b="1" dirty="0" smtClean="0"/>
              <a:t>no significant effect on liver histology</a:t>
            </a:r>
            <a:r>
              <a:rPr lang="en-GB" dirty="0" smtClean="0"/>
              <a:t> and is </a:t>
            </a:r>
            <a:r>
              <a:rPr lang="en-GB" b="1" i="1" dirty="0" smtClean="0"/>
              <a:t>not recommended </a:t>
            </a:r>
            <a:r>
              <a:rPr lang="en-GB" dirty="0" smtClean="0"/>
              <a:t>as specific treatment for liver disease in NASH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Histology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fatty_liver132605688429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05000"/>
            <a:ext cx="2438400" cy="1950720"/>
          </a:xfrm>
        </p:spPr>
      </p:pic>
      <p:pic>
        <p:nvPicPr>
          <p:cNvPr id="5" name="Picture 4" descr="apt580930.fig4.gif"/>
          <p:cNvPicPr>
            <a:picLocks noChangeAspect="1"/>
          </p:cNvPicPr>
          <p:nvPr/>
        </p:nvPicPr>
        <p:blipFill>
          <a:blip r:embed="rId3" cstate="print"/>
          <a:srcRect t="7397" b="7396"/>
          <a:stretch>
            <a:fillRect/>
          </a:stretch>
        </p:blipFill>
        <p:spPr>
          <a:xfrm>
            <a:off x="3352800" y="1905000"/>
            <a:ext cx="2500315" cy="1905001"/>
          </a:xfrm>
          <a:prstGeom prst="rect">
            <a:avLst/>
          </a:prstGeom>
        </p:spPr>
      </p:pic>
      <p:pic>
        <p:nvPicPr>
          <p:cNvPr id="6" name="Picture 5" descr="1603817-1607641-2038493-2038543t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905000"/>
            <a:ext cx="25400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343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NAFL (</a:t>
            </a:r>
            <a:r>
              <a:rPr lang="en-US" sz="2000" b="1" dirty="0" err="1" smtClean="0"/>
              <a:t>Steatosis</a:t>
            </a:r>
            <a:r>
              <a:rPr lang="en-US" sz="2000" b="1" dirty="0" smtClean="0"/>
              <a:t>)	NASH (</a:t>
            </a:r>
            <a:r>
              <a:rPr lang="en-US" sz="2000" b="1" dirty="0" err="1" smtClean="0"/>
              <a:t>Steatohepatits</a:t>
            </a:r>
            <a:r>
              <a:rPr lang="en-US" sz="2000" b="1" dirty="0" smtClean="0"/>
              <a:t>)	              Cirrhosis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2895600" y="2590800"/>
            <a:ext cx="304800" cy="533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43600" y="2590800"/>
            <a:ext cx="304800" cy="533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Statins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effectLst/>
              </a:rPr>
              <a:t>Lack </a:t>
            </a:r>
            <a:r>
              <a:rPr lang="en-GB" dirty="0">
                <a:effectLst/>
              </a:rPr>
              <a:t>of evidence to show </a:t>
            </a:r>
            <a:r>
              <a:rPr lang="en-GB" dirty="0" smtClean="0">
                <a:effectLst/>
              </a:rPr>
              <a:t>increased </a:t>
            </a:r>
            <a:r>
              <a:rPr lang="en-GB" dirty="0">
                <a:effectLst/>
              </a:rPr>
              <a:t>risk for serious drug-induced liver injury from </a:t>
            </a:r>
            <a:r>
              <a:rPr lang="en-GB" dirty="0" smtClean="0">
                <a:effectLst/>
              </a:rPr>
              <a:t>use of </a:t>
            </a:r>
            <a:r>
              <a:rPr lang="en-GB" dirty="0" err="1" smtClean="0">
                <a:effectLst/>
              </a:rPr>
              <a:t>statins</a:t>
            </a:r>
            <a:r>
              <a:rPr lang="en-GB" dirty="0" smtClean="0">
                <a:effectLst/>
              </a:rPr>
              <a:t> in NAFLD/NASH</a:t>
            </a:r>
          </a:p>
          <a:p>
            <a:r>
              <a:rPr lang="en-GB" dirty="0" smtClean="0"/>
              <a:t>There are no RCTs with histological endpoints which investigated </a:t>
            </a:r>
            <a:r>
              <a:rPr lang="en-GB" dirty="0" err="1" smtClean="0"/>
              <a:t>statins</a:t>
            </a:r>
            <a:r>
              <a:rPr lang="en-GB" dirty="0" smtClean="0"/>
              <a:t> to treat NASH</a:t>
            </a:r>
            <a:endParaRPr lang="en-GB" dirty="0" smtClean="0">
              <a:effectLst/>
            </a:endParaRPr>
          </a:p>
          <a:p>
            <a:r>
              <a:rPr lang="en-GB" b="1" dirty="0" smtClean="0">
                <a:solidFill>
                  <a:srgbClr val="C00000"/>
                </a:solidFill>
              </a:rPr>
              <a:t>Recommendations</a:t>
            </a:r>
          </a:p>
          <a:p>
            <a:pPr lvl="1"/>
            <a:r>
              <a:rPr lang="en-GB" dirty="0" err="1" smtClean="0"/>
              <a:t>S</a:t>
            </a:r>
            <a:r>
              <a:rPr lang="en-GB" dirty="0" err="1" smtClean="0">
                <a:effectLst/>
              </a:rPr>
              <a:t>tatins</a:t>
            </a:r>
            <a:r>
              <a:rPr lang="en-GB" dirty="0" smtClean="0">
                <a:effectLst/>
              </a:rPr>
              <a:t> </a:t>
            </a:r>
            <a:r>
              <a:rPr lang="en-GB" b="1" dirty="0">
                <a:effectLst/>
              </a:rPr>
              <a:t>can be used </a:t>
            </a:r>
            <a:r>
              <a:rPr lang="en-GB" b="1" dirty="0" smtClean="0">
                <a:effectLst/>
              </a:rPr>
              <a:t>safely to </a:t>
            </a:r>
            <a:r>
              <a:rPr lang="en-GB" b="1" dirty="0">
                <a:effectLst/>
              </a:rPr>
              <a:t>treat </a:t>
            </a:r>
            <a:r>
              <a:rPr lang="en-GB" b="1" dirty="0" err="1" smtClean="0">
                <a:effectLst/>
              </a:rPr>
              <a:t>dyslipidaemia</a:t>
            </a:r>
            <a:r>
              <a:rPr lang="en-GB" b="1" dirty="0" smtClean="0">
                <a:effectLst/>
              </a:rPr>
              <a:t> </a:t>
            </a:r>
            <a:r>
              <a:rPr lang="en-GB" dirty="0">
                <a:effectLst/>
              </a:rPr>
              <a:t>in patients with NAFLD and </a:t>
            </a:r>
            <a:r>
              <a:rPr lang="en-GB" dirty="0" smtClean="0">
                <a:effectLst/>
              </a:rPr>
              <a:t>NASH</a:t>
            </a:r>
            <a:endParaRPr lang="en-US" dirty="0">
              <a:effectLst/>
            </a:endParaRPr>
          </a:p>
          <a:p>
            <a:pPr lvl="1"/>
            <a:r>
              <a:rPr lang="en-GB" b="1" dirty="0" err="1" smtClean="0">
                <a:effectLst/>
              </a:rPr>
              <a:t>Statins</a:t>
            </a:r>
            <a:r>
              <a:rPr lang="en-GB" b="1" dirty="0" smtClean="0">
                <a:effectLst/>
              </a:rPr>
              <a:t> </a:t>
            </a:r>
            <a:r>
              <a:rPr lang="en-GB" b="1" dirty="0">
                <a:effectLst/>
              </a:rPr>
              <a:t>should not be used to </a:t>
            </a:r>
            <a:r>
              <a:rPr lang="en-GB" b="1" dirty="0" smtClean="0">
                <a:effectLst/>
              </a:rPr>
              <a:t>specifically treat NASH</a:t>
            </a:r>
            <a:endParaRPr lang="en-US" dirty="0"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3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C00000"/>
                </a:solidFill>
              </a:rPr>
              <a:t>Miscellaneous agents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Recommendation</a:t>
            </a:r>
          </a:p>
          <a:p>
            <a:pPr lvl="1"/>
            <a:r>
              <a:rPr lang="en-GB" b="1" dirty="0" smtClean="0"/>
              <a:t>UDCA </a:t>
            </a:r>
          </a:p>
          <a:p>
            <a:pPr lvl="2"/>
            <a:r>
              <a:rPr lang="en-GB" dirty="0" smtClean="0"/>
              <a:t>is </a:t>
            </a:r>
            <a:r>
              <a:rPr lang="en-GB" b="1" i="1" dirty="0" smtClean="0"/>
              <a:t>not recommended </a:t>
            </a:r>
            <a:r>
              <a:rPr lang="en-GB" dirty="0" smtClean="0"/>
              <a:t>for the treatment of NAFLD or NASH</a:t>
            </a:r>
          </a:p>
          <a:p>
            <a:pPr lvl="1"/>
            <a:r>
              <a:rPr lang="en-GB" b="1" dirty="0" smtClean="0"/>
              <a:t>Omega 3 fatty acids</a:t>
            </a:r>
          </a:p>
          <a:p>
            <a:pPr lvl="2"/>
            <a:r>
              <a:rPr lang="en-GB" b="1" i="1" dirty="0" smtClean="0"/>
              <a:t>Premature to recommend </a:t>
            </a:r>
            <a:r>
              <a:rPr lang="en-GB" dirty="0" smtClean="0"/>
              <a:t>for the specific treatment of NAFLD or NASH </a:t>
            </a:r>
          </a:p>
          <a:p>
            <a:pPr lvl="2"/>
            <a:r>
              <a:rPr lang="en-GB" dirty="0" smtClean="0"/>
              <a:t>May be considered </a:t>
            </a:r>
            <a:r>
              <a:rPr lang="en-GB" b="1" dirty="0" smtClean="0"/>
              <a:t>first line agent </a:t>
            </a:r>
            <a:r>
              <a:rPr lang="en-GB" dirty="0" smtClean="0"/>
              <a:t>to treat </a:t>
            </a:r>
            <a:r>
              <a:rPr lang="en-GB" b="1" dirty="0" err="1" smtClean="0"/>
              <a:t>hypertriglyceridamia</a:t>
            </a:r>
            <a:r>
              <a:rPr lang="en-GB" dirty="0" smtClean="0"/>
              <a:t> in NAFLD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Future therapies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Future Therapies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Obetacholic</a:t>
            </a:r>
            <a:r>
              <a:rPr lang="en-US" dirty="0" smtClean="0"/>
              <a:t> Acid</a:t>
            </a:r>
          </a:p>
          <a:p>
            <a:r>
              <a:rPr lang="en-US" dirty="0" smtClean="0"/>
              <a:t>GFT505</a:t>
            </a:r>
          </a:p>
          <a:p>
            <a:r>
              <a:rPr lang="en-US" dirty="0" err="1" smtClean="0"/>
              <a:t>Lysl</a:t>
            </a:r>
            <a:r>
              <a:rPr lang="en-US" dirty="0" smtClean="0"/>
              <a:t> </a:t>
            </a:r>
            <a:r>
              <a:rPr lang="en-US" dirty="0" err="1" smtClean="0"/>
              <a:t>oxidase</a:t>
            </a:r>
            <a:r>
              <a:rPr lang="en-US" dirty="0" smtClean="0"/>
              <a:t> like 2 inhibitor</a:t>
            </a:r>
          </a:p>
          <a:p>
            <a:r>
              <a:rPr lang="en-US" dirty="0" smtClean="0"/>
              <a:t>GR-MD-02 (</a:t>
            </a:r>
            <a:r>
              <a:rPr lang="en-US" dirty="0" err="1" smtClean="0"/>
              <a:t>Galactin</a:t>
            </a:r>
            <a:r>
              <a:rPr lang="en-US" dirty="0" smtClean="0"/>
              <a:t> 3 inhibitor)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solidFill>
                  <a:srgbClr val="C00000"/>
                </a:solidFill>
              </a:rPr>
              <a:t>Obetacholic</a:t>
            </a:r>
            <a:r>
              <a:rPr lang="en-US" b="1" dirty="0" smtClean="0">
                <a:solidFill>
                  <a:srgbClr val="C00000"/>
                </a:solidFill>
              </a:rPr>
              <a:t> Acid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Semi-synthetic bile acid derivative</a:t>
            </a:r>
          </a:p>
          <a:p>
            <a:pPr lvl="1"/>
            <a:r>
              <a:rPr lang="en-US" dirty="0" smtClean="0"/>
              <a:t>FXR agonist</a:t>
            </a:r>
          </a:p>
          <a:p>
            <a:r>
              <a:rPr lang="en-US" dirty="0" smtClean="0"/>
              <a:t>Phase 2b trial (FLINT study)</a:t>
            </a:r>
          </a:p>
          <a:p>
            <a:r>
              <a:rPr lang="en-US" dirty="0" smtClean="0"/>
              <a:t>25mg daily significantly improves histology in NASH</a:t>
            </a:r>
          </a:p>
          <a:p>
            <a:r>
              <a:rPr lang="en-US" dirty="0" smtClean="0"/>
              <a:t>Study stopped early as it met primary end points prematurely </a:t>
            </a:r>
          </a:p>
          <a:p>
            <a:r>
              <a:rPr lang="en-US" dirty="0" smtClean="0"/>
              <a:t>Promising agent awaiting phase 3 trial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NAFLD common</a:t>
            </a:r>
          </a:p>
          <a:p>
            <a:r>
              <a:rPr lang="en-US" dirty="0" smtClean="0"/>
              <a:t>Diagnosed when hepatic </a:t>
            </a:r>
            <a:r>
              <a:rPr lang="en-US" dirty="0" err="1" smtClean="0"/>
              <a:t>steatosis</a:t>
            </a:r>
            <a:r>
              <a:rPr lang="en-US" dirty="0" smtClean="0"/>
              <a:t> present in absence of secondary cause </a:t>
            </a:r>
          </a:p>
          <a:p>
            <a:r>
              <a:rPr lang="en-US" dirty="0" smtClean="0"/>
              <a:t>USS preferred modality</a:t>
            </a:r>
          </a:p>
          <a:p>
            <a:r>
              <a:rPr lang="en-US" dirty="0" smtClean="0"/>
              <a:t>Liver biopsy in patients likely to have fibrosis and secondary cause not excluded </a:t>
            </a:r>
          </a:p>
          <a:p>
            <a:r>
              <a:rPr lang="en-US" dirty="0" smtClean="0"/>
              <a:t>Associated with the </a:t>
            </a:r>
            <a:r>
              <a:rPr lang="en-US" dirty="0" err="1" smtClean="0"/>
              <a:t>MetS</a:t>
            </a:r>
            <a:endParaRPr lang="en-US" dirty="0" smtClean="0"/>
          </a:p>
          <a:p>
            <a:r>
              <a:rPr lang="en-US" dirty="0" smtClean="0"/>
              <a:t>Associated increase CV risks in addition to liver outcomes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LSM for all patients with NAFLD (NAFL/NASH)</a:t>
            </a:r>
          </a:p>
          <a:p>
            <a:r>
              <a:rPr lang="en-US" dirty="0" smtClean="0"/>
              <a:t>Liver directed therapies for patients with NASH</a:t>
            </a:r>
          </a:p>
          <a:p>
            <a:r>
              <a:rPr lang="en-US" dirty="0" smtClean="0"/>
              <a:t>Weight loss of 9-10% or more improves </a:t>
            </a:r>
            <a:r>
              <a:rPr lang="en-US" dirty="0" err="1" smtClean="0"/>
              <a:t>histologic</a:t>
            </a:r>
            <a:r>
              <a:rPr lang="en-US" dirty="0" smtClean="0"/>
              <a:t> findings of NASH </a:t>
            </a:r>
          </a:p>
          <a:p>
            <a:r>
              <a:rPr lang="en-US" dirty="0" smtClean="0"/>
              <a:t>Moderate intensity exercise, performing both aerobic and anaerobic (resistance) events, 3-5 times per week is recommended </a:t>
            </a:r>
          </a:p>
          <a:p>
            <a:r>
              <a:rPr lang="en-US" dirty="0" smtClean="0"/>
              <a:t>Exercise coupled with a moderate caloric restricted diet, utilizing low </a:t>
            </a:r>
            <a:r>
              <a:rPr lang="en-US" dirty="0" err="1" smtClean="0"/>
              <a:t>glycemic</a:t>
            </a:r>
            <a:r>
              <a:rPr lang="en-US" dirty="0" smtClean="0"/>
              <a:t> index foods is optimal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Sleep 7-9 hours per night </a:t>
            </a:r>
          </a:p>
          <a:p>
            <a:r>
              <a:rPr lang="en-US" dirty="0" smtClean="0"/>
              <a:t>Regular coffee consumption may be helpful for NAFLD fibrosis </a:t>
            </a:r>
          </a:p>
          <a:p>
            <a:r>
              <a:rPr lang="en-US" dirty="0" smtClean="0"/>
              <a:t>Vitamin E and </a:t>
            </a:r>
            <a:r>
              <a:rPr lang="en-US" dirty="0" err="1" smtClean="0"/>
              <a:t>Pioglitazone</a:t>
            </a:r>
            <a:r>
              <a:rPr lang="en-US" dirty="0" smtClean="0"/>
              <a:t> can be considered in the right patient population </a:t>
            </a:r>
          </a:p>
          <a:p>
            <a:r>
              <a:rPr lang="en-US" dirty="0" smtClean="0"/>
              <a:t>Future therapies are in development and show promise but are still not ready for prime time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Conclusions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esity-headless-person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1447800"/>
            <a:ext cx="3124200" cy="2286000"/>
          </a:xfrm>
          <a:prstGeom prst="rect">
            <a:avLst/>
          </a:prstGeom>
        </p:spPr>
      </p:pic>
      <p:pic>
        <p:nvPicPr>
          <p:cNvPr id="5" name="Picture 4" descr="Fast-Foods-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9331" y="3733800"/>
            <a:ext cx="3130669" cy="2133600"/>
          </a:xfrm>
          <a:prstGeom prst="rect">
            <a:avLst/>
          </a:prstGeom>
        </p:spPr>
      </p:pic>
      <p:pic>
        <p:nvPicPr>
          <p:cNvPr id="6" name="Picture 5" descr="Jogger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5257800" y="1447800"/>
            <a:ext cx="3200400" cy="2209800"/>
          </a:xfrm>
          <a:prstGeom prst="rect">
            <a:avLst/>
          </a:prstGeom>
        </p:spPr>
      </p:pic>
      <p:pic>
        <p:nvPicPr>
          <p:cNvPr id="7" name="Picture 6" descr="healthy_meal.jpg"/>
          <p:cNvPicPr>
            <a:picLocks noChangeAspect="1"/>
          </p:cNvPicPr>
          <p:nvPr/>
        </p:nvPicPr>
        <p:blipFill>
          <a:blip r:embed="rId5" cstate="print"/>
          <a:srcRect r="11765"/>
          <a:stretch>
            <a:fillRect/>
          </a:stretch>
        </p:blipFill>
        <p:spPr>
          <a:xfrm>
            <a:off x="5257800" y="3657600"/>
            <a:ext cx="3200400" cy="220980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4038600" y="3048000"/>
            <a:ext cx="990600" cy="1219200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676400"/>
            <a:ext cx="8077200" cy="1470025"/>
          </a:xfrm>
        </p:spPr>
        <p:txBody>
          <a:bodyPr/>
          <a:lstStyle/>
          <a:p>
            <a:r>
              <a:rPr lang="en-US" b="1" dirty="0" smtClean="0"/>
              <a:t>Alcoholic Liver disease (ALD)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410200"/>
            <a:ext cx="6400800" cy="1219200"/>
          </a:xfrm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Dr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Madunil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 </a:t>
            </a:r>
            <a:r>
              <a:rPr lang="en-US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Niriella</a:t>
            </a:r>
            <a:endParaRPr lang="en-US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12.05.15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 descr="FoM Ragama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466725"/>
            <a:ext cx="828675" cy="828675"/>
          </a:xfrm>
          <a:prstGeom prst="rect">
            <a:avLst/>
          </a:prstGeom>
        </p:spPr>
      </p:pic>
      <p:pic>
        <p:nvPicPr>
          <p:cNvPr id="9" name="Picture 8" descr="quitting-drinking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95400" y="3429000"/>
            <a:ext cx="2362200" cy="1600200"/>
          </a:xfrm>
          <a:prstGeom prst="rect">
            <a:avLst/>
          </a:prstGeom>
        </p:spPr>
      </p:pic>
      <p:pic>
        <p:nvPicPr>
          <p:cNvPr id="11" name="Picture 10" descr="84957_max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57600" y="3429000"/>
            <a:ext cx="2352726" cy="1600200"/>
          </a:xfrm>
          <a:prstGeom prst="rect">
            <a:avLst/>
          </a:prstGeom>
        </p:spPr>
      </p:pic>
      <p:pic>
        <p:nvPicPr>
          <p:cNvPr id="12" name="Picture 11" descr="alcoholic_hepatitis_20x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943600" y="3429000"/>
            <a:ext cx="218440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Epidemiology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/>
              <a:t>Global prevalence of NAFLD in adults</a:t>
            </a:r>
          </a:p>
          <a:p>
            <a:pPr lvl="1"/>
            <a:r>
              <a:rPr lang="en-GB" dirty="0" smtClean="0"/>
              <a:t>6 - 33% (depending on the population studied and the assessment methods used)</a:t>
            </a:r>
            <a:endParaRPr lang="en-US" dirty="0" smtClean="0"/>
          </a:p>
          <a:p>
            <a:r>
              <a:rPr lang="en-GB" b="1" dirty="0" smtClean="0"/>
              <a:t>In Sri Lanka</a:t>
            </a:r>
            <a:r>
              <a:rPr lang="en-GB" dirty="0" smtClean="0"/>
              <a:t>, </a:t>
            </a:r>
            <a:r>
              <a:rPr lang="en-GB" b="1" dirty="0" smtClean="0"/>
              <a:t>the community prevalence </a:t>
            </a:r>
            <a:r>
              <a:rPr lang="en-GB" dirty="0" smtClean="0"/>
              <a:t>of </a:t>
            </a:r>
            <a:r>
              <a:rPr lang="en-GB" b="1" dirty="0" smtClean="0"/>
              <a:t>ultrasonically detected NAFLD </a:t>
            </a:r>
          </a:p>
          <a:p>
            <a:pPr lvl="1"/>
            <a:r>
              <a:rPr lang="en-GB" dirty="0" smtClean="0"/>
              <a:t>32.6% in an adult urban population</a:t>
            </a:r>
          </a:p>
          <a:p>
            <a:pPr lvl="1"/>
            <a:r>
              <a:rPr lang="en-GB" dirty="0" smtClean="0"/>
              <a:t>18% in a rural physically active population </a:t>
            </a:r>
          </a:p>
          <a:p>
            <a:r>
              <a:rPr lang="en-GB" b="1" dirty="0" smtClean="0"/>
              <a:t>Commonest CLD worldwide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Spectrum of disease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AFLD </a:t>
            </a:r>
            <a:r>
              <a:rPr lang="en-US" dirty="0" smtClean="0"/>
              <a:t>(A</a:t>
            </a:r>
            <a:r>
              <a:rPr lang="en-GB" dirty="0" err="1" smtClean="0"/>
              <a:t>lcoholic</a:t>
            </a:r>
            <a:r>
              <a:rPr lang="en-GB" dirty="0" smtClean="0"/>
              <a:t> fatty liver disease)</a:t>
            </a:r>
            <a:endParaRPr lang="en-US" dirty="0" smtClean="0"/>
          </a:p>
          <a:p>
            <a:pPr lvl="1"/>
            <a:r>
              <a:rPr lang="en-GB" dirty="0" smtClean="0"/>
              <a:t>Occurs in 90% of heavy drinkers</a:t>
            </a:r>
          </a:p>
          <a:p>
            <a:pPr lvl="1"/>
            <a:r>
              <a:rPr lang="en-GB" dirty="0" smtClean="0"/>
              <a:t>Reversible through abstinence</a:t>
            </a:r>
            <a:endParaRPr lang="en-US" dirty="0" smtClean="0"/>
          </a:p>
          <a:p>
            <a:r>
              <a:rPr lang="en-US" b="1" dirty="0" smtClean="0"/>
              <a:t>AH</a:t>
            </a:r>
            <a:r>
              <a:rPr lang="en-US" dirty="0" smtClean="0"/>
              <a:t> (</a:t>
            </a:r>
            <a:r>
              <a:rPr lang="en-GB" dirty="0" smtClean="0"/>
              <a:t>alcoholic hepatitis)</a:t>
            </a:r>
          </a:p>
          <a:p>
            <a:pPr lvl="1"/>
            <a:r>
              <a:rPr lang="en-GB" dirty="0" smtClean="0"/>
              <a:t>10-30% of alcohol abusers</a:t>
            </a:r>
          </a:p>
          <a:p>
            <a:pPr lvl="1"/>
            <a:r>
              <a:rPr lang="en-GB" dirty="0" smtClean="0"/>
              <a:t>Mild to severe life threatening</a:t>
            </a:r>
          </a:p>
          <a:p>
            <a:pPr lvl="1"/>
            <a:r>
              <a:rPr lang="en-GB" dirty="0" smtClean="0"/>
              <a:t>High short term mortality</a:t>
            </a:r>
            <a:endParaRPr lang="en-US" dirty="0" smtClean="0"/>
          </a:p>
          <a:p>
            <a:r>
              <a:rPr lang="en-US" b="1" dirty="0" smtClean="0"/>
              <a:t>Alcoholic cirrhosis  and complications</a:t>
            </a:r>
          </a:p>
          <a:p>
            <a:pPr lvl="1"/>
            <a:r>
              <a:rPr lang="en-US" dirty="0" smtClean="0"/>
              <a:t>Develops in 8-20% of heavy drinkers</a:t>
            </a:r>
          </a:p>
          <a:p>
            <a:pPr lvl="1"/>
            <a:r>
              <a:rPr lang="en-US" dirty="0" smtClean="0"/>
              <a:t>Risk factor for HCC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Histology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Content Placeholder 3" descr="fatty_liver132605688429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905000"/>
            <a:ext cx="2438400" cy="1950720"/>
          </a:xfrm>
        </p:spPr>
      </p:pic>
      <p:pic>
        <p:nvPicPr>
          <p:cNvPr id="5" name="Picture 4" descr="apt580930.fig4.gif"/>
          <p:cNvPicPr>
            <a:picLocks noChangeAspect="1"/>
          </p:cNvPicPr>
          <p:nvPr/>
        </p:nvPicPr>
        <p:blipFill>
          <a:blip r:embed="rId3" cstate="print"/>
          <a:srcRect t="7397" b="7396"/>
          <a:stretch>
            <a:fillRect/>
          </a:stretch>
        </p:blipFill>
        <p:spPr>
          <a:xfrm>
            <a:off x="3352800" y="1905000"/>
            <a:ext cx="2500315" cy="1905001"/>
          </a:xfrm>
          <a:prstGeom prst="rect">
            <a:avLst/>
          </a:prstGeom>
        </p:spPr>
      </p:pic>
      <p:pic>
        <p:nvPicPr>
          <p:cNvPr id="6" name="Picture 5" descr="1603817-1607641-2038493-2038543t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324600" y="1905000"/>
            <a:ext cx="2540000" cy="1905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3434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   AFL (</a:t>
            </a:r>
            <a:r>
              <a:rPr lang="en-US" sz="2000" b="1" dirty="0" err="1" smtClean="0"/>
              <a:t>Steatosis</a:t>
            </a:r>
            <a:r>
              <a:rPr lang="en-US" sz="2000" b="1" dirty="0" smtClean="0"/>
              <a:t>)		AH (Alcoholic </a:t>
            </a:r>
            <a:r>
              <a:rPr lang="en-US" sz="2000" b="1" dirty="0" err="1" smtClean="0"/>
              <a:t>hepatits</a:t>
            </a:r>
            <a:r>
              <a:rPr lang="en-US" sz="2000" b="1" dirty="0" smtClean="0"/>
              <a:t>)	              Cirrhosis</a:t>
            </a:r>
            <a:endParaRPr lang="en-US" sz="2000" b="1" dirty="0"/>
          </a:p>
        </p:txBody>
      </p:sp>
      <p:sp>
        <p:nvSpPr>
          <p:cNvPr id="8" name="Right Arrow 7"/>
          <p:cNvSpPr/>
          <p:nvPr/>
        </p:nvSpPr>
        <p:spPr>
          <a:xfrm>
            <a:off x="2895600" y="2590800"/>
            <a:ext cx="304800" cy="533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943600" y="2590800"/>
            <a:ext cx="304800" cy="533400"/>
          </a:xfrm>
          <a:prstGeom prst="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Risk factors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 smtClean="0"/>
              <a:t>Unsafe alcohol intake</a:t>
            </a:r>
          </a:p>
          <a:p>
            <a:pPr lvl="1"/>
            <a:r>
              <a:rPr lang="en-GB" dirty="0" smtClean="0"/>
              <a:t>Males &gt; 14 units per week</a:t>
            </a:r>
          </a:p>
          <a:p>
            <a:pPr lvl="1"/>
            <a:r>
              <a:rPr lang="en-GB" dirty="0" smtClean="0"/>
              <a:t>Females &gt; 7 units per week</a:t>
            </a:r>
          </a:p>
          <a:p>
            <a:r>
              <a:rPr lang="en-GB" b="1" dirty="0" smtClean="0"/>
              <a:t>Duration of intake</a:t>
            </a:r>
          </a:p>
          <a:p>
            <a:r>
              <a:rPr lang="en-GB" b="1" dirty="0" smtClean="0"/>
              <a:t>Females (vs. Males) develops ALD after</a:t>
            </a:r>
          </a:p>
          <a:p>
            <a:pPr lvl="1"/>
            <a:r>
              <a:rPr lang="en-GB" dirty="0" smtClean="0"/>
              <a:t>Shorter duration</a:t>
            </a:r>
          </a:p>
          <a:p>
            <a:pPr lvl="1"/>
            <a:r>
              <a:rPr lang="en-GB" dirty="0" smtClean="0"/>
              <a:t>Lower daily intake</a:t>
            </a:r>
          </a:p>
          <a:p>
            <a:r>
              <a:rPr lang="en-GB" b="1" dirty="0" smtClean="0"/>
              <a:t>Polymorphisms of genes involved in alcohol metabolism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 AH diagnosis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History</a:t>
            </a:r>
          </a:p>
          <a:p>
            <a:pPr lvl="1"/>
            <a:r>
              <a:rPr lang="en-US" dirty="0" smtClean="0"/>
              <a:t>Anorexia, nausea, vomiting</a:t>
            </a:r>
          </a:p>
          <a:p>
            <a:pPr lvl="1"/>
            <a:r>
              <a:rPr lang="en-US" dirty="0" smtClean="0"/>
              <a:t>Jaundice, fever, abdominal pain</a:t>
            </a:r>
          </a:p>
          <a:p>
            <a:pPr lvl="1"/>
            <a:r>
              <a:rPr lang="en-US" dirty="0" smtClean="0"/>
              <a:t>Screen for alcohol abuse </a:t>
            </a:r>
          </a:p>
          <a:p>
            <a:pPr lvl="2"/>
            <a:r>
              <a:rPr lang="en-US" dirty="0" smtClean="0"/>
              <a:t>CAGE</a:t>
            </a:r>
          </a:p>
          <a:p>
            <a:r>
              <a:rPr lang="en-US" b="1" dirty="0" smtClean="0"/>
              <a:t>Examination</a:t>
            </a:r>
          </a:p>
          <a:p>
            <a:pPr lvl="1"/>
            <a:r>
              <a:rPr lang="en-US" dirty="0" err="1" smtClean="0"/>
              <a:t>Icterus</a:t>
            </a:r>
            <a:endParaRPr lang="en-US" dirty="0" smtClean="0"/>
          </a:p>
          <a:p>
            <a:pPr lvl="1"/>
            <a:r>
              <a:rPr lang="en-US" dirty="0" smtClean="0"/>
              <a:t>Tender </a:t>
            </a:r>
            <a:r>
              <a:rPr lang="en-US" dirty="0" err="1" smtClean="0"/>
              <a:t>hepatomegaly</a:t>
            </a:r>
            <a:r>
              <a:rPr lang="en-US" dirty="0" smtClean="0"/>
              <a:t> +/- bruit</a:t>
            </a:r>
          </a:p>
          <a:p>
            <a:pPr lvl="1"/>
            <a:r>
              <a:rPr lang="en-US" dirty="0" err="1" smtClean="0"/>
              <a:t>Ascites</a:t>
            </a:r>
            <a:endParaRPr lang="en-US" dirty="0" smtClean="0"/>
          </a:p>
          <a:p>
            <a:pPr lvl="1"/>
            <a:r>
              <a:rPr lang="en-US" dirty="0" smtClean="0"/>
              <a:t>HE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AH diagnosis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Investigations</a:t>
            </a:r>
          </a:p>
          <a:p>
            <a:pPr lvl="1"/>
            <a:r>
              <a:rPr lang="en-US" dirty="0" smtClean="0"/>
              <a:t>Raised WCC – N &gt; 7700 cell per cu mm</a:t>
            </a:r>
          </a:p>
          <a:p>
            <a:pPr lvl="1"/>
            <a:r>
              <a:rPr lang="en-US" dirty="0" smtClean="0"/>
              <a:t>Raised AST &gt; ALT (2:1), level &lt;300</a:t>
            </a:r>
          </a:p>
          <a:p>
            <a:pPr lvl="1"/>
            <a:r>
              <a:rPr lang="en-US" dirty="0" smtClean="0"/>
              <a:t>Raised S </a:t>
            </a:r>
            <a:r>
              <a:rPr lang="en-US" dirty="0" err="1" smtClean="0"/>
              <a:t>bilirubin</a:t>
            </a:r>
            <a:r>
              <a:rPr lang="en-US" dirty="0" smtClean="0"/>
              <a:t> - &gt; 5mg /</a:t>
            </a:r>
            <a:r>
              <a:rPr lang="en-US" dirty="0" err="1" smtClean="0"/>
              <a:t>dL</a:t>
            </a:r>
            <a:endParaRPr lang="en-US" dirty="0" smtClean="0"/>
          </a:p>
          <a:p>
            <a:pPr lvl="1"/>
            <a:r>
              <a:rPr lang="en-US" dirty="0" smtClean="0"/>
              <a:t>Raised INR</a:t>
            </a:r>
          </a:p>
          <a:p>
            <a:pPr lvl="1"/>
            <a:r>
              <a:rPr lang="en-US" dirty="0" smtClean="0"/>
              <a:t>Low albumin</a:t>
            </a:r>
          </a:p>
          <a:p>
            <a:pPr lvl="1"/>
            <a:r>
              <a:rPr lang="en-US" dirty="0" smtClean="0"/>
              <a:t>Raised serum </a:t>
            </a:r>
            <a:r>
              <a:rPr lang="en-US" dirty="0" err="1" smtClean="0"/>
              <a:t>IgA</a:t>
            </a:r>
            <a:endParaRPr lang="en-US" dirty="0" smtClean="0"/>
          </a:p>
          <a:p>
            <a:pPr lvl="1"/>
            <a:r>
              <a:rPr lang="en-US" dirty="0" smtClean="0"/>
              <a:t>USS – “hepatitis” +/- CLD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Treatment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Abstinence</a:t>
            </a:r>
          </a:p>
          <a:p>
            <a:pPr lvl="1"/>
            <a:r>
              <a:rPr lang="en-US" dirty="0" smtClean="0"/>
              <a:t>Survival benefit even if CLD present</a:t>
            </a:r>
          </a:p>
          <a:p>
            <a:pPr lvl="1"/>
            <a:r>
              <a:rPr lang="en-US" dirty="0" smtClean="0"/>
              <a:t>Counseling</a:t>
            </a:r>
          </a:p>
          <a:p>
            <a:pPr lvl="1"/>
            <a:r>
              <a:rPr lang="en-US" i="1" dirty="0" err="1" smtClean="0"/>
              <a:t>Baclofen</a:t>
            </a:r>
            <a:r>
              <a:rPr lang="en-US" dirty="0" smtClean="0"/>
              <a:t> to help maintain abstinence</a:t>
            </a:r>
          </a:p>
          <a:p>
            <a:pPr lvl="2"/>
            <a:r>
              <a:rPr lang="en-US" dirty="0" smtClean="0"/>
              <a:t>5mg TDS for 3 days -&gt; 10mg TDS 12 </a:t>
            </a:r>
            <a:r>
              <a:rPr lang="en-US" dirty="0" err="1" smtClean="0"/>
              <a:t>weesk</a:t>
            </a:r>
            <a:endParaRPr lang="en-US" dirty="0" smtClean="0"/>
          </a:p>
          <a:p>
            <a:r>
              <a:rPr lang="en-US" b="1" dirty="0" smtClean="0"/>
              <a:t>Nutritional support</a:t>
            </a:r>
          </a:p>
          <a:p>
            <a:pPr lvl="1"/>
            <a:r>
              <a:rPr lang="en-US" dirty="0" smtClean="0"/>
              <a:t>Calories</a:t>
            </a:r>
          </a:p>
          <a:p>
            <a:pPr lvl="1"/>
            <a:r>
              <a:rPr lang="en-US" dirty="0" smtClean="0"/>
              <a:t>Vitamins – </a:t>
            </a:r>
            <a:r>
              <a:rPr lang="en-US" dirty="0" err="1" smtClean="0"/>
              <a:t>folate</a:t>
            </a:r>
            <a:r>
              <a:rPr lang="en-US" dirty="0" smtClean="0"/>
              <a:t>, thiamine, B6</a:t>
            </a:r>
          </a:p>
          <a:p>
            <a:pPr lvl="1"/>
            <a:r>
              <a:rPr lang="en-US" dirty="0" smtClean="0"/>
              <a:t>Micronutrients – </a:t>
            </a:r>
            <a:r>
              <a:rPr lang="en-US" dirty="0" err="1" smtClean="0"/>
              <a:t>Zc</a:t>
            </a:r>
            <a:r>
              <a:rPr lang="en-US" dirty="0" smtClean="0"/>
              <a:t>, Cu, Mg</a:t>
            </a:r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Treatment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Anti-inflammatory drugs</a:t>
            </a:r>
          </a:p>
          <a:p>
            <a:pPr lvl="1"/>
            <a:r>
              <a:rPr lang="en-US" dirty="0" err="1" smtClean="0"/>
              <a:t>Glucocorticoids</a:t>
            </a:r>
            <a:endParaRPr lang="en-US" dirty="0" smtClean="0"/>
          </a:p>
          <a:p>
            <a:pPr lvl="2"/>
            <a:r>
              <a:rPr lang="en-US" dirty="0" smtClean="0"/>
              <a:t>Short term survival benefit up to 1 year</a:t>
            </a:r>
          </a:p>
          <a:p>
            <a:pPr lvl="3"/>
            <a:r>
              <a:rPr lang="en-US" dirty="0" smtClean="0"/>
              <a:t>In severe cases DF* &gt; 32 or those with HE</a:t>
            </a:r>
          </a:p>
          <a:p>
            <a:pPr lvl="3"/>
            <a:r>
              <a:rPr lang="en-US" dirty="0" smtClean="0"/>
              <a:t>In absence of active sepsis</a:t>
            </a:r>
          </a:p>
          <a:p>
            <a:pPr lvl="2"/>
            <a:r>
              <a:rPr lang="en-US" dirty="0" err="1" smtClean="0"/>
              <a:t>Prednisolone</a:t>
            </a:r>
            <a:r>
              <a:rPr lang="en-US" dirty="0" smtClean="0"/>
              <a:t> 40mg daily for 4 weeks -&gt; 20mg daily for 1 week -&gt; 10mg daily for 1 week</a:t>
            </a:r>
          </a:p>
          <a:p>
            <a:pPr lvl="1"/>
            <a:r>
              <a:rPr lang="en-US" dirty="0" err="1" smtClean="0"/>
              <a:t>Pentoxyphylline</a:t>
            </a:r>
            <a:endParaRPr lang="en-US" dirty="0" smtClean="0"/>
          </a:p>
          <a:p>
            <a:pPr lvl="2"/>
            <a:r>
              <a:rPr lang="en-US" dirty="0" smtClean="0"/>
              <a:t>400mg TDS for 6 weeks</a:t>
            </a:r>
          </a:p>
          <a:p>
            <a:pPr lvl="2"/>
            <a:r>
              <a:rPr lang="en-US" dirty="0" smtClean="0"/>
              <a:t>Reduces death due to HRS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6096000"/>
            <a:ext cx="8077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smtClean="0"/>
              <a:t>*The </a:t>
            </a:r>
            <a:r>
              <a:rPr lang="en-US" sz="1400" dirty="0" err="1" smtClean="0"/>
              <a:t>Maddrey</a:t>
            </a:r>
            <a:r>
              <a:rPr lang="en-US" sz="1400" dirty="0" smtClean="0"/>
              <a:t> </a:t>
            </a:r>
            <a:r>
              <a:rPr lang="en-US" sz="1400" dirty="0" err="1" smtClean="0"/>
              <a:t>discriminant</a:t>
            </a:r>
            <a:r>
              <a:rPr lang="en-US" sz="1400" dirty="0" smtClean="0"/>
              <a:t> function (DF) [4.6 × (</a:t>
            </a:r>
            <a:r>
              <a:rPr lang="en-US" sz="1400" dirty="0" err="1" smtClean="0"/>
              <a:t>prothrombin</a:t>
            </a:r>
            <a:r>
              <a:rPr lang="en-US" sz="1400" dirty="0" smtClean="0"/>
              <a:t> time (PT) in seconds - control PT) + serum </a:t>
            </a:r>
            <a:r>
              <a:rPr lang="en-US" sz="1400" dirty="0" err="1" smtClean="0"/>
              <a:t>bilirubin</a:t>
            </a:r>
            <a:r>
              <a:rPr lang="en-US" sz="1400" dirty="0" smtClean="0"/>
              <a:t> (mg/</a:t>
            </a:r>
            <a:r>
              <a:rPr lang="en-US" sz="1400" dirty="0" err="1" smtClean="0"/>
              <a:t>dL</a:t>
            </a:r>
            <a:r>
              <a:rPr lang="en-US" sz="1400" dirty="0" smtClean="0"/>
              <a:t>)] 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Thank you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Diagnosis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Histology</a:t>
            </a:r>
          </a:p>
          <a:p>
            <a:pPr lvl="1"/>
            <a:r>
              <a:rPr lang="en-US" dirty="0" smtClean="0"/>
              <a:t>Needs liver biopsy</a:t>
            </a:r>
          </a:p>
          <a:p>
            <a:pPr lvl="1"/>
            <a:r>
              <a:rPr lang="en-US" dirty="0" smtClean="0"/>
              <a:t>Invasive</a:t>
            </a:r>
          </a:p>
          <a:p>
            <a:pPr lvl="1"/>
            <a:r>
              <a:rPr lang="en-US" dirty="0" smtClean="0"/>
              <a:t>Not practical in all patients</a:t>
            </a:r>
          </a:p>
          <a:p>
            <a:r>
              <a:rPr lang="en-US" b="1" dirty="0" smtClean="0"/>
              <a:t>Imaging</a:t>
            </a:r>
          </a:p>
          <a:p>
            <a:pPr lvl="1"/>
            <a:r>
              <a:rPr lang="en-US" dirty="0" smtClean="0"/>
              <a:t>Ultrasound scan of liver</a:t>
            </a:r>
          </a:p>
          <a:p>
            <a:pPr lvl="1"/>
            <a:r>
              <a:rPr lang="en-US" dirty="0" smtClean="0"/>
              <a:t>Simple, Cheap, Non-invasive</a:t>
            </a:r>
          </a:p>
          <a:p>
            <a:pPr lvl="1"/>
            <a:r>
              <a:rPr lang="en-US" i="1" dirty="0" smtClean="0"/>
              <a:t>Preferred first line investigation</a:t>
            </a:r>
          </a:p>
          <a:p>
            <a:pPr lvl="1"/>
            <a:r>
              <a:rPr lang="en-US" dirty="0" smtClean="0"/>
              <a:t>MRI, 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rgbClr val="C00000"/>
                </a:solidFill>
              </a:rPr>
              <a:t>USS features of NAFLD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142984"/>
            <a:ext cx="8572560" cy="5286412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 smtClean="0"/>
              <a:t>Fatty liver was diagnosed ultrasonically by</a:t>
            </a:r>
            <a:r>
              <a:rPr lang="en-US" sz="3000" dirty="0" smtClean="0"/>
              <a:t> the presence of </a:t>
            </a:r>
            <a:r>
              <a:rPr lang="en-US" sz="3000" b="1" dirty="0" smtClean="0"/>
              <a:t>at</a:t>
            </a:r>
            <a:r>
              <a:rPr lang="en-GB" sz="3000" b="1" dirty="0" smtClean="0"/>
              <a:t> least two of the following three criteria</a:t>
            </a:r>
            <a:r>
              <a:rPr lang="en-US" sz="3000" dirty="0" smtClean="0"/>
              <a:t>: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sz="2600" dirty="0" smtClean="0"/>
          </a:p>
          <a:p>
            <a:pPr lvl="1"/>
            <a:r>
              <a:rPr lang="en-US" dirty="0" smtClean="0"/>
              <a:t>increased </a:t>
            </a:r>
            <a:r>
              <a:rPr lang="en-US" dirty="0" err="1" smtClean="0"/>
              <a:t>echogenecity</a:t>
            </a:r>
            <a:r>
              <a:rPr lang="en-US" dirty="0" smtClean="0"/>
              <a:t> of liver Vs. kidney and spleen</a:t>
            </a:r>
          </a:p>
          <a:p>
            <a:pPr lvl="1"/>
            <a:r>
              <a:rPr lang="en-US" dirty="0" smtClean="0"/>
              <a:t>obliteration of the vascular architecture of liver </a:t>
            </a:r>
          </a:p>
          <a:p>
            <a:pPr lvl="1"/>
            <a:r>
              <a:rPr lang="en-US" dirty="0" smtClean="0"/>
              <a:t>deep attenuation of the ultrasonic signal </a:t>
            </a:r>
            <a:endParaRPr lang="en-GB" dirty="0" smtClean="0"/>
          </a:p>
          <a:p>
            <a:endParaRPr lang="en-GB" dirty="0" smtClean="0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F5_medium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2214554"/>
            <a:ext cx="2770144" cy="2304256"/>
          </a:xfrm>
          <a:prstGeom prst="rect">
            <a:avLst/>
          </a:prstGeom>
        </p:spPr>
      </p:pic>
      <p:pic>
        <p:nvPicPr>
          <p:cNvPr id="5" name="Picture 4" descr="F1_mediu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2214554"/>
            <a:ext cx="2736304" cy="2321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Metabolic Associations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NAFLD is associated with </a:t>
            </a:r>
            <a:r>
              <a:rPr lang="en-US" b="1" i="1" dirty="0" smtClean="0"/>
              <a:t>metabolic risk factors</a:t>
            </a:r>
          </a:p>
          <a:p>
            <a:r>
              <a:rPr lang="en-US" b="1" dirty="0" smtClean="0"/>
              <a:t>Obesity</a:t>
            </a:r>
          </a:p>
          <a:p>
            <a:pPr lvl="1"/>
            <a:r>
              <a:rPr lang="en-US" dirty="0" smtClean="0"/>
              <a:t>BMI &gt;23 kg/m2, WC &gt;90 cm for males, &gt;80 cm for females</a:t>
            </a:r>
          </a:p>
          <a:p>
            <a:r>
              <a:rPr lang="en-US" b="1" dirty="0" smtClean="0"/>
              <a:t>Diabetes mellitus</a:t>
            </a:r>
          </a:p>
          <a:p>
            <a:pPr lvl="1"/>
            <a:r>
              <a:rPr lang="en-US" dirty="0" smtClean="0"/>
              <a:t>FPG &gt; 100 mg/</a:t>
            </a:r>
            <a:r>
              <a:rPr lang="en-US" dirty="0" err="1" smtClean="0"/>
              <a:t>dL</a:t>
            </a:r>
            <a:r>
              <a:rPr lang="en-US" dirty="0" smtClean="0"/>
              <a:t>, HbA1c &gt; 5.7</a:t>
            </a:r>
          </a:p>
          <a:p>
            <a:r>
              <a:rPr lang="en-US" b="1" dirty="0" err="1" smtClean="0"/>
              <a:t>Dyslipidaemia</a:t>
            </a:r>
            <a:endParaRPr lang="en-US" b="1" dirty="0" smtClean="0"/>
          </a:p>
          <a:p>
            <a:pPr lvl="1"/>
            <a:r>
              <a:rPr lang="en-US" dirty="0" smtClean="0"/>
              <a:t>Raised TG &gt;150 mg/</a:t>
            </a:r>
            <a:r>
              <a:rPr lang="en-US" dirty="0" err="1" smtClean="0"/>
              <a:t>dL</a:t>
            </a:r>
            <a:r>
              <a:rPr lang="en-US" dirty="0" smtClean="0"/>
              <a:t>, HDL &lt; 40mg/</a:t>
            </a:r>
            <a:r>
              <a:rPr lang="en-US" dirty="0" err="1" smtClean="0"/>
              <a:t>dL</a:t>
            </a:r>
            <a:r>
              <a:rPr lang="en-US" dirty="0" smtClean="0"/>
              <a:t> in males and &lt; 50 mg/</a:t>
            </a:r>
            <a:r>
              <a:rPr lang="en-US" dirty="0" err="1" smtClean="0"/>
              <a:t>dL</a:t>
            </a:r>
            <a:r>
              <a:rPr lang="en-US" dirty="0" smtClean="0"/>
              <a:t> in females</a:t>
            </a:r>
          </a:p>
          <a:p>
            <a:r>
              <a:rPr lang="en-US" b="1" dirty="0" smtClean="0"/>
              <a:t>Hypertension</a:t>
            </a:r>
          </a:p>
          <a:p>
            <a:pPr lvl="1"/>
            <a:r>
              <a:rPr lang="en-US" dirty="0" smtClean="0"/>
              <a:t>SBP &gt; 135 mmHg, DBP &gt; 85 mmHg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Outcomes of NAFL/NASH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2058</Words>
  <Application>Microsoft Office PowerPoint</Application>
  <PresentationFormat>On-screen Show (4:3)</PresentationFormat>
  <Paragraphs>388</Paragraphs>
  <Slides>57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Non-Alcoholic Fatty Liver Disease (NAFLD)</vt:lpstr>
      <vt:lpstr>Definition</vt:lpstr>
      <vt:lpstr>Disease Spectrum</vt:lpstr>
      <vt:lpstr>Histology</vt:lpstr>
      <vt:lpstr>Epidemiology</vt:lpstr>
      <vt:lpstr>Diagnosis</vt:lpstr>
      <vt:lpstr>USS features of NAFLD</vt:lpstr>
      <vt:lpstr>Metabolic Associations</vt:lpstr>
      <vt:lpstr>Outcomes of NAFL/NASH</vt:lpstr>
      <vt:lpstr>Natural history of NAFLD</vt:lpstr>
      <vt:lpstr>Natural history of NAFLD</vt:lpstr>
      <vt:lpstr>Natural history of NAFLD</vt:lpstr>
      <vt:lpstr>“Red flags” for NASH</vt:lpstr>
      <vt:lpstr>Liver biopsy for NAFLD</vt:lpstr>
      <vt:lpstr>Current therapies for NAFLD</vt:lpstr>
      <vt:lpstr>Life style modification</vt:lpstr>
      <vt:lpstr>Life style modification</vt:lpstr>
      <vt:lpstr>Life style modification</vt:lpstr>
      <vt:lpstr>Diet</vt:lpstr>
      <vt:lpstr>Diet</vt:lpstr>
      <vt:lpstr>Diet</vt:lpstr>
      <vt:lpstr>Coffee consumption</vt:lpstr>
      <vt:lpstr>Exercise</vt:lpstr>
      <vt:lpstr>Exercise</vt:lpstr>
      <vt:lpstr>Sleep</vt:lpstr>
      <vt:lpstr>Weight loss</vt:lpstr>
      <vt:lpstr>Orlisatat as aid to weight loss</vt:lpstr>
      <vt:lpstr>Bariatric surgery</vt:lpstr>
      <vt:lpstr>Alcohol use</vt:lpstr>
      <vt:lpstr>Liver directed therapies</vt:lpstr>
      <vt:lpstr>Liver-directed pharmacotherapy</vt:lpstr>
      <vt:lpstr>Pioglitazone</vt:lpstr>
      <vt:lpstr>Pioglitazone</vt:lpstr>
      <vt:lpstr>Pioglitazone</vt:lpstr>
      <vt:lpstr>Pioglitazone</vt:lpstr>
      <vt:lpstr>Vitamin E</vt:lpstr>
      <vt:lpstr>Vitamin E</vt:lpstr>
      <vt:lpstr>Pentoxifylline</vt:lpstr>
      <vt:lpstr>Metformin</vt:lpstr>
      <vt:lpstr>Statins</vt:lpstr>
      <vt:lpstr>Miscellaneous agents</vt:lpstr>
      <vt:lpstr>Future therapies</vt:lpstr>
      <vt:lpstr>Future Therapies</vt:lpstr>
      <vt:lpstr>Obetacholic Acid</vt:lpstr>
      <vt:lpstr>Conclusions</vt:lpstr>
      <vt:lpstr>Conclusions</vt:lpstr>
      <vt:lpstr>Conclusions</vt:lpstr>
      <vt:lpstr>PowerPoint Presentation</vt:lpstr>
      <vt:lpstr>Alcoholic Liver disease (ALD)</vt:lpstr>
      <vt:lpstr>Spectrum of disease</vt:lpstr>
      <vt:lpstr>Histology</vt:lpstr>
      <vt:lpstr>Risk factors</vt:lpstr>
      <vt:lpstr> AH diagnosis</vt:lpstr>
      <vt:lpstr>AH diagnosis</vt:lpstr>
      <vt:lpstr>Treatment</vt:lpstr>
      <vt:lpstr>Treatment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Evidenced based management of NAFLD/NASH</dc:title>
  <dc:creator>Jayawardana</dc:creator>
  <cp:lastModifiedBy>PURNIMA</cp:lastModifiedBy>
  <cp:revision>105</cp:revision>
  <dcterms:created xsi:type="dcterms:W3CDTF">2014-07-14T07:23:11Z</dcterms:created>
  <dcterms:modified xsi:type="dcterms:W3CDTF">2016-10-31T04:14:49Z</dcterms:modified>
</cp:coreProperties>
</file>