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6" r:id="rId9"/>
    <p:sldId id="272" r:id="rId10"/>
    <p:sldId id="261" r:id="rId11"/>
    <p:sldId id="281" r:id="rId12"/>
    <p:sldId id="271" r:id="rId13"/>
    <p:sldId id="262" r:id="rId14"/>
    <p:sldId id="280" r:id="rId15"/>
    <p:sldId id="263" r:id="rId16"/>
    <p:sldId id="267" r:id="rId17"/>
    <p:sldId id="268" r:id="rId18"/>
    <p:sldId id="264" r:id="rId19"/>
    <p:sldId id="274" r:id="rId20"/>
    <p:sldId id="273" r:id="rId21"/>
    <p:sldId id="265" r:id="rId22"/>
    <p:sldId id="275" r:id="rId23"/>
    <p:sldId id="276" r:id="rId24"/>
    <p:sldId id="278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BE7F53-29F0-4395-AF9D-EDED59389A95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709E0D-219E-4F17-9974-0818D3CD4B2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Chronic </a:t>
            </a:r>
            <a:r>
              <a:rPr lang="en-US" dirty="0" smtClean="0"/>
              <a:t>Hepatitis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 </a:t>
            </a:r>
            <a:r>
              <a:rPr lang="en-US" dirty="0" err="1"/>
              <a:t>Anuradha</a:t>
            </a:r>
            <a:r>
              <a:rPr lang="en-US" dirty="0"/>
              <a:t> </a:t>
            </a:r>
            <a:r>
              <a:rPr lang="en-US" dirty="0" err="1"/>
              <a:t>Dassanayake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Autoimmune </a:t>
            </a:r>
            <a:r>
              <a:rPr lang="en-US" dirty="0"/>
              <a:t>hepatitis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Common in </a:t>
            </a:r>
            <a:r>
              <a:rPr lang="en-US" dirty="0" smtClean="0"/>
              <a:t> </a:t>
            </a:r>
            <a:r>
              <a:rPr lang="en-US" dirty="0"/>
              <a:t>females</a:t>
            </a:r>
          </a:p>
          <a:p>
            <a:r>
              <a:rPr lang="en-US" dirty="0"/>
              <a:t>Present with acute or chronic Hepatitis or </a:t>
            </a:r>
            <a:r>
              <a:rPr lang="en-US" dirty="0" smtClean="0"/>
              <a:t>cirrhosis</a:t>
            </a:r>
          </a:p>
          <a:p>
            <a:r>
              <a:rPr lang="en-US" dirty="0" smtClean="0"/>
              <a:t>Serum globulins especially Ig G is high</a:t>
            </a:r>
            <a:endParaRPr lang="en-US" dirty="0"/>
          </a:p>
          <a:p>
            <a:r>
              <a:rPr lang="en-US" dirty="0"/>
              <a:t>Antibodies are present</a:t>
            </a:r>
          </a:p>
          <a:p>
            <a:pPr lvl="1"/>
            <a:r>
              <a:rPr lang="en-US" dirty="0"/>
              <a:t>ANF/ASA</a:t>
            </a:r>
          </a:p>
          <a:p>
            <a:r>
              <a:rPr lang="en-US" dirty="0"/>
              <a:t>Biopsy </a:t>
            </a:r>
            <a:r>
              <a:rPr lang="en-US" dirty="0" smtClean="0"/>
              <a:t>diagnostic- Interphase hepatitis</a:t>
            </a:r>
            <a:endParaRPr lang="en-US" dirty="0"/>
          </a:p>
          <a:p>
            <a:r>
              <a:rPr lang="en-US" dirty="0"/>
              <a:t>Very good response to Steroids/</a:t>
            </a:r>
            <a:r>
              <a:rPr lang="en-US" dirty="0" err="1"/>
              <a:t>Azathioprine</a:t>
            </a:r>
            <a:endParaRPr lang="en-US" dirty="0"/>
          </a:p>
          <a:p>
            <a:pPr lvl="1"/>
            <a:r>
              <a:rPr lang="en-US" dirty="0" err="1"/>
              <a:t>Maintanece</a:t>
            </a:r>
            <a:r>
              <a:rPr lang="en-US" dirty="0"/>
              <a:t> of </a:t>
            </a:r>
            <a:r>
              <a:rPr lang="en-US" dirty="0" err="1"/>
              <a:t>prednisolone</a:t>
            </a:r>
            <a:r>
              <a:rPr lang="en-US" dirty="0"/>
              <a:t> 10mg/d + </a:t>
            </a:r>
            <a:r>
              <a:rPr lang="en-US" dirty="0" err="1"/>
              <a:t>Azathioprine</a:t>
            </a:r>
            <a:r>
              <a:rPr lang="en-US" dirty="0"/>
              <a:t> 50mg/d</a:t>
            </a:r>
          </a:p>
          <a:p>
            <a:r>
              <a:rPr lang="en-US" dirty="0"/>
              <a:t>Has to be treated for 3-5 years</a:t>
            </a:r>
          </a:p>
          <a:p>
            <a:r>
              <a:rPr lang="en-US" dirty="0"/>
              <a:t>Drugs can be tailed off by if relapses treatment is for life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  <p:extLst>
      <p:ext uri="{BB962C8B-B14F-4D97-AF65-F5344CB8AC3E}">
        <p14:creationId xmlns:p14="http://schemas.microsoft.com/office/powerpoint/2010/main" val="57573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 descr="Image result for autoimmune hepatitis psc pb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Disease of the middle aged females</a:t>
            </a:r>
          </a:p>
          <a:p>
            <a:r>
              <a:rPr lang="en-US" dirty="0"/>
              <a:t>AMA positive</a:t>
            </a:r>
          </a:p>
          <a:p>
            <a:r>
              <a:rPr lang="en-US" dirty="0"/>
              <a:t>Presents with </a:t>
            </a:r>
            <a:r>
              <a:rPr lang="en-US" dirty="0" err="1"/>
              <a:t>pruritus</a:t>
            </a:r>
            <a:endParaRPr lang="en-US" dirty="0"/>
          </a:p>
          <a:p>
            <a:r>
              <a:rPr lang="en-US" dirty="0" err="1"/>
              <a:t>Urso</a:t>
            </a:r>
            <a:r>
              <a:rPr lang="en-US" dirty="0"/>
              <a:t> </a:t>
            </a:r>
            <a:r>
              <a:rPr lang="en-US" dirty="0" err="1"/>
              <a:t>deoxycholic</a:t>
            </a:r>
            <a:r>
              <a:rPr lang="en-US" dirty="0"/>
              <a:t> acid is beneficial in the treatment</a:t>
            </a:r>
          </a:p>
          <a:p>
            <a:r>
              <a:rPr lang="en-US" dirty="0" err="1"/>
              <a:t>Obeticholic</a:t>
            </a:r>
            <a:r>
              <a:rPr lang="en-US" dirty="0"/>
              <a:t> acid recently approved for PBC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Ursodeoxycholic</a:t>
            </a:r>
            <a:r>
              <a:rPr lang="en-US" dirty="0"/>
              <a:t>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secondary bile acid</a:t>
            </a:r>
          </a:p>
          <a:p>
            <a:r>
              <a:rPr lang="en-US" dirty="0"/>
              <a:t>Facilitates bile flow through the liver and protects the liver cells</a:t>
            </a:r>
          </a:p>
          <a:p>
            <a:r>
              <a:rPr lang="en-US" dirty="0"/>
              <a:t>Useful in </a:t>
            </a:r>
            <a:r>
              <a:rPr lang="en-US" dirty="0" err="1"/>
              <a:t>cholestatic</a:t>
            </a:r>
            <a:r>
              <a:rPr lang="en-US" dirty="0"/>
              <a:t> liver disease</a:t>
            </a:r>
          </a:p>
          <a:p>
            <a:pPr lvl="1"/>
            <a:r>
              <a:rPr lang="en-US" dirty="0"/>
              <a:t>PBC</a:t>
            </a:r>
          </a:p>
          <a:p>
            <a:pPr lvl="1"/>
            <a:r>
              <a:rPr lang="en-US" dirty="0"/>
              <a:t>PSC</a:t>
            </a:r>
          </a:p>
          <a:p>
            <a:pPr lvl="1"/>
            <a:r>
              <a:rPr lang="en-US" dirty="0"/>
              <a:t>ICP</a:t>
            </a:r>
          </a:p>
          <a:p>
            <a:pPr lvl="1"/>
            <a:r>
              <a:rPr lang="en-US" dirty="0"/>
              <a:t>Other diseases with </a:t>
            </a:r>
            <a:r>
              <a:rPr lang="en-US" dirty="0" err="1"/>
              <a:t>cholestasis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Disease of the young males</a:t>
            </a:r>
          </a:p>
          <a:p>
            <a:r>
              <a:rPr lang="en-US" dirty="0"/>
              <a:t>Mostly secondary to IBD</a:t>
            </a:r>
          </a:p>
          <a:p>
            <a:r>
              <a:rPr lang="en-US" dirty="0"/>
              <a:t>Diagnosis is by MRCP/ERCP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699" name="Picture 123" descr="Image result for PSC/PB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Image result for PSC/PB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Wilsons Disease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Inherited illness of Cu metabolism</a:t>
            </a:r>
          </a:p>
          <a:p>
            <a:r>
              <a:rPr lang="en-US" dirty="0"/>
              <a:t>Liver disease presents in child hood</a:t>
            </a:r>
          </a:p>
          <a:p>
            <a:r>
              <a:rPr lang="en-US" dirty="0"/>
              <a:t>Adults present with neurological illness</a:t>
            </a:r>
          </a:p>
          <a:p>
            <a:r>
              <a:rPr lang="en-US" dirty="0"/>
              <a:t>Diagnosis by serum </a:t>
            </a:r>
            <a:r>
              <a:rPr lang="en-US" dirty="0" err="1"/>
              <a:t>caeruloplasmin</a:t>
            </a:r>
            <a:r>
              <a:rPr lang="en-US" dirty="0"/>
              <a:t> levels and cu excretion in urine</a:t>
            </a:r>
          </a:p>
          <a:p>
            <a:r>
              <a:rPr lang="en-US" dirty="0"/>
              <a:t>KF ring</a:t>
            </a:r>
          </a:p>
          <a:p>
            <a:r>
              <a:rPr lang="en-US" dirty="0"/>
              <a:t>Treated with Cu chelating agents.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Penicillamine</a:t>
            </a:r>
            <a:endParaRPr lang="en-US" dirty="0"/>
          </a:p>
          <a:p>
            <a:pPr lvl="1"/>
            <a:r>
              <a:rPr lang="en-US" dirty="0" err="1"/>
              <a:t>Trientin</a:t>
            </a:r>
            <a:endParaRPr lang="en-US" dirty="0"/>
          </a:p>
          <a:p>
            <a:pPr lvl="1"/>
            <a:r>
              <a:rPr lang="en-US" dirty="0"/>
              <a:t>Zinc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4" name="Picture 2" descr="Image result for wilsons dise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Image result for chronic Hepatit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 descr="Image result for wilsons disea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Haemochromatosis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Genetic illness </a:t>
            </a:r>
            <a:r>
              <a:rPr lang="en-US" dirty="0" smtClean="0"/>
              <a:t>(HFE gene) with </a:t>
            </a:r>
            <a:r>
              <a:rPr lang="en-US" dirty="0"/>
              <a:t>the defect is in the duodenal mucosal cell</a:t>
            </a:r>
          </a:p>
          <a:p>
            <a:r>
              <a:rPr lang="en-US" dirty="0"/>
              <a:t>Disease of the white </a:t>
            </a:r>
            <a:r>
              <a:rPr lang="en-US" dirty="0" err="1"/>
              <a:t>Caucaseans</a:t>
            </a:r>
            <a:endParaRPr lang="en-US" dirty="0"/>
          </a:p>
          <a:p>
            <a:r>
              <a:rPr lang="en-US" dirty="0" err="1"/>
              <a:t>Increasesd</a:t>
            </a:r>
            <a:r>
              <a:rPr lang="en-US" dirty="0"/>
              <a:t> iron absorption</a:t>
            </a:r>
          </a:p>
          <a:p>
            <a:r>
              <a:rPr lang="en-US" dirty="0"/>
              <a:t>Rare in females</a:t>
            </a:r>
          </a:p>
          <a:p>
            <a:r>
              <a:rPr lang="en-US" dirty="0"/>
              <a:t>Secondary iron overload in </a:t>
            </a:r>
            <a:r>
              <a:rPr lang="en-US" dirty="0" err="1"/>
              <a:t>Haemoglobinopathies</a:t>
            </a:r>
            <a:r>
              <a:rPr lang="en-US" dirty="0"/>
              <a:t> , Alcohol abuse and NASH</a:t>
            </a:r>
          </a:p>
          <a:p>
            <a:r>
              <a:rPr lang="en-US" dirty="0"/>
              <a:t>Treatment is by </a:t>
            </a:r>
            <a:r>
              <a:rPr lang="en-US" dirty="0" err="1"/>
              <a:t>Venesection</a:t>
            </a:r>
            <a:endParaRPr lang="en-US" dirty="0"/>
          </a:p>
          <a:p>
            <a:r>
              <a:rPr lang="en-US" dirty="0"/>
              <a:t>Iron chelation (</a:t>
            </a:r>
            <a:r>
              <a:rPr lang="en-US" dirty="0" err="1"/>
              <a:t>Deferasirox</a:t>
            </a:r>
            <a:r>
              <a:rPr lang="en-US" dirty="0"/>
              <a:t>) useful in patients with </a:t>
            </a:r>
            <a:r>
              <a:rPr lang="en-US" dirty="0" err="1"/>
              <a:t>anaemia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8" name="Picture 2" descr="Image result for haemochromato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alcoholic </a:t>
            </a:r>
            <a:r>
              <a:rPr lang="en-US" dirty="0" err="1"/>
              <a:t>steatohepatitis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Weight reduction</a:t>
            </a:r>
          </a:p>
          <a:p>
            <a:pPr lvl="1"/>
            <a:r>
              <a:rPr lang="en-US" dirty="0"/>
              <a:t>Mediterranean diet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Treatment of </a:t>
            </a:r>
            <a:r>
              <a:rPr lang="en-US" dirty="0" err="1"/>
              <a:t>cormobidities</a:t>
            </a:r>
            <a:endParaRPr lang="en-US" dirty="0"/>
          </a:p>
          <a:p>
            <a:pPr lvl="1"/>
            <a:r>
              <a:rPr lang="en-US" dirty="0"/>
              <a:t>DM</a:t>
            </a:r>
          </a:p>
          <a:p>
            <a:pPr lvl="1"/>
            <a:r>
              <a:rPr lang="en-US" dirty="0"/>
              <a:t>Hypertension</a:t>
            </a:r>
          </a:p>
          <a:p>
            <a:pPr lvl="1"/>
            <a:r>
              <a:rPr lang="en-US" dirty="0" err="1"/>
              <a:t>Hyperlipidaemia</a:t>
            </a:r>
            <a:endParaRPr lang="en-US" dirty="0"/>
          </a:p>
          <a:p>
            <a:r>
              <a:rPr lang="en-US" dirty="0"/>
              <a:t>NASH specific treatment</a:t>
            </a:r>
          </a:p>
          <a:p>
            <a:pPr lvl="1"/>
            <a:r>
              <a:rPr lang="en-US" dirty="0" err="1"/>
              <a:t>Vit</a:t>
            </a:r>
            <a:r>
              <a:rPr lang="en-US" dirty="0"/>
              <a:t> E</a:t>
            </a:r>
          </a:p>
          <a:p>
            <a:pPr lvl="1"/>
            <a:r>
              <a:rPr lang="en-US" dirty="0" err="1"/>
              <a:t>Pioglitazone</a:t>
            </a:r>
            <a:endParaRPr lang="en-US" dirty="0"/>
          </a:p>
          <a:p>
            <a:pPr lvl="1"/>
            <a:r>
              <a:rPr lang="en-US" dirty="0" err="1"/>
              <a:t>Obeticholic</a:t>
            </a:r>
            <a:r>
              <a:rPr lang="en-US" dirty="0"/>
              <a:t> acid</a:t>
            </a:r>
          </a:p>
          <a:p>
            <a:pPr lvl="1"/>
            <a:r>
              <a:rPr lang="en-US" dirty="0" err="1"/>
              <a:t>Elafibranor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Statins</a:t>
            </a:r>
            <a:r>
              <a:rPr lang="en-US" dirty="0"/>
              <a:t> and liver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Statins</a:t>
            </a:r>
            <a:r>
              <a:rPr lang="en-US" dirty="0"/>
              <a:t> are safe in patients with NASH</a:t>
            </a:r>
          </a:p>
          <a:p>
            <a:r>
              <a:rPr lang="en-US" dirty="0" err="1"/>
              <a:t>Statins</a:t>
            </a:r>
            <a:r>
              <a:rPr lang="en-US" dirty="0"/>
              <a:t> may be indirectly beneficial in NASH</a:t>
            </a:r>
          </a:p>
          <a:p>
            <a:r>
              <a:rPr lang="en-US" dirty="0" err="1"/>
              <a:t>Statins</a:t>
            </a:r>
            <a:r>
              <a:rPr lang="en-US" dirty="0"/>
              <a:t> are indicated in Patients with NASH for their frequent </a:t>
            </a:r>
            <a:r>
              <a:rPr lang="en-US" dirty="0" err="1"/>
              <a:t>comorbid</a:t>
            </a:r>
            <a:r>
              <a:rPr lang="en-US" dirty="0"/>
              <a:t> conditions</a:t>
            </a:r>
          </a:p>
          <a:p>
            <a:r>
              <a:rPr lang="en-US" dirty="0" err="1"/>
              <a:t>Statins</a:t>
            </a:r>
            <a:r>
              <a:rPr lang="en-US" dirty="0"/>
              <a:t> frequently used in PBC</a:t>
            </a:r>
          </a:p>
          <a:p>
            <a:r>
              <a:rPr lang="en-US" dirty="0" err="1"/>
              <a:t>Statins</a:t>
            </a:r>
            <a:r>
              <a:rPr lang="en-US" dirty="0"/>
              <a:t> may be beneficial in patients with well </a:t>
            </a:r>
            <a:r>
              <a:rPr lang="en-US" dirty="0" err="1"/>
              <a:t>compenstaed</a:t>
            </a:r>
            <a:r>
              <a:rPr lang="en-US" dirty="0"/>
              <a:t> cirrhosis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Alcoholic Hepatitis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Abstinence</a:t>
            </a:r>
          </a:p>
          <a:p>
            <a:r>
              <a:rPr lang="en-US" dirty="0"/>
              <a:t>Steroids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Viruses</a:t>
            </a:r>
          </a:p>
          <a:p>
            <a:pPr lvl="1"/>
            <a:r>
              <a:rPr lang="en-US" dirty="0"/>
              <a:t>B &amp; C</a:t>
            </a:r>
          </a:p>
          <a:p>
            <a:r>
              <a:rPr lang="en-US" dirty="0"/>
              <a:t>Autoimmune</a:t>
            </a:r>
          </a:p>
          <a:p>
            <a:pPr lvl="1"/>
            <a:r>
              <a:rPr lang="en-US" dirty="0"/>
              <a:t>AIH</a:t>
            </a:r>
          </a:p>
          <a:p>
            <a:pPr lvl="1"/>
            <a:r>
              <a:rPr lang="en-US" dirty="0"/>
              <a:t>PSC</a:t>
            </a:r>
          </a:p>
          <a:p>
            <a:pPr lvl="1"/>
            <a:r>
              <a:rPr lang="en-US" dirty="0"/>
              <a:t>PBC</a:t>
            </a:r>
          </a:p>
          <a:p>
            <a:r>
              <a:rPr lang="en-US" dirty="0"/>
              <a:t>Drugs/Herbs</a:t>
            </a:r>
          </a:p>
          <a:p>
            <a:r>
              <a:rPr lang="en-US" dirty="0"/>
              <a:t>Metabolic liver disease</a:t>
            </a:r>
          </a:p>
          <a:p>
            <a:pPr lvl="1"/>
            <a:r>
              <a:rPr lang="en-US" dirty="0"/>
              <a:t>Wilsons/</a:t>
            </a:r>
            <a:r>
              <a:rPr lang="en-US" dirty="0" err="1"/>
              <a:t>Haemochromatosis</a:t>
            </a:r>
            <a:endParaRPr lang="en-US" dirty="0"/>
          </a:p>
          <a:p>
            <a:r>
              <a:rPr lang="en-US" dirty="0"/>
              <a:t>NASH/Alcohol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Hepatitis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Chances of chronic hepatitis is  more if acquire the illness in childhood</a:t>
            </a:r>
          </a:p>
          <a:p>
            <a:r>
              <a:rPr lang="en-US" dirty="0"/>
              <a:t>If untreated progresses to cirrhosis and HCC in a majority</a:t>
            </a:r>
          </a:p>
          <a:p>
            <a:r>
              <a:rPr lang="en-US" dirty="0"/>
              <a:t>Presents with generalized ill health or even with cirrhosis or even HCC</a:t>
            </a:r>
          </a:p>
          <a:p>
            <a:r>
              <a:rPr lang="en-US" dirty="0"/>
              <a:t>Diagnosis by Serology/Liver biopsy/ Viral load</a:t>
            </a:r>
          </a:p>
          <a:p>
            <a:r>
              <a:rPr lang="en-US" dirty="0"/>
              <a:t>Treatment</a:t>
            </a:r>
          </a:p>
          <a:p>
            <a:pPr lvl="1"/>
            <a:r>
              <a:rPr lang="en-US" dirty="0"/>
              <a:t>Anti </a:t>
            </a:r>
            <a:r>
              <a:rPr lang="en-US" dirty="0" err="1"/>
              <a:t>virals</a:t>
            </a:r>
            <a:endParaRPr lang="en-US" dirty="0"/>
          </a:p>
          <a:p>
            <a:pPr lvl="3"/>
            <a:r>
              <a:rPr lang="en-US" dirty="0" err="1"/>
              <a:t>Lamivudine</a:t>
            </a:r>
            <a:endParaRPr lang="en-US" dirty="0"/>
          </a:p>
          <a:p>
            <a:pPr lvl="3"/>
            <a:r>
              <a:rPr lang="en-US" dirty="0" err="1"/>
              <a:t>Tenofovir</a:t>
            </a:r>
            <a:endParaRPr lang="en-US" dirty="0"/>
          </a:p>
          <a:p>
            <a:pPr lvl="3"/>
            <a:r>
              <a:rPr lang="en-US" dirty="0" err="1"/>
              <a:t>Entacavir</a:t>
            </a:r>
            <a:endParaRPr lang="en-US" dirty="0"/>
          </a:p>
          <a:p>
            <a:pPr lvl="1"/>
            <a:r>
              <a:rPr lang="en-US" dirty="0" err="1"/>
              <a:t>Immunomodulators</a:t>
            </a:r>
            <a:endParaRPr lang="en-US" dirty="0"/>
          </a:p>
          <a:p>
            <a:pPr lvl="2"/>
            <a:r>
              <a:rPr lang="en-US" dirty="0"/>
              <a:t>PEG interferon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 descr="Image result for hepatitis 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" y="0"/>
            <a:ext cx="8953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 descr="Image result for hepatitis B chronic serol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Chronic Hepatitis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Slowly progressing illness – cirrhosis/HCC over 20-30 years. Drug abusers/Multiple blood transfusions</a:t>
            </a:r>
          </a:p>
          <a:p>
            <a:r>
              <a:rPr lang="en-US" dirty="0"/>
              <a:t>Rare herein SL/Very common in some other countries</a:t>
            </a:r>
          </a:p>
          <a:p>
            <a:r>
              <a:rPr lang="en-US" dirty="0"/>
              <a:t>Various genotypes 1 -6</a:t>
            </a:r>
          </a:p>
          <a:p>
            <a:r>
              <a:rPr lang="en-US" dirty="0"/>
              <a:t>Diagnosis</a:t>
            </a:r>
          </a:p>
          <a:p>
            <a:pPr lvl="1"/>
            <a:r>
              <a:rPr lang="en-US" dirty="0" err="1"/>
              <a:t>Hep</a:t>
            </a:r>
            <a:r>
              <a:rPr lang="en-US" dirty="0"/>
              <a:t> C antibody/Viral </a:t>
            </a:r>
            <a:r>
              <a:rPr lang="en-US" dirty="0" smtClean="0"/>
              <a:t>studies(RNA assay)/ </a:t>
            </a:r>
            <a:r>
              <a:rPr lang="en-US" dirty="0"/>
              <a:t>Biopsy/</a:t>
            </a:r>
            <a:r>
              <a:rPr lang="en-US" dirty="0" err="1"/>
              <a:t>Fibroscan</a:t>
            </a:r>
            <a:endParaRPr lang="en-US" dirty="0"/>
          </a:p>
          <a:p>
            <a:r>
              <a:rPr lang="en-US" dirty="0"/>
              <a:t>Treatment</a:t>
            </a:r>
          </a:p>
          <a:p>
            <a:pPr lvl="1"/>
            <a:r>
              <a:rPr lang="en-US" dirty="0" smtClean="0"/>
              <a:t>Antivirals</a:t>
            </a:r>
            <a:endParaRPr lang="en-US" dirty="0"/>
          </a:p>
          <a:p>
            <a:pPr lvl="2"/>
            <a:r>
              <a:rPr lang="en-US" dirty="0" err="1"/>
              <a:t>Sofosbuvir</a:t>
            </a:r>
            <a:r>
              <a:rPr lang="en-US" dirty="0"/>
              <a:t>/</a:t>
            </a:r>
            <a:r>
              <a:rPr lang="en-US" dirty="0" err="1"/>
              <a:t>Valpatasvir</a:t>
            </a:r>
            <a:r>
              <a:rPr lang="en-US" dirty="0"/>
              <a:t>/</a:t>
            </a:r>
            <a:r>
              <a:rPr lang="en-US" dirty="0" err="1"/>
              <a:t>Ledipasvir</a:t>
            </a:r>
            <a:r>
              <a:rPr lang="en-US" dirty="0"/>
              <a:t>/</a:t>
            </a:r>
            <a:r>
              <a:rPr lang="en-US" dirty="0" err="1"/>
              <a:t>Daclatasvir</a:t>
            </a:r>
            <a:r>
              <a:rPr lang="en-US" dirty="0"/>
              <a:t>/</a:t>
            </a:r>
            <a:r>
              <a:rPr lang="en-US" dirty="0" err="1"/>
              <a:t>Ribavirin</a:t>
            </a:r>
            <a:endParaRPr lang="en-US" dirty="0"/>
          </a:p>
          <a:p>
            <a:pPr lvl="2"/>
            <a:r>
              <a:rPr lang="en-US" dirty="0"/>
              <a:t>PEG interferon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hronic Hepatit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immune liver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AIH</a:t>
            </a:r>
          </a:p>
          <a:p>
            <a:r>
              <a:rPr lang="en-US" dirty="0"/>
              <a:t>PBC</a:t>
            </a:r>
          </a:p>
          <a:p>
            <a:r>
              <a:rPr lang="en-US" dirty="0"/>
              <a:t>PSC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</TotalTime>
  <Words>412</Words>
  <Application>Microsoft Office PowerPoint</Application>
  <PresentationFormat>On-screen Show (4:3)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Constantia</vt:lpstr>
      <vt:lpstr>Wingdings 2</vt:lpstr>
      <vt:lpstr>Flow</vt:lpstr>
      <vt:lpstr>Chronic Hepatitis</vt:lpstr>
      <vt:lpstr>PowerPoint Presentation</vt:lpstr>
      <vt:lpstr>Causes</vt:lpstr>
      <vt:lpstr>Chronic Hepatitis B</vt:lpstr>
      <vt:lpstr>PowerPoint Presentation</vt:lpstr>
      <vt:lpstr>PowerPoint Presentation</vt:lpstr>
      <vt:lpstr>Chronic Hepatitis C</vt:lpstr>
      <vt:lpstr>PowerPoint Presentation</vt:lpstr>
      <vt:lpstr>Auto immune liver diseases</vt:lpstr>
      <vt:lpstr>Autoimmune hepatitis</vt:lpstr>
      <vt:lpstr>PowerPoint Presentation</vt:lpstr>
      <vt:lpstr>PowerPoint Presentation</vt:lpstr>
      <vt:lpstr>PBC</vt:lpstr>
      <vt:lpstr>Ursodeoxycholic acid</vt:lpstr>
      <vt:lpstr>PSC</vt:lpstr>
      <vt:lpstr>PowerPoint Presentation</vt:lpstr>
      <vt:lpstr>PowerPoint Presentation</vt:lpstr>
      <vt:lpstr>Wilsons Disease </vt:lpstr>
      <vt:lpstr>PowerPoint Presentation</vt:lpstr>
      <vt:lpstr>PowerPoint Presentation</vt:lpstr>
      <vt:lpstr>Haemochromatosis</vt:lpstr>
      <vt:lpstr>PowerPoint Presentation</vt:lpstr>
      <vt:lpstr>Non alcoholic steatohepatitis</vt:lpstr>
      <vt:lpstr>Statins and liver</vt:lpstr>
      <vt:lpstr>Alcoholic Hepatitis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hepatitis</dc:title>
  <dc:creator>Anuradha</dc:creator>
  <cp:lastModifiedBy>Admin</cp:lastModifiedBy>
  <cp:revision>39</cp:revision>
  <dcterms:created xsi:type="dcterms:W3CDTF">2016-10-26T06:34:29Z</dcterms:created>
  <dcterms:modified xsi:type="dcterms:W3CDTF">2018-08-27T08:08:08Z</dcterms:modified>
</cp:coreProperties>
</file>