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0" r:id="rId5"/>
    <p:sldId id="292" r:id="rId6"/>
    <p:sldId id="293" r:id="rId7"/>
    <p:sldId id="289" r:id="rId8"/>
    <p:sldId id="257" r:id="rId9"/>
    <p:sldId id="258" r:id="rId10"/>
    <p:sldId id="259" r:id="rId11"/>
    <p:sldId id="260" r:id="rId12"/>
    <p:sldId id="262" r:id="rId13"/>
    <p:sldId id="263" r:id="rId14"/>
    <p:sldId id="26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2" r:id="rId32"/>
    <p:sldId id="280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95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FCBD0-C372-4276-A9EF-9929132F58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D66BFA-2A5F-4690-9A23-2CA173C5EDA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b="1" dirty="0" smtClean="0"/>
            <a:t>CLD</a:t>
          </a:r>
          <a:endParaRPr lang="en-US" sz="2400" b="1" dirty="0"/>
        </a:p>
      </dgm:t>
    </dgm:pt>
    <dgm:pt modelId="{0FEB6F3C-AE29-4D60-A66D-722B78137B23}" type="parTrans" cxnId="{D1588751-B00A-4B92-9FCA-42B741BA0079}">
      <dgm:prSet/>
      <dgm:spPr/>
      <dgm:t>
        <a:bodyPr/>
        <a:lstStyle/>
        <a:p>
          <a:endParaRPr lang="en-US"/>
        </a:p>
      </dgm:t>
    </dgm:pt>
    <dgm:pt modelId="{237E4C37-85D7-4383-AF0D-F6B64D8D3680}" type="sibTrans" cxnId="{D1588751-B00A-4B92-9FCA-42B741BA0079}">
      <dgm:prSet/>
      <dgm:spPr/>
      <dgm:t>
        <a:bodyPr/>
        <a:lstStyle/>
        <a:p>
          <a:endParaRPr lang="en-US"/>
        </a:p>
      </dgm:t>
    </dgm:pt>
    <dgm:pt modelId="{F3FC50E0-065A-4F46-A826-7DB4C9D32112}">
      <dgm:prSet phldrT="[Text]" custT="1"/>
      <dgm:spPr/>
      <dgm:t>
        <a:bodyPr/>
        <a:lstStyle/>
        <a:p>
          <a:r>
            <a:rPr lang="en-US" sz="2400" b="1" dirty="0" smtClean="0"/>
            <a:t>Cirrhosis (compensated)</a:t>
          </a:r>
          <a:endParaRPr lang="en-US" sz="2400" b="1" dirty="0"/>
        </a:p>
      </dgm:t>
    </dgm:pt>
    <dgm:pt modelId="{F52F2572-4306-4D5B-92CC-86FA600AA1E9}" type="parTrans" cxnId="{34C53EF7-D5C3-49D7-BEF7-4FAA919E89DD}">
      <dgm:prSet/>
      <dgm:spPr/>
      <dgm:t>
        <a:bodyPr/>
        <a:lstStyle/>
        <a:p>
          <a:endParaRPr lang="en-US"/>
        </a:p>
      </dgm:t>
    </dgm:pt>
    <dgm:pt modelId="{900642AD-55DF-476E-80A0-F54D86147DF8}" type="sibTrans" cxnId="{34C53EF7-D5C3-49D7-BEF7-4FAA919E89DD}">
      <dgm:prSet/>
      <dgm:spPr/>
      <dgm:t>
        <a:bodyPr/>
        <a:lstStyle/>
        <a:p>
          <a:endParaRPr lang="en-US"/>
        </a:p>
      </dgm:t>
    </dgm:pt>
    <dgm:pt modelId="{945918EA-2120-4AC3-8EA9-82F520AEB5C2}">
      <dgm:prSet phldrT="[Text]" custT="1"/>
      <dgm:spPr>
        <a:solidFill>
          <a:srgbClr val="FF9900"/>
        </a:solidFill>
      </dgm:spPr>
      <dgm:t>
        <a:bodyPr/>
        <a:lstStyle/>
        <a:p>
          <a:r>
            <a:rPr lang="en-US" sz="2400" b="1" dirty="0" smtClean="0"/>
            <a:t>Cirrhosis (</a:t>
          </a:r>
          <a:r>
            <a:rPr lang="en-US" sz="2400" b="1" dirty="0" err="1" smtClean="0"/>
            <a:t>decompensated</a:t>
          </a:r>
          <a:r>
            <a:rPr lang="en-US" sz="2400" b="1" dirty="0" smtClean="0"/>
            <a:t>)</a:t>
          </a:r>
          <a:endParaRPr lang="en-US" sz="2400" b="1" dirty="0"/>
        </a:p>
      </dgm:t>
    </dgm:pt>
    <dgm:pt modelId="{AB49A2D4-3D24-47A0-B21D-38DB946395E8}" type="parTrans" cxnId="{5AFB1908-E041-4305-9F16-6D863DE4852A}">
      <dgm:prSet/>
      <dgm:spPr/>
      <dgm:t>
        <a:bodyPr/>
        <a:lstStyle/>
        <a:p>
          <a:endParaRPr lang="en-US"/>
        </a:p>
      </dgm:t>
    </dgm:pt>
    <dgm:pt modelId="{12ABF223-3B2D-470D-AF20-D629CC8F07C7}" type="sibTrans" cxnId="{5AFB1908-E041-4305-9F16-6D863DE4852A}">
      <dgm:prSet/>
      <dgm:spPr/>
      <dgm:t>
        <a:bodyPr/>
        <a:lstStyle/>
        <a:p>
          <a:endParaRPr lang="en-US"/>
        </a:p>
      </dgm:t>
    </dgm:pt>
    <dgm:pt modelId="{6133CBB9-1917-4378-9B78-787E7B562F1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b="1" dirty="0" smtClean="0"/>
            <a:t>LTX or Death</a:t>
          </a:r>
          <a:endParaRPr lang="en-US" sz="2400" b="1" dirty="0"/>
        </a:p>
      </dgm:t>
    </dgm:pt>
    <dgm:pt modelId="{11475D7B-0385-4B18-B89D-F1EC86D7ACAA}" type="parTrans" cxnId="{565199F2-96EC-4E14-84F9-24C38F6C1677}">
      <dgm:prSet/>
      <dgm:spPr/>
      <dgm:t>
        <a:bodyPr/>
        <a:lstStyle/>
        <a:p>
          <a:endParaRPr lang="en-US"/>
        </a:p>
      </dgm:t>
    </dgm:pt>
    <dgm:pt modelId="{C3A1B4B3-0248-4401-86C3-B9A5C50870FA}" type="sibTrans" cxnId="{565199F2-96EC-4E14-84F9-24C38F6C1677}">
      <dgm:prSet/>
      <dgm:spPr/>
      <dgm:t>
        <a:bodyPr/>
        <a:lstStyle/>
        <a:p>
          <a:endParaRPr lang="en-US"/>
        </a:p>
      </dgm:t>
    </dgm:pt>
    <dgm:pt modelId="{11803F30-EB74-4727-A345-B1A8F776BAA0}" type="pres">
      <dgm:prSet presAssocID="{5F5FCBD0-C372-4276-A9EF-9929132F58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415A75-9D14-4358-9988-2C8A8120DFA2}" type="pres">
      <dgm:prSet presAssocID="{96D66BFA-2A5F-4690-9A23-2CA173C5EDAF}" presName="node" presStyleLbl="node1" presStyleIdx="0" presStyleCnt="4" custLinFactY="-26817" custLinFactNeighborX="-329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E8B0C-260F-4E6C-A2B0-080DDB159B3B}" type="pres">
      <dgm:prSet presAssocID="{237E4C37-85D7-4383-AF0D-F6B64D8D3680}" presName="sibTrans" presStyleLbl="sibTrans2D1" presStyleIdx="0" presStyleCnt="3" custScaleX="143772" custScaleY="100395" custLinFactNeighborX="7980" custLinFactNeighborY="4314"/>
      <dgm:spPr/>
      <dgm:t>
        <a:bodyPr/>
        <a:lstStyle/>
        <a:p>
          <a:endParaRPr lang="en-US"/>
        </a:p>
      </dgm:t>
    </dgm:pt>
    <dgm:pt modelId="{E4DFBBF0-27F9-4062-BFBC-72896DB9BE87}" type="pres">
      <dgm:prSet presAssocID="{237E4C37-85D7-4383-AF0D-F6B64D8D368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FE4EB7-2760-471D-89C4-FA43592931A6}" type="pres">
      <dgm:prSet presAssocID="{F3FC50E0-065A-4F46-A826-7DB4C9D32112}" presName="node" presStyleLbl="node1" presStyleIdx="1" presStyleCnt="4" custScaleX="175402" custLinFactY="-26817" custLinFactNeighborX="1184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3C6AD-CAE0-46D3-A82F-8549383A2527}" type="pres">
      <dgm:prSet presAssocID="{900642AD-55DF-476E-80A0-F54D86147DF8}" presName="sibTrans" presStyleLbl="sibTrans2D1" presStyleIdx="1" presStyleCnt="3" custScaleX="175940" custScaleY="125995" custLinFactNeighborX="1407" custLinFactNeighborY="-7282"/>
      <dgm:spPr/>
      <dgm:t>
        <a:bodyPr/>
        <a:lstStyle/>
        <a:p>
          <a:endParaRPr lang="en-US"/>
        </a:p>
      </dgm:t>
    </dgm:pt>
    <dgm:pt modelId="{951F05C4-7787-403D-8F92-494B57A39B90}" type="pres">
      <dgm:prSet presAssocID="{900642AD-55DF-476E-80A0-F54D86147D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F755B88-0B4D-4D92-9113-D8E2EC6E4461}" type="pres">
      <dgm:prSet presAssocID="{945918EA-2120-4AC3-8EA9-82F520AEB5C2}" presName="node" presStyleLbl="node1" presStyleIdx="2" presStyleCnt="4" custScaleX="214569" custLinFactY="-26817" custLinFactNeighborX="-2793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97220-5A09-4F04-81F6-8EA4FA023095}" type="pres">
      <dgm:prSet presAssocID="{12ABF223-3B2D-470D-AF20-D629CC8F07C7}" presName="sibTrans" presStyleLbl="sibTrans2D1" presStyleIdx="2" presStyleCnt="3" custScaleX="167742" custScaleY="105150"/>
      <dgm:spPr/>
      <dgm:t>
        <a:bodyPr/>
        <a:lstStyle/>
        <a:p>
          <a:endParaRPr lang="en-US"/>
        </a:p>
      </dgm:t>
    </dgm:pt>
    <dgm:pt modelId="{AF25A525-9461-43E0-ADDD-D8363489045D}" type="pres">
      <dgm:prSet presAssocID="{12ABF223-3B2D-470D-AF20-D629CC8F07C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210C157-98CE-4616-9D95-53053512FA5B}" type="pres">
      <dgm:prSet presAssocID="{6133CBB9-1917-4378-9B78-787E7B562F13}" presName="node" presStyleLbl="node1" presStyleIdx="3" presStyleCnt="4" custLinFactY="-26817" custLinFactNeighborX="-4811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5E48E-A950-4A8E-B5B7-4EF5B8F0E92C}" type="presOf" srcId="{12ABF223-3B2D-470D-AF20-D629CC8F07C7}" destId="{AF25A525-9461-43E0-ADDD-D8363489045D}" srcOrd="1" destOrd="0" presId="urn:microsoft.com/office/officeart/2005/8/layout/process1"/>
    <dgm:cxn modelId="{565199F2-96EC-4E14-84F9-24C38F6C1677}" srcId="{5F5FCBD0-C372-4276-A9EF-9929132F58E0}" destId="{6133CBB9-1917-4378-9B78-787E7B562F13}" srcOrd="3" destOrd="0" parTransId="{11475D7B-0385-4B18-B89D-F1EC86D7ACAA}" sibTransId="{C3A1B4B3-0248-4401-86C3-B9A5C50870FA}"/>
    <dgm:cxn modelId="{36056741-FE6D-41B9-97D2-FB2187452E17}" type="presOf" srcId="{237E4C37-85D7-4383-AF0D-F6B64D8D3680}" destId="{E4DFBBF0-27F9-4062-BFBC-72896DB9BE87}" srcOrd="1" destOrd="0" presId="urn:microsoft.com/office/officeart/2005/8/layout/process1"/>
    <dgm:cxn modelId="{7086166E-E126-4683-9201-2E68FBCF026D}" type="presOf" srcId="{900642AD-55DF-476E-80A0-F54D86147DF8}" destId="{951F05C4-7787-403D-8F92-494B57A39B90}" srcOrd="1" destOrd="0" presId="urn:microsoft.com/office/officeart/2005/8/layout/process1"/>
    <dgm:cxn modelId="{EFEEC198-8A4B-4935-8B69-2B973BB9C14E}" type="presOf" srcId="{6133CBB9-1917-4378-9B78-787E7B562F13}" destId="{4210C157-98CE-4616-9D95-53053512FA5B}" srcOrd="0" destOrd="0" presId="urn:microsoft.com/office/officeart/2005/8/layout/process1"/>
    <dgm:cxn modelId="{819822FF-6949-4C6E-BFA1-CE1BF5B0E5C9}" type="presOf" srcId="{945918EA-2120-4AC3-8EA9-82F520AEB5C2}" destId="{0F755B88-0B4D-4D92-9113-D8E2EC6E4461}" srcOrd="0" destOrd="0" presId="urn:microsoft.com/office/officeart/2005/8/layout/process1"/>
    <dgm:cxn modelId="{34C53EF7-D5C3-49D7-BEF7-4FAA919E89DD}" srcId="{5F5FCBD0-C372-4276-A9EF-9929132F58E0}" destId="{F3FC50E0-065A-4F46-A826-7DB4C9D32112}" srcOrd="1" destOrd="0" parTransId="{F52F2572-4306-4D5B-92CC-86FA600AA1E9}" sibTransId="{900642AD-55DF-476E-80A0-F54D86147DF8}"/>
    <dgm:cxn modelId="{2DE14C99-303F-4537-9675-8AEADB91183A}" type="presOf" srcId="{F3FC50E0-065A-4F46-A826-7DB4C9D32112}" destId="{A8FE4EB7-2760-471D-89C4-FA43592931A6}" srcOrd="0" destOrd="0" presId="urn:microsoft.com/office/officeart/2005/8/layout/process1"/>
    <dgm:cxn modelId="{D04A9814-F47E-44FF-8B91-615B2AB1510F}" type="presOf" srcId="{237E4C37-85D7-4383-AF0D-F6B64D8D3680}" destId="{F16E8B0C-260F-4E6C-A2B0-080DDB159B3B}" srcOrd="0" destOrd="0" presId="urn:microsoft.com/office/officeart/2005/8/layout/process1"/>
    <dgm:cxn modelId="{5AFB1908-E041-4305-9F16-6D863DE4852A}" srcId="{5F5FCBD0-C372-4276-A9EF-9929132F58E0}" destId="{945918EA-2120-4AC3-8EA9-82F520AEB5C2}" srcOrd="2" destOrd="0" parTransId="{AB49A2D4-3D24-47A0-B21D-38DB946395E8}" sibTransId="{12ABF223-3B2D-470D-AF20-D629CC8F07C7}"/>
    <dgm:cxn modelId="{16E588A4-A8E7-4469-BC30-998F4180387C}" type="presOf" srcId="{5F5FCBD0-C372-4276-A9EF-9929132F58E0}" destId="{11803F30-EB74-4727-A345-B1A8F776BAA0}" srcOrd="0" destOrd="0" presId="urn:microsoft.com/office/officeart/2005/8/layout/process1"/>
    <dgm:cxn modelId="{0F8963BB-F909-4C69-B3AE-87BFEBC03FFE}" type="presOf" srcId="{900642AD-55DF-476E-80A0-F54D86147DF8}" destId="{74E3C6AD-CAE0-46D3-A82F-8549383A2527}" srcOrd="0" destOrd="0" presId="urn:microsoft.com/office/officeart/2005/8/layout/process1"/>
    <dgm:cxn modelId="{80DEFF4D-F745-40D2-B5D7-620620005B19}" type="presOf" srcId="{12ABF223-3B2D-470D-AF20-D629CC8F07C7}" destId="{D5097220-5A09-4F04-81F6-8EA4FA023095}" srcOrd="0" destOrd="0" presId="urn:microsoft.com/office/officeart/2005/8/layout/process1"/>
    <dgm:cxn modelId="{45BB05EB-A6B1-479E-9652-C503B4AC61F4}" type="presOf" srcId="{96D66BFA-2A5F-4690-9A23-2CA173C5EDAF}" destId="{56415A75-9D14-4358-9988-2C8A8120DFA2}" srcOrd="0" destOrd="0" presId="urn:microsoft.com/office/officeart/2005/8/layout/process1"/>
    <dgm:cxn modelId="{D1588751-B00A-4B92-9FCA-42B741BA0079}" srcId="{5F5FCBD0-C372-4276-A9EF-9929132F58E0}" destId="{96D66BFA-2A5F-4690-9A23-2CA173C5EDAF}" srcOrd="0" destOrd="0" parTransId="{0FEB6F3C-AE29-4D60-A66D-722B78137B23}" sibTransId="{237E4C37-85D7-4383-AF0D-F6B64D8D3680}"/>
    <dgm:cxn modelId="{A9FEC44D-721F-4FF1-A796-B9A008E8A061}" type="presParOf" srcId="{11803F30-EB74-4727-A345-B1A8F776BAA0}" destId="{56415A75-9D14-4358-9988-2C8A8120DFA2}" srcOrd="0" destOrd="0" presId="urn:microsoft.com/office/officeart/2005/8/layout/process1"/>
    <dgm:cxn modelId="{D5333D41-0BCB-42B9-8300-448B20C6E4CF}" type="presParOf" srcId="{11803F30-EB74-4727-A345-B1A8F776BAA0}" destId="{F16E8B0C-260F-4E6C-A2B0-080DDB159B3B}" srcOrd="1" destOrd="0" presId="urn:microsoft.com/office/officeart/2005/8/layout/process1"/>
    <dgm:cxn modelId="{683A5103-80ED-4549-9B09-64FE09DC6FAF}" type="presParOf" srcId="{F16E8B0C-260F-4E6C-A2B0-080DDB159B3B}" destId="{E4DFBBF0-27F9-4062-BFBC-72896DB9BE87}" srcOrd="0" destOrd="0" presId="urn:microsoft.com/office/officeart/2005/8/layout/process1"/>
    <dgm:cxn modelId="{089CF0A7-2776-4917-9458-46E22C75E26D}" type="presParOf" srcId="{11803F30-EB74-4727-A345-B1A8F776BAA0}" destId="{A8FE4EB7-2760-471D-89C4-FA43592931A6}" srcOrd="2" destOrd="0" presId="urn:microsoft.com/office/officeart/2005/8/layout/process1"/>
    <dgm:cxn modelId="{F94CE4AC-49D1-4E27-8A67-988C529FA9EE}" type="presParOf" srcId="{11803F30-EB74-4727-A345-B1A8F776BAA0}" destId="{74E3C6AD-CAE0-46D3-A82F-8549383A2527}" srcOrd="3" destOrd="0" presId="urn:microsoft.com/office/officeart/2005/8/layout/process1"/>
    <dgm:cxn modelId="{D7B8A5FD-974C-4BF8-91D5-FE1E19B916DC}" type="presParOf" srcId="{74E3C6AD-CAE0-46D3-A82F-8549383A2527}" destId="{951F05C4-7787-403D-8F92-494B57A39B90}" srcOrd="0" destOrd="0" presId="urn:microsoft.com/office/officeart/2005/8/layout/process1"/>
    <dgm:cxn modelId="{02FAF258-4E2C-476F-8D32-4D7F6C3C1254}" type="presParOf" srcId="{11803F30-EB74-4727-A345-B1A8F776BAA0}" destId="{0F755B88-0B4D-4D92-9113-D8E2EC6E4461}" srcOrd="4" destOrd="0" presId="urn:microsoft.com/office/officeart/2005/8/layout/process1"/>
    <dgm:cxn modelId="{489DA579-1152-4D65-8762-05B19421C63B}" type="presParOf" srcId="{11803F30-EB74-4727-A345-B1A8F776BAA0}" destId="{D5097220-5A09-4F04-81F6-8EA4FA023095}" srcOrd="5" destOrd="0" presId="urn:microsoft.com/office/officeart/2005/8/layout/process1"/>
    <dgm:cxn modelId="{48B80EDD-3504-4948-8358-7D1166F8E7BE}" type="presParOf" srcId="{D5097220-5A09-4F04-81F6-8EA4FA023095}" destId="{AF25A525-9461-43E0-ADDD-D8363489045D}" srcOrd="0" destOrd="0" presId="urn:microsoft.com/office/officeart/2005/8/layout/process1"/>
    <dgm:cxn modelId="{B546C0D8-6CA6-4C38-9103-BAA377631A93}" type="presParOf" srcId="{11803F30-EB74-4727-A345-B1A8F776BAA0}" destId="{4210C157-98CE-4616-9D95-53053512FA5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FCBD0-C372-4276-A9EF-9929132F58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6D66BFA-2A5F-4690-9A23-2CA173C5EDA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b="1" dirty="0" smtClean="0"/>
            <a:t>CLD</a:t>
          </a:r>
          <a:endParaRPr lang="en-US" sz="2400" b="1" dirty="0"/>
        </a:p>
      </dgm:t>
    </dgm:pt>
    <dgm:pt modelId="{0FEB6F3C-AE29-4D60-A66D-722B78137B23}" type="parTrans" cxnId="{D1588751-B00A-4B92-9FCA-42B741BA0079}">
      <dgm:prSet/>
      <dgm:spPr/>
      <dgm:t>
        <a:bodyPr/>
        <a:lstStyle/>
        <a:p>
          <a:endParaRPr lang="en-US"/>
        </a:p>
      </dgm:t>
    </dgm:pt>
    <dgm:pt modelId="{237E4C37-85D7-4383-AF0D-F6B64D8D3680}" type="sibTrans" cxnId="{D1588751-B00A-4B92-9FCA-42B741BA0079}">
      <dgm:prSet/>
      <dgm:spPr/>
      <dgm:t>
        <a:bodyPr/>
        <a:lstStyle/>
        <a:p>
          <a:endParaRPr lang="en-US"/>
        </a:p>
      </dgm:t>
    </dgm:pt>
    <dgm:pt modelId="{F3FC50E0-065A-4F46-A826-7DB4C9D32112}">
      <dgm:prSet phldrT="[Text]" custT="1"/>
      <dgm:spPr/>
      <dgm:t>
        <a:bodyPr/>
        <a:lstStyle/>
        <a:p>
          <a:r>
            <a:rPr lang="en-US" sz="2400" b="1" dirty="0" smtClean="0"/>
            <a:t>Cirrhosis (compensated)</a:t>
          </a:r>
          <a:endParaRPr lang="en-US" sz="2400" b="1" dirty="0"/>
        </a:p>
      </dgm:t>
    </dgm:pt>
    <dgm:pt modelId="{F52F2572-4306-4D5B-92CC-86FA600AA1E9}" type="parTrans" cxnId="{34C53EF7-D5C3-49D7-BEF7-4FAA919E89DD}">
      <dgm:prSet/>
      <dgm:spPr/>
      <dgm:t>
        <a:bodyPr/>
        <a:lstStyle/>
        <a:p>
          <a:endParaRPr lang="en-US"/>
        </a:p>
      </dgm:t>
    </dgm:pt>
    <dgm:pt modelId="{900642AD-55DF-476E-80A0-F54D86147DF8}" type="sibTrans" cxnId="{34C53EF7-D5C3-49D7-BEF7-4FAA919E89DD}">
      <dgm:prSet/>
      <dgm:spPr/>
      <dgm:t>
        <a:bodyPr/>
        <a:lstStyle/>
        <a:p>
          <a:endParaRPr lang="en-US"/>
        </a:p>
      </dgm:t>
    </dgm:pt>
    <dgm:pt modelId="{945918EA-2120-4AC3-8EA9-82F520AEB5C2}">
      <dgm:prSet phldrT="[Text]" custT="1"/>
      <dgm:spPr>
        <a:solidFill>
          <a:srgbClr val="FF9900"/>
        </a:solidFill>
      </dgm:spPr>
      <dgm:t>
        <a:bodyPr/>
        <a:lstStyle/>
        <a:p>
          <a:r>
            <a:rPr lang="en-US" sz="2400" b="1" dirty="0" smtClean="0"/>
            <a:t>Cirrhosis (</a:t>
          </a:r>
          <a:r>
            <a:rPr lang="en-US" sz="2400" b="1" dirty="0" err="1" smtClean="0"/>
            <a:t>decompensated</a:t>
          </a:r>
          <a:r>
            <a:rPr lang="en-US" sz="2400" b="1" dirty="0" smtClean="0"/>
            <a:t>)</a:t>
          </a:r>
          <a:endParaRPr lang="en-US" sz="2400" b="1" dirty="0"/>
        </a:p>
      </dgm:t>
    </dgm:pt>
    <dgm:pt modelId="{AB49A2D4-3D24-47A0-B21D-38DB946395E8}" type="parTrans" cxnId="{5AFB1908-E041-4305-9F16-6D863DE4852A}">
      <dgm:prSet/>
      <dgm:spPr/>
      <dgm:t>
        <a:bodyPr/>
        <a:lstStyle/>
        <a:p>
          <a:endParaRPr lang="en-US"/>
        </a:p>
      </dgm:t>
    </dgm:pt>
    <dgm:pt modelId="{12ABF223-3B2D-470D-AF20-D629CC8F07C7}" type="sibTrans" cxnId="{5AFB1908-E041-4305-9F16-6D863DE4852A}">
      <dgm:prSet/>
      <dgm:spPr/>
      <dgm:t>
        <a:bodyPr/>
        <a:lstStyle/>
        <a:p>
          <a:endParaRPr lang="en-US"/>
        </a:p>
      </dgm:t>
    </dgm:pt>
    <dgm:pt modelId="{6133CBB9-1917-4378-9B78-787E7B562F1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b="1" dirty="0" smtClean="0"/>
            <a:t>LTX or Death</a:t>
          </a:r>
          <a:endParaRPr lang="en-US" sz="2400" b="1" dirty="0"/>
        </a:p>
      </dgm:t>
    </dgm:pt>
    <dgm:pt modelId="{11475D7B-0385-4B18-B89D-F1EC86D7ACAA}" type="parTrans" cxnId="{565199F2-96EC-4E14-84F9-24C38F6C1677}">
      <dgm:prSet/>
      <dgm:spPr/>
      <dgm:t>
        <a:bodyPr/>
        <a:lstStyle/>
        <a:p>
          <a:endParaRPr lang="en-US"/>
        </a:p>
      </dgm:t>
    </dgm:pt>
    <dgm:pt modelId="{C3A1B4B3-0248-4401-86C3-B9A5C50870FA}" type="sibTrans" cxnId="{565199F2-96EC-4E14-84F9-24C38F6C1677}">
      <dgm:prSet/>
      <dgm:spPr/>
      <dgm:t>
        <a:bodyPr/>
        <a:lstStyle/>
        <a:p>
          <a:endParaRPr lang="en-US"/>
        </a:p>
      </dgm:t>
    </dgm:pt>
    <dgm:pt modelId="{11803F30-EB74-4727-A345-B1A8F776BAA0}" type="pres">
      <dgm:prSet presAssocID="{5F5FCBD0-C372-4276-A9EF-9929132F58E0}" presName="Name0" presStyleCnt="0">
        <dgm:presLayoutVars>
          <dgm:dir/>
          <dgm:resizeHandles val="exact"/>
        </dgm:presLayoutVars>
      </dgm:prSet>
      <dgm:spPr/>
    </dgm:pt>
    <dgm:pt modelId="{56415A75-9D14-4358-9988-2C8A8120DFA2}" type="pres">
      <dgm:prSet presAssocID="{96D66BFA-2A5F-4690-9A23-2CA173C5EDAF}" presName="node" presStyleLbl="node1" presStyleIdx="0" presStyleCnt="4" custLinFactY="-26817" custLinFactNeighborX="-329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E8B0C-260F-4E6C-A2B0-080DDB159B3B}" type="pres">
      <dgm:prSet presAssocID="{237E4C37-85D7-4383-AF0D-F6B64D8D3680}" presName="sibTrans" presStyleLbl="sibTrans2D1" presStyleIdx="0" presStyleCnt="3" custScaleX="143772" custScaleY="100395" custLinFactNeighborX="7980" custLinFactNeighborY="4314"/>
      <dgm:spPr/>
      <dgm:t>
        <a:bodyPr/>
        <a:lstStyle/>
        <a:p>
          <a:endParaRPr lang="en-US"/>
        </a:p>
      </dgm:t>
    </dgm:pt>
    <dgm:pt modelId="{E4DFBBF0-27F9-4062-BFBC-72896DB9BE87}" type="pres">
      <dgm:prSet presAssocID="{237E4C37-85D7-4383-AF0D-F6B64D8D368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FE4EB7-2760-471D-89C4-FA43592931A6}" type="pres">
      <dgm:prSet presAssocID="{F3FC50E0-065A-4F46-A826-7DB4C9D32112}" presName="node" presStyleLbl="node1" presStyleIdx="1" presStyleCnt="4" custScaleX="175402" custLinFactY="-26817" custLinFactNeighborX="1184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3C6AD-CAE0-46D3-A82F-8549383A2527}" type="pres">
      <dgm:prSet presAssocID="{900642AD-55DF-476E-80A0-F54D86147DF8}" presName="sibTrans" presStyleLbl="sibTrans2D1" presStyleIdx="1" presStyleCnt="3" custScaleX="175940" custScaleY="125995" custLinFactNeighborX="1407" custLinFactNeighborY="-7282"/>
      <dgm:spPr/>
      <dgm:t>
        <a:bodyPr/>
        <a:lstStyle/>
        <a:p>
          <a:endParaRPr lang="en-US"/>
        </a:p>
      </dgm:t>
    </dgm:pt>
    <dgm:pt modelId="{951F05C4-7787-403D-8F92-494B57A39B90}" type="pres">
      <dgm:prSet presAssocID="{900642AD-55DF-476E-80A0-F54D86147D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F755B88-0B4D-4D92-9113-D8E2EC6E4461}" type="pres">
      <dgm:prSet presAssocID="{945918EA-2120-4AC3-8EA9-82F520AEB5C2}" presName="node" presStyleLbl="node1" presStyleIdx="2" presStyleCnt="4" custScaleX="214569" custLinFactY="-26817" custLinFactNeighborX="-2793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97220-5A09-4F04-81F6-8EA4FA023095}" type="pres">
      <dgm:prSet presAssocID="{12ABF223-3B2D-470D-AF20-D629CC8F07C7}" presName="sibTrans" presStyleLbl="sibTrans2D1" presStyleIdx="2" presStyleCnt="3" custScaleX="167742" custScaleY="105150"/>
      <dgm:spPr/>
      <dgm:t>
        <a:bodyPr/>
        <a:lstStyle/>
        <a:p>
          <a:endParaRPr lang="en-US"/>
        </a:p>
      </dgm:t>
    </dgm:pt>
    <dgm:pt modelId="{AF25A525-9461-43E0-ADDD-D8363489045D}" type="pres">
      <dgm:prSet presAssocID="{12ABF223-3B2D-470D-AF20-D629CC8F07C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210C157-98CE-4616-9D95-53053512FA5B}" type="pres">
      <dgm:prSet presAssocID="{6133CBB9-1917-4378-9B78-787E7B562F13}" presName="node" presStyleLbl="node1" presStyleIdx="3" presStyleCnt="4" custLinFactY="-26817" custLinFactNeighborX="-4811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2A3940-50F2-4CF1-AE11-3A470EE8971F}" type="presOf" srcId="{F3FC50E0-065A-4F46-A826-7DB4C9D32112}" destId="{A8FE4EB7-2760-471D-89C4-FA43592931A6}" srcOrd="0" destOrd="0" presId="urn:microsoft.com/office/officeart/2005/8/layout/process1"/>
    <dgm:cxn modelId="{565199F2-96EC-4E14-84F9-24C38F6C1677}" srcId="{5F5FCBD0-C372-4276-A9EF-9929132F58E0}" destId="{6133CBB9-1917-4378-9B78-787E7B562F13}" srcOrd="3" destOrd="0" parTransId="{11475D7B-0385-4B18-B89D-F1EC86D7ACAA}" sibTransId="{C3A1B4B3-0248-4401-86C3-B9A5C50870FA}"/>
    <dgm:cxn modelId="{76658479-06D6-4647-96B0-D18AEC0DF0CA}" type="presOf" srcId="{12ABF223-3B2D-470D-AF20-D629CC8F07C7}" destId="{AF25A525-9461-43E0-ADDD-D8363489045D}" srcOrd="1" destOrd="0" presId="urn:microsoft.com/office/officeart/2005/8/layout/process1"/>
    <dgm:cxn modelId="{7F44C29A-F1C9-477D-9429-3B2E9395574C}" type="presOf" srcId="{237E4C37-85D7-4383-AF0D-F6B64D8D3680}" destId="{E4DFBBF0-27F9-4062-BFBC-72896DB9BE87}" srcOrd="1" destOrd="0" presId="urn:microsoft.com/office/officeart/2005/8/layout/process1"/>
    <dgm:cxn modelId="{4078E0EF-3A3C-4132-B5DA-75C23E5DA40D}" type="presOf" srcId="{5F5FCBD0-C372-4276-A9EF-9929132F58E0}" destId="{11803F30-EB74-4727-A345-B1A8F776BAA0}" srcOrd="0" destOrd="0" presId="urn:microsoft.com/office/officeart/2005/8/layout/process1"/>
    <dgm:cxn modelId="{34C53EF7-D5C3-49D7-BEF7-4FAA919E89DD}" srcId="{5F5FCBD0-C372-4276-A9EF-9929132F58E0}" destId="{F3FC50E0-065A-4F46-A826-7DB4C9D32112}" srcOrd="1" destOrd="0" parTransId="{F52F2572-4306-4D5B-92CC-86FA600AA1E9}" sibTransId="{900642AD-55DF-476E-80A0-F54D86147DF8}"/>
    <dgm:cxn modelId="{A1458998-5F7B-43CC-B558-FDF8BB060DAF}" type="presOf" srcId="{900642AD-55DF-476E-80A0-F54D86147DF8}" destId="{74E3C6AD-CAE0-46D3-A82F-8549383A2527}" srcOrd="0" destOrd="0" presId="urn:microsoft.com/office/officeart/2005/8/layout/process1"/>
    <dgm:cxn modelId="{5AFB1908-E041-4305-9F16-6D863DE4852A}" srcId="{5F5FCBD0-C372-4276-A9EF-9929132F58E0}" destId="{945918EA-2120-4AC3-8EA9-82F520AEB5C2}" srcOrd="2" destOrd="0" parTransId="{AB49A2D4-3D24-47A0-B21D-38DB946395E8}" sibTransId="{12ABF223-3B2D-470D-AF20-D629CC8F07C7}"/>
    <dgm:cxn modelId="{9A409FFA-582A-43B3-A4F8-DBD989939D17}" type="presOf" srcId="{237E4C37-85D7-4383-AF0D-F6B64D8D3680}" destId="{F16E8B0C-260F-4E6C-A2B0-080DDB159B3B}" srcOrd="0" destOrd="0" presId="urn:microsoft.com/office/officeart/2005/8/layout/process1"/>
    <dgm:cxn modelId="{A66F2C10-D52C-4B67-802C-FCE0850A6C59}" type="presOf" srcId="{6133CBB9-1917-4378-9B78-787E7B562F13}" destId="{4210C157-98CE-4616-9D95-53053512FA5B}" srcOrd="0" destOrd="0" presId="urn:microsoft.com/office/officeart/2005/8/layout/process1"/>
    <dgm:cxn modelId="{5B2E6155-F492-4A41-B932-747B04C7FFF0}" type="presOf" srcId="{96D66BFA-2A5F-4690-9A23-2CA173C5EDAF}" destId="{56415A75-9D14-4358-9988-2C8A8120DFA2}" srcOrd="0" destOrd="0" presId="urn:microsoft.com/office/officeart/2005/8/layout/process1"/>
    <dgm:cxn modelId="{3AF65722-F55A-4700-B719-2CDE0318A036}" type="presOf" srcId="{900642AD-55DF-476E-80A0-F54D86147DF8}" destId="{951F05C4-7787-403D-8F92-494B57A39B90}" srcOrd="1" destOrd="0" presId="urn:microsoft.com/office/officeart/2005/8/layout/process1"/>
    <dgm:cxn modelId="{0BB0B7DA-3009-4931-A162-540B78FDF3A3}" type="presOf" srcId="{12ABF223-3B2D-470D-AF20-D629CC8F07C7}" destId="{D5097220-5A09-4F04-81F6-8EA4FA023095}" srcOrd="0" destOrd="0" presId="urn:microsoft.com/office/officeart/2005/8/layout/process1"/>
    <dgm:cxn modelId="{D1588751-B00A-4B92-9FCA-42B741BA0079}" srcId="{5F5FCBD0-C372-4276-A9EF-9929132F58E0}" destId="{96D66BFA-2A5F-4690-9A23-2CA173C5EDAF}" srcOrd="0" destOrd="0" parTransId="{0FEB6F3C-AE29-4D60-A66D-722B78137B23}" sibTransId="{237E4C37-85D7-4383-AF0D-F6B64D8D3680}"/>
    <dgm:cxn modelId="{45D18698-443E-425F-AD6D-289A0E893BDA}" type="presOf" srcId="{945918EA-2120-4AC3-8EA9-82F520AEB5C2}" destId="{0F755B88-0B4D-4D92-9113-D8E2EC6E4461}" srcOrd="0" destOrd="0" presId="urn:microsoft.com/office/officeart/2005/8/layout/process1"/>
    <dgm:cxn modelId="{6B5A5022-2B55-41BF-91F7-0819F541EF60}" type="presParOf" srcId="{11803F30-EB74-4727-A345-B1A8F776BAA0}" destId="{56415A75-9D14-4358-9988-2C8A8120DFA2}" srcOrd="0" destOrd="0" presId="urn:microsoft.com/office/officeart/2005/8/layout/process1"/>
    <dgm:cxn modelId="{31ECE8C4-10BB-4DFA-B30D-C377EC679EC6}" type="presParOf" srcId="{11803F30-EB74-4727-A345-B1A8F776BAA0}" destId="{F16E8B0C-260F-4E6C-A2B0-080DDB159B3B}" srcOrd="1" destOrd="0" presId="urn:microsoft.com/office/officeart/2005/8/layout/process1"/>
    <dgm:cxn modelId="{B64AE2A0-1C5B-46C7-B8F9-4C3137293258}" type="presParOf" srcId="{F16E8B0C-260F-4E6C-A2B0-080DDB159B3B}" destId="{E4DFBBF0-27F9-4062-BFBC-72896DB9BE87}" srcOrd="0" destOrd="0" presId="urn:microsoft.com/office/officeart/2005/8/layout/process1"/>
    <dgm:cxn modelId="{BAFC971A-9235-4155-8C3F-A3A5FE305F55}" type="presParOf" srcId="{11803F30-EB74-4727-A345-B1A8F776BAA0}" destId="{A8FE4EB7-2760-471D-89C4-FA43592931A6}" srcOrd="2" destOrd="0" presId="urn:microsoft.com/office/officeart/2005/8/layout/process1"/>
    <dgm:cxn modelId="{B2378BDD-2ADC-4142-8248-ECFE5FF675BE}" type="presParOf" srcId="{11803F30-EB74-4727-A345-B1A8F776BAA0}" destId="{74E3C6AD-CAE0-46D3-A82F-8549383A2527}" srcOrd="3" destOrd="0" presId="urn:microsoft.com/office/officeart/2005/8/layout/process1"/>
    <dgm:cxn modelId="{4081FCAE-6641-47C0-B5CA-17B78FDE56D0}" type="presParOf" srcId="{74E3C6AD-CAE0-46D3-A82F-8549383A2527}" destId="{951F05C4-7787-403D-8F92-494B57A39B90}" srcOrd="0" destOrd="0" presId="urn:microsoft.com/office/officeart/2005/8/layout/process1"/>
    <dgm:cxn modelId="{BDAAA86F-44DA-4374-A39E-DD7B82A13574}" type="presParOf" srcId="{11803F30-EB74-4727-A345-B1A8F776BAA0}" destId="{0F755B88-0B4D-4D92-9113-D8E2EC6E4461}" srcOrd="4" destOrd="0" presId="urn:microsoft.com/office/officeart/2005/8/layout/process1"/>
    <dgm:cxn modelId="{F17187D8-6450-4468-B212-4212673AC9C0}" type="presParOf" srcId="{11803F30-EB74-4727-A345-B1A8F776BAA0}" destId="{D5097220-5A09-4F04-81F6-8EA4FA023095}" srcOrd="5" destOrd="0" presId="urn:microsoft.com/office/officeart/2005/8/layout/process1"/>
    <dgm:cxn modelId="{285C6157-FDF0-425D-86AD-CE4198EDE34E}" type="presParOf" srcId="{D5097220-5A09-4F04-81F6-8EA4FA023095}" destId="{AF25A525-9461-43E0-ADDD-D8363489045D}" srcOrd="0" destOrd="0" presId="urn:microsoft.com/office/officeart/2005/8/layout/process1"/>
    <dgm:cxn modelId="{ED2D162D-A93E-4E29-B635-B05EADB69D40}" type="presParOf" srcId="{11803F30-EB74-4727-A345-B1A8F776BAA0}" destId="{4210C157-98CE-4616-9D95-53053512FA5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15A75-9D14-4358-9988-2C8A8120DFA2}">
      <dsp:nvSpPr>
        <dsp:cNvPr id="0" name=""/>
        <dsp:cNvSpPr/>
      </dsp:nvSpPr>
      <dsp:spPr>
        <a:xfrm>
          <a:off x="0" y="609599"/>
          <a:ext cx="1220388" cy="102127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CLD</a:t>
          </a:r>
          <a:endParaRPr lang="en-US" sz="2400" b="1" kern="1200" dirty="0"/>
        </a:p>
      </dsp:txBody>
      <dsp:txXfrm>
        <a:off x="29912" y="639511"/>
        <a:ext cx="1160564" cy="961447"/>
      </dsp:txXfrm>
    </dsp:sp>
    <dsp:sp modelId="{F16E8B0C-260F-4E6C-A2B0-080DDB159B3B}">
      <dsp:nvSpPr>
        <dsp:cNvPr id="0" name=""/>
        <dsp:cNvSpPr/>
      </dsp:nvSpPr>
      <dsp:spPr>
        <a:xfrm>
          <a:off x="1314217" y="981365"/>
          <a:ext cx="405541" cy="303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14217" y="1042135"/>
        <a:ext cx="314386" cy="182311"/>
      </dsp:txXfrm>
    </dsp:sp>
    <dsp:sp modelId="{A8FE4EB7-2760-471D-89C4-FA43592931A6}">
      <dsp:nvSpPr>
        <dsp:cNvPr id="0" name=""/>
        <dsp:cNvSpPr/>
      </dsp:nvSpPr>
      <dsp:spPr>
        <a:xfrm>
          <a:off x="1752601" y="609599"/>
          <a:ext cx="2140585" cy="1021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Cirrhosis (compensated)</a:t>
          </a:r>
          <a:endParaRPr lang="en-US" sz="2400" b="1" kern="1200" dirty="0"/>
        </a:p>
      </dsp:txBody>
      <dsp:txXfrm>
        <a:off x="1782513" y="639511"/>
        <a:ext cx="2080761" cy="961447"/>
      </dsp:txXfrm>
    </dsp:sp>
    <dsp:sp modelId="{74E3C6AD-CAE0-46D3-A82F-8549383A2527}">
      <dsp:nvSpPr>
        <dsp:cNvPr id="0" name=""/>
        <dsp:cNvSpPr/>
      </dsp:nvSpPr>
      <dsp:spPr>
        <a:xfrm>
          <a:off x="3914212" y="907529"/>
          <a:ext cx="348760" cy="38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14212" y="983795"/>
        <a:ext cx="244132" cy="228799"/>
      </dsp:txXfrm>
    </dsp:sp>
    <dsp:sp modelId="{0F755B88-0B4D-4D92-9113-D8E2EC6E4461}">
      <dsp:nvSpPr>
        <dsp:cNvPr id="0" name=""/>
        <dsp:cNvSpPr/>
      </dsp:nvSpPr>
      <dsp:spPr>
        <a:xfrm>
          <a:off x="4267199" y="609599"/>
          <a:ext cx="2618574" cy="1021271"/>
        </a:xfrm>
        <a:prstGeom prst="roundRect">
          <a:avLst>
            <a:gd name="adj" fmla="val 10000"/>
          </a:avLst>
        </a:prstGeom>
        <a:solidFill>
          <a:srgbClr val="FF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Cirrhosis (</a:t>
          </a:r>
          <a:r>
            <a:rPr lang="en-US" sz="2400" b="1" kern="1200" dirty="0" err="1" smtClean="0"/>
            <a:t>decompensated</a:t>
          </a:r>
          <a:r>
            <a:rPr lang="en-US" sz="2400" b="1" kern="1200" dirty="0" smtClean="0"/>
            <a:t>)</a:t>
          </a:r>
          <a:endParaRPr lang="en-US" sz="2400" b="1" kern="1200" dirty="0"/>
        </a:p>
      </dsp:txBody>
      <dsp:txXfrm>
        <a:off x="4297111" y="639511"/>
        <a:ext cx="2558750" cy="961447"/>
      </dsp:txXfrm>
    </dsp:sp>
    <dsp:sp modelId="{D5097220-5A09-4F04-81F6-8EA4FA023095}">
      <dsp:nvSpPr>
        <dsp:cNvPr id="0" name=""/>
        <dsp:cNvSpPr/>
      </dsp:nvSpPr>
      <dsp:spPr>
        <a:xfrm>
          <a:off x="6916041" y="961113"/>
          <a:ext cx="381773" cy="31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916041" y="1024762"/>
        <a:ext cx="286300" cy="190945"/>
      </dsp:txXfrm>
    </dsp:sp>
    <dsp:sp modelId="{4210C157-98CE-4616-9D95-53053512FA5B}">
      <dsp:nvSpPr>
        <dsp:cNvPr id="0" name=""/>
        <dsp:cNvSpPr/>
      </dsp:nvSpPr>
      <dsp:spPr>
        <a:xfrm>
          <a:off x="7315199" y="609599"/>
          <a:ext cx="1220388" cy="1021271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LTX or Death</a:t>
          </a:r>
          <a:endParaRPr lang="en-US" sz="2400" b="1" kern="1200" dirty="0"/>
        </a:p>
      </dsp:txBody>
      <dsp:txXfrm>
        <a:off x="7345111" y="639511"/>
        <a:ext cx="1160564" cy="961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15A75-9D14-4358-9988-2C8A8120DFA2}">
      <dsp:nvSpPr>
        <dsp:cNvPr id="0" name=""/>
        <dsp:cNvSpPr/>
      </dsp:nvSpPr>
      <dsp:spPr>
        <a:xfrm>
          <a:off x="0" y="609599"/>
          <a:ext cx="1220388" cy="102127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CLD</a:t>
          </a:r>
          <a:endParaRPr lang="en-US" sz="2400" b="1" kern="1200" dirty="0"/>
        </a:p>
      </dsp:txBody>
      <dsp:txXfrm>
        <a:off x="29912" y="639511"/>
        <a:ext cx="1160564" cy="961447"/>
      </dsp:txXfrm>
    </dsp:sp>
    <dsp:sp modelId="{F16E8B0C-260F-4E6C-A2B0-080DDB159B3B}">
      <dsp:nvSpPr>
        <dsp:cNvPr id="0" name=""/>
        <dsp:cNvSpPr/>
      </dsp:nvSpPr>
      <dsp:spPr>
        <a:xfrm>
          <a:off x="1314217" y="981365"/>
          <a:ext cx="405541" cy="303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14217" y="1042135"/>
        <a:ext cx="314386" cy="182311"/>
      </dsp:txXfrm>
    </dsp:sp>
    <dsp:sp modelId="{A8FE4EB7-2760-471D-89C4-FA43592931A6}">
      <dsp:nvSpPr>
        <dsp:cNvPr id="0" name=""/>
        <dsp:cNvSpPr/>
      </dsp:nvSpPr>
      <dsp:spPr>
        <a:xfrm>
          <a:off x="1752601" y="609599"/>
          <a:ext cx="2140585" cy="1021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Cirrhosis (compensated)</a:t>
          </a:r>
          <a:endParaRPr lang="en-US" sz="2400" b="1" kern="1200" dirty="0"/>
        </a:p>
      </dsp:txBody>
      <dsp:txXfrm>
        <a:off x="1782513" y="639511"/>
        <a:ext cx="2080761" cy="961447"/>
      </dsp:txXfrm>
    </dsp:sp>
    <dsp:sp modelId="{74E3C6AD-CAE0-46D3-A82F-8549383A2527}">
      <dsp:nvSpPr>
        <dsp:cNvPr id="0" name=""/>
        <dsp:cNvSpPr/>
      </dsp:nvSpPr>
      <dsp:spPr>
        <a:xfrm>
          <a:off x="3914212" y="907529"/>
          <a:ext cx="348760" cy="38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14212" y="983795"/>
        <a:ext cx="244132" cy="228799"/>
      </dsp:txXfrm>
    </dsp:sp>
    <dsp:sp modelId="{0F755B88-0B4D-4D92-9113-D8E2EC6E4461}">
      <dsp:nvSpPr>
        <dsp:cNvPr id="0" name=""/>
        <dsp:cNvSpPr/>
      </dsp:nvSpPr>
      <dsp:spPr>
        <a:xfrm>
          <a:off x="4267199" y="609599"/>
          <a:ext cx="2618574" cy="1021271"/>
        </a:xfrm>
        <a:prstGeom prst="roundRect">
          <a:avLst>
            <a:gd name="adj" fmla="val 10000"/>
          </a:avLst>
        </a:prstGeom>
        <a:solidFill>
          <a:srgbClr val="FF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Cirrhosis (</a:t>
          </a:r>
          <a:r>
            <a:rPr lang="en-US" sz="2400" b="1" kern="1200" dirty="0" err="1" smtClean="0"/>
            <a:t>decompensated</a:t>
          </a:r>
          <a:r>
            <a:rPr lang="en-US" sz="2400" b="1" kern="1200" dirty="0" smtClean="0"/>
            <a:t>)</a:t>
          </a:r>
          <a:endParaRPr lang="en-US" sz="2400" b="1" kern="1200" dirty="0"/>
        </a:p>
      </dsp:txBody>
      <dsp:txXfrm>
        <a:off x="4297111" y="639511"/>
        <a:ext cx="2558750" cy="961447"/>
      </dsp:txXfrm>
    </dsp:sp>
    <dsp:sp modelId="{D5097220-5A09-4F04-81F6-8EA4FA023095}">
      <dsp:nvSpPr>
        <dsp:cNvPr id="0" name=""/>
        <dsp:cNvSpPr/>
      </dsp:nvSpPr>
      <dsp:spPr>
        <a:xfrm>
          <a:off x="6916041" y="961113"/>
          <a:ext cx="381773" cy="31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916041" y="1024762"/>
        <a:ext cx="286300" cy="190945"/>
      </dsp:txXfrm>
    </dsp:sp>
    <dsp:sp modelId="{4210C157-98CE-4616-9D95-53053512FA5B}">
      <dsp:nvSpPr>
        <dsp:cNvPr id="0" name=""/>
        <dsp:cNvSpPr/>
      </dsp:nvSpPr>
      <dsp:spPr>
        <a:xfrm>
          <a:off x="7315199" y="609599"/>
          <a:ext cx="1220388" cy="1021271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LTX or Death</a:t>
          </a:r>
          <a:endParaRPr lang="en-US" sz="2400" b="1" kern="1200" dirty="0"/>
        </a:p>
      </dsp:txBody>
      <dsp:txXfrm>
        <a:off x="7345111" y="639511"/>
        <a:ext cx="1160564" cy="961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8272-85B2-48B6-8FFA-5769DA34C14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A181-BD2F-4D8E-8E0F-56424DEC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9375"/>
            <a:ext cx="9144000" cy="1470025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Pre-transplant care of 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cirrhotic patient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781800" cy="121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Madunil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Niriella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 smtClean="0"/>
              <a:t>Professor in Gastroenterology, Faculty of Medicine</a:t>
            </a:r>
            <a:r>
              <a:rPr lang="en-US" sz="1800" dirty="0"/>
              <a:t>, Ragama Honorary </a:t>
            </a:r>
            <a:r>
              <a:rPr lang="en-US" sz="1800" dirty="0" smtClean="0"/>
              <a:t>&amp; Honorary Consultant Gastroenterologist, CNTH, Ragama</a:t>
            </a:r>
            <a:endParaRPr lang="en-US" sz="1800" dirty="0"/>
          </a:p>
        </p:txBody>
      </p:sp>
      <p:pic>
        <p:nvPicPr>
          <p:cNvPr id="4" name="Picture 3" descr="FoM Ragam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28600"/>
            <a:ext cx="914400" cy="914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819400"/>
            <a:ext cx="9144000" cy="2209800"/>
            <a:chOff x="0" y="2667000"/>
            <a:chExt cx="9144000" cy="2209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/>
            <a:stretch/>
          </p:blipFill>
          <p:spPr>
            <a:xfrm flipH="1">
              <a:off x="0" y="2667000"/>
              <a:ext cx="3238499" cy="2209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8"/>
            <a:stretch/>
          </p:blipFill>
          <p:spPr>
            <a:xfrm>
              <a:off x="3238499" y="2667000"/>
              <a:ext cx="3143251" cy="2209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2" b="8982"/>
            <a:stretch/>
          </p:blipFill>
          <p:spPr>
            <a:xfrm>
              <a:off x="6381750" y="2667000"/>
              <a:ext cx="2762250" cy="2209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Overweight </a:t>
            </a:r>
            <a:r>
              <a:rPr lang="en-US" b="1" dirty="0"/>
              <a:t>patients </a:t>
            </a:r>
            <a:r>
              <a:rPr lang="en-US" dirty="0" smtClean="0"/>
              <a:t>with </a:t>
            </a:r>
            <a:r>
              <a:rPr lang="en-US" b="1" dirty="0" smtClean="0"/>
              <a:t>compensated cirrhosis</a:t>
            </a:r>
          </a:p>
          <a:p>
            <a:pPr lvl="1"/>
            <a:r>
              <a:rPr lang="en-US" dirty="0" smtClean="0"/>
              <a:t>advised </a:t>
            </a:r>
            <a:r>
              <a:rPr lang="en-US" dirty="0"/>
              <a:t>to lose weight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lower their </a:t>
            </a:r>
            <a:r>
              <a:rPr lang="en-US" dirty="0" smtClean="0"/>
              <a:t>long-term risk </a:t>
            </a:r>
            <a:r>
              <a:rPr lang="en-US" dirty="0"/>
              <a:t>of liver </a:t>
            </a:r>
            <a:r>
              <a:rPr lang="en-US" dirty="0" smtClean="0"/>
              <a:t>complications</a:t>
            </a:r>
          </a:p>
          <a:p>
            <a:r>
              <a:rPr lang="en-US" b="1" dirty="0" smtClean="0"/>
              <a:t>Maintain adequate nutrition </a:t>
            </a:r>
            <a:r>
              <a:rPr lang="en-US" dirty="0" smtClean="0"/>
              <a:t>in </a:t>
            </a:r>
            <a:r>
              <a:rPr lang="en-US" b="1" dirty="0" err="1" smtClean="0"/>
              <a:t>decompensated</a:t>
            </a:r>
            <a:r>
              <a:rPr lang="en-US" b="1" dirty="0" smtClean="0"/>
              <a:t> cirrhosis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avoid loss of muscle </a:t>
            </a:r>
            <a:r>
              <a:rPr lang="en-US" dirty="0" smtClean="0"/>
              <a:t>mass (</a:t>
            </a:r>
            <a:r>
              <a:rPr lang="en-US" dirty="0" err="1" smtClean="0"/>
              <a:t>sacropenia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Nutritional supplements in late evening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Life style changes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Life style changes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Alcohol </a:t>
            </a:r>
            <a:r>
              <a:rPr lang="en-US" b="1" dirty="0" smtClean="0"/>
              <a:t>intake</a:t>
            </a:r>
          </a:p>
          <a:p>
            <a:pPr lvl="1"/>
            <a:r>
              <a:rPr lang="en-US" dirty="0" smtClean="0"/>
              <a:t>Increase the </a:t>
            </a:r>
            <a:r>
              <a:rPr lang="en-US" dirty="0"/>
              <a:t>risk of </a:t>
            </a:r>
            <a:r>
              <a:rPr lang="en-US" dirty="0" err="1"/>
              <a:t>variceal</a:t>
            </a:r>
            <a:r>
              <a:rPr lang="en-US" dirty="0"/>
              <a:t> bleeding</a:t>
            </a:r>
          </a:p>
          <a:p>
            <a:pPr lvl="1"/>
            <a:r>
              <a:rPr lang="en-US" dirty="0" smtClean="0"/>
              <a:t>Increases the </a:t>
            </a:r>
            <a:r>
              <a:rPr lang="en-US" dirty="0"/>
              <a:t>risk of </a:t>
            </a:r>
            <a:r>
              <a:rPr lang="en-US" dirty="0" err="1" smtClean="0"/>
              <a:t>decompensated</a:t>
            </a:r>
            <a:r>
              <a:rPr lang="en-US" dirty="0" smtClean="0"/>
              <a:t> </a:t>
            </a:r>
            <a:r>
              <a:rPr lang="en-US" dirty="0"/>
              <a:t>liver </a:t>
            </a:r>
            <a:r>
              <a:rPr lang="en-US" dirty="0" smtClean="0"/>
              <a:t>disease</a:t>
            </a:r>
          </a:p>
          <a:p>
            <a:pPr lvl="1"/>
            <a:r>
              <a:rPr lang="en-US" dirty="0"/>
              <a:t>an independent risk factor for </a:t>
            </a:r>
            <a:r>
              <a:rPr lang="en-US" dirty="0" smtClean="0"/>
              <a:t>HCC</a:t>
            </a:r>
          </a:p>
          <a:p>
            <a:r>
              <a:rPr lang="en-US" b="1" dirty="0" smtClean="0"/>
              <a:t>All </a:t>
            </a:r>
            <a:r>
              <a:rPr lang="en-US" b="1" dirty="0"/>
              <a:t>patients </a:t>
            </a:r>
            <a:r>
              <a:rPr lang="en-US" dirty="0" smtClean="0"/>
              <a:t>with cirrhosis </a:t>
            </a:r>
            <a:r>
              <a:rPr lang="en-US" dirty="0"/>
              <a:t>irrespective of clinical stage </a:t>
            </a:r>
            <a:endParaRPr lang="en-US" dirty="0" smtClean="0"/>
          </a:p>
          <a:p>
            <a:pPr lvl="1"/>
            <a:r>
              <a:rPr lang="en-US" b="1" i="1" dirty="0" smtClean="0"/>
              <a:t>Advised to </a:t>
            </a:r>
            <a:r>
              <a:rPr lang="en-US" b="1" i="1" dirty="0"/>
              <a:t>abstain from alcohol </a:t>
            </a:r>
            <a:endParaRPr lang="en-US" b="1" i="1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relevant </a:t>
            </a:r>
            <a:r>
              <a:rPr lang="en-US" dirty="0" err="1"/>
              <a:t>counselling</a:t>
            </a:r>
            <a:r>
              <a:rPr lang="en-US" dirty="0"/>
              <a:t> </a:t>
            </a:r>
            <a:r>
              <a:rPr lang="en-US" dirty="0" smtClean="0"/>
              <a:t>if appropriate</a:t>
            </a:r>
          </a:p>
          <a:p>
            <a:r>
              <a:rPr lang="en-US" b="1" dirty="0" smtClean="0"/>
              <a:t>Abstinence irrespective </a:t>
            </a:r>
            <a:r>
              <a:rPr lang="en-US" b="1" dirty="0"/>
              <a:t>of liver disease </a:t>
            </a:r>
            <a:r>
              <a:rPr lang="en-US" b="1" dirty="0" err="1"/>
              <a:t>aetiology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dirty="0" smtClean="0"/>
              <a:t>mandatory </a:t>
            </a:r>
            <a:r>
              <a:rPr lang="en-US" dirty="0"/>
              <a:t>for </a:t>
            </a:r>
            <a:r>
              <a:rPr lang="en-US" dirty="0" smtClean="0"/>
              <a:t>the patient </a:t>
            </a:r>
            <a:r>
              <a:rPr lang="en-US" dirty="0"/>
              <a:t>to be considered for </a:t>
            </a:r>
            <a:r>
              <a:rPr lang="en-US" dirty="0" smtClean="0"/>
              <a:t>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Cigarette </a:t>
            </a:r>
            <a:r>
              <a:rPr lang="en-US" b="1" dirty="0" smtClean="0"/>
              <a:t>smoking</a:t>
            </a:r>
          </a:p>
          <a:p>
            <a:pPr lvl="1"/>
            <a:r>
              <a:rPr lang="en-US" dirty="0"/>
              <a:t>associated with more </a:t>
            </a:r>
            <a:r>
              <a:rPr lang="en-US" dirty="0" smtClean="0"/>
              <a:t>severe fibrosis in HCV</a:t>
            </a:r>
          </a:p>
          <a:p>
            <a:pPr lvl="1"/>
            <a:r>
              <a:rPr lang="en-US" dirty="0"/>
              <a:t>increases the risk of </a:t>
            </a:r>
            <a:r>
              <a:rPr lang="en-US" dirty="0" smtClean="0"/>
              <a:t>HCC in HBV</a:t>
            </a:r>
          </a:p>
          <a:p>
            <a:pPr lvl="1"/>
            <a:r>
              <a:rPr lang="en-US" dirty="0"/>
              <a:t>increases post-transplant morbidity and </a:t>
            </a:r>
            <a:r>
              <a:rPr lang="en-US" dirty="0" smtClean="0"/>
              <a:t>mortality</a:t>
            </a:r>
          </a:p>
          <a:p>
            <a:r>
              <a:rPr lang="en-US" b="1" dirty="0"/>
              <a:t>Smoking cessation </a:t>
            </a:r>
            <a:r>
              <a:rPr lang="en-US" b="1" dirty="0" smtClean="0"/>
              <a:t>should be advocated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prevent progression of liver disease </a:t>
            </a:r>
            <a:endParaRPr lang="en-US" dirty="0" smtClean="0"/>
          </a:p>
          <a:p>
            <a:pPr lvl="1"/>
            <a:r>
              <a:rPr lang="en-US" dirty="0" smtClean="0"/>
              <a:t>to facilitate </a:t>
            </a:r>
            <a:r>
              <a:rPr lang="en-US" dirty="0"/>
              <a:t>eligibility for liver transplantation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Life style changes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Life style changes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Coffee consumption</a:t>
            </a:r>
          </a:p>
          <a:p>
            <a:pPr lvl="1"/>
            <a:r>
              <a:rPr lang="en-US" dirty="0" smtClean="0"/>
              <a:t>Improves all-cause mortality in LD</a:t>
            </a:r>
          </a:p>
          <a:p>
            <a:pPr lvl="1"/>
            <a:r>
              <a:rPr lang="en-US" dirty="0" smtClean="0"/>
              <a:t>Is associated with a significant reduction in fibrosis in LD</a:t>
            </a:r>
          </a:p>
          <a:p>
            <a:pPr lvl="1"/>
            <a:r>
              <a:rPr lang="en-US" dirty="0" smtClean="0"/>
              <a:t>reduces risk of HCC</a:t>
            </a:r>
          </a:p>
          <a:p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benefits described</a:t>
            </a:r>
          </a:p>
          <a:p>
            <a:pPr lvl="1"/>
            <a:r>
              <a:rPr lang="en-US" dirty="0" smtClean="0"/>
              <a:t>consuming </a:t>
            </a:r>
            <a:r>
              <a:rPr lang="en-US" b="1" i="1" dirty="0" smtClean="0"/>
              <a:t>at </a:t>
            </a:r>
            <a:r>
              <a:rPr lang="en-US" b="1" i="1" dirty="0"/>
              <a:t>least </a:t>
            </a:r>
            <a:r>
              <a:rPr lang="en-US" b="1" i="1" dirty="0" smtClean="0"/>
              <a:t>2 </a:t>
            </a:r>
            <a:r>
              <a:rPr lang="en-US" b="1" i="1" dirty="0"/>
              <a:t>cups of </a:t>
            </a:r>
            <a:r>
              <a:rPr lang="en-US" b="1" i="1" dirty="0" smtClean="0"/>
              <a:t>coffee </a:t>
            </a:r>
            <a:r>
              <a:rPr lang="en-US" b="1" i="1" dirty="0"/>
              <a:t>daily</a:t>
            </a:r>
            <a:endParaRPr lang="en-US" b="1" i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General measures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Vaccination against hepatitis A and B viruses, </a:t>
            </a:r>
            <a:r>
              <a:rPr lang="en-US" b="1" dirty="0" smtClean="0"/>
              <a:t>influenza virus</a:t>
            </a:r>
            <a:r>
              <a:rPr lang="en-US" b="1" dirty="0"/>
              <a:t>, and </a:t>
            </a:r>
            <a:r>
              <a:rPr lang="en-US" b="1" dirty="0" err="1"/>
              <a:t>pneumococcus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dirty="0" smtClean="0"/>
              <a:t>should </a:t>
            </a:r>
            <a:r>
              <a:rPr lang="en-US" dirty="0"/>
              <a:t>be </a:t>
            </a:r>
            <a:r>
              <a:rPr lang="en-US" dirty="0" smtClean="0"/>
              <a:t>offered </a:t>
            </a:r>
            <a:r>
              <a:rPr lang="en-US" dirty="0"/>
              <a:t>as early </a:t>
            </a:r>
            <a:r>
              <a:rPr lang="en-US" dirty="0" smtClean="0"/>
              <a:t>as possible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antigenic response </a:t>
            </a:r>
            <a:r>
              <a:rPr lang="en-US" dirty="0" smtClean="0"/>
              <a:t>becomes weaker </a:t>
            </a:r>
            <a:r>
              <a:rPr lang="en-US" dirty="0"/>
              <a:t>as cirrhosis </a:t>
            </a:r>
            <a:r>
              <a:rPr lang="en-US" dirty="0" smtClean="0"/>
              <a:t>progresses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General measures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</a:t>
            </a:r>
            <a:r>
              <a:rPr lang="en-US" b="1" i="1" dirty="0" smtClean="0"/>
              <a:t>prescribing</a:t>
            </a:r>
            <a:r>
              <a:rPr lang="en-US" b="1" dirty="0" smtClean="0"/>
              <a:t> in CLD</a:t>
            </a:r>
          </a:p>
          <a:p>
            <a:pPr lvl="1"/>
            <a:r>
              <a:rPr lang="en-US" dirty="0" smtClean="0"/>
              <a:t>always bear in mind drug interactions and toxicity</a:t>
            </a:r>
          </a:p>
          <a:p>
            <a:pPr lvl="1"/>
            <a:r>
              <a:rPr lang="en-US" dirty="0" smtClean="0"/>
              <a:t>possible need for dose reductions</a:t>
            </a:r>
          </a:p>
          <a:p>
            <a:r>
              <a:rPr lang="en-US" b="1" dirty="0" smtClean="0"/>
              <a:t>Avoid harmful medications</a:t>
            </a:r>
          </a:p>
          <a:p>
            <a:pPr lvl="1"/>
            <a:r>
              <a:rPr lang="en-US" dirty="0" smtClean="0"/>
              <a:t>NSAIDs – precipitate GI bleed and AKI</a:t>
            </a:r>
          </a:p>
          <a:p>
            <a:pPr lvl="1"/>
            <a:r>
              <a:rPr lang="en-US" dirty="0" smtClean="0"/>
              <a:t>Sedatives – precipitate 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Cause specific treatments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Should </a:t>
            </a:r>
            <a:r>
              <a:rPr lang="en-US" b="1" dirty="0"/>
              <a:t>be treated when </a:t>
            </a:r>
            <a:r>
              <a:rPr lang="en-US" b="1" dirty="0" smtClean="0"/>
              <a:t>possible for </a:t>
            </a:r>
            <a:r>
              <a:rPr lang="en-US" b="1" dirty="0"/>
              <a:t>the underlying liver disease </a:t>
            </a:r>
            <a:endParaRPr lang="en-US" b="1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stop disease </a:t>
            </a:r>
            <a:r>
              <a:rPr lang="en-US" dirty="0" smtClean="0"/>
              <a:t>progression</a:t>
            </a:r>
          </a:p>
          <a:p>
            <a:r>
              <a:rPr lang="en-US" dirty="0" smtClean="0"/>
              <a:t>Treatment includes</a:t>
            </a:r>
          </a:p>
          <a:p>
            <a:pPr lvl="1"/>
            <a:r>
              <a:rPr lang="en-US" dirty="0" err="1" smtClean="0"/>
              <a:t>immunosuppression</a:t>
            </a:r>
            <a:r>
              <a:rPr lang="en-US" dirty="0" smtClean="0"/>
              <a:t> for auto-immune hepatitis</a:t>
            </a:r>
          </a:p>
          <a:p>
            <a:pPr lvl="1"/>
            <a:r>
              <a:rPr lang="en-US" dirty="0" err="1"/>
              <a:t>venesection</a:t>
            </a:r>
            <a:r>
              <a:rPr lang="en-US" dirty="0"/>
              <a:t> for </a:t>
            </a:r>
            <a:r>
              <a:rPr lang="en-US" dirty="0" err="1" smtClean="0"/>
              <a:t>haemochromatosis</a:t>
            </a:r>
            <a:endParaRPr lang="en-US" dirty="0" smtClean="0"/>
          </a:p>
          <a:p>
            <a:pPr lvl="1"/>
            <a:r>
              <a:rPr lang="en-US" dirty="0"/>
              <a:t>copper </a:t>
            </a:r>
            <a:r>
              <a:rPr lang="en-US" dirty="0" err="1"/>
              <a:t>chelators</a:t>
            </a:r>
            <a:r>
              <a:rPr lang="en-US" dirty="0"/>
              <a:t> or zinc for Wilson’s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with viral hepatitis should be assessed for antiviral treatment</a:t>
            </a:r>
          </a:p>
          <a:p>
            <a:r>
              <a:rPr lang="en-US" b="1" dirty="0" smtClean="0"/>
              <a:t>All patients </a:t>
            </a:r>
            <a:r>
              <a:rPr lang="en-US" dirty="0" smtClean="0"/>
              <a:t>with cirrhosis who are positive for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should receive </a:t>
            </a:r>
            <a:r>
              <a:rPr lang="en-US" b="1" i="1" dirty="0" smtClean="0"/>
              <a:t>oral antiviral therapy </a:t>
            </a:r>
          </a:p>
          <a:p>
            <a:pPr lvl="1"/>
            <a:r>
              <a:rPr lang="en-US" dirty="0" smtClean="0"/>
              <a:t>with a potent antiviral (</a:t>
            </a:r>
            <a:r>
              <a:rPr lang="en-US" dirty="0" err="1" smtClean="0"/>
              <a:t>entecavir</a:t>
            </a:r>
            <a:r>
              <a:rPr lang="en-US" dirty="0" smtClean="0"/>
              <a:t> or </a:t>
            </a:r>
            <a:r>
              <a:rPr lang="en-US" dirty="0" err="1" smtClean="0"/>
              <a:t>tenofovir</a:t>
            </a:r>
            <a:r>
              <a:rPr lang="en-US" dirty="0" smtClean="0"/>
              <a:t>) </a:t>
            </a:r>
          </a:p>
          <a:p>
            <a:pPr lvl="1"/>
            <a:r>
              <a:rPr lang="en-US" b="1" i="1" dirty="0" smtClean="0"/>
              <a:t>irrespective of viral load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Cause specific treatments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patients with </a:t>
            </a:r>
            <a:r>
              <a:rPr lang="en-US" b="1" i="1" dirty="0" smtClean="0"/>
              <a:t>HCV-related cirrhosis without </a:t>
            </a:r>
            <a:r>
              <a:rPr lang="en-US" b="1" i="1" dirty="0" err="1" smtClean="0"/>
              <a:t>ascites</a:t>
            </a:r>
            <a:endParaRPr lang="en-US" b="1" i="1" dirty="0" smtClean="0"/>
          </a:p>
          <a:p>
            <a:pPr lvl="1"/>
            <a:r>
              <a:rPr lang="en-US" dirty="0" smtClean="0"/>
              <a:t>achievement of sustained </a:t>
            </a:r>
            <a:r>
              <a:rPr lang="en-US" dirty="0" err="1" smtClean="0"/>
              <a:t>virological</a:t>
            </a:r>
            <a:r>
              <a:rPr lang="en-US" dirty="0" smtClean="0"/>
              <a:t> response </a:t>
            </a:r>
          </a:p>
          <a:p>
            <a:pPr lvl="1"/>
            <a:r>
              <a:rPr lang="en-US" dirty="0" smtClean="0"/>
              <a:t>significantly reduced liver-related morbidity and mortality</a:t>
            </a:r>
          </a:p>
          <a:p>
            <a:r>
              <a:rPr lang="en-US" b="1" dirty="0" smtClean="0"/>
              <a:t>Direct-acting antiviral drugs </a:t>
            </a:r>
            <a:r>
              <a:rPr lang="en-US" b="1" dirty="0" err="1"/>
              <a:t>s</a:t>
            </a:r>
            <a:r>
              <a:rPr lang="en-US" b="1" dirty="0" err="1" smtClean="0"/>
              <a:t>ofosbuvir</a:t>
            </a:r>
            <a:r>
              <a:rPr lang="en-US" b="1" dirty="0" smtClean="0"/>
              <a:t>, </a:t>
            </a:r>
            <a:r>
              <a:rPr lang="en-US" b="1" dirty="0" err="1" smtClean="0"/>
              <a:t>ledipasvir</a:t>
            </a:r>
            <a:r>
              <a:rPr lang="en-US" b="1" dirty="0" smtClean="0"/>
              <a:t> +/- </a:t>
            </a:r>
            <a:r>
              <a:rPr lang="en-US" b="1" dirty="0" err="1" smtClean="0"/>
              <a:t>ribavarin</a:t>
            </a:r>
            <a:r>
              <a:rPr lang="en-US" b="1" dirty="0" smtClean="0"/>
              <a:t> increase rates of SVR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Cause specific treatments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Portal hypertension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Portal hypertension </a:t>
            </a:r>
            <a:r>
              <a:rPr lang="en-US" dirty="0" smtClean="0"/>
              <a:t>(rather than </a:t>
            </a:r>
            <a:r>
              <a:rPr lang="en-US" dirty="0" err="1" smtClean="0"/>
              <a:t>hepatocyte</a:t>
            </a:r>
            <a:r>
              <a:rPr lang="en-US" dirty="0" smtClean="0"/>
              <a:t> failure per se)</a:t>
            </a:r>
          </a:p>
          <a:p>
            <a:pPr lvl="1"/>
            <a:r>
              <a:rPr lang="en-US" dirty="0" smtClean="0"/>
              <a:t>is the underlying cause of most of the complications of cirrhosis and subsequent mortality</a:t>
            </a:r>
          </a:p>
          <a:p>
            <a:r>
              <a:rPr lang="en-US" b="1" dirty="0" smtClean="0"/>
              <a:t>HVPG </a:t>
            </a:r>
          </a:p>
          <a:p>
            <a:pPr lvl="1"/>
            <a:r>
              <a:rPr lang="en-US" dirty="0" smtClean="0"/>
              <a:t>is a good surrogate marker of PHT</a:t>
            </a:r>
          </a:p>
          <a:p>
            <a:pPr lvl="1"/>
            <a:r>
              <a:rPr lang="en-US" dirty="0" smtClean="0"/>
              <a:t>and has robust prognostic power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Chronic liver disease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Helvetica" pitchFamily="34" charset="0"/>
                <a:sym typeface="Helvetica" pitchFamily="34" charset="0"/>
              </a:rPr>
              <a:t>Cirrhosis is defined anatomically </a:t>
            </a:r>
          </a:p>
          <a:p>
            <a:pPr lvl="1"/>
            <a:r>
              <a:rPr lang="en-US" altLang="en-US" b="1" i="1" dirty="0">
                <a:cs typeface="Helvetica" pitchFamily="34" charset="0"/>
                <a:sym typeface="Helvetica" pitchFamily="34" charset="0"/>
              </a:rPr>
              <a:t>as a diffuse process with fibrosis and nodule formation</a:t>
            </a:r>
            <a:endParaRPr lang="en-GB" b="1" i="1" dirty="0"/>
          </a:p>
          <a:p>
            <a:endParaRPr lang="en-US" altLang="en-US" dirty="0" smtClean="0"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6" name="Picture 5" descr="1603817-1607641-2038493-2038543t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3390900"/>
            <a:ext cx="25400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29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Normal liver		   Chronic </a:t>
            </a:r>
            <a:r>
              <a:rPr lang="en-US" sz="2000" b="1" dirty="0" err="1" smtClean="0"/>
              <a:t>hepatits</a:t>
            </a:r>
            <a:r>
              <a:rPr lang="en-US" sz="2000" b="1" dirty="0" smtClean="0"/>
              <a:t>	              Cirrhosis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2895600" y="4076700"/>
            <a:ext cx="304800" cy="533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943600" y="4076700"/>
            <a:ext cx="304800" cy="533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lcoholic_hepatitis_20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390900"/>
            <a:ext cx="2600476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429000"/>
            <a:ext cx="2438399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2136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Preprimary prophylaxis of </a:t>
            </a:r>
            <a:r>
              <a:rPr lang="en-US" b="1" dirty="0" err="1" smtClean="0">
                <a:solidFill>
                  <a:srgbClr val="C00000"/>
                </a:solidFill>
              </a:rPr>
              <a:t>varices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evidence for non-selective β blockers</a:t>
            </a:r>
          </a:p>
          <a:p>
            <a:r>
              <a:rPr lang="en-US" dirty="0" smtClean="0"/>
              <a:t>Cause-specific treatments</a:t>
            </a:r>
          </a:p>
          <a:p>
            <a:r>
              <a:rPr lang="en-US" dirty="0" smtClean="0"/>
              <a:t>Lifestyle changes/</a:t>
            </a:r>
            <a:r>
              <a:rPr lang="en-US" dirty="0" err="1" smtClean="0"/>
              <a:t>statins</a:t>
            </a:r>
            <a:r>
              <a:rPr lang="en-US" dirty="0" smtClean="0"/>
              <a:t>/anticoagulation?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Primary prophylaxis of bleeding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Offered to all patients with </a:t>
            </a:r>
            <a:r>
              <a:rPr lang="en-US" b="1" dirty="0" err="1" smtClean="0"/>
              <a:t>varices</a:t>
            </a:r>
            <a:endParaRPr lang="en-US" b="1" dirty="0" smtClean="0"/>
          </a:p>
          <a:p>
            <a:pPr lvl="1"/>
            <a:r>
              <a:rPr lang="en-US" dirty="0" smtClean="0"/>
              <a:t>EBL or NSBB equally effective</a:t>
            </a:r>
          </a:p>
          <a:p>
            <a:r>
              <a:rPr lang="en-US" b="1" dirty="0" smtClean="0"/>
              <a:t>Endoscopic band ligation (EBL)</a:t>
            </a:r>
          </a:p>
          <a:p>
            <a:pPr lvl="1"/>
            <a:r>
              <a:rPr lang="en-US" dirty="0" smtClean="0"/>
              <a:t>repeat sessions until eradication of </a:t>
            </a:r>
            <a:r>
              <a:rPr lang="en-US" dirty="0" err="1" smtClean="0"/>
              <a:t>varices</a:t>
            </a:r>
            <a:endParaRPr lang="en-US" dirty="0" smtClean="0"/>
          </a:p>
          <a:p>
            <a:r>
              <a:rPr lang="en-US" b="1" dirty="0" smtClean="0"/>
              <a:t>Non-selective β blockers (NSBB)</a:t>
            </a:r>
          </a:p>
          <a:p>
            <a:pPr lvl="1"/>
            <a:r>
              <a:rPr lang="en-US" dirty="0" smtClean="0"/>
              <a:t>aim to reduce HVPG ≥20% or ≤12 mm Hg or maximum tolerated dose (heart rate &gt;50 </a:t>
            </a:r>
            <a:r>
              <a:rPr lang="en-US" dirty="0" err="1" smtClean="0"/>
              <a:t>bpm</a:t>
            </a:r>
            <a:r>
              <a:rPr lang="en-US" dirty="0" smtClean="0"/>
              <a:t> and systolic blood pressure &gt;90 mm Hg)</a:t>
            </a:r>
          </a:p>
          <a:p>
            <a:pPr lvl="1"/>
            <a:r>
              <a:rPr lang="en-US" dirty="0" smtClean="0"/>
              <a:t>if using </a:t>
            </a:r>
            <a:r>
              <a:rPr lang="en-US" dirty="0" err="1" smtClean="0"/>
              <a:t>carvedilol</a:t>
            </a:r>
            <a:r>
              <a:rPr lang="en-US" dirty="0" smtClean="0"/>
              <a:t> 6.25–12.5 mg/day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Management of acute </a:t>
            </a:r>
            <a:r>
              <a:rPr lang="en-US" b="1" dirty="0" err="1" smtClean="0">
                <a:solidFill>
                  <a:srgbClr val="C00000"/>
                </a:solidFill>
              </a:rPr>
              <a:t>variceal</a:t>
            </a:r>
            <a:r>
              <a:rPr lang="en-US" b="1" dirty="0" smtClean="0">
                <a:solidFill>
                  <a:srgbClr val="C00000"/>
                </a:solidFill>
              </a:rPr>
              <a:t> bleed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Transfusion</a:t>
            </a:r>
            <a:r>
              <a:rPr lang="en-US" dirty="0" smtClean="0"/>
              <a:t> to target </a:t>
            </a:r>
            <a:r>
              <a:rPr lang="en-US" dirty="0" err="1" smtClean="0"/>
              <a:t>Hb</a:t>
            </a:r>
            <a:r>
              <a:rPr lang="en-US" dirty="0" smtClean="0"/>
              <a:t> 7–9 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b="1" dirty="0" err="1" smtClean="0"/>
              <a:t>Vasoactive</a:t>
            </a:r>
            <a:r>
              <a:rPr lang="en-US" b="1" dirty="0" smtClean="0"/>
              <a:t> drug </a:t>
            </a:r>
            <a:r>
              <a:rPr lang="en-US" dirty="0" smtClean="0"/>
              <a:t>intravenously</a:t>
            </a:r>
          </a:p>
          <a:p>
            <a:pPr lvl="1"/>
            <a:r>
              <a:rPr lang="en-US" dirty="0" err="1" smtClean="0"/>
              <a:t>Terlipressin</a:t>
            </a:r>
            <a:r>
              <a:rPr lang="en-US" dirty="0" smtClean="0"/>
              <a:t> 2mg 6H for 24 hours followed by 1mg 6H for 24-72 hours hours</a:t>
            </a:r>
          </a:p>
          <a:p>
            <a:r>
              <a:rPr lang="en-US" b="1" dirty="0" smtClean="0"/>
              <a:t>EBL </a:t>
            </a:r>
            <a:r>
              <a:rPr lang="en-US" dirty="0" smtClean="0"/>
              <a:t>within 12 h</a:t>
            </a:r>
          </a:p>
          <a:p>
            <a:r>
              <a:rPr lang="en-US" b="1" dirty="0" smtClean="0"/>
              <a:t>Broad-spectrum antibiotics </a:t>
            </a:r>
            <a:r>
              <a:rPr lang="en-US" dirty="0" smtClean="0"/>
              <a:t>for 5 days</a:t>
            </a:r>
          </a:p>
          <a:p>
            <a:pPr lvl="1"/>
            <a:r>
              <a:rPr lang="en-US" dirty="0" err="1" smtClean="0"/>
              <a:t>Ceftriaxone</a:t>
            </a:r>
            <a:r>
              <a:rPr lang="en-US" dirty="0" smtClean="0"/>
              <a:t> 1g BD</a:t>
            </a:r>
          </a:p>
          <a:p>
            <a:r>
              <a:rPr lang="en-US" dirty="0" smtClean="0"/>
              <a:t>Consider </a:t>
            </a:r>
            <a:r>
              <a:rPr lang="en-US" b="1" dirty="0" smtClean="0"/>
              <a:t>emergency TIPS </a:t>
            </a:r>
            <a:r>
              <a:rPr lang="en-US" dirty="0" smtClean="0"/>
              <a:t>if Child-Pugh C or B with active bleeding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Secondary prophylaxis of bleeding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Combination of EBL and non-selective β blockers </a:t>
            </a:r>
            <a:r>
              <a:rPr lang="en-US" dirty="0" smtClean="0"/>
              <a:t>is recommended</a:t>
            </a:r>
          </a:p>
          <a:p>
            <a:r>
              <a:rPr lang="en-US" dirty="0" smtClean="0"/>
              <a:t>Consider TIPS/liver transplantation in failures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Ascites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of </a:t>
            </a:r>
            <a:r>
              <a:rPr lang="en-US" dirty="0" err="1" smtClean="0"/>
              <a:t>ascites</a:t>
            </a:r>
            <a:r>
              <a:rPr lang="en-US" dirty="0" smtClean="0"/>
              <a:t> in cirrhosis</a:t>
            </a:r>
          </a:p>
          <a:p>
            <a:pPr lvl="1"/>
            <a:r>
              <a:rPr lang="en-US" dirty="0" smtClean="0"/>
              <a:t>is associated with a 1-year mortality rate of 20%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3157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Ascites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</a:t>
            </a:r>
            <a:r>
              <a:rPr lang="en-US" b="1" dirty="0" smtClean="0"/>
              <a:t>new presentation of </a:t>
            </a:r>
            <a:r>
              <a:rPr lang="en-US" b="1" dirty="0" err="1" smtClean="0"/>
              <a:t>ascites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diagnostic tap </a:t>
            </a:r>
            <a:r>
              <a:rPr lang="en-US" dirty="0" smtClean="0"/>
              <a:t>should be used to screen for underlying infection</a:t>
            </a:r>
          </a:p>
          <a:p>
            <a:r>
              <a:rPr lang="en-US" dirty="0" smtClean="0"/>
              <a:t>A gradient between serum and </a:t>
            </a:r>
            <a:r>
              <a:rPr lang="en-US" dirty="0" err="1" smtClean="0"/>
              <a:t>ascites</a:t>
            </a:r>
            <a:r>
              <a:rPr lang="en-US" dirty="0" smtClean="0"/>
              <a:t> fluid in albumin concentration </a:t>
            </a:r>
            <a:r>
              <a:rPr lang="en-US" b="1" dirty="0" smtClean="0"/>
              <a:t>(SAAG) of 11 g/L or more </a:t>
            </a:r>
          </a:p>
          <a:p>
            <a:pPr lvl="1"/>
            <a:r>
              <a:rPr lang="en-US" dirty="0" smtClean="0"/>
              <a:t>very accurate for </a:t>
            </a:r>
            <a:r>
              <a:rPr lang="en-US" b="1" dirty="0" smtClean="0"/>
              <a:t>diagnosis of portal hypertension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Ascites</a:t>
            </a:r>
            <a:r>
              <a:rPr lang="en-US" b="1" dirty="0" smtClean="0">
                <a:solidFill>
                  <a:srgbClr val="C00000"/>
                </a:solidFill>
              </a:rPr>
              <a:t> management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Sodium restriction </a:t>
            </a:r>
          </a:p>
          <a:p>
            <a:pPr lvl="1"/>
            <a:r>
              <a:rPr lang="en-US" dirty="0" smtClean="0"/>
              <a:t>Salt less than 2g/D</a:t>
            </a:r>
          </a:p>
          <a:p>
            <a:r>
              <a:rPr lang="en-US" b="1" dirty="0" err="1" smtClean="0"/>
              <a:t>Spironolactone</a:t>
            </a:r>
            <a:r>
              <a:rPr lang="en-US" b="1" dirty="0" smtClean="0"/>
              <a:t> and </a:t>
            </a:r>
            <a:r>
              <a:rPr lang="en-US" b="1" dirty="0" err="1" smtClean="0"/>
              <a:t>furosemide</a:t>
            </a:r>
            <a:endParaRPr lang="en-US" b="1" dirty="0" smtClean="0"/>
          </a:p>
          <a:p>
            <a:pPr lvl="1"/>
            <a:r>
              <a:rPr lang="en-US" dirty="0" smtClean="0"/>
              <a:t>sequential treatment for first presentation of </a:t>
            </a:r>
            <a:r>
              <a:rPr lang="en-US" dirty="0" err="1" smtClean="0"/>
              <a:t>ascites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combination therapy from presentation for recurrent </a:t>
            </a:r>
            <a:r>
              <a:rPr lang="en-US" dirty="0" err="1" smtClean="0"/>
              <a:t>ascites</a:t>
            </a:r>
            <a:endParaRPr lang="en-US" dirty="0" smtClean="0"/>
          </a:p>
          <a:p>
            <a:pPr lvl="1"/>
            <a:r>
              <a:rPr lang="en-US" dirty="0" smtClean="0"/>
              <a:t>Maximum doses of 400 mg </a:t>
            </a:r>
            <a:r>
              <a:rPr lang="en-US" dirty="0" err="1" smtClean="0"/>
              <a:t>spironolactone</a:t>
            </a:r>
            <a:r>
              <a:rPr lang="en-US" dirty="0" smtClean="0"/>
              <a:t> and 160 mg </a:t>
            </a:r>
            <a:r>
              <a:rPr lang="en-US" dirty="0" err="1" smtClean="0"/>
              <a:t>furosemide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Ascites</a:t>
            </a:r>
            <a:r>
              <a:rPr lang="en-US" b="1" dirty="0" smtClean="0">
                <a:solidFill>
                  <a:srgbClr val="C00000"/>
                </a:solidFill>
              </a:rPr>
              <a:t> management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RF and SE </a:t>
            </a:r>
            <a:r>
              <a:rPr lang="en-US" dirty="0" smtClean="0"/>
              <a:t>should be </a:t>
            </a:r>
            <a:r>
              <a:rPr lang="en-US" b="1" dirty="0" smtClean="0"/>
              <a:t>monitored</a:t>
            </a:r>
          </a:p>
          <a:p>
            <a:r>
              <a:rPr lang="en-US" b="1" dirty="0" smtClean="0"/>
              <a:t>Diuretic treatment </a:t>
            </a:r>
            <a:r>
              <a:rPr lang="en-US" dirty="0" smtClean="0"/>
              <a:t>increased to achieve adequate weight loss</a:t>
            </a:r>
          </a:p>
          <a:p>
            <a:pPr lvl="1"/>
            <a:r>
              <a:rPr lang="en-US" dirty="0" smtClean="0"/>
              <a:t>not exceed 1 kg per day in patients with peripheral </a:t>
            </a:r>
            <a:r>
              <a:rPr lang="en-US" dirty="0" err="1" smtClean="0"/>
              <a:t>oedema</a:t>
            </a:r>
            <a:r>
              <a:rPr lang="en-US" dirty="0" smtClean="0"/>
              <a:t> or </a:t>
            </a:r>
          </a:p>
          <a:p>
            <a:pPr lvl="1"/>
            <a:r>
              <a:rPr lang="en-US" dirty="0" smtClean="0"/>
              <a:t>0·5 kg per day in those without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Aetiology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NASH related (Cryptogenic)</a:t>
            </a:r>
          </a:p>
          <a:p>
            <a:endParaRPr lang="en-US" b="1" dirty="0" smtClean="0"/>
          </a:p>
          <a:p>
            <a:r>
              <a:rPr lang="en-US" b="1" dirty="0" smtClean="0"/>
              <a:t>Alcoholic</a:t>
            </a:r>
          </a:p>
          <a:p>
            <a:r>
              <a:rPr lang="en-US" b="1" dirty="0" smtClean="0"/>
              <a:t>Chronic viral hepatitis (B,C)</a:t>
            </a:r>
          </a:p>
          <a:p>
            <a:r>
              <a:rPr lang="en-US" b="1" dirty="0" smtClean="0"/>
              <a:t>Auto-immune (AIH, PBC, PSC)</a:t>
            </a:r>
          </a:p>
          <a:p>
            <a:r>
              <a:rPr lang="en-US" b="1" dirty="0" smtClean="0"/>
              <a:t>Toxin and drugs (MTX, Amiodarone) </a:t>
            </a:r>
          </a:p>
          <a:p>
            <a:endParaRPr lang="en-US" b="1" dirty="0" smtClean="0"/>
          </a:p>
          <a:p>
            <a:r>
              <a:rPr lang="en-US" b="1" dirty="0" smtClean="0"/>
              <a:t>Genetic (Wilson, Haemochromatosis, A1 anti-trypsin deficiency)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070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Ascites</a:t>
            </a:r>
            <a:r>
              <a:rPr lang="en-US" b="1" dirty="0" smtClean="0">
                <a:solidFill>
                  <a:srgbClr val="C00000"/>
                </a:solidFill>
              </a:rPr>
              <a:t> management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Refractory or difficult-to-control </a:t>
            </a:r>
            <a:r>
              <a:rPr lang="en-US" b="1" dirty="0" err="1" smtClean="0"/>
              <a:t>ascites</a:t>
            </a:r>
            <a:endParaRPr lang="en-US" b="1" dirty="0" smtClean="0"/>
          </a:p>
          <a:p>
            <a:pPr lvl="1"/>
            <a:r>
              <a:rPr lang="en-US" dirty="0" smtClean="0"/>
              <a:t>necessitates an assessment for LT</a:t>
            </a:r>
          </a:p>
          <a:p>
            <a:pPr lvl="1"/>
            <a:r>
              <a:rPr lang="en-US" dirty="0" smtClean="0"/>
              <a:t>large-volume </a:t>
            </a:r>
            <a:r>
              <a:rPr lang="en-US" dirty="0" err="1" smtClean="0"/>
              <a:t>paracentesis</a:t>
            </a:r>
            <a:r>
              <a:rPr lang="en-US" dirty="0" smtClean="0"/>
              <a:t> (LVP &gt; 5 L) with intravenous albumin administration (8 g/L)</a:t>
            </a:r>
          </a:p>
          <a:p>
            <a:pPr lvl="1"/>
            <a:r>
              <a:rPr lang="en-US" dirty="0" smtClean="0"/>
              <a:t>TIPPS significantly improves transplant-free survival</a:t>
            </a:r>
          </a:p>
          <a:p>
            <a:pPr lvl="2"/>
            <a:r>
              <a:rPr lang="en-US" dirty="0" smtClean="0"/>
              <a:t>SB &lt; 50 </a:t>
            </a:r>
            <a:r>
              <a:rPr lang="el-GR" dirty="0" smtClean="0"/>
              <a:t>μ</a:t>
            </a:r>
            <a:r>
              <a:rPr lang="en-US" dirty="0" smtClean="0"/>
              <a:t>mol/L and a platelet count &gt; 75,000 was predictive of survival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Hepato</a:t>
            </a:r>
            <a:r>
              <a:rPr lang="en-US" b="1" dirty="0" smtClean="0">
                <a:solidFill>
                  <a:srgbClr val="C00000"/>
                </a:solidFill>
              </a:rPr>
              <a:t>-renal syndrome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Stop all diuretics</a:t>
            </a:r>
          </a:p>
          <a:p>
            <a:r>
              <a:rPr lang="en-US" b="1" dirty="0" err="1" smtClean="0"/>
              <a:t>Vasocontrictors</a:t>
            </a:r>
            <a:endParaRPr lang="en-US" b="1" dirty="0" smtClean="0"/>
          </a:p>
          <a:p>
            <a:pPr lvl="1"/>
            <a:r>
              <a:rPr lang="en-US" dirty="0" smtClean="0"/>
              <a:t>IV </a:t>
            </a:r>
            <a:r>
              <a:rPr lang="en-US" dirty="0" err="1" smtClean="0"/>
              <a:t>Terlipressin</a:t>
            </a:r>
            <a:endParaRPr lang="en-US" dirty="0" smtClean="0"/>
          </a:p>
          <a:p>
            <a:r>
              <a:rPr lang="en-US" b="1" dirty="0" smtClean="0"/>
              <a:t>Volume expanders</a:t>
            </a:r>
          </a:p>
          <a:p>
            <a:pPr lvl="1"/>
            <a:r>
              <a:rPr lang="en-US" dirty="0" smtClean="0"/>
              <a:t>Salt free IV albumin</a:t>
            </a:r>
          </a:p>
          <a:p>
            <a:r>
              <a:rPr lang="en-US" b="1" dirty="0" smtClean="0"/>
              <a:t>Refer for liver transplantation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Infection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Infection increases mortality </a:t>
            </a:r>
            <a:r>
              <a:rPr lang="en-US" dirty="0" smtClean="0"/>
              <a:t>in cirrhosis four times and has a poor prognosis</a:t>
            </a:r>
          </a:p>
          <a:p>
            <a:pPr lvl="1"/>
            <a:r>
              <a:rPr lang="en-US" dirty="0" smtClean="0"/>
              <a:t>30% of patients dying within a month of infection </a:t>
            </a:r>
          </a:p>
          <a:p>
            <a:pPr lvl="1"/>
            <a:r>
              <a:rPr lang="en-US" dirty="0" smtClean="0"/>
              <a:t>another 30% within a year</a:t>
            </a:r>
          </a:p>
          <a:p>
            <a:r>
              <a:rPr lang="en-US" dirty="0" smtClean="0"/>
              <a:t>Most frequently diagnosed are</a:t>
            </a:r>
          </a:p>
          <a:p>
            <a:pPr lvl="1"/>
            <a:r>
              <a:rPr lang="en-US" dirty="0" smtClean="0"/>
              <a:t>spontaneous bacterial peritonitis</a:t>
            </a:r>
          </a:p>
          <a:p>
            <a:pPr lvl="1"/>
            <a:r>
              <a:rPr lang="en-US" dirty="0" smtClean="0"/>
              <a:t>urinary-tract infections</a:t>
            </a:r>
          </a:p>
          <a:p>
            <a:pPr lvl="1"/>
            <a:r>
              <a:rPr lang="en-US" dirty="0" smtClean="0"/>
              <a:t>Pneumonia</a:t>
            </a:r>
          </a:p>
          <a:p>
            <a:pPr lvl="1"/>
            <a:r>
              <a:rPr lang="en-US" dirty="0" smtClean="0"/>
              <a:t>Skin infections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Primary prophylaxis </a:t>
            </a:r>
            <a:r>
              <a:rPr lang="en-US" dirty="0" smtClean="0"/>
              <a:t>with </a:t>
            </a:r>
            <a:r>
              <a:rPr lang="en-US" dirty="0" err="1" smtClean="0"/>
              <a:t>norfloxacin</a:t>
            </a:r>
            <a:r>
              <a:rPr lang="en-US" dirty="0" smtClean="0"/>
              <a:t> improves survival in patients</a:t>
            </a:r>
          </a:p>
          <a:p>
            <a:pPr lvl="1"/>
            <a:r>
              <a:rPr lang="en-US" dirty="0" smtClean="0"/>
              <a:t>with advanced cirrhosis or impaired RF and </a:t>
            </a:r>
          </a:p>
          <a:p>
            <a:pPr lvl="1"/>
            <a:r>
              <a:rPr lang="en-US" dirty="0" smtClean="0"/>
              <a:t>low </a:t>
            </a:r>
            <a:r>
              <a:rPr lang="en-US" dirty="0" err="1" smtClean="0"/>
              <a:t>ascites</a:t>
            </a:r>
            <a:r>
              <a:rPr lang="en-US" dirty="0" smtClean="0"/>
              <a:t> protein concentrations (&lt;1.5 g/</a:t>
            </a:r>
            <a:r>
              <a:rPr lang="en-US" dirty="0" err="1" smtClean="0"/>
              <a:t>dL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Listed for LT</a:t>
            </a:r>
          </a:p>
          <a:p>
            <a:r>
              <a:rPr lang="en-US" b="1" dirty="0" smtClean="0"/>
              <a:t>Secondary prevention </a:t>
            </a:r>
            <a:r>
              <a:rPr lang="en-US" dirty="0" smtClean="0"/>
              <a:t>with oral </a:t>
            </a:r>
            <a:r>
              <a:rPr lang="en-US" dirty="0" err="1" smtClean="0"/>
              <a:t>quinolones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Offered to all patients with a previous episode of SBP</a:t>
            </a:r>
          </a:p>
          <a:p>
            <a:pPr lvl="1"/>
            <a:r>
              <a:rPr lang="en-US" dirty="0" err="1" smtClean="0"/>
              <a:t>Norfloxacin</a:t>
            </a:r>
            <a:r>
              <a:rPr lang="en-US" dirty="0" smtClean="0"/>
              <a:t> 400mg daily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Spontaneous bacterial peritonitis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Spontaneous bacterial peritonitis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Diagnosed </a:t>
            </a:r>
          </a:p>
          <a:p>
            <a:pPr lvl="1"/>
            <a:r>
              <a:rPr lang="en-US" dirty="0" err="1" smtClean="0"/>
              <a:t>Ascitic</a:t>
            </a:r>
            <a:r>
              <a:rPr lang="en-US" dirty="0" smtClean="0"/>
              <a:t> </a:t>
            </a:r>
            <a:r>
              <a:rPr lang="en-US" dirty="0" err="1" smtClean="0"/>
              <a:t>neutrophil</a:t>
            </a:r>
            <a:r>
              <a:rPr lang="en-US" dirty="0" smtClean="0"/>
              <a:t> count is &gt; 250 per </a:t>
            </a:r>
            <a:r>
              <a:rPr lang="el-GR" dirty="0" smtClean="0"/>
              <a:t>μ</a:t>
            </a:r>
            <a:r>
              <a:rPr lang="en-US" dirty="0" smtClean="0"/>
              <a:t>L</a:t>
            </a:r>
          </a:p>
          <a:p>
            <a:r>
              <a:rPr lang="en-US" dirty="0" smtClean="0"/>
              <a:t>Treatment </a:t>
            </a:r>
          </a:p>
          <a:p>
            <a:pPr lvl="1"/>
            <a:r>
              <a:rPr lang="en-US" dirty="0" smtClean="0"/>
              <a:t>Intravenous antibiotics - 5-day course of intravenous </a:t>
            </a:r>
            <a:r>
              <a:rPr lang="en-US" dirty="0" err="1" smtClean="0"/>
              <a:t>cefotaxime</a:t>
            </a:r>
            <a:endParaRPr lang="en-US" dirty="0" smtClean="0"/>
          </a:p>
          <a:p>
            <a:pPr lvl="1"/>
            <a:r>
              <a:rPr lang="en-US" dirty="0" smtClean="0"/>
              <a:t>human albumin - (1·5 g/kg on day 1 and 1·0 g/kg on day 3) lowers the risk of renal impairment and death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Encephalopathy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Development of encephalopathy is an ominous sign in cirrhosis</a:t>
            </a:r>
          </a:p>
          <a:p>
            <a:pPr lvl="1"/>
            <a:r>
              <a:rPr lang="en-GB" dirty="0" smtClean="0"/>
              <a:t>associated 1-year mortality rate is up to 64%</a:t>
            </a:r>
          </a:p>
          <a:p>
            <a:r>
              <a:rPr lang="en-GB" b="1" dirty="0" smtClean="0"/>
              <a:t>Patients who develop HE despite preserved liver function </a:t>
            </a:r>
          </a:p>
          <a:p>
            <a:pPr lvl="1"/>
            <a:r>
              <a:rPr lang="en-GB" dirty="0" smtClean="0"/>
              <a:t>should be screened for the presence of spontaneous P-S shunts</a:t>
            </a:r>
          </a:p>
          <a:p>
            <a:pPr lvl="1"/>
            <a:r>
              <a:rPr lang="en-GB" dirty="0" err="1" smtClean="0"/>
              <a:t>Embolisation</a:t>
            </a:r>
            <a:r>
              <a:rPr lang="en-GB" dirty="0" smtClean="0"/>
              <a:t> of large shunts is safe and effective in selected patients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Overt encephalopathy</a:t>
            </a:r>
          </a:p>
          <a:p>
            <a:pPr lvl="1"/>
            <a:r>
              <a:rPr lang="en-GB" dirty="0" smtClean="0"/>
              <a:t>Generally transient and linked with a precipitating event</a:t>
            </a:r>
          </a:p>
          <a:p>
            <a:pPr lvl="1"/>
            <a:r>
              <a:rPr lang="en-GB" dirty="0" smtClean="0"/>
              <a:t>Use of sedatives, constipation, dehydration, infection, or gastrointestinal bleeding</a:t>
            </a:r>
          </a:p>
          <a:p>
            <a:r>
              <a:rPr lang="en-GB" b="1" dirty="0" smtClean="0"/>
              <a:t>Treatment</a:t>
            </a:r>
          </a:p>
          <a:p>
            <a:pPr lvl="1"/>
            <a:r>
              <a:rPr lang="en-GB" dirty="0" smtClean="0"/>
              <a:t>PR enema</a:t>
            </a:r>
          </a:p>
          <a:p>
            <a:pPr lvl="1"/>
            <a:r>
              <a:rPr lang="en-GB" dirty="0" smtClean="0"/>
              <a:t>PO or NG </a:t>
            </a:r>
            <a:r>
              <a:rPr lang="en-GB" dirty="0" err="1" smtClean="0"/>
              <a:t>Lactulose</a:t>
            </a:r>
            <a:endParaRPr lang="en-GB" dirty="0" smtClean="0"/>
          </a:p>
          <a:p>
            <a:pPr lvl="1"/>
            <a:r>
              <a:rPr lang="en-GB" dirty="0" smtClean="0"/>
              <a:t>PO or NG PEG laxatives </a:t>
            </a:r>
          </a:p>
          <a:p>
            <a:pPr lvl="1"/>
            <a:r>
              <a:rPr lang="en-GB" dirty="0" smtClean="0"/>
              <a:t>IV L-</a:t>
            </a:r>
            <a:r>
              <a:rPr lang="en-GB" dirty="0" err="1" smtClean="0"/>
              <a:t>ornithine</a:t>
            </a:r>
            <a:r>
              <a:rPr lang="en-GB" dirty="0" smtClean="0"/>
              <a:t>-l-</a:t>
            </a:r>
            <a:r>
              <a:rPr lang="en-GB" dirty="0" err="1" smtClean="0"/>
              <a:t>aspartate</a:t>
            </a:r>
            <a:r>
              <a:rPr lang="en-GB" dirty="0" smtClean="0"/>
              <a:t> (LOLA)</a:t>
            </a:r>
          </a:p>
          <a:p>
            <a:pPr lvl="1"/>
            <a:r>
              <a:rPr lang="en-GB" dirty="0" smtClean="0"/>
              <a:t>PO or NG </a:t>
            </a:r>
            <a:r>
              <a:rPr lang="en-GB" dirty="0" err="1" smtClean="0"/>
              <a:t>Rifaximin</a:t>
            </a:r>
            <a:r>
              <a:rPr lang="en-GB" dirty="0" smtClean="0"/>
              <a:t> or </a:t>
            </a:r>
            <a:r>
              <a:rPr lang="en-GB" dirty="0" err="1" smtClean="0"/>
              <a:t>metronidazole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Encephalopathy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Prevention of recurrent encephalopathy</a:t>
            </a:r>
          </a:p>
          <a:p>
            <a:pPr lvl="1"/>
            <a:r>
              <a:rPr lang="en-GB" dirty="0" err="1" smtClean="0"/>
              <a:t>Lactulose</a:t>
            </a:r>
            <a:r>
              <a:rPr lang="en-GB" dirty="0" smtClean="0"/>
              <a:t> is the first-choice</a:t>
            </a:r>
          </a:p>
          <a:p>
            <a:pPr lvl="1"/>
            <a:r>
              <a:rPr lang="en-GB" dirty="0" smtClean="0"/>
              <a:t>L-</a:t>
            </a:r>
            <a:r>
              <a:rPr lang="en-GB" dirty="0" err="1" smtClean="0"/>
              <a:t>ornithine</a:t>
            </a:r>
            <a:r>
              <a:rPr lang="en-GB" dirty="0" smtClean="0"/>
              <a:t>-l-</a:t>
            </a:r>
            <a:r>
              <a:rPr lang="en-GB" dirty="0" err="1" smtClean="0"/>
              <a:t>aspartate</a:t>
            </a:r>
            <a:r>
              <a:rPr lang="en-GB" dirty="0" smtClean="0"/>
              <a:t> (LOLA) is equivalent to </a:t>
            </a:r>
            <a:r>
              <a:rPr lang="en-GB" dirty="0" err="1" smtClean="0"/>
              <a:t>Lactulose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Rifaximin</a:t>
            </a:r>
            <a:r>
              <a:rPr lang="en-GB" dirty="0" smtClean="0"/>
              <a:t> is effective when added to </a:t>
            </a:r>
            <a:r>
              <a:rPr lang="en-GB" dirty="0" err="1" smtClean="0"/>
              <a:t>lactulose</a:t>
            </a:r>
            <a:r>
              <a:rPr lang="en-GB" dirty="0" smtClean="0"/>
              <a:t> if encephalopathy recurs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Encephalopathy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Covert encephalopathy</a:t>
            </a:r>
          </a:p>
          <a:p>
            <a:pPr lvl="1"/>
            <a:r>
              <a:rPr lang="en-GB" dirty="0" smtClean="0"/>
              <a:t>Subclinical or minimal HE is more common than overt encephalopathy</a:t>
            </a:r>
          </a:p>
          <a:p>
            <a:pPr lvl="1"/>
            <a:r>
              <a:rPr lang="en-GB" dirty="0" smtClean="0"/>
              <a:t>Influences complex cognitive or </a:t>
            </a:r>
          </a:p>
          <a:p>
            <a:pPr lvl="1"/>
            <a:r>
              <a:rPr lang="en-GB" dirty="0" smtClean="0"/>
              <a:t>Coordination skills such as driving, leading to increased risks of accidents</a:t>
            </a:r>
          </a:p>
          <a:p>
            <a:pPr lvl="1"/>
            <a:r>
              <a:rPr lang="en-GB" dirty="0" smtClean="0"/>
              <a:t>Significantly associated with risk of falling</a:t>
            </a:r>
          </a:p>
          <a:p>
            <a:r>
              <a:rPr lang="en-GB" dirty="0" smtClean="0"/>
              <a:t>Patients with cirrhosis who drive and at risk of falls should be screened for MHE</a:t>
            </a:r>
          </a:p>
          <a:p>
            <a:pPr lvl="1"/>
            <a:r>
              <a:rPr lang="en-GB" dirty="0" smtClean="0"/>
              <a:t>treated with </a:t>
            </a:r>
            <a:r>
              <a:rPr lang="en-GB" dirty="0" err="1" smtClean="0"/>
              <a:t>lactulose</a:t>
            </a:r>
            <a:r>
              <a:rPr lang="en-GB" dirty="0" smtClean="0"/>
              <a:t> if necessary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Encephalopathy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Hepatocellar</a:t>
            </a:r>
            <a:r>
              <a:rPr lang="en-GB" b="1" dirty="0" smtClean="0">
                <a:solidFill>
                  <a:srgbClr val="C00000"/>
                </a:solidFill>
              </a:rPr>
              <a:t> carcinoma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HCC can develop in all stages of cirrhosis, of all causes</a:t>
            </a:r>
          </a:p>
          <a:p>
            <a:r>
              <a:rPr lang="en-GB" b="1" dirty="0" smtClean="0"/>
              <a:t>All cirrhotic patients </a:t>
            </a:r>
            <a:r>
              <a:rPr lang="en-GB" dirty="0" smtClean="0"/>
              <a:t>should be </a:t>
            </a:r>
            <a:r>
              <a:rPr lang="en-GB" b="1" dirty="0" smtClean="0"/>
              <a:t>included in a HCC surveillance programme</a:t>
            </a:r>
          </a:p>
          <a:p>
            <a:r>
              <a:rPr lang="en-GB" dirty="0" smtClean="0"/>
              <a:t>Guidelines recommend </a:t>
            </a:r>
            <a:r>
              <a:rPr lang="en-GB" b="1" i="1" dirty="0" smtClean="0"/>
              <a:t>6-monthly </a:t>
            </a:r>
            <a:r>
              <a:rPr lang="en-GB" b="1" i="1" dirty="0" err="1" smtClean="0"/>
              <a:t>ultrasonographic</a:t>
            </a:r>
            <a:r>
              <a:rPr lang="en-GB" b="1" i="1" dirty="0" smtClean="0"/>
              <a:t> screening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Medical management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</a:t>
            </a:r>
            <a:r>
              <a:rPr lang="en-US" dirty="0" err="1" smtClean="0"/>
              <a:t>cirrhotics</a:t>
            </a:r>
            <a:r>
              <a:rPr lang="en-US" dirty="0" smtClean="0"/>
              <a:t> will qualify for LT </a:t>
            </a:r>
          </a:p>
          <a:p>
            <a:r>
              <a:rPr lang="en-US" dirty="0" smtClean="0"/>
              <a:t>Those who qualify will have waiting time till LT</a:t>
            </a:r>
          </a:p>
          <a:p>
            <a:r>
              <a:rPr lang="en-US" dirty="0" smtClean="0"/>
              <a:t>Disease will progress with time</a:t>
            </a:r>
          </a:p>
          <a:p>
            <a:pPr lvl="1"/>
            <a:r>
              <a:rPr lang="en-US" dirty="0" smtClean="0"/>
              <a:t>Complication will occur at more frequent intervals</a:t>
            </a:r>
          </a:p>
          <a:p>
            <a:r>
              <a:rPr lang="en-US" dirty="0" smtClean="0"/>
              <a:t>Need regular follow up and medical treatment long term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Cirrhotic patients awaiting transplant needs regular follow up</a:t>
            </a:r>
          </a:p>
          <a:p>
            <a:r>
              <a:rPr lang="en-US" dirty="0" smtClean="0"/>
              <a:t>Physician's role includes:</a:t>
            </a:r>
          </a:p>
          <a:p>
            <a:pPr lvl="1"/>
            <a:r>
              <a:rPr lang="en-US" dirty="0" smtClean="0"/>
              <a:t>Initiating life style modification</a:t>
            </a:r>
          </a:p>
          <a:p>
            <a:pPr lvl="1"/>
            <a:r>
              <a:rPr lang="en-US" dirty="0" smtClean="0"/>
              <a:t>Commencing disease specific therapy</a:t>
            </a:r>
          </a:p>
          <a:p>
            <a:pPr lvl="1"/>
            <a:r>
              <a:rPr lang="en-US" dirty="0" smtClean="0"/>
              <a:t>Preventing and treating complications such as:</a:t>
            </a:r>
          </a:p>
          <a:p>
            <a:pPr lvl="2"/>
            <a:r>
              <a:rPr lang="en-US" dirty="0" smtClean="0"/>
              <a:t>portal hypertension, </a:t>
            </a:r>
            <a:r>
              <a:rPr lang="en-US" dirty="0" err="1" smtClean="0"/>
              <a:t>varices</a:t>
            </a:r>
            <a:r>
              <a:rPr lang="en-US" dirty="0" smtClean="0"/>
              <a:t>, </a:t>
            </a:r>
            <a:r>
              <a:rPr lang="en-US" dirty="0" err="1" smtClean="0"/>
              <a:t>ascites</a:t>
            </a:r>
            <a:r>
              <a:rPr lang="en-US" dirty="0" smtClean="0"/>
              <a:t>, and HRS</a:t>
            </a:r>
          </a:p>
          <a:p>
            <a:pPr lvl="2"/>
            <a:r>
              <a:rPr lang="en-US" dirty="0" smtClean="0"/>
              <a:t>infections</a:t>
            </a:r>
          </a:p>
          <a:p>
            <a:pPr lvl="2"/>
            <a:r>
              <a:rPr lang="en-US" dirty="0" smtClean="0"/>
              <a:t>HE </a:t>
            </a:r>
          </a:p>
          <a:p>
            <a:pPr lvl="2"/>
            <a:r>
              <a:rPr lang="en-US" dirty="0" smtClean="0"/>
              <a:t>development of HCC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DSC002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4495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facul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429000"/>
            <a:ext cx="426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www.kln.ac.lk/medicine/images/stories/fac1.jpg"/>
          <p:cNvPicPr>
            <a:picLocks noChangeAspect="1" noChangeArrowheads="1"/>
          </p:cNvPicPr>
          <p:nvPr/>
        </p:nvPicPr>
        <p:blipFill>
          <a:blip r:embed="rId4" cstate="print"/>
          <a:srcRect b="9525"/>
          <a:stretch>
            <a:fillRect/>
          </a:stretch>
        </p:blipFill>
        <p:spPr bwMode="auto">
          <a:xfrm>
            <a:off x="4648200" y="5334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4419599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Natural history of CLD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3124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Stage 1 – No </a:t>
            </a:r>
            <a:r>
              <a:rPr lang="en-US" b="1" dirty="0" err="1" smtClean="0"/>
              <a:t>varices</a:t>
            </a:r>
            <a:endParaRPr lang="en-US" b="1" dirty="0" smtClean="0"/>
          </a:p>
          <a:p>
            <a:r>
              <a:rPr lang="en-US" dirty="0" smtClean="0"/>
              <a:t>(AMR 1%)</a:t>
            </a:r>
          </a:p>
          <a:p>
            <a:r>
              <a:rPr lang="en-US" b="1" dirty="0" smtClean="0"/>
              <a:t>Stage 2 – </a:t>
            </a:r>
            <a:r>
              <a:rPr lang="en-US" b="1" dirty="0" err="1" smtClean="0"/>
              <a:t>Varices</a:t>
            </a:r>
            <a:r>
              <a:rPr lang="en-US" b="1" dirty="0" smtClean="0"/>
              <a:t> +</a:t>
            </a:r>
          </a:p>
          <a:p>
            <a:r>
              <a:rPr lang="en-US" dirty="0" smtClean="0"/>
              <a:t>(AMR 3.7%)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124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Stage 3 - </a:t>
            </a:r>
            <a:r>
              <a:rPr lang="en-US" b="1" dirty="0" err="1" smtClean="0"/>
              <a:t>Ascites</a:t>
            </a:r>
            <a:endParaRPr lang="en-US" b="1" dirty="0" smtClean="0"/>
          </a:p>
          <a:p>
            <a:r>
              <a:rPr lang="en-US" dirty="0" smtClean="0"/>
              <a:t>(AMR 20%)</a:t>
            </a:r>
          </a:p>
          <a:p>
            <a:r>
              <a:rPr lang="en-US" b="1" dirty="0" smtClean="0"/>
              <a:t>Stage 4 – GI bleeding</a:t>
            </a:r>
          </a:p>
          <a:p>
            <a:r>
              <a:rPr lang="en-US" dirty="0" smtClean="0"/>
              <a:t>(AMR 57%)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Natural history of CLD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Callout 5"/>
          <p:cNvSpPr/>
          <p:nvPr/>
        </p:nvSpPr>
        <p:spPr>
          <a:xfrm>
            <a:off x="1143000" y="2895600"/>
            <a:ext cx="1163105" cy="3505200"/>
          </a:xfrm>
          <a:prstGeom prst="upArrowCallout">
            <a:avLst>
              <a:gd name="adj1" fmla="val 14856"/>
              <a:gd name="adj2" fmla="val 25000"/>
              <a:gd name="adj3" fmla="val 25000"/>
              <a:gd name="adj4" fmla="val 57317"/>
            </a:avLst>
          </a:prstGeom>
          <a:solidFill>
            <a:srgbClr val="FFC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Callout 6"/>
          <p:cNvSpPr/>
          <p:nvPr/>
        </p:nvSpPr>
        <p:spPr>
          <a:xfrm>
            <a:off x="3810000" y="2895600"/>
            <a:ext cx="990599" cy="3505200"/>
          </a:xfrm>
          <a:prstGeom prst="upArrowCallout">
            <a:avLst>
              <a:gd name="adj1" fmla="val 14856"/>
              <a:gd name="adj2" fmla="val 25000"/>
              <a:gd name="adj3" fmla="val 25000"/>
              <a:gd name="adj4" fmla="val 58107"/>
            </a:avLst>
          </a:prstGeom>
          <a:solidFill>
            <a:srgbClr val="FFC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Callout 7"/>
          <p:cNvSpPr/>
          <p:nvPr/>
        </p:nvSpPr>
        <p:spPr>
          <a:xfrm>
            <a:off x="6858000" y="2895600"/>
            <a:ext cx="990600" cy="3505200"/>
          </a:xfrm>
          <a:prstGeom prst="upArrowCallout">
            <a:avLst>
              <a:gd name="adj1" fmla="val 14856"/>
              <a:gd name="adj2" fmla="val 25000"/>
              <a:gd name="adj3" fmla="val 25000"/>
              <a:gd name="adj4" fmla="val 58954"/>
            </a:avLst>
          </a:prstGeom>
          <a:solidFill>
            <a:srgbClr val="FFC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790665" y="4848136"/>
            <a:ext cx="1904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Life style changes</a:t>
            </a:r>
          </a:p>
          <a:p>
            <a:r>
              <a:rPr lang="en-US" b="1" dirty="0" smtClean="0"/>
              <a:t>and </a:t>
            </a:r>
          </a:p>
          <a:p>
            <a:r>
              <a:rPr lang="en-US" b="1" dirty="0" smtClean="0"/>
              <a:t>Disease specific Treatments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9266" y="5201334"/>
            <a:ext cx="175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Prevent complications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95366" y="5163234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 complications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124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Stage 1 – No </a:t>
            </a:r>
            <a:r>
              <a:rPr lang="en-US" b="1" dirty="0" err="1" smtClean="0"/>
              <a:t>varices</a:t>
            </a:r>
            <a:endParaRPr lang="en-US" b="1" dirty="0" smtClean="0"/>
          </a:p>
          <a:p>
            <a:r>
              <a:rPr lang="en-US" dirty="0" smtClean="0"/>
              <a:t>(AMR 1%)</a:t>
            </a:r>
          </a:p>
          <a:p>
            <a:r>
              <a:rPr lang="en-US" b="1" dirty="0" smtClean="0"/>
              <a:t>Stage 2 – </a:t>
            </a:r>
            <a:r>
              <a:rPr lang="en-US" b="1" dirty="0" err="1" smtClean="0"/>
              <a:t>Varices</a:t>
            </a:r>
            <a:r>
              <a:rPr lang="en-US" b="1" dirty="0" smtClean="0"/>
              <a:t> +</a:t>
            </a:r>
          </a:p>
          <a:p>
            <a:r>
              <a:rPr lang="en-US" dirty="0" smtClean="0"/>
              <a:t>(AMR 3.7%)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3124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Stage 3 - </a:t>
            </a:r>
            <a:r>
              <a:rPr lang="en-US" b="1" dirty="0" err="1" smtClean="0"/>
              <a:t>Ascites</a:t>
            </a:r>
            <a:endParaRPr lang="en-US" b="1" dirty="0" smtClean="0"/>
          </a:p>
          <a:p>
            <a:r>
              <a:rPr lang="en-US" dirty="0" smtClean="0"/>
              <a:t>(AMR 20%)</a:t>
            </a:r>
          </a:p>
          <a:p>
            <a:r>
              <a:rPr lang="en-US" b="1" dirty="0" smtClean="0"/>
              <a:t>Stage 4 – GI bleeding</a:t>
            </a:r>
          </a:p>
          <a:p>
            <a:r>
              <a:rPr lang="en-US" dirty="0" smtClean="0"/>
              <a:t>(AMR 57%)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Agenda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 style modification</a:t>
            </a:r>
          </a:p>
          <a:p>
            <a:r>
              <a:rPr lang="en-US" dirty="0" smtClean="0"/>
              <a:t>General measures</a:t>
            </a:r>
          </a:p>
          <a:p>
            <a:r>
              <a:rPr lang="en-US" dirty="0" smtClean="0"/>
              <a:t>Cause specific treatments</a:t>
            </a:r>
          </a:p>
          <a:p>
            <a:r>
              <a:rPr lang="en-US" dirty="0" smtClean="0"/>
              <a:t>Treatment of </a:t>
            </a:r>
          </a:p>
          <a:p>
            <a:pPr lvl="1"/>
            <a:r>
              <a:rPr lang="en-US" dirty="0" smtClean="0"/>
              <a:t>Portal hypertension and complications</a:t>
            </a:r>
          </a:p>
          <a:p>
            <a:pPr lvl="1"/>
            <a:r>
              <a:rPr lang="en-US" dirty="0" smtClean="0"/>
              <a:t>Infections </a:t>
            </a:r>
          </a:p>
          <a:p>
            <a:pPr lvl="1"/>
            <a:r>
              <a:rPr lang="en-US" dirty="0" smtClean="0"/>
              <a:t>Hepatic encephalopathy (HE)</a:t>
            </a:r>
          </a:p>
          <a:p>
            <a:r>
              <a:rPr lang="en-US" dirty="0" smtClean="0"/>
              <a:t>Screening for </a:t>
            </a:r>
            <a:r>
              <a:rPr lang="en-US" dirty="0" err="1" smtClean="0"/>
              <a:t>Hepatocelluar</a:t>
            </a:r>
            <a:r>
              <a:rPr lang="en-US" dirty="0" smtClean="0"/>
              <a:t> carcinoma (HCC)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Life style changes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Tend to be overlooked </a:t>
            </a:r>
          </a:p>
          <a:p>
            <a:pPr lvl="1"/>
            <a:r>
              <a:rPr lang="en-US" dirty="0"/>
              <a:t>life expectancy is judged to be </a:t>
            </a:r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benefit </a:t>
            </a:r>
            <a:r>
              <a:rPr lang="en-US" dirty="0"/>
              <a:t>is </a:t>
            </a:r>
            <a:r>
              <a:rPr lang="en-US" dirty="0" smtClean="0"/>
              <a:t>difficult </a:t>
            </a:r>
            <a:r>
              <a:rPr lang="en-US" dirty="0"/>
              <a:t>to measure</a:t>
            </a:r>
            <a:endParaRPr lang="en-US" dirty="0" smtClean="0"/>
          </a:p>
          <a:p>
            <a:r>
              <a:rPr lang="en-US" b="1" dirty="0" smtClean="0"/>
              <a:t>Should be offered to </a:t>
            </a:r>
            <a:r>
              <a:rPr lang="en-US" b="1" i="1" dirty="0" smtClean="0"/>
              <a:t>all patients</a:t>
            </a:r>
          </a:p>
          <a:p>
            <a:pPr lvl="1"/>
            <a:r>
              <a:rPr lang="en-US" dirty="0" smtClean="0"/>
              <a:t>easily implemented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little risk of </a:t>
            </a:r>
            <a:r>
              <a:rPr lang="en-US" dirty="0" smtClean="0"/>
              <a:t>side-effects </a:t>
            </a:r>
            <a:r>
              <a:rPr lang="en-US" dirty="0"/>
              <a:t>or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Obesity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independent predictor of </a:t>
            </a:r>
            <a:r>
              <a:rPr lang="en-US" dirty="0" err="1" smtClean="0"/>
              <a:t>decompensation</a:t>
            </a:r>
            <a:r>
              <a:rPr lang="en-US" dirty="0" smtClean="0"/>
              <a:t> in compensated cirrhosis</a:t>
            </a:r>
          </a:p>
          <a:p>
            <a:r>
              <a:rPr lang="en-US" b="1" dirty="0" smtClean="0"/>
              <a:t>Metabolic </a:t>
            </a:r>
            <a:r>
              <a:rPr lang="en-US" b="1" dirty="0"/>
              <a:t>syndrome </a:t>
            </a:r>
            <a:endParaRPr lang="en-US" b="1" dirty="0" smtClean="0"/>
          </a:p>
          <a:p>
            <a:pPr lvl="1"/>
            <a:r>
              <a:rPr lang="en-US" dirty="0" smtClean="0"/>
              <a:t>Presence is associated </a:t>
            </a:r>
            <a:r>
              <a:rPr lang="en-US" dirty="0"/>
              <a:t>with more severe </a:t>
            </a:r>
            <a:r>
              <a:rPr lang="en-US" dirty="0" smtClean="0"/>
              <a:t>fibrosis </a:t>
            </a:r>
            <a:r>
              <a:rPr lang="en-US" dirty="0"/>
              <a:t>and cirrhosis </a:t>
            </a:r>
            <a:r>
              <a:rPr lang="en-US" dirty="0" smtClean="0"/>
              <a:t>in CLD</a:t>
            </a:r>
          </a:p>
          <a:p>
            <a:r>
              <a:rPr lang="en-US" b="1" dirty="0" smtClean="0"/>
              <a:t>Insulin </a:t>
            </a:r>
            <a:r>
              <a:rPr lang="en-US" b="1" dirty="0"/>
              <a:t>resistance </a:t>
            </a:r>
            <a:endParaRPr lang="en-US" b="1" dirty="0" smtClean="0"/>
          </a:p>
          <a:p>
            <a:pPr lvl="1"/>
            <a:r>
              <a:rPr lang="en-US" dirty="0" smtClean="0"/>
              <a:t>Is independently </a:t>
            </a:r>
            <a:r>
              <a:rPr lang="en-US" dirty="0"/>
              <a:t>associated with </a:t>
            </a:r>
            <a:r>
              <a:rPr lang="en-US" dirty="0" smtClean="0"/>
              <a:t>liver related mortality in CLD</a:t>
            </a:r>
          </a:p>
          <a:p>
            <a:pPr lvl="1"/>
            <a:r>
              <a:rPr lang="en-US" dirty="0"/>
              <a:t>predicts the occurrence of </a:t>
            </a:r>
            <a:r>
              <a:rPr lang="en-US" dirty="0" smtClean="0"/>
              <a:t>HCC in </a:t>
            </a:r>
            <a:r>
              <a:rPr lang="en-US" dirty="0"/>
              <a:t>cirrhosis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Life style changes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1454</Words>
  <Application>Microsoft Office PowerPoint</Application>
  <PresentationFormat>On-screen Show (4:3)</PresentationFormat>
  <Paragraphs>268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Pre-transplant care of  cirrhotic patient</vt:lpstr>
      <vt:lpstr>Chronic liver disease</vt:lpstr>
      <vt:lpstr>Aetiology</vt:lpstr>
      <vt:lpstr>Medical management</vt:lpstr>
      <vt:lpstr>Natural history of CLD</vt:lpstr>
      <vt:lpstr>Natural history of CLD</vt:lpstr>
      <vt:lpstr>Agenda</vt:lpstr>
      <vt:lpstr>Life style changes</vt:lpstr>
      <vt:lpstr>Life style changes</vt:lpstr>
      <vt:lpstr>Life style changes</vt:lpstr>
      <vt:lpstr>Life style changes</vt:lpstr>
      <vt:lpstr>Life style changes</vt:lpstr>
      <vt:lpstr>Life style changes</vt:lpstr>
      <vt:lpstr>General measures</vt:lpstr>
      <vt:lpstr>General measures</vt:lpstr>
      <vt:lpstr>Cause specific treatments</vt:lpstr>
      <vt:lpstr>Cause specific treatments</vt:lpstr>
      <vt:lpstr>Cause specific treatments</vt:lpstr>
      <vt:lpstr>Portal hypertension</vt:lpstr>
      <vt:lpstr>PowerPoint Presentation</vt:lpstr>
      <vt:lpstr>Preprimary prophylaxis of varices</vt:lpstr>
      <vt:lpstr>Primary prophylaxis of bleeding</vt:lpstr>
      <vt:lpstr>Management of acute variceal bleed</vt:lpstr>
      <vt:lpstr>Secondary prophylaxis of bleeding</vt:lpstr>
      <vt:lpstr>Ascites</vt:lpstr>
      <vt:lpstr>PowerPoint Presentation</vt:lpstr>
      <vt:lpstr>Ascites</vt:lpstr>
      <vt:lpstr>Ascites management </vt:lpstr>
      <vt:lpstr>Ascites management </vt:lpstr>
      <vt:lpstr>Ascites management </vt:lpstr>
      <vt:lpstr>Hepato-renal syndrome</vt:lpstr>
      <vt:lpstr>Infection</vt:lpstr>
      <vt:lpstr>Spontaneous bacterial peritonitis</vt:lpstr>
      <vt:lpstr>Spontaneous bacterial peritonitis</vt:lpstr>
      <vt:lpstr>Encephalopathy</vt:lpstr>
      <vt:lpstr>Encephalopathy</vt:lpstr>
      <vt:lpstr>Encephalopathy</vt:lpstr>
      <vt:lpstr>Encephalopathy</vt:lpstr>
      <vt:lpstr>Hepatocellar carcinoma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cirrhotic patient</dc:title>
  <dc:creator>Jayawardana</dc:creator>
  <cp:lastModifiedBy>PURNIMA</cp:lastModifiedBy>
  <cp:revision>59</cp:revision>
  <dcterms:created xsi:type="dcterms:W3CDTF">2014-09-17T07:13:42Z</dcterms:created>
  <dcterms:modified xsi:type="dcterms:W3CDTF">2018-08-28T06:05:36Z</dcterms:modified>
</cp:coreProperties>
</file>