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9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6" r:id="rId27"/>
    <p:sldId id="297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96BF8F-0F53-42F7-8F85-49AE299C91A5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22E2F6E-694C-4D9D-8D79-9AD795057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8A8683-AA7F-44DB-925D-567F7588885C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3" t="60165" r="9920" b="34566"/>
          <a:stretch>
            <a:fillRect/>
          </a:stretch>
        </p:blipFill>
        <p:spPr bwMode="auto">
          <a:xfrm>
            <a:off x="-39688" y="4048125"/>
            <a:ext cx="12257088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7"/>
          <p:cNvGrpSpPr>
            <a:grpSpLocks/>
          </p:cNvGrpSpPr>
          <p:nvPr userDrawn="1"/>
        </p:nvGrpSpPr>
        <p:grpSpPr bwMode="auto">
          <a:xfrm>
            <a:off x="-38100" y="-14288"/>
            <a:ext cx="12242800" cy="6819901"/>
            <a:chOff x="-41729" y="-14514"/>
            <a:chExt cx="12291785" cy="6820466"/>
          </a:xfrm>
        </p:grpSpPr>
        <p:pic>
          <p:nvPicPr>
            <p:cNvPr id="6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51" t="13937" r="20335" b="20483"/>
            <a:stretch>
              <a:fillRect/>
            </a:stretch>
          </p:blipFill>
          <p:spPr bwMode="auto">
            <a:xfrm>
              <a:off x="-41729" y="-14514"/>
              <a:ext cx="12291785" cy="4624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48" y="6112743"/>
              <a:ext cx="714649" cy="693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>
              <a:spLocks noChangeArrowheads="1"/>
            </p:cNvSpPr>
            <p:nvPr userDrawn="1"/>
          </p:nvSpPr>
          <p:spPr bwMode="auto">
            <a:xfrm>
              <a:off x="744040" y="6348714"/>
              <a:ext cx="3488941" cy="308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7E0101"/>
                  </a:solidFill>
                  <a:latin typeface="Garamond" panose="02020404030301010803" pitchFamily="18" charset="0"/>
                </a:rPr>
                <a:t>UNIVERSITY OF KELANIYA</a:t>
              </a:r>
            </a:p>
          </p:txBody>
        </p:sp>
      </p:grpSp>
      <p:sp>
        <p:nvSpPr>
          <p:cNvPr id="9" name="TextBox 11"/>
          <p:cNvSpPr txBox="1">
            <a:spLocks noChangeArrowheads="1"/>
          </p:cNvSpPr>
          <p:nvPr userDrawn="1"/>
        </p:nvSpPr>
        <p:spPr bwMode="auto">
          <a:xfrm>
            <a:off x="7735888" y="6194425"/>
            <a:ext cx="425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2400" b="1">
              <a:solidFill>
                <a:srgbClr val="7E010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7748588" y="5788025"/>
            <a:ext cx="4227512" cy="46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rgbClr val="7E010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582" y="1122363"/>
            <a:ext cx="10596518" cy="2387600"/>
          </a:xfrm>
        </p:spPr>
        <p:txBody>
          <a:bodyPr anchor="b">
            <a:normAutofit/>
          </a:bodyPr>
          <a:lstStyle>
            <a:lvl1pPr algn="ctr">
              <a:defRPr lang="en-US" sz="6000" b="1" kern="1200" dirty="0">
                <a:solidFill>
                  <a:srgbClr val="FFEB16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3502" y="5544142"/>
            <a:ext cx="3363142" cy="894351"/>
          </a:xfrm>
        </p:spPr>
        <p:txBody>
          <a:bodyPr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rgbClr val="7E0101"/>
                </a:solidFill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18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5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ill Sans MT" panose="020B0502020104020203" pitchFamily="34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A56901D5-9284-4589-A702-31718C81195E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34F8EDD4-261A-490C-A9E3-EDFB1E3481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8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5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ill Sans MT" panose="020B0502020104020203" pitchFamily="34" charset="0"/>
                </a:rPr>
                <a:t>UNIVERSITY OF KELANIYA</a:t>
              </a: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4DD4B7F5-877F-4348-8DB9-DC4477580644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8FA8F680-000D-4CFD-AFC0-33C7BFE9F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5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aramond" panose="02020404030301010803" pitchFamily="18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7E0101"/>
                </a:solidFill>
                <a:latin typeface="Gill Sans MT" panose="020B05020201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141"/>
            <a:ext cx="10515600" cy="4351338"/>
          </a:xfrm>
        </p:spPr>
        <p:txBody>
          <a:bodyPr>
            <a:normAutofit/>
          </a:bodyPr>
          <a:lstStyle>
            <a:lvl1pPr marL="571500" indent="-571500">
              <a:buClr>
                <a:srgbClr val="990101"/>
              </a:buClr>
              <a:buFont typeface="Arial" panose="020B0604020202020204" pitchFamily="34" charset="0"/>
              <a:buChar char="•"/>
              <a:defRPr sz="2800">
                <a:latin typeface="Gill Sans MT" panose="020B0502020104020203" pitchFamily="34" charset="0"/>
              </a:defRPr>
            </a:lvl1pPr>
            <a:lvl2pPr marL="914400" indent="-457200">
              <a:buClr>
                <a:srgbClr val="990101"/>
              </a:buClr>
              <a:buFont typeface="Arial" panose="020B0604020202020204" pitchFamily="34" charset="0"/>
              <a:buChar char="•"/>
              <a:defRPr sz="2400">
                <a:latin typeface="Gill Sans MT" panose="020B0502020104020203" pitchFamily="34" charset="0"/>
              </a:defRPr>
            </a:lvl2pPr>
            <a:lvl3pPr marL="1257300" indent="-342900">
              <a:buClr>
                <a:srgbClr val="990101"/>
              </a:buClr>
              <a:buFont typeface="Arial" panose="020B0604020202020204" pitchFamily="34" charset="0"/>
              <a:buChar char="•"/>
              <a:defRPr sz="2000">
                <a:latin typeface="Gill Sans MT" panose="020B0502020104020203" pitchFamily="34" charset="0"/>
              </a:defRPr>
            </a:lvl3pPr>
            <a:lvl4pPr marL="1714500" indent="-342900">
              <a:buClr>
                <a:srgbClr val="990101"/>
              </a:buClr>
              <a:buFont typeface="Arial" panose="020B0604020202020204" pitchFamily="34" charset="0"/>
              <a:buChar char="•"/>
              <a:defRPr sz="1800">
                <a:latin typeface="Gill Sans MT" panose="020B0502020104020203" pitchFamily="34" charset="0"/>
              </a:defRPr>
            </a:lvl4pPr>
            <a:lvl5pPr marL="2171700" indent="-342900">
              <a:buClr>
                <a:srgbClr val="990101"/>
              </a:buClr>
              <a:buFont typeface="Arial" panose="020B0604020202020204" pitchFamily="34" charset="0"/>
              <a:buChar char="•"/>
              <a:defRPr sz="16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5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 userDrawn="1"/>
        </p:nvSpPr>
        <p:spPr>
          <a:xfrm>
            <a:off x="7748588" y="5788025"/>
            <a:ext cx="4227512" cy="4619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baseline="0">
                <a:solidFill>
                  <a:srgbClr val="7E010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endParaRPr lang="en-US" dirty="0" smtClean="0"/>
          </a:p>
        </p:txBody>
      </p:sp>
      <p:grpSp>
        <p:nvGrpSpPr>
          <p:cNvPr id="5" name="Group 22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6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aramond" panose="02020404030301010803" pitchFamily="18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25" y="745295"/>
            <a:ext cx="10515600" cy="946085"/>
          </a:xfrm>
        </p:spPr>
        <p:txBody>
          <a:bodyPr anchor="b">
            <a:normAutofit/>
          </a:bodyPr>
          <a:lstStyle>
            <a:lvl1pPr algn="l">
              <a:defRPr lang="en-US" sz="44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idx="13"/>
          </p:nvPr>
        </p:nvSpPr>
        <p:spPr>
          <a:xfrm>
            <a:off x="856525" y="1797153"/>
            <a:ext cx="10515600" cy="3849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D40C76-C73C-46CF-94EF-3343C15305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22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6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ill Sans MT" panose="020B0502020104020203" pitchFamily="34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E8D165C5-8A4E-4A59-964A-DD6708536433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20913653-6B2C-4ED2-B4FA-1433C70B2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365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F6131D7C-DD27-4163-B0D7-7F8282A6700A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943698E1-CA27-4EA8-A4E9-C0FDAAB5C2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24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4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aramond" panose="02020404030301010803" pitchFamily="18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298D620-8230-40F1-BF25-12DE9E56C65E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87031304-4630-4AB1-A043-45609A355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9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3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aramond" panose="02020404030301010803" pitchFamily="18" charset="0"/>
                </a:rPr>
                <a:t>UNIVERSITY OF KELANIYA</a:t>
              </a:r>
            </a:p>
          </p:txBody>
        </p:sp>
      </p:grpSp>
      <p:sp>
        <p:nvSpPr>
          <p:cNvPr id="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B83BC-3850-447F-8EBF-8C092F7F08AA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5BE5E6-E37A-40B9-8CDD-E48734D74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1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6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ill Sans MT" panose="020B0502020104020203" pitchFamily="34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lang="en-US" sz="3600" dirty="0" smtClean="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704A72FD-1D7D-4717-A65B-51D1AAD1DC53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F88737F9-0DA2-4DB6-AF80-70D40BE197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 userDrawn="1"/>
        </p:nvGrpSpPr>
        <p:grpSpPr bwMode="auto">
          <a:xfrm>
            <a:off x="-52388" y="6273800"/>
            <a:ext cx="12333288" cy="598488"/>
            <a:chOff x="-52251" y="6273799"/>
            <a:chExt cx="12333152" cy="599017"/>
          </a:xfrm>
        </p:grpSpPr>
        <p:pic>
          <p:nvPicPr>
            <p:cNvPr id="6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99" t="67142" r="21199" b="24835"/>
            <a:stretch>
              <a:fillRect/>
            </a:stretch>
          </p:blipFill>
          <p:spPr bwMode="auto">
            <a:xfrm>
              <a:off x="-52251" y="6591300"/>
              <a:ext cx="12333152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552" y="6273799"/>
              <a:ext cx="617544" cy="59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9"/>
            <p:cNvSpPr txBox="1">
              <a:spLocks noChangeArrowheads="1"/>
            </p:cNvSpPr>
            <p:nvPr userDrawn="1"/>
          </p:nvSpPr>
          <p:spPr bwMode="auto">
            <a:xfrm>
              <a:off x="631954" y="6586813"/>
              <a:ext cx="3487700" cy="27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BB921D"/>
                  </a:solidFill>
                  <a:latin typeface="Gill Sans MT" panose="020B0502020104020203" pitchFamily="34" charset="0"/>
                </a:rPr>
                <a:t>UNIVERSITY OF KELANIYA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lang="en-US" sz="3600" b="1" kern="1200" dirty="0">
                <a:solidFill>
                  <a:srgbClr val="7E0101"/>
                </a:solidFill>
                <a:latin typeface="Gill Sans MT" panose="020B0502020104020203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Gill Sans MT" panose="020B05020201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64978304-990C-4A4C-AACD-67C3932BDA45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Gill Sans MT" panose="020B0502020104020203" pitchFamily="34" charset="0"/>
              </a:defRPr>
            </a:lvl1pPr>
          </a:lstStyle>
          <a:p>
            <a:pPr>
              <a:defRPr/>
            </a:pPr>
            <a:fld id="{71D47F22-9A01-437D-B7FF-872A75D45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98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EBD297-0E98-4D27-91B2-D98CABBBC8E8}" type="datetimeFigureOut">
              <a:rPr lang="en-US"/>
              <a:pPr>
                <a:defRPr/>
              </a:pPr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416D117-0F4F-4167-86BC-CA416E388E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en.wikipedia.org/wiki/File:Benign_gastric_ulcer_1.jp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hyperlink" Target="http://microbewiki.kenyon.edu/index.php/File:Hpylori_lg.jp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914400" y="2819400"/>
            <a:ext cx="10363200" cy="1470025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smtClean="0"/>
              <a:t>Peptic Ulcer Disease Microbiological aspect</a:t>
            </a: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1930400" y="4800600"/>
            <a:ext cx="8534400" cy="17526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US" altLang="en-US" smtClean="0"/>
              <a:t>Dr. Nadisha Badanasinghe</a:t>
            </a:r>
          </a:p>
          <a:p>
            <a:pPr fontAlgn="base">
              <a:spcAft>
                <a:spcPct val="0"/>
              </a:spcAft>
            </a:pPr>
            <a:r>
              <a:rPr lang="en-US" altLang="en-US" smtClean="0"/>
              <a:t>Senior Lecturer</a:t>
            </a:r>
          </a:p>
        </p:txBody>
      </p:sp>
      <p:pic>
        <p:nvPicPr>
          <p:cNvPr id="14340" name="Picture 3" descr="http://upload.wikimedia.org/wikipedia/commons/thumb/f/f1/Benign_gastric_ulcer_1.jpg/200px-Benign_gastric_ulcer_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0" y="0"/>
            <a:ext cx="35560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" descr="http://microbewiki.kenyon.edu/images/thumb/3/3d/Hpylori_lg.jpg/300px-Hpylori_lg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784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Electron micrograph of </a:t>
            </a:r>
            <a:r>
              <a:rPr lang="en-US" altLang="en-US" i="1" smtClean="0"/>
              <a:t>H. pylori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pic>
        <p:nvPicPr>
          <p:cNvPr id="2355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22400" y="1600200"/>
            <a:ext cx="9164638" cy="4572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Helicobacter pylori</a:t>
            </a:r>
            <a:endParaRPr lang="en-US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11658600" cy="5029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The first formally recognized bacterial carcinogen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err="1" smtClean="0"/>
              <a:t>Grp</a:t>
            </a:r>
            <a:r>
              <a:rPr lang="en-US" dirty="0" smtClean="0"/>
              <a:t> 1 carcinogen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Detected in &gt;75% of MALT lymphoma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Higher gastric cancer with a higher prevalence of H. pylori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dirty="0" smtClean="0"/>
              <a:t>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One of the most successful human pathogens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Over half of the world's population is colonized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Able to colonize the acidic gastric environment, although the bacterium is not an </a:t>
            </a:r>
            <a:r>
              <a:rPr lang="en-US" dirty="0" err="1" smtClean="0"/>
              <a:t>acidophile</a:t>
            </a: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lvl="1"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711200" y="381000"/>
            <a:ext cx="10972800" cy="1143000"/>
          </a:xfrm>
        </p:spPr>
        <p:txBody>
          <a:bodyPr/>
          <a:lstStyle/>
          <a:p>
            <a:pPr marL="342900" indent="-342900" eaLnBrk="1" hangingPunct="1"/>
            <a:r>
              <a:rPr lang="en-US" altLang="en-US" i="1" smtClean="0"/>
              <a:t>Helicobacter pylori- </a:t>
            </a:r>
            <a:r>
              <a:rPr lang="en-US" altLang="en-US" smtClean="0"/>
              <a:t>Disease Types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0972800" cy="52578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Etiology of various gastrointestinal diseases</a:t>
            </a:r>
          </a:p>
          <a:p>
            <a:pPr lvl="1" eaLnBrk="1" hangingPunct="1"/>
            <a:r>
              <a:rPr lang="en-US" altLang="en-US" sz="2800" smtClean="0"/>
              <a:t>chronic active gastritis </a:t>
            </a:r>
          </a:p>
          <a:p>
            <a:pPr lvl="1" eaLnBrk="1" hangingPunct="1"/>
            <a:r>
              <a:rPr lang="en-US" altLang="en-US" sz="2800" smtClean="0"/>
              <a:t>Functional dyspepsia (20-60%)</a:t>
            </a:r>
          </a:p>
          <a:p>
            <a:pPr lvl="1" eaLnBrk="1" hangingPunct="1"/>
            <a:r>
              <a:rPr lang="en-US" altLang="en-US" sz="2800" smtClean="0"/>
              <a:t>peptic ulceration </a:t>
            </a:r>
          </a:p>
          <a:p>
            <a:pPr lvl="2" eaLnBrk="1" hangingPunct="1"/>
            <a:r>
              <a:rPr lang="en-US" altLang="en-US" sz="2400" smtClean="0"/>
              <a:t>gastric ulcers (50%)</a:t>
            </a:r>
          </a:p>
          <a:p>
            <a:pPr lvl="2" eaLnBrk="1" hangingPunct="1"/>
            <a:r>
              <a:rPr lang="en-US" altLang="en-US" sz="2400" smtClean="0"/>
              <a:t>duodenal ulcers (80%)</a:t>
            </a:r>
          </a:p>
          <a:p>
            <a:pPr lvl="1" eaLnBrk="1" hangingPunct="1"/>
            <a:r>
              <a:rPr lang="en-US" altLang="en-US" sz="2800" smtClean="0"/>
              <a:t>gastric adenocarcinoma</a:t>
            </a:r>
          </a:p>
          <a:p>
            <a:pPr lvl="1" eaLnBrk="1" hangingPunct="1"/>
            <a:r>
              <a:rPr lang="en-US" altLang="en-US" sz="2800" smtClean="0"/>
              <a:t>gastric  MALT lymphoma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800" smtClean="0"/>
              <a:t>? GERD - occur independently of </a:t>
            </a:r>
            <a:r>
              <a:rPr lang="en-US" altLang="en-US" sz="2800" i="1" smtClean="0"/>
              <a:t>H. pylori</a:t>
            </a:r>
            <a:r>
              <a:rPr lang="en-US" altLang="en-US" sz="2800" smtClean="0"/>
              <a:t> colonization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smtClean="0"/>
              <a:t>Helicobacter pylori- Other Associations</a:t>
            </a:r>
            <a:endParaRPr lang="en-US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r>
              <a:rPr lang="en-US" altLang="en-US" smtClean="0"/>
              <a:t>ITP</a:t>
            </a:r>
          </a:p>
          <a:p>
            <a:r>
              <a:rPr lang="en-US" altLang="en-US" smtClean="0"/>
              <a:t>Iron deficiency anaemia</a:t>
            </a:r>
          </a:p>
          <a:p>
            <a:r>
              <a:rPr lang="en-US" altLang="en-US" smtClean="0"/>
              <a:t>Vit. B12 deficiency</a:t>
            </a:r>
          </a:p>
          <a:p>
            <a:r>
              <a:rPr lang="en-US" altLang="en-US" smtClean="0"/>
              <a:t>Coronary artery disease</a:t>
            </a:r>
          </a:p>
          <a:p>
            <a:r>
              <a:rPr lang="en-US" altLang="en-US" smtClean="0"/>
              <a:t>Metabolic syndrome</a:t>
            </a:r>
          </a:p>
          <a:p>
            <a:r>
              <a:rPr lang="en-US" altLang="en-US" smtClean="0"/>
              <a:t>Neuro-degenerative disease</a:t>
            </a:r>
          </a:p>
          <a:p>
            <a:r>
              <a:rPr lang="en-US" altLang="en-US" smtClean="0"/>
              <a:t>Diabetes</a:t>
            </a:r>
          </a:p>
          <a:p>
            <a:r>
              <a:rPr lang="en-US" altLang="en-US" smtClean="0"/>
              <a:t>Pre-eclampsia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11582400" cy="11430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Prevalence and Geographical  Distribution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Very high prevalence in developing countries</a:t>
            </a:r>
          </a:p>
          <a:p>
            <a:pPr lvl="1" eaLnBrk="1" hangingPunct="1"/>
            <a:r>
              <a:rPr lang="en-US" altLang="en-US" smtClean="0"/>
              <a:t>more than 80% of the population is </a:t>
            </a:r>
            <a:r>
              <a:rPr lang="en-US" altLang="en-US" i="1" smtClean="0"/>
              <a:t>H. pylori</a:t>
            </a:r>
            <a:r>
              <a:rPr lang="en-US" altLang="en-US" smtClean="0"/>
              <a:t> positive, even at young ages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Prevalence in industrialized countries generally remains under 40% and low in early childhood and slowly rises with increasing age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Inversely correlates with socioeconomic status</a:t>
            </a:r>
          </a:p>
          <a:p>
            <a:pPr lvl="1" eaLnBrk="1" hangingPunct="1"/>
            <a:r>
              <a:rPr lang="en-US" altLang="en-US" smtClean="0"/>
              <a:t>Increase with poor living conditions during childhood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SL  - prevalence ~ 70%</a:t>
            </a:r>
          </a:p>
        </p:txBody>
      </p:sp>
      <p:pic>
        <p:nvPicPr>
          <p:cNvPr id="27652" name="Picture 5" descr="http://t3.gstatic.com/images?q=tbn:ANd9GcRNb4ZYqIwz54r5Vey7-eMeIi-wtoirXJc1XNTQPAinj7oh42hz6XNLKh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5650" y="228600"/>
            <a:ext cx="25463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pic>
        <p:nvPicPr>
          <p:cNvPr id="28675" name="Picture 2" descr="hpworld.gif                                                    00014162iMac                           BC5E78F5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888" y="1905000"/>
            <a:ext cx="11363325" cy="3886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Transmission and Sources of Infection</a:t>
            </a:r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08000" y="1219200"/>
            <a:ext cx="11455400" cy="5029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The exact mechanisms are largely unknown</a:t>
            </a:r>
          </a:p>
          <a:p>
            <a:pPr eaLnBrk="1" hangingPunct="1">
              <a:defRPr/>
            </a:pPr>
            <a:r>
              <a:rPr lang="en-US" dirty="0" smtClean="0"/>
              <a:t>Found almost exclusively in humans and some nonhuman primates (narrow host range)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Occur from direct human-to-human transmission</a:t>
            </a:r>
          </a:p>
          <a:p>
            <a:pPr lvl="1" eaLnBrk="1" hangingPunct="1">
              <a:defRPr/>
            </a:pPr>
            <a:r>
              <a:rPr lang="en-US" b="1" dirty="0" smtClean="0"/>
              <a:t>Oral-oral</a:t>
            </a:r>
            <a:r>
              <a:rPr lang="en-US" dirty="0" smtClean="0"/>
              <a:t> or </a:t>
            </a:r>
            <a:r>
              <a:rPr lang="en-US" b="1" dirty="0" smtClean="0"/>
              <a:t>fecal-oral</a:t>
            </a:r>
            <a:r>
              <a:rPr lang="en-US" dirty="0" smtClean="0"/>
              <a:t> route or both</a:t>
            </a:r>
          </a:p>
          <a:p>
            <a:pPr lvl="1" eaLnBrk="1" hangingPunct="1">
              <a:defRPr/>
            </a:pPr>
            <a:r>
              <a:rPr lang="en-US" dirty="0" smtClean="0"/>
              <a:t>It has been detected in saliva, </a:t>
            </a:r>
            <a:r>
              <a:rPr lang="en-US" dirty="0" err="1" smtClean="0"/>
              <a:t>vomitus</a:t>
            </a:r>
            <a:r>
              <a:rPr lang="en-US" dirty="0" smtClean="0"/>
              <a:t>, gastric </a:t>
            </a:r>
            <a:r>
              <a:rPr lang="en-US" dirty="0" err="1" smtClean="0"/>
              <a:t>refluxate</a:t>
            </a:r>
            <a:r>
              <a:rPr lang="en-US" dirty="0" smtClean="0"/>
              <a:t>, and feces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?through food and water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Acquisition mostly occurs in early childhood, most likely from close family members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Overcrowding  and  poor socioeconomic status are risk factors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Growth requirements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824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Microaerophilic </a:t>
            </a:r>
          </a:p>
          <a:p>
            <a:pPr lvl="1" eaLnBrk="1" hangingPunct="1"/>
            <a:r>
              <a:rPr lang="en-US" altLang="en-US" smtClean="0"/>
              <a:t>optimal growth at O</a:t>
            </a:r>
            <a:r>
              <a:rPr lang="en-US" altLang="en-US" baseline="-25000" smtClean="0"/>
              <a:t>2</a:t>
            </a:r>
            <a:r>
              <a:rPr lang="en-US" altLang="en-US" smtClean="0"/>
              <a:t> levels of 2 to 5%  and 5 to 10% CO</a:t>
            </a:r>
            <a:r>
              <a:rPr lang="en-US" altLang="en-US" baseline="-25000" smtClean="0"/>
              <a:t>2</a:t>
            </a:r>
            <a:r>
              <a:rPr lang="en-US" altLang="en-US" smtClean="0"/>
              <a:t>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Optimum growth at 37°C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Fastidious microorganisms</a:t>
            </a:r>
          </a:p>
          <a:p>
            <a:pPr lvl="1" eaLnBrk="1" hangingPunct="1"/>
            <a:r>
              <a:rPr lang="en-US" altLang="en-US" smtClean="0"/>
              <a:t>Requires complex growth media supplemented with blood or serum</a:t>
            </a:r>
          </a:p>
          <a:p>
            <a:pPr lvl="1" eaLnBrk="1" hangingPunct="1"/>
            <a:r>
              <a:rPr lang="en-US" altLang="en-US" smtClean="0"/>
              <a:t>Columbia or Brucella agar supplemented with either (lysed) horse or sheep blood  PLUS selective antibiotic mixtures 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Virulence factors - for survival</a:t>
            </a:r>
            <a:r>
              <a:rPr lang="en-GB" altLang="en-US" u="sng" smtClean="0"/>
              <a:t/>
            </a:r>
            <a:br>
              <a:rPr lang="en-GB" altLang="en-US" u="sng" smtClean="0"/>
            </a:br>
            <a:endParaRPr lang="en-GB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lvl="1" eaLnBrk="1" hangingPunct="1"/>
            <a:r>
              <a:rPr lang="en-GB" altLang="en-US" sz="2800" smtClean="0"/>
              <a:t>Spiral shape</a:t>
            </a:r>
          </a:p>
          <a:p>
            <a:pPr lvl="1" eaLnBrk="1" hangingPunct="1"/>
            <a:r>
              <a:rPr lang="en-GB" altLang="en-US" sz="2800" smtClean="0"/>
              <a:t>Motility</a:t>
            </a:r>
          </a:p>
          <a:p>
            <a:pPr lvl="1" eaLnBrk="1" hangingPunct="1"/>
            <a:r>
              <a:rPr lang="en-GB" altLang="en-US" sz="2800" smtClean="0"/>
              <a:t>Urease </a:t>
            </a:r>
          </a:p>
          <a:p>
            <a:pPr lvl="2" eaLnBrk="1" hangingPunct="1"/>
            <a:r>
              <a:rPr lang="en-US" altLang="en-US" sz="2400" smtClean="0"/>
              <a:t>converts urea into ammonia</a:t>
            </a:r>
          </a:p>
          <a:p>
            <a:pPr lvl="2" eaLnBrk="1" hangingPunct="1"/>
            <a:r>
              <a:rPr lang="en-US" altLang="en-US" sz="2400" smtClean="0"/>
              <a:t>Allow survival in the highly acidic gastric lumen</a:t>
            </a:r>
          </a:p>
          <a:p>
            <a:pPr lvl="1" eaLnBrk="1" hangingPunct="1"/>
            <a:r>
              <a:rPr lang="en-GB" altLang="en-US" sz="2800" smtClean="0"/>
              <a:t>Attachment</a:t>
            </a:r>
          </a:p>
          <a:p>
            <a:pPr lvl="2" eaLnBrk="1" hangingPunct="1"/>
            <a:r>
              <a:rPr lang="en-GB" altLang="en-US" sz="2400" smtClean="0"/>
              <a:t>To phospholipids, glycoproteins and Lewis B Ag of Blood grp O people</a:t>
            </a:r>
          </a:p>
          <a:p>
            <a:pPr lvl="1" eaLnBrk="1" hangingPunct="1"/>
            <a:r>
              <a:rPr lang="en-GB" altLang="en-US" sz="2800" smtClean="0"/>
              <a:t>Facultative intra-cellular organism</a:t>
            </a:r>
          </a:p>
          <a:p>
            <a:pPr lvl="2" eaLnBrk="1" hangingPunct="1"/>
            <a:r>
              <a:rPr lang="en-GB" altLang="en-US" smtClean="0"/>
              <a:t>Interfere with phagosome maturation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080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Virulent Factors- for pahogenicity</a:t>
            </a:r>
            <a:r>
              <a:rPr lang="en-US" altLang="en-US" u="sng" smtClean="0"/>
              <a:t/>
            </a:r>
            <a:br>
              <a:rPr lang="en-US" altLang="en-US" u="sng" smtClean="0"/>
            </a:b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1582400" cy="5029200"/>
          </a:xfrm>
        </p:spPr>
        <p:txBody>
          <a:bodyPr/>
          <a:lstStyle/>
          <a:p>
            <a:pPr lvl="1" eaLnBrk="1" hangingPunct="1"/>
            <a:r>
              <a:rPr lang="en-US" altLang="en-US" sz="2800" smtClean="0"/>
              <a:t>Vacuolating toxin (Vac A)</a:t>
            </a:r>
          </a:p>
          <a:p>
            <a:pPr lvl="2" eaLnBrk="1" hangingPunct="1"/>
            <a:r>
              <a:rPr lang="en-US" altLang="en-US" sz="2400" smtClean="0"/>
              <a:t> forming vacuoles</a:t>
            </a:r>
          </a:p>
          <a:p>
            <a:pPr lvl="1" eaLnBrk="1" hangingPunct="1"/>
            <a:endParaRPr lang="en-US" altLang="en-US" sz="2800" smtClean="0"/>
          </a:p>
          <a:p>
            <a:pPr lvl="1" eaLnBrk="1" hangingPunct="1"/>
            <a:r>
              <a:rPr lang="en-US" altLang="en-US" sz="2800" smtClean="0"/>
              <a:t>Cytotoxin associated gene A (cag A) protein</a:t>
            </a:r>
          </a:p>
          <a:p>
            <a:pPr lvl="2" eaLnBrk="1" hangingPunct="1"/>
            <a:r>
              <a:rPr lang="en-US" altLang="en-US" sz="2400" smtClean="0"/>
              <a:t>highly immunogenic protein encoded by the </a:t>
            </a:r>
            <a:r>
              <a:rPr lang="en-US" altLang="en-US" sz="2400" i="1" smtClean="0"/>
              <a:t>cagA</a:t>
            </a:r>
            <a:r>
              <a:rPr lang="en-US" altLang="en-US" sz="2400" smtClean="0"/>
              <a:t> gene </a:t>
            </a:r>
          </a:p>
          <a:p>
            <a:pPr lvl="2" eaLnBrk="1" hangingPunct="1"/>
            <a:r>
              <a:rPr lang="en-US" altLang="en-US" sz="2400" smtClean="0"/>
              <a:t>CagA</a:t>
            </a:r>
            <a:r>
              <a:rPr lang="en-US" altLang="en-US" sz="2400" baseline="30000" smtClean="0"/>
              <a:t>+</a:t>
            </a:r>
            <a:r>
              <a:rPr lang="en-US" altLang="en-US" sz="2400" smtClean="0"/>
              <a:t> only present with Vac A cytotoxic effect</a:t>
            </a:r>
          </a:p>
          <a:p>
            <a:pPr lvl="1" eaLnBrk="1" hangingPunct="1"/>
            <a:endParaRPr lang="en-GB" altLang="en-US" sz="2800" smtClean="0"/>
          </a:p>
          <a:p>
            <a:pPr lvl="1" eaLnBrk="1" hangingPunct="1"/>
            <a:r>
              <a:rPr lang="en-GB" altLang="en-US" sz="2800" smtClean="0"/>
              <a:t>Duodenal ulcer promoting gene A (dupA)</a:t>
            </a:r>
          </a:p>
          <a:p>
            <a:pPr lvl="2" eaLnBrk="1" hangingPunct="1"/>
            <a:r>
              <a:rPr lang="en-GB" altLang="en-US" sz="2400" smtClean="0"/>
              <a:t>Associated with duodenal ulcer</a:t>
            </a:r>
          </a:p>
          <a:p>
            <a:pPr lvl="1" eaLnBrk="1" hangingPunct="1"/>
            <a:endParaRPr lang="en-GB" altLang="en-US" sz="2800" smtClean="0"/>
          </a:p>
          <a:p>
            <a:pPr lvl="1" eaLnBrk="1" hangingPunct="1"/>
            <a:r>
              <a:rPr lang="en-GB" altLang="en-US" sz="2800" smtClean="0"/>
              <a:t>Increased gastrin  secretion</a:t>
            </a:r>
          </a:p>
          <a:p>
            <a:pPr lvl="1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Case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r>
              <a:rPr lang="en-GB" altLang="en-US" sz="2400" smtClean="0"/>
              <a:t>A 40-year-old man presents to his GP with a 2-month history of intermittent upper abdominal pain. The pain sometimes wakes him at night, is relieved by food and drinking milk.</a:t>
            </a:r>
          </a:p>
          <a:p>
            <a:pPr eaLnBrk="1" hangingPunct="1"/>
            <a:r>
              <a:rPr lang="en-GB" altLang="en-US" sz="2400" smtClean="0"/>
              <a:t>He had a similar but milder episode about 5 years ago. </a:t>
            </a:r>
          </a:p>
          <a:p>
            <a:pPr eaLnBrk="1" hangingPunct="1"/>
            <a:r>
              <a:rPr lang="en-GB" altLang="en-US" sz="2400" smtClean="0"/>
              <a:t>Not on any long term medications/ no family history. Social drinker, non smoker.</a:t>
            </a:r>
          </a:p>
          <a:p>
            <a:pPr eaLnBrk="1" hangingPunct="1"/>
            <a:r>
              <a:rPr lang="en-GB" altLang="en-US" sz="2400" smtClean="0"/>
              <a:t>Physical examination reveals a fit, apparently healthy man. </a:t>
            </a:r>
          </a:p>
          <a:p>
            <a:pPr eaLnBrk="1" hangingPunct="1"/>
            <a:r>
              <a:rPr lang="en-GB" altLang="en-US" sz="2400" smtClean="0"/>
              <a:t>The only abnormal finding is mild epigastric tenderness on palpation of the abdomen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Pathogenesis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2776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Colonization		inflammation             gastritis (observed in all </a:t>
            </a:r>
            <a:r>
              <a:rPr lang="en-US" altLang="en-US" i="1" smtClean="0"/>
              <a:t>H. pylori</a:t>
            </a:r>
            <a:r>
              <a:rPr lang="en-US" altLang="en-US" smtClean="0"/>
              <a:t>-positive subjects, but often asymptomatic)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Secrete toxins        </a:t>
            </a:r>
            <a:r>
              <a:rPr lang="en-US" altLang="en-US" smtClean="0">
                <a:sym typeface="Wingdings" panose="05000000000000000000" pitchFamily="2" charset="2"/>
              </a:rPr>
              <a:t>vacuolation and inflammation</a:t>
            </a:r>
            <a:r>
              <a:rPr lang="en-US" altLang="en-US" smtClean="0"/>
              <a:t>		ulcer disease and gastric cancer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z="2400" smtClean="0"/>
              <a:t>Severity of this chronic inflammatory process depends on a variety of factors</a:t>
            </a:r>
          </a:p>
          <a:p>
            <a:pPr lvl="1" eaLnBrk="1" hangingPunct="1"/>
            <a:r>
              <a:rPr lang="en-US" altLang="en-US" smtClean="0"/>
              <a:t>characteristics of the colonizing strain, host genetics and immune response, diet, and the level of acid production</a:t>
            </a:r>
          </a:p>
          <a:p>
            <a:pPr lvl="1" eaLnBrk="1" hangingPunct="1"/>
            <a:r>
              <a:rPr lang="en-US" altLang="en-US" smtClean="0"/>
              <a:t>Infection with other gut bacteria (Prevotella, Streptococcus)/ SIBO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24200" y="12192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458200" y="2667000"/>
            <a:ext cx="1016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172200" y="1295400"/>
            <a:ext cx="965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2667000"/>
            <a:ext cx="584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4819" name="Picture 2" descr="C:\Documents and Settings\xp\My Documents\My Pictures\zcm0030621760002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76213" y="0"/>
            <a:ext cx="12368213" cy="6858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538163"/>
            <a:ext cx="8534400" cy="6319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Host immunity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first line of defense is mucus, bicarbonate secretion and epithelial barrier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Antibodies - prevent infection and reduce colonization in animal models 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Th1 CMI - principal role in sterilizing immunity </a:t>
            </a:r>
          </a:p>
          <a:p>
            <a:pPr lvl="1" eaLnBrk="1" hangingPunct="1"/>
            <a:r>
              <a:rPr lang="en-US" altLang="en-US" i="1" smtClean="0"/>
              <a:t>H. pylori</a:t>
            </a:r>
            <a:r>
              <a:rPr lang="en-US" altLang="en-US" smtClean="0"/>
              <a:t>-induced gastritis and/or pathology depends predominantly on Th1 cells and Th1 cytokines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Other Risk Factors for PUD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sz="2400" smtClean="0"/>
              <a:t>Non Steroidal Anti-inflammatory Drugs</a:t>
            </a:r>
          </a:p>
          <a:p>
            <a:pPr eaLnBrk="1" hangingPunct="1">
              <a:defRPr/>
            </a:pPr>
            <a:r>
              <a:rPr lang="en-GB" sz="2400" smtClean="0"/>
              <a:t>Steroid therapy </a:t>
            </a:r>
          </a:p>
          <a:p>
            <a:pPr eaLnBrk="1" hangingPunct="1">
              <a:defRPr/>
            </a:pPr>
            <a:r>
              <a:rPr lang="en-GB" sz="2400" smtClean="0"/>
              <a:t>Smoking</a:t>
            </a:r>
          </a:p>
          <a:p>
            <a:pPr eaLnBrk="1" hangingPunct="1">
              <a:defRPr/>
            </a:pPr>
            <a:r>
              <a:rPr lang="en-GB" sz="2400" smtClean="0"/>
              <a:t>Excess alcohol intake </a:t>
            </a:r>
          </a:p>
          <a:p>
            <a:pPr eaLnBrk="1" hangingPunct="1">
              <a:defRPr/>
            </a:pPr>
            <a:r>
              <a:rPr lang="en-GB" sz="2400" smtClean="0"/>
              <a:t>Male: female = 4:1</a:t>
            </a:r>
          </a:p>
          <a:p>
            <a:pPr eaLnBrk="1" hangingPunct="1">
              <a:defRPr/>
            </a:pPr>
            <a:r>
              <a:rPr lang="en-GB" sz="2400" smtClean="0"/>
              <a:t>Genetic factors</a:t>
            </a:r>
          </a:p>
          <a:p>
            <a:pPr eaLnBrk="1" hangingPunct="1">
              <a:defRPr/>
            </a:pPr>
            <a:r>
              <a:rPr lang="en-GB" sz="2400" smtClean="0"/>
              <a:t>Zollinger Ellison syndrome – rare syndrome caused by gastrin-secreting tumour </a:t>
            </a:r>
          </a:p>
          <a:p>
            <a:pPr eaLnBrk="1" hangingPunct="1">
              <a:defRPr/>
            </a:pPr>
            <a:r>
              <a:rPr lang="en-GB" sz="2400" smtClean="0"/>
              <a:t>Blood group O (DU)/ A (GU)</a:t>
            </a:r>
          </a:p>
          <a:p>
            <a:pPr eaLnBrk="1" hangingPunct="1">
              <a:defRPr/>
            </a:pPr>
            <a:r>
              <a:rPr lang="en-GB" sz="2400" smtClean="0"/>
              <a:t>Hyperparathyroidism </a:t>
            </a:r>
          </a:p>
          <a:p>
            <a:pPr eaLnBrk="1" hangingPunct="1">
              <a:defRPr/>
            </a:pP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Clinical features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Epigastric pain </a:t>
            </a:r>
          </a:p>
          <a:p>
            <a:pPr lvl="1" eaLnBrk="1" hangingPunct="1"/>
            <a:r>
              <a:rPr lang="en-GB" altLang="en-US" smtClean="0"/>
              <a:t>gnawing or burning</a:t>
            </a:r>
          </a:p>
          <a:p>
            <a:pPr lvl="1" eaLnBrk="1" hangingPunct="1"/>
            <a:r>
              <a:rPr lang="en-GB" altLang="en-US" smtClean="0"/>
              <a:t>awakens the patient at night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Nausea</a:t>
            </a:r>
          </a:p>
          <a:p>
            <a:pPr eaLnBrk="1" hangingPunct="1"/>
            <a:r>
              <a:rPr lang="en-US" altLang="en-US" smtClean="0"/>
              <a:t>belching, dyspepsia</a:t>
            </a:r>
          </a:p>
          <a:p>
            <a:pPr eaLnBrk="1" hangingPunct="1"/>
            <a:r>
              <a:rPr lang="en-US" altLang="en-US" smtClean="0"/>
              <a:t>flatulence, bloating, distension</a:t>
            </a:r>
          </a:p>
          <a:p>
            <a:pPr eaLnBrk="1" hangingPunct="1"/>
            <a:r>
              <a:rPr lang="en-US" altLang="en-US" smtClean="0"/>
              <a:t>Heartburn </a:t>
            </a:r>
          </a:p>
          <a:p>
            <a:pPr eaLnBrk="1" hangingPunct="1"/>
            <a:r>
              <a:rPr lang="en-GB" altLang="en-US" smtClean="0"/>
              <a:t>Haematemesis, &amp;/or melena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Alarm features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r>
              <a:rPr lang="en-US" altLang="en-US" smtClean="0"/>
              <a:t>Bleeding</a:t>
            </a:r>
          </a:p>
          <a:p>
            <a:pPr eaLnBrk="1" hangingPunct="1"/>
            <a:r>
              <a:rPr lang="en-US" altLang="en-US" smtClean="0"/>
              <a:t>Anemia</a:t>
            </a:r>
          </a:p>
          <a:p>
            <a:pPr eaLnBrk="1" hangingPunct="1"/>
            <a:r>
              <a:rPr lang="en-US" altLang="en-US" smtClean="0"/>
              <a:t>extreme, stabbing pain </a:t>
            </a:r>
          </a:p>
          <a:p>
            <a:pPr eaLnBrk="1" hangingPunct="1"/>
            <a:r>
              <a:rPr lang="en-US" altLang="en-US" smtClean="0"/>
              <a:t>unexplained weight loss, LOA, palpable mass/ LN</a:t>
            </a:r>
          </a:p>
          <a:p>
            <a:pPr eaLnBrk="1" hangingPunct="1"/>
            <a:r>
              <a:rPr lang="en-US" altLang="en-US" smtClean="0"/>
              <a:t>progressive dysphagia </a:t>
            </a:r>
          </a:p>
          <a:p>
            <a:pPr eaLnBrk="1" hangingPunct="1"/>
            <a:r>
              <a:rPr lang="en-US" altLang="en-US" smtClean="0"/>
              <a:t>recurrent vomiting</a:t>
            </a:r>
          </a:p>
          <a:p>
            <a:pPr eaLnBrk="1" hangingPunct="1"/>
            <a:r>
              <a:rPr lang="en-US" altLang="en-US" smtClean="0"/>
              <a:t>family history of GI cancer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Complications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r>
              <a:rPr lang="en-US" altLang="en-US" smtClean="0"/>
              <a:t>Bleeding from ulcers</a:t>
            </a:r>
          </a:p>
          <a:p>
            <a:pPr eaLnBrk="1" hangingPunct="1"/>
            <a:r>
              <a:rPr lang="en-US" altLang="en-US" smtClean="0"/>
              <a:t>Gastric/ duodenal perforation</a:t>
            </a:r>
          </a:p>
          <a:p>
            <a:pPr eaLnBrk="1" hangingPunct="1"/>
            <a:r>
              <a:rPr lang="en-US" altLang="en-US" smtClean="0"/>
              <a:t>Gastric outlet obstruction</a:t>
            </a:r>
          </a:p>
          <a:p>
            <a:pPr eaLnBrk="1" hangingPunct="1"/>
            <a:r>
              <a:rPr lang="en-US" altLang="en-US" smtClean="0"/>
              <a:t>Gastric carcinoma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1325563"/>
          </a:xfrm>
        </p:spPr>
        <p:txBody>
          <a:bodyPr/>
          <a:lstStyle/>
          <a:p>
            <a:pPr eaLnBrk="1" hangingPunct="1"/>
            <a:r>
              <a:rPr lang="en-GB" altLang="en-US" smtClean="0"/>
              <a:t>D/D for epigastric pain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GB" sz="2400" b="1" dirty="0" smtClean="0"/>
              <a:t>Surgical </a:t>
            </a:r>
          </a:p>
          <a:p>
            <a:pPr eaLnBrk="1" hangingPunct="1">
              <a:defRPr/>
            </a:pPr>
            <a:r>
              <a:rPr lang="en-GB" sz="2400" dirty="0" err="1" smtClean="0"/>
              <a:t>Biliary</a:t>
            </a:r>
            <a:r>
              <a:rPr lang="en-GB" sz="2400" dirty="0" smtClean="0"/>
              <a:t> colic, acute </a:t>
            </a:r>
            <a:r>
              <a:rPr lang="en-GB" sz="2400" dirty="0" err="1" smtClean="0"/>
              <a:t>cholecystitis</a:t>
            </a:r>
            <a:endParaRPr lang="en-GB" sz="2400" dirty="0" smtClean="0"/>
          </a:p>
          <a:p>
            <a:pPr eaLnBrk="1" hangingPunct="1">
              <a:defRPr/>
            </a:pPr>
            <a:r>
              <a:rPr lang="en-GB" sz="2400" dirty="0" smtClean="0"/>
              <a:t>Pancreatitis</a:t>
            </a:r>
          </a:p>
          <a:p>
            <a:pPr eaLnBrk="1" hangingPunct="1">
              <a:defRPr/>
            </a:pPr>
            <a:r>
              <a:rPr lang="en-GB" sz="2400" dirty="0" smtClean="0"/>
              <a:t>Perforation of </a:t>
            </a:r>
            <a:r>
              <a:rPr lang="en-GB" sz="2400" dirty="0" err="1" smtClean="0"/>
              <a:t>viscus</a:t>
            </a:r>
            <a:endParaRPr lang="en-GB" sz="2400" dirty="0" smtClean="0"/>
          </a:p>
          <a:p>
            <a:pPr eaLnBrk="1" hangingPunct="1">
              <a:defRPr/>
            </a:pPr>
            <a:r>
              <a:rPr lang="en-GB" sz="2400" dirty="0" smtClean="0"/>
              <a:t>Acute appendicitis</a:t>
            </a:r>
          </a:p>
          <a:p>
            <a:pPr eaLnBrk="1" hangingPunct="1">
              <a:defRPr/>
            </a:pPr>
            <a:endParaRPr lang="en-GB" sz="2400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GB" sz="2400" b="1" dirty="0" smtClean="0"/>
              <a:t>Medical </a:t>
            </a:r>
          </a:p>
          <a:p>
            <a:pPr eaLnBrk="1" hangingPunct="1">
              <a:defRPr/>
            </a:pPr>
            <a:r>
              <a:rPr lang="en-GB" sz="2400" dirty="0" smtClean="0"/>
              <a:t>GERD</a:t>
            </a:r>
          </a:p>
          <a:p>
            <a:pPr eaLnBrk="1" hangingPunct="1">
              <a:defRPr/>
            </a:pPr>
            <a:r>
              <a:rPr lang="en-GB" sz="2400" dirty="0" smtClean="0"/>
              <a:t>MI</a:t>
            </a:r>
          </a:p>
          <a:p>
            <a:pPr eaLnBrk="1" hangingPunct="1">
              <a:defRPr/>
            </a:pPr>
            <a:r>
              <a:rPr lang="en-GB" sz="2400" dirty="0" smtClean="0"/>
              <a:t>PE</a:t>
            </a:r>
          </a:p>
          <a:p>
            <a:pPr eaLnBrk="1" hangingPunct="1">
              <a:defRPr/>
            </a:pPr>
            <a:r>
              <a:rPr lang="en-GB" sz="2400" dirty="0" smtClean="0"/>
              <a:t>Pneumonia 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Diagnosis of </a:t>
            </a:r>
            <a:r>
              <a:rPr altLang="en-US" i="1" smtClean="0"/>
              <a:t>H. pylori </a:t>
            </a:r>
            <a:r>
              <a:rPr altLang="en-US" smtClean="0"/>
              <a:t>infection</a:t>
            </a:r>
            <a:br>
              <a:rPr altLang="en-US" smtClean="0"/>
            </a:br>
            <a:endParaRPr altLang="en-US" smtClean="0"/>
          </a:p>
        </p:txBody>
      </p:sp>
      <p:sp>
        <p:nvSpPr>
          <p:cNvPr id="4403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892800" cy="4525963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Invasive methods</a:t>
            </a:r>
          </a:p>
          <a:p>
            <a:pPr lvl="1" eaLnBrk="1" hangingPunct="1"/>
            <a:r>
              <a:rPr lang="en-US" altLang="en-US" sz="3200" smtClean="0"/>
              <a:t>Biopsy from endoscopy</a:t>
            </a:r>
          </a:p>
          <a:p>
            <a:pPr lvl="1" eaLnBrk="1" hangingPunct="1"/>
            <a:endParaRPr lang="en-US" altLang="en-US" sz="3200" smtClean="0"/>
          </a:p>
          <a:p>
            <a:pPr eaLnBrk="1" hangingPunct="1"/>
            <a:r>
              <a:rPr lang="en-US" altLang="en-US" sz="3200" smtClean="0"/>
              <a:t>Non-invasive methods</a:t>
            </a:r>
          </a:p>
          <a:p>
            <a:pPr lvl="1" eaLnBrk="1" hangingPunct="1"/>
            <a:r>
              <a:rPr lang="en-US" altLang="en-US" sz="3200" smtClean="0"/>
              <a:t>Breath test</a:t>
            </a:r>
          </a:p>
          <a:p>
            <a:pPr lvl="1" eaLnBrk="1" hangingPunct="1"/>
            <a:r>
              <a:rPr lang="en-US" altLang="en-US" sz="3200" smtClean="0"/>
              <a:t>Blood tests</a:t>
            </a:r>
          </a:p>
        </p:txBody>
      </p:sp>
      <p:sp>
        <p:nvSpPr>
          <p:cNvPr id="44036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4403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524000"/>
            <a:ext cx="504031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r>
              <a:rPr lang="en-GB" altLang="en-US" smtClean="0"/>
              <a:t>D/D</a:t>
            </a:r>
          </a:p>
          <a:p>
            <a:pPr eaLnBrk="1" hangingPunct="1"/>
            <a:r>
              <a:rPr lang="en-GB" altLang="en-US" smtClean="0"/>
              <a:t>Diagnosis </a:t>
            </a:r>
          </a:p>
          <a:p>
            <a:pPr eaLnBrk="1" hangingPunct="1"/>
            <a:r>
              <a:rPr lang="en-GB" altLang="en-US" smtClean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600" smtClean="0"/>
              <a:t>Invasive methods- endoscopic biopsy specimen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7010400" cy="4525963"/>
          </a:xfrm>
        </p:spPr>
        <p:txBody>
          <a:bodyPr/>
          <a:lstStyle/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Histology</a:t>
            </a:r>
          </a:p>
          <a:p>
            <a:pPr marL="914400" lvl="1" indent="-514350" eaLnBrk="1" hangingPunct="1"/>
            <a:r>
              <a:rPr lang="en-US" altLang="en-US" smtClean="0"/>
              <a:t>Silver stain/ H&amp; E</a:t>
            </a:r>
          </a:p>
          <a:p>
            <a:pPr marL="914400" lvl="1" indent="-514350" eaLnBrk="1" hangingPunct="1"/>
            <a:r>
              <a:rPr lang="en-US" altLang="en-US" smtClean="0"/>
              <a:t>“Gold standard” in routine hospital diagnostics</a:t>
            </a:r>
          </a:p>
          <a:p>
            <a:pPr marL="914400" lvl="1" indent="-514350" eaLnBrk="1" hangingPunct="1"/>
            <a:r>
              <a:rPr lang="en-US" altLang="en-US" smtClean="0"/>
              <a:t>Sensitivity and -93-96%</a:t>
            </a:r>
          </a:p>
          <a:p>
            <a:pPr marL="914400" lvl="1" indent="-514350" eaLnBrk="1" hangingPunct="1"/>
            <a:r>
              <a:rPr lang="en-US" altLang="en-US" smtClean="0"/>
              <a:t>Specificity – 98-99%</a:t>
            </a:r>
          </a:p>
          <a:p>
            <a:pPr marL="914400" lvl="1" indent="-514350" eaLnBrk="1" hangingPunct="1"/>
            <a:r>
              <a:rPr lang="en-US" altLang="en-US" smtClean="0"/>
              <a:t>provides histological data on inflammation and atrophy</a:t>
            </a:r>
          </a:p>
          <a:p>
            <a:pPr marL="914400" lvl="1" indent="-514350" eaLnBrk="1" hangingPunct="1"/>
            <a:r>
              <a:rPr lang="en-US" altLang="en-US" smtClean="0"/>
              <a:t>Requires expert pathologist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mtClean="0"/>
          </a:p>
          <a:p>
            <a:pPr marL="914400" lvl="1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914400" lvl="1" indent="-514350" eaLnBrk="1" hangingPunct="1"/>
            <a:endParaRPr lang="en-US" altLang="en-US" smtClean="0"/>
          </a:p>
          <a:p>
            <a:pPr marL="914400" lvl="1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marL="914400" lvl="1" indent="-514350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sp>
        <p:nvSpPr>
          <p:cNvPr id="45060" name="AutoShape 7" descr="data:image/jpeg;base64,/9j/4AAQSkZJRgABAQAAAQABAAD/2wCEAAkGBhQSERUUEhMVFRMWGB4YGRcXFx8dGhsaHR0bFR4cGx8YHy4gGRwkGhgYHy8gIyc1LC0tHyAyNjAqNScrLSkBCQoKDgwOFw8PGiwcHCQsLCkpNSwsLCkqLSwvLCwpKSwsKSkpKSksLSksLCwpKSwsLC0sKSkxNjYpKikpLCkpLP/AABEIAC8BDQMBIgACEQEDEQH/xAAbAAACAwEBAQAAAAAAAAAAAAAEBQMGBwECAP/EAEYQAAEDAgMGAgYGBgcJAAAAAAECAxEEIQASMQUGEyJBUWFxByMyQoGRFJKhsdPwFRYzVLLBJGJyk7PR8Rc0Q1JTc4LS4f/EABoBAQEAAwEBAAAAAAAAAAAAAAEAAgMFBAb/xAAlEQACAgEEAQMFAAAAAAAAAAAAAQIRAwQSIUExE2FxIlGBkcH/2gAMAwEAAhEDEQA/AD9i7s07lE259FZW6pS8ylNpUo+tcEnNqbAeXbByd2WZE7JpcuhIi3OUzpzSiFadIm9u7utqXQNoRlklU5pjLx1lWg1KZA0udcEr2bVEEIdaSSorEAxmhcSIuJLcjQgGw6plR8rdSmgRsymnMBdAjLeT3BFtcfI3YpsgP6Jpgs6p5SBdI1jsVfLxsQvZlUttKA62mOwMcqpR0mAkIkdYImFE49ppa4AguslRIg5SIuFQYTe1rdz4EA0Bp3cp5vsanGnVHWZ6dIHz8MSndemvGyaaABrlucswISfetJ8/DBbiapKFesS4pRSEgJSAkcgUpRCQf+obC0i03wKU1RIJdSDI1TfJKSoFAGTMQmyvdzKA8cbGiFG7lKUyNk0x1tABJCstpRpHNJ6dMGM7pURchWzaZKAPaKQZMaAR36z8tAPSuPgq4riVcqOYCIIBzmyQACo28Ne2OHad7OknXlCTHnC5+zGieohB/U6NkcUpeENv1J2d+40392MJ9u7K2ZTlCBs5h190kNMobSFLgSTKrJSBcqP2m2DWKxYglQUk6KGhwq3gbeFRTVTKOKGA4lbQjOpLgSJRmIEgpBgm4nG2M1JWjBxoFFLSpDXH2Kyyp19LIEtqHMCc0gXAymRrprgva2zNnNOJZa2aw/UKTnDSEIEIBy51qWQEpm3UnscAbY2u7UBhaKKrAZqULKVISFKASuSkZuki5jXzx81UvIrTXilfLa2gwtopTxk5VBQcSkKui8EAzY2gjGQNBNGxs3M4ip2axTPNtl1SFoQoFsTK0KTZQEX0I7dcNWd3tlKSlYpaTKuMsoSJnp/a8NcINv7Ne2jxHRTrbQ3SvttJdAC3XHEwDlnlSnKmCb5iD0GFn6I5yp2mfFO8w2hCW6dClNZUw6hSCklBW5z5069b6IF2c3V2YCEmkpQo6DIkE+Q64W0ux9mPBPComV5wcpDQy2MGT7vxxXndnLQ+g07TziiWkLTVMIWktpSE5w9q0Qg3SOs2mZs3oy2eGqOCxwnQShZyBOfKSQoEe2IMz4x0wECM7i0OZU0rMgx7NtAdPifzo0otxtngGKJjXqif4jbyGJW18y/7X8hhhTr1/PTFfA0If1Tpwoj9GUqkk2VkSmBmUCCNScoSZ8T2x8zuzTEpzbJpkgkBXskpBiTZMGJNgZPhiVezanjlxLqAkrKsuZRAT6pEAFGuRC7GQFLJA64lYo6pCVQ40VkG5KiMxBPVOmdRMWgBIEARisqBabdmnOXPsqlAMyUxaAqBBEyYSP8Ay8MeHtgUw02PTqET7k6gQRFjGY9rDvYxVFWycjzUFRMKBPuqAE5THMUmBYBMCZsSmhqpVLyQnNIISCrLmNjKAJCIHmVG4gYbKhUrYFMEE/oZgqBSAmEXBSSo3FglUJ0vM6Y+OwKWSP0TTT0sIPc3Tp7Og66WxIt+rUtyFZEEqCApAslPIJUJMqPOP6quhgYEqXK2f2jeWU8oF4zAqvEzlBA1MkEm2AVEJb2BSlKidjshQUkAZUwZBJIMaAgDTqNL4at7lbPgZqGmBgTDYicLqjaq03Kj4wBA8CVEAfPEdLtxSjAXPYGL+RSSD5ThN602Rq6Gru5+zUpJNFTAAEk8MWAufsviu0bFC8UKZ2KHGFmEvcNpIIJy5glSgvJPWJi8Yc1svMONyQXEKRPaQR08ThXu3vG4wwzTvUdQHmsjRLbYU2QmE50rBgJy3+yNMBoaol2bRbKdpPpaqFhpkBRJW2mQEKUgk5SeqTAmT8cCLGzUIDruyA3TGDx1Mt5QDYKUhKi4lJtqm03jCynacd2V9AFO+h85gCtkhqeKp4ZlaQRA+MYcbS20qppFsJpKgPutlsoW0QhKlDKSpw8hQLmQST2xGI5Z3X2YtSkJoqYqSEk+qGi5KfmAcS/qbs79xpv7oYoO1t3nG+O2w0su5adQdSi620J4byUr0CzAlBMqGPbuxmyhwodq0hZQcv0JSWgpJJTnaQgBSTcKyiPZk6YhLtU7vbKQcpo6fNlK4DMnKCATAubnTrjNfS7sembTSLpqdppDnFulOXPAai0TAzGJ7nDvYmzc1XTF+myS2tCVtpWlMpdzhQSbtZkzY2HhiL07+zRAaAvfcxhMWWDdEH6G3GvrI7TxXMJt0NoVyq0h7iFBniBYISntlmwM2Ea+OHm6H+5txr6z/FcxPsp1/iQvNlGs6fD/AOY8mfNsnCNPn7f06WkyqGLItqdrvr4DKp2oLY4YQ25nvKsycl7+zc6WHiJGuI1VNYZAbbkG2txC9eYwZCPIE6zAkrUVSmpaSlLvNYqBBEKi8WM5Tp4dzgJyurgSkNNzrN8vtACDnmcsmItAuc1vWc8Y7OefUpXGaS2kAZcqpnWQe/yHx1wS6MC0z1QVIC20BFwpWa8aggCwmYg6RrcQxKMYtGSKPtuuUpzLfIATl0m8Ce8C+K+vaq84hCkidVAiD54u+3dgqJzoIH9qyTJm59295NsI/oK3fVqKSDqE86vhlJHxmOpx8xqMOVZm3G/c7umz4VipjjYxJmYhSQqOgPcfEHDllrEGy9nxcAAQNDItYJHcAdepnDMNRjs6LFLHjqRyc01KVoiCME06BGIynFYqNsOtvLHGayZ8oSsEFIzRIj2uqZ0EY955y5GMCvNgqxVk7yOBwpU6wNFQTokiBckCCQDM+95Y9DbjyloTnYClJKxE+zDgEEqgwpKZPnYC+KwLBXJypOUc2U/dgxoBKI7CMJKSt4gyOqRnUFABJuUgAEwTPWfCRrqWtK6FN97X8+vlfAIinnX4qn7YwbTINzNpn7MBti6vM/xEYZU418/5YkXZTt/KurQtvglwNEatgklcmyo8IgeeLVs1buRripGYoBcMwQqLgCL/ADwNtl51KhkzBMe6Os9fsway4uUAoGUiVqzQQbWAi/W82x48WbfmnDnj9fg6WfKpafHDalXa8v5Ak1NWkCWW1E3suALptcaxmNugFzjr21KpOlOFnNFlgcsjmv5n5T1jAzdbWITztpXHVOp9gWSnrzKm/unpGJGq2tUTLCQOiSvzkyJk+yB08untOaNHVYArnQkT1JCQe0mJwcwFFCS4kJWQCpIMgHqAeuPFdQ50csZhceYvGFG/FJKSbMe25tYvOK6NpUQhHRIFtO/c4BYrSg5kEi94w93m3UXxFKYghXMWyoJWhXUcxAWnqFD5Yg2Fuq6t1PESLH2AQqTrzFJISLTrJ8Lkc708iyX7n3MNfp/QSVVRpmwHeK2hRHMRceIscNUsR5Yj2fs7hoA/M4KLgjHQPhs01KbcfBGMepHbCvbb7qeHwlIHNzBXURpOibmZNrRN8A1O3XAnP6jL3zkR1CTftefs7xoLETN8fJIkSMV5e3HAlVmiRBTzagkJNkKJEKJ+7xxNS7ZUSkrLfDUkK4gUIHlCjmuUj49cRD5OXjae6D8yf8hjNvTwLUfm99zGNDS6M6DrmTr5GfuM4zn06qtR+b33M4Owfgd7t1RTRNZSAcyxf/uuf64Kf2qtKQoONghaxzaEBQSEmE8sTEyLxc6YzZe8iUscJNSltxLipCkLMAOrVqlJF/D/ADx13edHDUE1TOeQUktOkC5Kj7EyTF/CcZtGNmhNbw1BRdynCwkm2aDlIB9r2dFCLwe8YPXtYwglbYkkKg9YzCJkCBcgye2Mood5iAoOVNNlyqCQll2xIJB9jQKi3ngxzewEQKunFyY4Lx1JH/LrkIEnrOLkrNIoNtErKVvMyFGyT0sAIMGcxF79+sA2i2ugtpK3W851hQ1/0KcZMvecZytFWwDlt6hyyuUk/s5jMCdeota8bG9JkZqmnjr6pzQkEx6ubwbT2wUxs2am2w0owl1CiemYT8B10OJaZ9lfM3w1dymD92Mta3wpkwQ+1ItZpwd/6mnMfmcFN760yEwKpsHsG3gP8PBtHcajxMcKsZf/ALQWv3tH1Hfw8dHpFa/ekfUd/wDTDQbkaWpeKlthSCt2Fs5iSkZ0CQuUZhpJsfHpfphEr0iNdKpH1Hfw8V9W+LhcWrj0pSVSJadmNbkI1EDXubG2Kisur6swsaRSArLBHvABKU2MyIgDW3TDCnTnchJaKBCkwkhQCcqkAyLwpRPxFsZ4xvURm/pFKlRBgpbf1AXlJ5I1USYHU4lZ34cSTD9MnlPuPcygmBoiwJHawj4VMrNCp6B5ASQhkqECTIIBgr9mxJMxAA0+LFVTw1E24ajr2UdZ8Cbg958MZtszfxQB+kVLHSClL0k3J/4cCOUYat7/AFJEKqUkGxHDduPGW/zbA0Vlop3ZKj/WV/EcMmFa+f8AIYznY2/VIhtQW+AqTHI4bZieiO2Cx6RaaVRUJibcjun1MCQ2WxmrWXIKkxKrAiSBkM6dJPzGvRc5tl1JKeJTkiUypcHOAFAEWuZIiBAgxeMU1O+wCiRVsgFRP7N2bzFuFHa/awjTAC98lhwlL1GUlUyW3swHQSG9QIE+HniorNKRtYlSkhbJGU5SHL5okSOo1Bg+7PW3h3bK0qQc7OUqGbmAIACQuOaJClAQdJE4z9zfggp4TlIO5Uh60gZgMqBqc3nOB3d7lrSrO7RzmBTDTpmxSZztkSBl+AjrIyKzUaXbBUs5nGi1HKoHU6a5oN0rt4eeCv0q1IHGRJ0GYSftxkru9a1OD+kU3ABHLwnJy2JmWj1kwOpnoMG0u9jWX1r1OV6SG3NJsP2fgPkMNFZqTjrDkBXDUTpcXm1u+nTE7DSEewkJ8h+ZxmTW+VPI9e0MvsnI9byhu2pwR/tAav8A0pv6j34eDkdxpSlk47w7YzUekJv96b+o9+Hjp9Irf7039R78PEFlu3iSCgcyEnm9uAIylOqrDmKCZwmCVBTiU/RVBRASkrHspzQLRoRpe83HSq7Z31DoSEvU6omQ4h0iD29X4R8fDCr9a3luBS3KIQZCsj5IvMjl74mis0Bt3IEqSlgEKuAo3AyKSR3OYK8BbXQlNbJdyJSpCIymwVAuSrpcklKLmw1jGdVO85MBLlJEAklL9jAmIQDciNegwcN/3swmopiibnK9MTrdHUT8cFBZqlMypTWU5ULB5eoERBPhqLdMZv6aKkLRR2hQU8FJOoMMWP5vrg6h9IdOD6ypQB4Id/DxWPSnvRTVQpuC6HCjiZjkWCAeHl9tInRXliCz/9k="/>
          <p:cNvSpPr>
            <a:spLocks noChangeAspect="1" noChangeArrowheads="1"/>
          </p:cNvSpPr>
          <p:nvPr/>
        </p:nvSpPr>
        <p:spPr bwMode="auto">
          <a:xfrm>
            <a:off x="84138" y="-212725"/>
            <a:ext cx="341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61" name="AutoShape 9" descr="data:image/jpeg;base64,/9j/4AAQSkZJRgABAQAAAQABAAD/2wCEAAkGBhQSERUUEhMVFRMWGB4YGRcXFx8dGhsaHR0bFR4cGx8YHy4gGRwkGhgYHy8gIyc1LC0tHyAyNjAqNScrLSkBCQoKDgwOFw8PGiwcHCQsLCkpNSwsLCkqLSwvLCwpKSwsKSkpKSksLSksLCwpKSwsLC0sKSkxNjYpKikpLCkpLP/AABEIAC8BDQMBIgACEQEDEQH/xAAbAAACAwEBAQAAAAAAAAAAAAAEBQMGBwECAP/EAEYQAAEDAgMGAgYGBgcJAAAAAAECAxEEIQASMQUGEyJBUWFxByMyQoGRFJKhsdPwFRYzVLLBJGJyk7PR8Rc0Q1JTc4LS4f/EABoBAQEAAwEBAAAAAAAAAAAAAAEAAgMFBAb/xAAlEQACAgEEAQMFAAAAAAAAAAAAAQIRAwQSIUExE2FxIlGBkcH/2gAMAwEAAhEDEQA/AD9i7s07lE259FZW6pS8ylNpUo+tcEnNqbAeXbByd2WZE7JpcuhIi3OUzpzSiFadIm9u7utqXQNoRlklU5pjLx1lWg1KZA0udcEr2bVEEIdaSSorEAxmhcSIuJLcjQgGw6plR8rdSmgRsymnMBdAjLeT3BFtcfI3YpsgP6Jpgs6p5SBdI1jsVfLxsQvZlUttKA62mOwMcqpR0mAkIkdYImFE49ppa4AguslRIg5SIuFQYTe1rdz4EA0Bp3cp5vsanGnVHWZ6dIHz8MSndemvGyaaABrlucswISfetJ8/DBbiapKFesS4pRSEgJSAkcgUpRCQf+obC0i03wKU1RIJdSDI1TfJKSoFAGTMQmyvdzKA8cbGiFG7lKUyNk0x1tABJCstpRpHNJ6dMGM7pURchWzaZKAPaKQZMaAR36z8tAPSuPgq4riVcqOYCIIBzmyQACo28Ne2OHad7OknXlCTHnC5+zGieohB/U6NkcUpeENv1J2d+40392MJ9u7K2ZTlCBs5h190kNMobSFLgSTKrJSBcqP2m2DWKxYglQUk6KGhwq3gbeFRTVTKOKGA4lbQjOpLgSJRmIEgpBgm4nG2M1JWjBxoFFLSpDXH2Kyyp19LIEtqHMCc0gXAymRrprgva2zNnNOJZa2aw/UKTnDSEIEIBy51qWQEpm3UnscAbY2u7UBhaKKrAZqULKVISFKASuSkZuki5jXzx81UvIrTXilfLa2gwtopTxk5VBQcSkKui8EAzY2gjGQNBNGxs3M4ip2axTPNtl1SFoQoFsTK0KTZQEX0I7dcNWd3tlKSlYpaTKuMsoSJnp/a8NcINv7Ne2jxHRTrbQ3SvttJdAC3XHEwDlnlSnKmCb5iD0GFn6I5yp2mfFO8w2hCW6dClNZUw6hSCklBW5z5069b6IF2c3V2YCEmkpQo6DIkE+Q64W0ux9mPBPComV5wcpDQy2MGT7vxxXndnLQ+g07TziiWkLTVMIWktpSE5w9q0Qg3SOs2mZs3oy2eGqOCxwnQShZyBOfKSQoEe2IMz4x0wECM7i0OZU0rMgx7NtAdPifzo0otxtngGKJjXqif4jbyGJW18y/7X8hhhTr1/PTFfA0If1Tpwoj9GUqkk2VkSmBmUCCNScoSZ8T2x8zuzTEpzbJpkgkBXskpBiTZMGJNgZPhiVezanjlxLqAkrKsuZRAT6pEAFGuRC7GQFLJA64lYo6pCVQ40VkG5KiMxBPVOmdRMWgBIEARisqBabdmnOXPsqlAMyUxaAqBBEyYSP8Ay8MeHtgUw02PTqET7k6gQRFjGY9rDvYxVFWycjzUFRMKBPuqAE5THMUmBYBMCZsSmhqpVLyQnNIISCrLmNjKAJCIHmVG4gYbKhUrYFMEE/oZgqBSAmEXBSSo3FglUJ0vM6Y+OwKWSP0TTT0sIPc3Tp7Og66WxIt+rUtyFZEEqCApAslPIJUJMqPOP6quhgYEqXK2f2jeWU8oF4zAqvEzlBA1MkEm2AVEJb2BSlKidjshQUkAZUwZBJIMaAgDTqNL4at7lbPgZqGmBgTDYicLqjaq03Kj4wBA8CVEAfPEdLtxSjAXPYGL+RSSD5ThN602Rq6Gru5+zUpJNFTAAEk8MWAufsviu0bFC8UKZ2KHGFmEvcNpIIJy5glSgvJPWJi8Yc1svMONyQXEKRPaQR08ThXu3vG4wwzTvUdQHmsjRLbYU2QmE50rBgJy3+yNMBoaol2bRbKdpPpaqFhpkBRJW2mQEKUgk5SeqTAmT8cCLGzUIDruyA3TGDx1Mt5QDYKUhKi4lJtqm03jCynacd2V9AFO+h85gCtkhqeKp4ZlaQRA+MYcbS20qppFsJpKgPutlsoW0QhKlDKSpw8hQLmQST2xGI5Z3X2YtSkJoqYqSEk+qGi5KfmAcS/qbs79xpv7oYoO1t3nG+O2w0su5adQdSi620J4byUr0CzAlBMqGPbuxmyhwodq0hZQcv0JSWgpJJTnaQgBSTcKyiPZk6YhLtU7vbKQcpo6fNlK4DMnKCATAubnTrjNfS7sembTSLpqdppDnFulOXPAai0TAzGJ7nDvYmzc1XTF+myS2tCVtpWlMpdzhQSbtZkzY2HhiL07+zRAaAvfcxhMWWDdEH6G3GvrI7TxXMJt0NoVyq0h7iFBniBYISntlmwM2Ea+OHm6H+5txr6z/FcxPsp1/iQvNlGs6fD/AOY8mfNsnCNPn7f06WkyqGLItqdrvr4DKp2oLY4YQ25nvKsycl7+zc6WHiJGuI1VNYZAbbkG2txC9eYwZCPIE6zAkrUVSmpaSlLvNYqBBEKi8WM5Tp4dzgJyurgSkNNzrN8vtACDnmcsmItAuc1vWc8Y7OefUpXGaS2kAZcqpnWQe/yHx1wS6MC0z1QVIC20BFwpWa8aggCwmYg6RrcQxKMYtGSKPtuuUpzLfIATl0m8Ce8C+K+vaq84hCkidVAiD54u+3dgqJzoIH9qyTJm59295NsI/oK3fVqKSDqE86vhlJHxmOpx8xqMOVZm3G/c7umz4VipjjYxJmYhSQqOgPcfEHDllrEGy9nxcAAQNDItYJHcAdepnDMNRjs6LFLHjqRyc01KVoiCME06BGIynFYqNsOtvLHGayZ8oSsEFIzRIj2uqZ0EY955y5GMCvNgqxVk7yOBwpU6wNFQTokiBckCCQDM+95Y9DbjyloTnYClJKxE+zDgEEqgwpKZPnYC+KwLBXJypOUc2U/dgxoBKI7CMJKSt4gyOqRnUFABJuUgAEwTPWfCRrqWtK6FN97X8+vlfAIinnX4qn7YwbTINzNpn7MBti6vM/xEYZU418/5YkXZTt/KurQtvglwNEatgklcmyo8IgeeLVs1buRripGYoBcMwQqLgCL/ADwNtl51KhkzBMe6Os9fsway4uUAoGUiVqzQQbWAi/W82x48WbfmnDnj9fg6WfKpafHDalXa8v5Ak1NWkCWW1E3suALptcaxmNugFzjr21KpOlOFnNFlgcsjmv5n5T1jAzdbWITztpXHVOp9gWSnrzKm/unpGJGq2tUTLCQOiSvzkyJk+yB08untOaNHVYArnQkT1JCQe0mJwcwFFCS4kJWQCpIMgHqAeuPFdQ50csZhceYvGFG/FJKSbMe25tYvOK6NpUQhHRIFtO/c4BYrSg5kEi94w93m3UXxFKYghXMWyoJWhXUcxAWnqFD5Yg2Fuq6t1PESLH2AQqTrzFJISLTrJ8Lkc708iyX7n3MNfp/QSVVRpmwHeK2hRHMRceIscNUsR5Yj2fs7hoA/M4KLgjHQPhs01KbcfBGMepHbCvbb7qeHwlIHNzBXURpOibmZNrRN8A1O3XAnP6jL3zkR1CTftefs7xoLETN8fJIkSMV5e3HAlVmiRBTzagkJNkKJEKJ+7xxNS7ZUSkrLfDUkK4gUIHlCjmuUj49cRD5OXjae6D8yf8hjNvTwLUfm99zGNDS6M6DrmTr5GfuM4zn06qtR+b33M4Owfgd7t1RTRNZSAcyxf/uuf64Kf2qtKQoONghaxzaEBQSEmE8sTEyLxc6YzZe8iUscJNSltxLipCkLMAOrVqlJF/D/ADx13edHDUE1TOeQUktOkC5Kj7EyTF/CcZtGNmhNbw1BRdynCwkm2aDlIB9r2dFCLwe8YPXtYwglbYkkKg9YzCJkCBcgye2Mood5iAoOVNNlyqCQll2xIJB9jQKi3ngxzewEQKunFyY4Lx1JH/LrkIEnrOLkrNIoNtErKVvMyFGyT0sAIMGcxF79+sA2i2ugtpK3W851hQ1/0KcZMvecZytFWwDlt6hyyuUk/s5jMCdeota8bG9JkZqmnjr6pzQkEx6ubwbT2wUxs2am2w0owl1CiemYT8B10OJaZ9lfM3w1dymD92Mta3wpkwQ+1ItZpwd/6mnMfmcFN760yEwKpsHsG3gP8PBtHcajxMcKsZf/ALQWv3tH1Hfw8dHpFa/ekfUd/wDTDQbkaWpeKlthSCt2Fs5iSkZ0CQuUZhpJsfHpfphEr0iNdKpH1Hfw8V9W+LhcWrj0pSVSJadmNbkI1EDXubG2Kisur6swsaRSArLBHvABKU2MyIgDW3TDCnTnchJaKBCkwkhQCcqkAyLwpRPxFsZ4xvURm/pFKlRBgpbf1AXlJ5I1USYHU4lZ34cSTD9MnlPuPcygmBoiwJHawj4VMrNCp6B5ASQhkqECTIIBgr9mxJMxAA0+LFVTw1E24ajr2UdZ8Cbg958MZtszfxQB+kVLHSClL0k3J/4cCOUYat7/AFJEKqUkGxHDduPGW/zbA0Vlop3ZKj/WV/EcMmFa+f8AIYznY2/VIhtQW+AqTHI4bZieiO2Cx6RaaVRUJibcjun1MCQ2WxmrWXIKkxKrAiSBkM6dJPzGvRc5tl1JKeJTkiUypcHOAFAEWuZIiBAgxeMU1O+wCiRVsgFRP7N2bzFuFHa/awjTAC98lhwlL1GUlUyW3swHQSG9QIE+HniorNKRtYlSkhbJGU5SHL5okSOo1Bg+7PW3h3bK0qQc7OUqGbmAIACQuOaJClAQdJE4z9zfggp4TlIO5Uh60gZgMqBqc3nOB3d7lrSrO7RzmBTDTpmxSZztkSBl+AjrIyKzUaXbBUs5nGi1HKoHU6a5oN0rt4eeCv0q1IHGRJ0GYSftxkru9a1OD+kU3ABHLwnJy2JmWj1kwOpnoMG0u9jWX1r1OV6SG3NJsP2fgPkMNFZqTjrDkBXDUTpcXm1u+nTE7DSEewkJ8h+ZxmTW+VPI9e0MvsnI9byhu2pwR/tAav8A0pv6j34eDkdxpSlk47w7YzUekJv96b+o9+Hjp9Irf7039R78PEFlu3iSCgcyEnm9uAIylOqrDmKCZwmCVBTiU/RVBRASkrHspzQLRoRpe83HSq7Z31DoSEvU6omQ4h0iD29X4R8fDCr9a3luBS3KIQZCsj5IvMjl74mis0Bt3IEqSlgEKuAo3AyKSR3OYK8BbXQlNbJdyJSpCIymwVAuSrpcklKLmw1jGdVO85MBLlJEAklL9jAmIQDciNegwcN/3swmopiibnK9MTrdHUT8cFBZqlMypTWU5ULB5eoERBPhqLdMZv6aKkLRR2hQU8FJOoMMWP5vrg6h9IdOD6ypQB4Id/DxWPSnvRTVQpuC6HCjiZjkWCAeHl9tInRXliCz/9k="/>
          <p:cNvSpPr>
            <a:spLocks noChangeAspect="1" noChangeArrowheads="1"/>
          </p:cNvSpPr>
          <p:nvPr/>
        </p:nvSpPr>
        <p:spPr bwMode="auto">
          <a:xfrm>
            <a:off x="84138" y="-212725"/>
            <a:ext cx="34163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62" name="AutoShape 11" descr="data:image/jpeg;base64,/9j/4AAQSkZJRgABAQAAAQABAAD/2wCEAAkGBhISEBQUExISFRQUFBYaFRgXFh4VFxoVFRUXFhQVFx4XGyYeGB0kGxQUHzAgIycpLSwsFR4xNTAqNSYrLCoBCQoKDgwOFw8PGCwiHCQpLCk1LCovKSksKSk0KSwpKSkpKiksKSwsKSopNSkpKSkpKTApNSkpKTUvKSkzKSwpLP/AABEIAHwAkAMBIgACEQEDEQH/xAAbAAACAwEBAQAAAAAAAAAAAAAEBQIDBgEAB//EAEEQAAIBAgQCBAoGCQUBAAAAAAECAwARBBIhMQVBBhNRkRQiMlNhcYGSodEVQlKT4fAHIzNDVLHB0uIWF2JklDT/xAAaAQACAwEBAAAAAAAAAAAAAAAAAQMEBQIG/8QAJhEAAgICAgEBCQAAAAAAAAAAAAECEQMhBBIxUQUTFBUiQWFx8P/aAAwDAQACEQMRAD8A0kOHHWWO1M1wUX5NJop1ubpLvpa23fVodPsT/CrLYhwMFD2fGujCQ9nxpWJ083P8K8JE83P3ikMaeCw/k13wSHs+NKsyeam7xUusTzU3eKdgMjhIewd9eGGh7B30tEi+Zm+FdDjzM3wpWAfPho8umh0F733NdbhiKP1hzE3tfSw2sNaCGot1Uw9O/wDSpY7EpoMsr2FuS86VgWthIPsr3n51AYaDsXvPzpYVTfq5ffAPdauIqnaGX3/wosY36mHsXv8AxqDxQ22Hf+NAdR/15ff/AAqPgn/Xl9/8KdiLkVLm5FUXXc2tUvBD/Dye/wDhVD8Oct+wbJlIIz635EG3ZRYEJJ4z5Nt7fnWrDLHcAZSef5vQg4JMMuWLS4LXa/u2H86i/DJTKMuFkVbnMS4KkdoI2o7CDeBY3EyxiVYogjC6K7EOynbVRZSfbvVD9NMQEw7CCJTiJzFlZmzI4ZlN7DUeLyq7ozxbJh0SSKcSIoUqIma5UAaMBlI07aC6RGd3wJaGQtFiRLKI4yyolmyrcaMRcA253qEZs5saIomklKqEUs5GwsNbX1pZw7i2JxEQmjSGNHF41kzF2U+SzFSAl+yzEUs6S4iTFxjCxRTKs1xLI8RVFQKSPK1uWC8u2r+C494MLHFNBMJIkCWRDIrZRYMjLpY2529NqAOw9PoOrJktHKswheIuLiQsFJB5rY5r227K0DcUhChjLGFOxLrlJ52N7GvnOJ6MTiN8Q0RMkuOileNRnZIVbydPKNtwO3nRqQT+HPOYpkgeIJCViWQqFN2DIVJjzb7a86AN1iOJQoFLSxrm8m7AXHaO0emlj9LcN4RHCJY2MiO2YOLALlCi+xLEm2v1TWXwfAZY3snh0KiOyyARy3VpHfq3jIsoBNwBtmsfQRHwWRVhklsjxwyRgKMt1eYsCVBIUlbEi5tc0pSUVbGlZpPpgpnMhjyFv1RF18S31s25v2aVAdKIm009hB+BtesrPMblmOvbbW3IC9BYuN2TPZspNgxGl+Vj7PhWE/a7c/pjouri62L8Z0w4uHZRAjWO6QZx6NVNqoXphxgbQN7MM1O8Lw8IiyFFJQsWBGgzKQJADsdaSYHimOWHKkuUpEnVquTKZA/jg+KdMpvWthzwzR7RZVnBwdMn/rHjXmW/83zFS/1Px47Qv/5x/Wr8UMXJMhLu6Q4jMjBlWTq2is4By2uG0Fxzq5m4qVS85uFa2Xyg3WXQyGwU+LYXF/VU5wAN0m47zRxc2/YqNTtvXjxvj/m5fuU+VNOIcLxUquZJXdlxcbxJrk6pWVmYWS4PlWF9qL4c+L8KkRp5eqhzdU7RO3Wda2YBxYXyLdb9pFAGYPSHjebLdw32csYbu3q2LiXHnGZetIOxCxkd9NsHwKSMlDhoZicQZBO4cMFY31ATPmGw1tQkPR/iCRLHG7JkVsmRnUButLAsMljddNqBGj4dHjAtklUrtro1r3DElTsNK5Bxc9YySYyMkpKoy3Ch3sFOi6ZfGPlc/RTvBcPvGy3tdSL+sWrGJ0Km6zJmite2bMNvVvf0VzKajVmhw8GHL297KqNgeG4wgkTqpNrDywNgbEr6L+09tUNDimzZcXCbM18ozWuLAEAciDp/OncPDAOrOZ7xqFHjEA2FrsNidt6BfozCfqt9a5vcnM2cgkjTUm1rbkc9eyi0k9FU2CldI18JUTLe5BIvcHLdRa9rjW3Kr8Dw/EiRWkxAdVNyoFr+KwsbDtIPsqEPRCAW0e4BHla/VtbTS2UEWo7hfA4oGZkzXcC9yW21/rf20CD1Wk/F8UqzorKGXKbqdjzt6Ofwpzeg+LcKWZDtnAOW+l/Req/Ig5waRJjaT2YDE5ZsSFXMqFuZuQOdXTY9jFGpIKDVQBbybgX7effQww7RuQ4ZWFxYjkew7GqnIG4IHb36fE15HJjfamjZwtN6G+HxodkjsPGZVPoW4v8AyPfQnEcL1crKD5LED2GqOBnNMGA8WPUk7aaj162q7H4jM5N73JNafAxzgml4IeX17fkO4Vj2zWO3rrTo1xWP4Hw9y9ze1bKKKwrehdbMyVF8a1cqVGOrRUpGVyQ1T1Roq9dBpiFeHUlDbQkaUoj4ZJmtlPr5D01UMc9vLI9tS+kX+2e+qHK4GPkuLk3omx5pY7o0IgfOG61sgW2Swte2rX39NqURdF5I7ZcVKAFUW9Kg63vrqWOt7A89LUDGyecbvqwYqS37Ru+rqjSoibs5F0bxDeXim38hczLa4IFy1zqBvR0PAnVkPhExCW8XkQAum/aGNzfR7dllzYmTbrG769Hi3H71u+uqA1Nqko0tWZ69/ON30Qocj9o/fSaAZYrhivvt6dqUN0Whk2Cm1For2PjsdO2rIlPVi1xfW9RPFF+UdqbXgFXomqjf2cq7F0eQcqm7N9o99VjN2nvprGl4BybGeHwKrsKJyCk4B7T31wIftHvqQ4GbMBuQPWbbb1LPWe4iAAL67jXXfegHxOu9MDZLKCL3Fj6a6ZAN9PhWIeYBfRfQcqiMUPRrQI0zYMA7n4fKvLh/zp8qg0qX/at7jVJJY7/tW9w/KugLPB9Pz8q91Pprpni86fcPyqInj863uH5UAd6mvDDCuddF51vcPyrvhEXnW9w0AWLggeZomPh4+23fQHhUXnX9w1JcVH51/cNAwufC5QLMSSQNT21VNw97DO7A9imwA5euqziVNrSG4IOqEDSucVxiEi8rXAHkoSKAIfR4P7yT3vwqxOFjzknvfhS4zoNTLKL/APA13wuLz8vuH50DGn0ePtye9+FROAH2396l4xUfnpfcPzrhxUXnZfcPzoEHHhw5s59ZqJ4ava3f+FAeFx+dm9w/OujFxD95N7h+dAB30evafz7K94Anp+HyoLwqI7PN7v41ETJ9ub3P8qYgOLjrRGIS4V/10iopDK6hm2Dn6vdTPgvSAYjEzQeClTh2VZWLoygspK2y6nah/pvDlUROrmOZSbEMsar4xlci4XLy53pL0N43AuN4k7zxKHxC5SzgZlCEXW51HpF6jsZsOMcWhw/VhkzSSvkijRQXdtyBewAA1JNgKGx/HhhwrYnD9VEzBTIGWRUZjZessAVBOmYXFZPF8T6/iUGOQF8Jh3kgaRQTYsgJmItfJmbLcD6opv03xyYvBNhcMyzTYgoqhDmCrmBaSQroqgDcneiwNPDjoWleJQpdFRm0FgJCwXXt8Q6eqi8i/YX3R8q+XYTBpg8XjUCZp1hw3gq65pJerZcyi/jePYnkLcqlwd2MED+EImKSRWl8WR8UzBv1sUilrWOu4ygai1qAPqPULzUd1LhxFHikkgj60xu6BRZczocrBSdN+dfP+Hvm8GJ8HxCNMhNjJDjCHJv16XKygBiW5WFwaI6LhIMHJljCMmJnWU6qwj60lU15EBfZQ3W2NJt0jenGxhQSBewuAM1jbUEjs2pN0i48kMGeLC9ewIuukZym92uQb20031rA8V6Tyyk6kLyUHKoHs39ZpJiuJORYm6nylJJB+NZ/x8XKktGz8oy9Oze/QdS/pgQGxwOUjcGUAg8wQY9Kgv6ZUXbBj74f2VLC4oCOJ1jVgHGZWUNpY3VjYki9tKvj6VSlMwwOCucKZwOpb6jFWi28o2uKvRmpK0ZM8cscnGXko/3xH8Gv3w/sqZ/Tjp/8afff4VPCcelWaU+DRSK+IgCQtAc4jljVnEbBcoCZtc16mvSjE5JT9HQZkR2ydQQUZJAoVreVcEm/i+oimRgZ/Tif4JPvf8K5/vi/LBx/e/4U1lxWLhnxDtBC6phoJSgiPV5c364Rki+cJrr2HSu8Rx+Kn4e80OFVc7Zo2RFL+D9ZYeKbtnKDNoLa0AK/98JP4SL70/21D/fKXlg4fvT/AG0RipFUDwV8ZKqz4cuHhOUKWs6higYkgm67C3oq3/WGNtLlwaEhJGQeDOCGSQDIe0lbmgB5w3i+MykDDxjL5WuUbA3uWsb320tbfWmsGMxDRqVSNmIkByhSFfOOqJ8Y2GXNfU8qWdIODzvAojBYBruo3Itppz15VDoRwfEJPnKsiZSDmFrk7aHs39lCNHHxISwPK5pP0/mPXxvEVDBcNEdPFsx300Pja8x7L0RhsRjTIoaGJULtmIbXLcWsL771biuEySRBJJ2P60MSq5CVAPiaH23oJuAYg+KMW4UXABBY2sQpa7akAgdml+ZpmcTnfHo7BFSRSWylyAQPqiy29evwpnwkzFSZ1VXLaAbZbCw3N9b0sToziFUquMkFyT5N+Yyi5N7WzX7fF7Kf4TDsiKGYsQoBYi1yBYk+u1Ay7qhWN6WTRu7xSl0jyK2ddSpFxmYc1vbvrag1kul/BHaN5kuxVSGUblTzHbbsqHOm4NIt8RxWROR8jxLAMQGDC5sw2I5HtFUJYHWrpYgTXmwwB5baGsKktHu1KNKXk0fR8rIREf3zKLD7Ivc/0qzwbq2IsDlNjcnlp21P9H/Dz1xnkFkjUlb82I0t6BVmLxF2YjmT/OrnF7RjX2PPe0njyZm6oc8IaJtCi/H51oI+GQn92ndWO6NwO0t9bVvIlrTg21swMiV6B34NAQQYYyDuCoIPaDVkfAcPYAQxgDQAKALDa1qPiSunQ1IQgi8Bg80ndUjwPDgfsY/cFGCUVHMTTEJ+JuwRct7fWtUODNJdraixte9s3L8ioxcXf7Kdx+dXDjLj6qdx+dZUuA5clZ+7/ROstQ60WY2LGNGhRo1kGcsNcjeIwjW5BI8Yqb8iBvtQM03ElA8WNyWsMoFrArq5J0Fs22t/RRjcek7E7j86rPHJAdk7j861CAGwzcUvdup0Hk3FjuNxqD5J9npp5wRsSVfwjq75vEyCwy/m2+u9Jn6SSg2yx9x/uqxOkstvJj7j/dQBonQg76VySLNzINIU6Ryn6qdx+dXDjUhA0TuPzp0dJ0LeMdCY5TmKjN9pbBj6+RpKP0euNAzEdhUVspeJPkOw05CpicogI5nnryqCXHhJ20Wo8zLFdVJ0ZuPoxKqFbkA78zUsP0RAOtzT9se1uXdVf0o//HuruONLwRSzSltnsFwgJsKOXC2oReIv6O6pfST+juruiFsKC2rx1pM/EZAx8YnytCBbyh6OW1eHEZCAb2seQ302NMQ4ZamgpG/E5ATqOXKuHiMhHlW05AUxH//Z"/>
          <p:cNvSpPr>
            <a:spLocks noChangeAspect="1" noChangeArrowheads="1"/>
          </p:cNvSpPr>
          <p:nvPr/>
        </p:nvSpPr>
        <p:spPr bwMode="auto">
          <a:xfrm>
            <a:off x="84138" y="-563563"/>
            <a:ext cx="1828800" cy="11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063" name="AutoShape 13" descr="data:image/jpeg;base64,/9j/4AAQSkZJRgABAQAAAQABAAD/2wCEAAkGBhISEBQUExISFRQUFBYaFRgXFh4VFxoVFRUXFhQVFx4XGyYeGB0kGxQUHzAgIycpLSwsFR4xNTAqNSYrLCoBCQoKDgwOFw8PGCwiHCQpLCk1LCovKSksKSk0KSwpKSkpKiksKSwsKSopNSkpKSkpKTApNSkpKTUvKSkzKSwpLP/AABEIAHwAkAMBIgACEQEDEQH/xAAbAAACAwEBAQAAAAAAAAAAAAAEBQIDBgEAB//EAEEQAAIBAgQCBAoGCQUBAAAAAAECAwARBBIhMQVBBhNRkRQiMlNhcYGSodEVQlKT4fAHIzNDVLHB0uIWF2JklDT/xAAaAQACAwEBAAAAAAAAAAAAAAAAAQMEBQIG/8QAJhEAAgICAgEBCQAAAAAAAAAAAAECEQMhBBIxUQUTFBUiQWFx8P/aAAwDAQACEQMRAD8A0kOHHWWO1M1wUX5NJop1ubpLvpa23fVodPsT/CrLYhwMFD2fGujCQ9nxpWJ083P8K8JE83P3ikMaeCw/k13wSHs+NKsyeam7xUusTzU3eKdgMjhIewd9eGGh7B30tEi+Zm+FdDjzM3wpWAfPho8umh0F733NdbhiKP1hzE3tfSw2sNaCGot1Uw9O/wDSpY7EpoMsr2FuS86VgWthIPsr3n51AYaDsXvPzpYVTfq5ffAPdauIqnaGX3/wosY36mHsXv8AxqDxQ22Hf+NAdR/15ff/AAqPgn/Xl9/8KdiLkVLm5FUXXc2tUvBD/Dye/wDhVD8Oct+wbJlIIz635EG3ZRYEJJ4z5Nt7fnWrDLHcAZSef5vQg4JMMuWLS4LXa/u2H86i/DJTKMuFkVbnMS4KkdoI2o7CDeBY3EyxiVYogjC6K7EOynbVRZSfbvVD9NMQEw7CCJTiJzFlZmzI4ZlN7DUeLyq7ozxbJh0SSKcSIoUqIma5UAaMBlI07aC6RGd3wJaGQtFiRLKI4yyolmyrcaMRcA253qEZs5saIomklKqEUs5GwsNbX1pZw7i2JxEQmjSGNHF41kzF2U+SzFSAl+yzEUs6S4iTFxjCxRTKs1xLI8RVFQKSPK1uWC8u2r+C494MLHFNBMJIkCWRDIrZRYMjLpY2529NqAOw9PoOrJktHKswheIuLiQsFJB5rY5r227K0DcUhChjLGFOxLrlJ52N7GvnOJ6MTiN8Q0RMkuOileNRnZIVbydPKNtwO3nRqQT+HPOYpkgeIJCViWQqFN2DIVJjzb7a86AN1iOJQoFLSxrm8m7AXHaO0emlj9LcN4RHCJY2MiO2YOLALlCi+xLEm2v1TWXwfAZY3snh0KiOyyARy3VpHfq3jIsoBNwBtmsfQRHwWRVhklsjxwyRgKMt1eYsCVBIUlbEi5tc0pSUVbGlZpPpgpnMhjyFv1RF18S31s25v2aVAdKIm009hB+BtesrPMblmOvbbW3IC9BYuN2TPZspNgxGl+Vj7PhWE/a7c/pjouri62L8Z0w4uHZRAjWO6QZx6NVNqoXphxgbQN7MM1O8Lw8IiyFFJQsWBGgzKQJADsdaSYHimOWHKkuUpEnVquTKZA/jg+KdMpvWthzwzR7RZVnBwdMn/rHjXmW/83zFS/1Px47Qv/5x/Wr8UMXJMhLu6Q4jMjBlWTq2is4By2uG0Fxzq5m4qVS85uFa2Xyg3WXQyGwU+LYXF/VU5wAN0m47zRxc2/YqNTtvXjxvj/m5fuU+VNOIcLxUquZJXdlxcbxJrk6pWVmYWS4PlWF9qL4c+L8KkRp5eqhzdU7RO3Wda2YBxYXyLdb9pFAGYPSHjebLdw32csYbu3q2LiXHnGZetIOxCxkd9NsHwKSMlDhoZicQZBO4cMFY31ATPmGw1tQkPR/iCRLHG7JkVsmRnUButLAsMljddNqBGj4dHjAtklUrtro1r3DElTsNK5Bxc9YySYyMkpKoy3Ch3sFOi6ZfGPlc/RTvBcPvGy3tdSL+sWrGJ0Km6zJmite2bMNvVvf0VzKajVmhw8GHL297KqNgeG4wgkTqpNrDywNgbEr6L+09tUNDimzZcXCbM18ozWuLAEAciDp/OncPDAOrOZ7xqFHjEA2FrsNidt6BfozCfqt9a5vcnM2cgkjTUm1rbkc9eyi0k9FU2CldI18JUTLe5BIvcHLdRa9rjW3Kr8Dw/EiRWkxAdVNyoFr+KwsbDtIPsqEPRCAW0e4BHla/VtbTS2UEWo7hfA4oGZkzXcC9yW21/rf20CD1Wk/F8UqzorKGXKbqdjzt6Ofwpzeg+LcKWZDtnAOW+l/Req/Ig5waRJjaT2YDE5ZsSFXMqFuZuQOdXTY9jFGpIKDVQBbybgX7effQww7RuQ4ZWFxYjkew7GqnIG4IHb36fE15HJjfamjZwtN6G+HxodkjsPGZVPoW4v8AyPfQnEcL1crKD5LED2GqOBnNMGA8WPUk7aaj162q7H4jM5N73JNafAxzgml4IeX17fkO4Vj2zWO3rrTo1xWP4Hw9y9ze1bKKKwrehdbMyVF8a1cqVGOrRUpGVyQ1T1Roq9dBpiFeHUlDbQkaUoj4ZJmtlPr5D01UMc9vLI9tS+kX+2e+qHK4GPkuLk3omx5pY7o0IgfOG61sgW2Swte2rX39NqURdF5I7ZcVKAFUW9Kg63vrqWOt7A89LUDGyecbvqwYqS37Ru+rqjSoibs5F0bxDeXim38hczLa4IFy1zqBvR0PAnVkPhExCW8XkQAum/aGNzfR7dllzYmTbrG769Hi3H71u+uqA1Nqko0tWZ69/ON30Qocj9o/fSaAZYrhivvt6dqUN0Whk2Cm1For2PjsdO2rIlPVi1xfW9RPFF+UdqbXgFXomqjf2cq7F0eQcqm7N9o99VjN2nvprGl4BybGeHwKrsKJyCk4B7T31wIftHvqQ4GbMBuQPWbbb1LPWe4iAAL67jXXfegHxOu9MDZLKCL3Fj6a6ZAN9PhWIeYBfRfQcqiMUPRrQI0zYMA7n4fKvLh/zp8qg0qX/at7jVJJY7/tW9w/KugLPB9Pz8q91Pprpni86fcPyqInj863uH5UAd6mvDDCuddF51vcPyrvhEXnW9w0AWLggeZomPh4+23fQHhUXnX9w1JcVH51/cNAwufC5QLMSSQNT21VNw97DO7A9imwA5euqziVNrSG4IOqEDSucVxiEi8rXAHkoSKAIfR4P7yT3vwqxOFjzknvfhS4zoNTLKL/APA13wuLz8vuH50DGn0ePtye9+FROAH2396l4xUfnpfcPzrhxUXnZfcPzoEHHhw5s59ZqJ4ava3f+FAeFx+dm9w/OujFxD95N7h+dAB30evafz7K94Anp+HyoLwqI7PN7v41ETJ9ub3P8qYgOLjrRGIS4V/10iopDK6hm2Dn6vdTPgvSAYjEzQeClTh2VZWLoygspK2y6nah/pvDlUROrmOZSbEMsar4xlci4XLy53pL0N43AuN4k7zxKHxC5SzgZlCEXW51HpF6jsZsOMcWhw/VhkzSSvkijRQXdtyBewAA1JNgKGx/HhhwrYnD9VEzBTIGWRUZjZessAVBOmYXFZPF8T6/iUGOQF8Jh3kgaRQTYsgJmItfJmbLcD6opv03xyYvBNhcMyzTYgoqhDmCrmBaSQroqgDcneiwNPDjoWleJQpdFRm0FgJCwXXt8Q6eqi8i/YX3R8q+XYTBpg8XjUCZp1hw3gq65pJerZcyi/jePYnkLcqlwd2MED+EImKSRWl8WR8UzBv1sUilrWOu4ygai1qAPqPULzUd1LhxFHikkgj60xu6BRZczocrBSdN+dfP+Hvm8GJ8HxCNMhNjJDjCHJv16XKygBiW5WFwaI6LhIMHJljCMmJnWU6qwj60lU15EBfZQ3W2NJt0jenGxhQSBewuAM1jbUEjs2pN0i48kMGeLC9ewIuukZym92uQb20031rA8V6Tyyk6kLyUHKoHs39ZpJiuJORYm6nylJJB+NZ/x8XKktGz8oy9Oze/QdS/pgQGxwOUjcGUAg8wQY9Kgv6ZUXbBj74f2VLC4oCOJ1jVgHGZWUNpY3VjYki9tKvj6VSlMwwOCucKZwOpb6jFWi28o2uKvRmpK0ZM8cscnGXko/3xH8Gv3w/sqZ/Tjp/8afff4VPCcelWaU+DRSK+IgCQtAc4jljVnEbBcoCZtc16mvSjE5JT9HQZkR2ydQQUZJAoVreVcEm/i+oimRgZ/Tif4JPvf8K5/vi/LBx/e/4U1lxWLhnxDtBC6phoJSgiPV5c364Rki+cJrr2HSu8Rx+Kn4e80OFVc7Zo2RFL+D9ZYeKbtnKDNoLa0AK/98JP4SL70/21D/fKXlg4fvT/AG0RipFUDwV8ZKqz4cuHhOUKWs6higYkgm67C3oq3/WGNtLlwaEhJGQeDOCGSQDIe0lbmgB5w3i+MykDDxjL5WuUbA3uWsb320tbfWmsGMxDRqVSNmIkByhSFfOOqJ8Y2GXNfU8qWdIODzvAojBYBruo3Itppz15VDoRwfEJPnKsiZSDmFrk7aHs39lCNHHxISwPK5pP0/mPXxvEVDBcNEdPFsx300Pja8x7L0RhsRjTIoaGJULtmIbXLcWsL771biuEySRBJJ2P60MSq5CVAPiaH23oJuAYg+KMW4UXABBY2sQpa7akAgdml+ZpmcTnfHo7BFSRSWylyAQPqiy29evwpnwkzFSZ1VXLaAbZbCw3N9b0sToziFUquMkFyT5N+Yyi5N7WzX7fF7Kf4TDsiKGYsQoBYi1yBYk+u1Ay7qhWN6WTRu7xSl0jyK2ddSpFxmYc1vbvrag1kul/BHaN5kuxVSGUblTzHbbsqHOm4NIt8RxWROR8jxLAMQGDC5sw2I5HtFUJYHWrpYgTXmwwB5baGsKktHu1KNKXk0fR8rIREf3zKLD7Ivc/0qzwbq2IsDlNjcnlp21P9H/Dz1xnkFkjUlb82I0t6BVmLxF2YjmT/OrnF7RjX2PPe0njyZm6oc8IaJtCi/H51oI+GQn92ndWO6NwO0t9bVvIlrTg21swMiV6B34NAQQYYyDuCoIPaDVkfAcPYAQxgDQAKALDa1qPiSunQ1IQgi8Bg80ndUjwPDgfsY/cFGCUVHMTTEJ+JuwRct7fWtUODNJdraixte9s3L8ioxcXf7Kdx+dXDjLj6qdx+dZUuA5clZ+7/ROstQ60WY2LGNGhRo1kGcsNcjeIwjW5BI8Yqb8iBvtQM03ElA8WNyWsMoFrArq5J0Fs22t/RRjcek7E7j86rPHJAdk7j861CAGwzcUvdup0Hk3FjuNxqD5J9npp5wRsSVfwjq75vEyCwy/m2+u9Jn6SSg2yx9x/uqxOkstvJj7j/dQBonQg76VySLNzINIU6Ryn6qdx+dXDjUhA0TuPzp0dJ0LeMdCY5TmKjN9pbBj6+RpKP0euNAzEdhUVspeJPkOw05CpicogI5nnryqCXHhJ20Wo8zLFdVJ0ZuPoxKqFbkA78zUsP0RAOtzT9se1uXdVf0o//HuruONLwRSzSltnsFwgJsKOXC2oReIv6O6pfST+juruiFsKC2rx1pM/EZAx8YnytCBbyh6OW1eHEZCAb2seQ302NMQ4ZamgpG/E5ATqOXKuHiMhHlW05AUxH//Z"/>
          <p:cNvSpPr>
            <a:spLocks noChangeAspect="1" noChangeArrowheads="1"/>
          </p:cNvSpPr>
          <p:nvPr/>
        </p:nvSpPr>
        <p:spPr bwMode="auto">
          <a:xfrm>
            <a:off x="84138" y="-563563"/>
            <a:ext cx="1828800" cy="118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5064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08800" y="1676400"/>
            <a:ext cx="5283200" cy="41910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Invasive methods- endoscopic biopsy specimen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7620000" cy="4525963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 startAt="2"/>
            </a:pPr>
            <a:r>
              <a:rPr lang="en-US" altLang="en-US" smtClean="0"/>
              <a:t>Culture</a:t>
            </a:r>
          </a:p>
          <a:p>
            <a:pPr marL="914400" lvl="1" indent="-514350" eaLnBrk="1" hangingPunct="1"/>
            <a:r>
              <a:rPr lang="en-US" altLang="en-US" smtClean="0"/>
              <a:t>Alternative gold standard</a:t>
            </a:r>
          </a:p>
          <a:p>
            <a:pPr marL="914400" lvl="1" indent="-514350" eaLnBrk="1" hangingPunct="1"/>
            <a:r>
              <a:rPr lang="en-US" altLang="en-US" smtClean="0"/>
              <a:t>Sensitivity – 80-98%</a:t>
            </a:r>
          </a:p>
          <a:p>
            <a:pPr marL="914400" lvl="1" indent="-514350" eaLnBrk="1" hangingPunct="1"/>
            <a:r>
              <a:rPr lang="en-US" altLang="en-US" smtClean="0"/>
              <a:t>Specificity – 100%</a:t>
            </a:r>
          </a:p>
          <a:p>
            <a:pPr marL="914400" lvl="1" indent="-514350" eaLnBrk="1" hangingPunct="1"/>
            <a:r>
              <a:rPr lang="en-US" altLang="en-US" smtClean="0"/>
              <a:t>Can do ABST/ typing</a:t>
            </a:r>
          </a:p>
          <a:p>
            <a:pPr marL="914400" lvl="1" indent="-514350" eaLnBrk="1" hangingPunct="1"/>
            <a:r>
              <a:rPr lang="en-US" altLang="en-US" smtClean="0"/>
              <a:t>Isolation is difficult and not always successful.</a:t>
            </a:r>
          </a:p>
          <a:p>
            <a:pPr marL="914400" lvl="1" indent="-514350" eaLnBrk="1" hangingPunct="1"/>
            <a:r>
              <a:rPr lang="en-US" altLang="en-US" smtClean="0"/>
              <a:t> Cultures should be inspected from day 3 to day 14</a:t>
            </a:r>
          </a:p>
          <a:p>
            <a:pPr marL="914400" lvl="1" indent="-514350" eaLnBrk="1" hangingPunct="1"/>
            <a:r>
              <a:rPr lang="en-US" altLang="en-US" i="1" smtClean="0"/>
              <a:t>H. pylori</a:t>
            </a:r>
            <a:r>
              <a:rPr lang="en-US" altLang="en-US" smtClean="0"/>
              <a:t> forms small (~1-mm), translucent, smooth colonies</a:t>
            </a:r>
          </a:p>
        </p:txBody>
      </p:sp>
      <p:pic>
        <p:nvPicPr>
          <p:cNvPr id="46084" name="Picture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34400" y="1658938"/>
            <a:ext cx="3657600" cy="4033837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Invasive methods- endoscopic biopsy specimen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981200"/>
            <a:ext cx="77216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None/>
              <a:defRPr/>
            </a:pPr>
            <a:r>
              <a:rPr lang="en-US" dirty="0" smtClean="0"/>
              <a:t>3.	Rapid biopsy </a:t>
            </a:r>
            <a:r>
              <a:rPr lang="en-US" dirty="0" err="1" smtClean="0"/>
              <a:t>urease</a:t>
            </a:r>
            <a:r>
              <a:rPr lang="en-US" dirty="0" smtClean="0"/>
              <a:t> test /CLO test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Bed side test, cheap, simple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Place biopsy in urea broth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Sensitivity- 88-95%%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Specificity – 95-100%</a:t>
            </a:r>
          </a:p>
          <a:p>
            <a:pPr marL="914400" lvl="1" indent="-514350" eaLnBrk="1" hangingPunct="1">
              <a:buFont typeface="Arial" charset="0"/>
              <a:buNone/>
              <a:defRPr/>
            </a:pPr>
            <a:endParaRPr lang="en-US" dirty="0" smtClean="0"/>
          </a:p>
          <a:p>
            <a:pPr marL="914400" lvl="1" indent="-514350" eaLnBrk="1" hangingPunct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47108" name="Picture 14" descr="C:\Documents and Settings\xp\My Documents\My Pictures\eqtntn.bmp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48600" y="2514600"/>
            <a:ext cx="4165600" cy="2690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z="3600" smtClean="0"/>
              <a:t>Non-invasive tests</a:t>
            </a:r>
          </a:p>
        </p:txBody>
      </p:sp>
      <p:sp>
        <p:nvSpPr>
          <p:cNvPr id="48131" name="Content Placeholder 6"/>
          <p:cNvSpPr>
            <a:spLocks noGrp="1"/>
          </p:cNvSpPr>
          <p:nvPr>
            <p:ph sz="half" idx="1"/>
          </p:nvPr>
        </p:nvSpPr>
        <p:spPr>
          <a:xfrm>
            <a:off x="0" y="1676400"/>
            <a:ext cx="6400800" cy="4525963"/>
          </a:xfrm>
        </p:spPr>
        <p:txBody>
          <a:bodyPr/>
          <a:lstStyle/>
          <a:p>
            <a:pPr marL="457200" indent="-457200" eaLnBrk="1" hangingPunct="1">
              <a:buFont typeface="Calibri" panose="020F0502020204030204" pitchFamily="34" charset="0"/>
              <a:buAutoNum type="arabicPeriod"/>
            </a:pPr>
            <a:r>
              <a:rPr lang="en-US" altLang="en-US" smtClean="0"/>
              <a:t>Urea breath test</a:t>
            </a:r>
          </a:p>
          <a:p>
            <a:pPr marL="857250" lvl="1" indent="-457200" eaLnBrk="1" hangingPunct="1"/>
            <a:r>
              <a:rPr lang="en-US" altLang="en-US" smtClean="0"/>
              <a:t>A capsule of urea labelled with C</a:t>
            </a:r>
            <a:r>
              <a:rPr lang="en-US" altLang="en-US" baseline="30000" smtClean="0"/>
              <a:t>14</a:t>
            </a:r>
          </a:p>
          <a:p>
            <a:pPr marL="857250" lvl="1" indent="-457200" eaLnBrk="1" hangingPunct="1"/>
            <a:r>
              <a:rPr lang="en-US" altLang="en-US" smtClean="0"/>
              <a:t>Measure C</a:t>
            </a:r>
            <a:r>
              <a:rPr lang="en-US" altLang="en-US" baseline="30000" smtClean="0"/>
              <a:t>14 </a:t>
            </a:r>
            <a:r>
              <a:rPr lang="en-US" altLang="en-US" smtClean="0"/>
              <a:t>in breath</a:t>
            </a:r>
          </a:p>
          <a:p>
            <a:pPr marL="857250" lvl="1" indent="-457200" eaLnBrk="1" hangingPunct="1"/>
            <a:r>
              <a:rPr lang="en-US" altLang="en-US" smtClean="0"/>
              <a:t>Sensitivity – 90-96%%</a:t>
            </a:r>
          </a:p>
          <a:p>
            <a:pPr marL="857250" lvl="1" indent="-457200" eaLnBrk="1" hangingPunct="1"/>
            <a:r>
              <a:rPr lang="en-US" altLang="en-US" smtClean="0"/>
              <a:t>Specificity – 88-98%</a:t>
            </a:r>
          </a:p>
          <a:p>
            <a:pPr marL="857250" lvl="1" indent="-457200" eaLnBrk="1" hangingPunct="1"/>
            <a:r>
              <a:rPr lang="en-US" altLang="en-US" smtClean="0"/>
              <a:t>Very useful, reliable test to evaluate success of eradication treatment of </a:t>
            </a:r>
            <a:r>
              <a:rPr lang="en-US" altLang="en-US" i="1" smtClean="0"/>
              <a:t>H. pylori</a:t>
            </a:r>
            <a:endParaRPr lang="en-US" altLang="en-US" smtClean="0"/>
          </a:p>
          <a:p>
            <a:pPr marL="857250" lvl="1" indent="-457200" eaLnBrk="1" hangingPunct="1"/>
            <a:r>
              <a:rPr lang="en-US" altLang="en-US" smtClean="0"/>
              <a:t>limited availability due to requirement of expensive equipment</a:t>
            </a:r>
          </a:p>
          <a:p>
            <a:pPr marL="857250" lvl="1" indent="-457200" eaLnBrk="1" hangingPunct="1"/>
            <a:endParaRPr lang="en-US" altLang="en-US" smtClean="0"/>
          </a:p>
          <a:p>
            <a:pPr marL="857250" lvl="1" indent="-457200" eaLnBrk="1" hangingPunct="1"/>
            <a:endParaRPr lang="en-US" altLang="en-US" smtClean="0"/>
          </a:p>
        </p:txBody>
      </p:sp>
      <p:pic>
        <p:nvPicPr>
          <p:cNvPr id="4813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1676400"/>
            <a:ext cx="6096000" cy="4684713"/>
          </a:xfrm>
          <a:noFill/>
        </p:spPr>
      </p:pic>
      <p:sp>
        <p:nvSpPr>
          <p:cNvPr id="48133" name="AutoShape 4" descr="data:image/jpeg;base64,/9j/4AAQSkZJRgABAQAAAQABAAD/2wBDAAkGBwgHBgkIBwgKCgkLDRYPDQwMDRsUFRAWIB0iIiAdHx8kKDQsJCYxJx8fLT0tMTU3Ojo6Iys/RD84QzQ5Ojf/2wBDAQoKCg0MDRoPDxo3JR8lNzc3Nzc3Nzc3Nzc3Nzc3Nzc3Nzc3Nzc3Nzc3Nzc3Nzc3Nzc3Nzc3Nzc3Nzc3Nzc3Nzf/wAARCACLAIsDASIAAhEBAxEB/8QAGwABAQADAQEBAAAAAAAAAAAAAAIBAwQFBgf/xAA0EAABBAEBBgMGBgIDAAAAAAABAAIDEQQhBRITMUFRImGBBjJScZGxFBViocHw4fEjctH/xAAZAQEAAwEBAAAAAAAAAAAAAAAAAgMEAQX/xAAeEQACAwADAQEBAAAAAAAAAAAAAQIREgMEITFBIv/aAAwDAQACEQMRAD8A/aKSldJSy5KqIpKV0lJkURSUrpKTAoikpXSUmRRFJSukpMiiKSldJS7k7RFJSukpMiiKSlspKTAo10lLZSUmBRVJSqkpXZJ0RSzSqkpMiiaXFnZhhIijFyEWb6LvpeBkP4mTK8ct6h8hp/CVR1I2fjMm74npuhbo9ovGksTXebDX7LyHxz/inyRyl4GphBA5Dwj1sk+i0jLycUvZkAT7pbb2VQu7B0Ha/kdT3iS8Ppos2CVwbZY48g8V/hdVL5qDKhyDuMDjobtun15Hn0Xu7Pe6THG8bLSRfddXpFo6KSlSUpZOUTS4TtBgzDBuE+LdBB6rsnlbDE57zQAteBsdrpdpOe8attx17/7Uox+tk4x8s+hpKVJSjkhRNLNLNJSZFGVhTaJYspLU2s2liyMmXhY8knwtJ9V8yzIjMphD/GKFUeovnyXsbal3MZsYOr3a/If0LxBjxGTiAFr7veB6661y5E9FFuyS+EflxZxDj5EjC473iceZGpJvXXXW619Jjl2jEK4Bka0kOLrs18PU6d//AC+1olHIsf8A9tD9dfstnEr3o3jvQ3vslHaIxrkZxHxNjcSQ6tbonrQ8/qvdw2cPGjHUiz6ryoalLQ0hwJrQr2gdF2zjKS1NrzfaDMOHsqaRrt17huMIOoJUl66OR/p0j5z21zXv2rj40ZduY7OI8jlZ5f3zWfZPKyJdsthEpMbMcukB1sk6fdeKMuVzt90jy6+bjZ+q9v2PyI27TlYIRxJo/FID27hehKGOFo3ThjjaPtbS1FrNrzdGCyrS1NpaaFk2lqLS1VohZdpai1i1zQs8fbU2/ltj6Mb+5/oWmFoLbOi55pePlSSfG6/TouniMhgdJIaY0amiaViL0vDeGEfJZIo0uPGzo8jfONNHLG0Ab7HB2vax/dV1xC22eZUh8OrCbc4d8Itd9rlwxTCe5XRaqcvSqT9KtfP+1sE2VBBHFRa1xLm9fL+V7trjyceWZ2/HTh+kqXHNqVo7xycZWfByYb4hVEHsRS972IxiJsrIe2qAY0nz1P2C9OfHdo2Vlj9QXdgQRY8AEUbWWbO6Ks91q5e03xuLNXL2XKDT/TstLUWlrDoxWXaWotLTRyybS1rtLVGyFmy1z503CxJXA61Q+Z0Wy15u2pP+KOK/edvH0/2pQdyolD2SPOgbbgOgXRkzPgjDmQSS2dRGW2PPUj9loZIyEFz7J6AdVEmRJICB4bFDqtRr/TbhuEjDK1pbxXb2oo9hfoAuljQ/KBEzTw2jeYHm28+gPXTn2WnCaA1jByaAF3wxtDy4A+NwJvyH+FxukRk/074xuMa3sFVqLS1kczI2Zlc4RuMbQ54BoHqVjBx4sSERwAQtJLi3mN46nX5rLCC4WRZ5LoBAbZpaeD1WWQ99Nc8hAAeGkHqDz9CoGgpcs00eRksYyNr2NJLng+48HlXdb7UexKmkcm/w2WlrXaWs2iuzZaWtdpabFk2lqLS1RohZdrxtpP4mW4DUMAAXqlwaCTyC8Sy57nnmTa09b1tl/ArdmWM3ulrZwGfDS2Qx00d1mLIbIZY3C3McG330B/lbDSZghDDYNruh532C52jXRdEWjT5lVdiWYFXLKom60tRaWvP0ZLObIGPNkxxzPc17NQ4e6L7roH5hE33ocht6H3DX2USgSPc3gMkZGzxuIDjvaeGuY0JWsHBbI1sMhhdHQLAS0dgD0PZevxKopF8VRUEcYlfKMVkMjid5wrxa89F0Wp3geWo7pa8zm5NTZVN2yrS1Fpaq0Rsu0tRaWmhZi0tSip0Rs15ZP4d1czovPa1ek4BwIPIrmdC5vRb+pyRSaf008EopUznmldG0gAX0WjZrXW4vO8S4uc6qsrvLQRT2gjsQsigKAAHktppIZFIMszGTwblBlnn9u/8ARr2t0AC0sF0PNbbWDuT/AKUTJ2H7RVoHhpt3uhSol1ZSzcXs0imHskaWYUrcmHIgl48MLZ3mGN25vyOdvNLh1NaWSOvfTydj7U9odpPkdtrY35VwwxrY3bs3EdrvkOB0Hu1qevZei5jg7eaT8wVugfI51Pe4gdCbXry5cwbNb8VnTazalF4mjFZVpalEsGbS1hEsBERROBERAYIvop3G9laKyPLOPxklOS+MwAANFlEUG23bON39CUiLhwgxtPT6LLWBvK1SKb5JNU2S06qwiIoEQiIgCIiAIiIAiIgCIiAIiIAiIgCIiAIiIAiIgCIiA//Z"/>
          <p:cNvSpPr>
            <a:spLocks noChangeAspect="1" noChangeArrowheads="1"/>
          </p:cNvSpPr>
          <p:nvPr/>
        </p:nvSpPr>
        <p:spPr bwMode="auto">
          <a:xfrm>
            <a:off x="84138" y="-547688"/>
            <a:ext cx="15240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Non-invasive tests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eaLnBrk="1" hangingPunct="1">
              <a:buFont typeface="Arial" charset="0"/>
              <a:buNone/>
              <a:defRPr/>
            </a:pPr>
            <a:r>
              <a:rPr lang="en-US" dirty="0" smtClean="0"/>
              <a:t>2.	Fecal antigen test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Not widely used yet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Simple test 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may not be reliable for evaluation of success of eradication treatment of </a:t>
            </a:r>
            <a:r>
              <a:rPr lang="en-US" i="1" dirty="0" smtClean="0"/>
              <a:t>H. pylori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Sensitivity  -92%</a:t>
            </a:r>
          </a:p>
          <a:p>
            <a:pPr marL="857250" lvl="1" indent="-457200" eaLnBrk="1" hangingPunct="1">
              <a:defRPr/>
            </a:pPr>
            <a:r>
              <a:rPr lang="en-US" dirty="0" smtClean="0"/>
              <a:t>Specificity – 94%</a:t>
            </a:r>
          </a:p>
          <a:p>
            <a:pPr marL="857250" lvl="1" indent="-457200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49156" name="Picture 6" descr="http://t3.gstatic.com/images?q=tbn:ANd9GcQoka05OFCoK-xlQn2ecd3vll8AEEaoEwM1KAC981RoBljpV0nv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0" y="1457325"/>
            <a:ext cx="4165600" cy="31242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smtClean="0"/>
              <a:t>Non-invasive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6908800" cy="4525963"/>
          </a:xfrm>
        </p:spPr>
        <p:txBody>
          <a:bodyPr/>
          <a:lstStyle/>
          <a:p>
            <a:pPr marL="514350" indent="-514350" eaLnBrk="1" hangingPunct="1">
              <a:buFont typeface="Arial" charset="0"/>
              <a:buNone/>
              <a:defRPr/>
            </a:pPr>
            <a:r>
              <a:rPr lang="en-US" dirty="0" smtClean="0"/>
              <a:t>3.	Serology –ELISA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Detect Abs</a:t>
            </a:r>
          </a:p>
          <a:p>
            <a:pPr marL="914400" lvl="1" indent="-514350" eaLnBrk="1" hangingPunct="1">
              <a:defRPr/>
            </a:pPr>
            <a:r>
              <a:rPr lang="en-US" dirty="0" smtClean="0"/>
              <a:t>Mainly used for epidemiological studies</a:t>
            </a:r>
          </a:p>
          <a:p>
            <a:pPr lvl="1" eaLnBrk="1" hangingPunct="1">
              <a:defRPr/>
            </a:pPr>
            <a:r>
              <a:rPr lang="en-US" dirty="0" smtClean="0"/>
              <a:t>Insufficient reliability for routine screening</a:t>
            </a:r>
          </a:p>
          <a:p>
            <a:pPr lvl="1" eaLnBrk="1" hangingPunct="1">
              <a:defRPr/>
            </a:pPr>
            <a:r>
              <a:rPr lang="en-US" dirty="0" smtClean="0"/>
              <a:t>cannot prove ongoing infection due to immunological memory</a:t>
            </a:r>
          </a:p>
          <a:p>
            <a:pPr lvl="1" eaLnBrk="1" hangingPunct="1">
              <a:defRPr/>
            </a:pPr>
            <a:r>
              <a:rPr lang="en-US" dirty="0" smtClean="0"/>
              <a:t>Sensitivity -80-90%</a:t>
            </a:r>
          </a:p>
          <a:p>
            <a:pPr lvl="1" eaLnBrk="1" hangingPunct="1">
              <a:defRPr/>
            </a:pPr>
            <a:r>
              <a:rPr lang="en-US" dirty="0" smtClean="0"/>
              <a:t>Specificity 70-88%</a:t>
            </a:r>
          </a:p>
          <a:p>
            <a:pPr lvl="1" eaLnBrk="1" hangingPunct="1">
              <a:defRPr/>
            </a:pPr>
            <a:endParaRPr lang="en-US" dirty="0"/>
          </a:p>
        </p:txBody>
      </p:sp>
      <p:pic>
        <p:nvPicPr>
          <p:cNvPr id="50180" name="Picture 8" descr="http://t2.gstatic.com/images?q=tbn:ANd9GcT5GQfAhJUO2R0E2iD7nyZ7KNk5nr9weQSFVgfj08K3RIEhloI_TA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24800" y="2057400"/>
            <a:ext cx="4267200" cy="23971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Treatment</a:t>
            </a:r>
          </a:p>
        </p:txBody>
      </p:sp>
      <p:sp>
        <p:nvSpPr>
          <p:cNvPr id="49155" name="Content Placeholder 7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Prevents recurrence of ulcers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Although </a:t>
            </a:r>
            <a:r>
              <a:rPr lang="en-US" i="1" dirty="0" smtClean="0"/>
              <a:t>H. pylori</a:t>
            </a:r>
            <a:r>
              <a:rPr lang="en-US" dirty="0" smtClean="0"/>
              <a:t> is sensitive to a wide range of antibiotics in vitro, they all fail as </a:t>
            </a:r>
            <a:r>
              <a:rPr lang="en-US" dirty="0" err="1" smtClean="0"/>
              <a:t>monotherapy</a:t>
            </a:r>
            <a:r>
              <a:rPr lang="en-US" dirty="0" smtClean="0"/>
              <a:t> in vivo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This is related to the niche of </a:t>
            </a:r>
            <a:r>
              <a:rPr lang="en-US" i="1" dirty="0" smtClean="0"/>
              <a:t>H. pylori</a:t>
            </a:r>
            <a:r>
              <a:rPr lang="en-US" dirty="0" smtClean="0"/>
              <a:t>, residing at lower pH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The most effective single drug is </a:t>
            </a:r>
            <a:r>
              <a:rPr lang="en-US" dirty="0" err="1" smtClean="0"/>
              <a:t>clarithromycin</a:t>
            </a:r>
            <a:r>
              <a:rPr lang="en-US" dirty="0" smtClean="0"/>
              <a:t> 	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eradication rate of 40% when given twice daily for 10 to 14 days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Triple therapies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 combining twice-daily-dosed PPI with Two antibiotics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Treatment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2192000" cy="5486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  Antibiotics effective</a:t>
            </a:r>
          </a:p>
          <a:p>
            <a:pPr eaLnBrk="1" hangingPunct="1"/>
            <a:r>
              <a:rPr lang="en-US" altLang="en-US" sz="2400" smtClean="0"/>
              <a:t>macrolides (clarithromycin, sometimes azithromycin)</a:t>
            </a:r>
          </a:p>
          <a:p>
            <a:pPr eaLnBrk="1" hangingPunct="1"/>
            <a:r>
              <a:rPr lang="en-US" altLang="en-US" sz="2400" smtClean="0"/>
              <a:t>Tetracycline</a:t>
            </a:r>
          </a:p>
          <a:p>
            <a:pPr eaLnBrk="1" hangingPunct="1"/>
            <a:r>
              <a:rPr lang="en-US" altLang="en-US" sz="2400" smtClean="0"/>
              <a:t>Amoxicillin</a:t>
            </a:r>
          </a:p>
          <a:p>
            <a:pPr eaLnBrk="1" hangingPunct="1"/>
            <a:r>
              <a:rPr lang="en-US" altLang="en-US" sz="2400" smtClean="0"/>
              <a:t>imidazoles (metronidazole and tinidazole)</a:t>
            </a:r>
          </a:p>
          <a:p>
            <a:pPr lvl="1" eaLnBrk="1" hangingPunct="1"/>
            <a:endParaRPr lang="en-US" altLang="en-US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smtClean="0"/>
              <a:t>  Triple therapies </a:t>
            </a:r>
          </a:p>
          <a:p>
            <a:pPr lvl="1" eaLnBrk="1" hangingPunct="1"/>
            <a:r>
              <a:rPr lang="en-US" altLang="en-US" smtClean="0"/>
              <a:t>Use a PPI + amoxicillin 1g +clarithromycin 500 mg regimen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			(b.d dose for 14 days)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smtClean="0"/>
              <a:t>					or</a:t>
            </a:r>
          </a:p>
          <a:p>
            <a:pPr lvl="1" eaLnBrk="1" hangingPunct="1"/>
            <a:r>
              <a:rPr lang="en-US" altLang="en-US" smtClean="0"/>
              <a:t> PPI + metronidazole 500mg + clarithromycin 500mg regimen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/>
              <a:t>				 (b.d dose for 14 days)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Treatment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>
            <a:normAutofit lnSpcReduction="10000"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Various treatment durations, doses, and drug combinations have been studied, but none have consistently reached eradication levels in excess of 90 to 95%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Treatment failures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Due to insufficient therapy adherence, often because of side effects, 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dirty="0" smtClean="0"/>
              <a:t>Due to the presence of antimicrobial resistance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err="1" smtClean="0"/>
              <a:t>Clarithromycin</a:t>
            </a:r>
            <a:r>
              <a:rPr lang="en-US" dirty="0" smtClean="0"/>
              <a:t> resistance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Ulcers can recur in the absence of successful </a:t>
            </a:r>
            <a:r>
              <a:rPr lang="en-US" i="1" dirty="0" smtClean="0"/>
              <a:t>H pylori</a:t>
            </a:r>
            <a:r>
              <a:rPr lang="en-US" dirty="0" smtClean="0"/>
              <a:t> eradication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Prevention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smtClean="0"/>
              <a:t>Increasing amounts of antimicrobial resistance in </a:t>
            </a:r>
            <a:r>
              <a:rPr lang="en-US" altLang="en-US" i="1" smtClean="0"/>
              <a:t>H. pylori</a:t>
            </a:r>
            <a:r>
              <a:rPr lang="en-US" altLang="en-US" smtClean="0"/>
              <a:t> have created the need for a prevention strategy. </a:t>
            </a:r>
          </a:p>
          <a:p>
            <a:pPr eaLnBrk="1" hangingPunct="1"/>
            <a:r>
              <a:rPr lang="en-US" altLang="en-US" smtClean="0"/>
              <a:t>Scientists have conducted extensive vaccine studies using mouse models that have shown promising results</a:t>
            </a:r>
          </a:p>
          <a:p>
            <a:pPr eaLnBrk="1" hangingPunct="1"/>
            <a:r>
              <a:rPr lang="en-US" altLang="en-US" smtClean="0"/>
              <a:t>Dietary measures</a:t>
            </a:r>
          </a:p>
          <a:p>
            <a:pPr eaLnBrk="1" hangingPunct="1"/>
            <a:r>
              <a:rPr lang="en-US" altLang="en-US" smtClean="0"/>
              <a:t>Probiotics - prevent infection with pathogenic bacteria  </a:t>
            </a:r>
          </a:p>
          <a:p>
            <a:pPr eaLnBrk="1" hangingPunct="1"/>
            <a:r>
              <a:rPr lang="en-US" altLang="en-US" smtClean="0"/>
              <a:t>Improvement of living conditions and life style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064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259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dirty="0" smtClean="0"/>
              <a:t>Microbiology of </a:t>
            </a:r>
            <a:r>
              <a:rPr lang="en-US" i="1" dirty="0" err="1" smtClean="0"/>
              <a:t>H.pylori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Morphology and culture characteristics</a:t>
            </a:r>
            <a:endParaRPr lang="en-US" i="1" dirty="0" smtClean="0"/>
          </a:p>
          <a:p>
            <a:pPr lvl="1" eaLnBrk="1" hangingPunct="1">
              <a:defRPr/>
            </a:pPr>
            <a:r>
              <a:rPr lang="en-US" dirty="0" smtClean="0"/>
              <a:t>Epidemiology</a:t>
            </a:r>
          </a:p>
          <a:p>
            <a:pPr lvl="1" eaLnBrk="1" hangingPunct="1">
              <a:defRPr/>
            </a:pPr>
            <a:r>
              <a:rPr lang="en-US" dirty="0" smtClean="0"/>
              <a:t>Transmission</a:t>
            </a:r>
          </a:p>
          <a:p>
            <a:pPr lvl="1" eaLnBrk="1" hangingPunct="1">
              <a:defRPr/>
            </a:pPr>
            <a:r>
              <a:rPr lang="en-US" dirty="0" err="1" smtClean="0"/>
              <a:t>Virulance</a:t>
            </a:r>
            <a:r>
              <a:rPr lang="en-US" dirty="0" smtClean="0"/>
              <a:t> factors</a:t>
            </a:r>
          </a:p>
          <a:p>
            <a:pPr lvl="1" eaLnBrk="1" hangingPunct="1">
              <a:defRPr/>
            </a:pPr>
            <a:r>
              <a:rPr lang="en-US" dirty="0" smtClean="0"/>
              <a:t>Pathogenesis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Clinical presentations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Diagnosis</a:t>
            </a:r>
          </a:p>
          <a:p>
            <a:pPr lvl="1" eaLnBrk="1" hangingPunct="1">
              <a:defRPr/>
            </a:pPr>
            <a:r>
              <a:rPr lang="en-US" dirty="0" smtClean="0"/>
              <a:t>Invasive methods</a:t>
            </a:r>
          </a:p>
          <a:p>
            <a:pPr lvl="1" eaLnBrk="1" hangingPunct="1">
              <a:defRPr/>
            </a:pPr>
            <a:r>
              <a:rPr lang="en-US" dirty="0" smtClean="0"/>
              <a:t>Non-invasive methods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Treatment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r>
              <a:rPr lang="en-US" altLang="en-US" smtClean="0"/>
              <a:t>Microbiology of </a:t>
            </a:r>
            <a:r>
              <a:rPr lang="en-US" altLang="en-US" i="1" smtClean="0"/>
              <a:t>H. pylori</a:t>
            </a:r>
          </a:p>
          <a:p>
            <a:pPr eaLnBrk="1" hangingPunct="1"/>
            <a:r>
              <a:rPr lang="en-US" altLang="en-US" smtClean="0"/>
              <a:t>Epidemiology</a:t>
            </a:r>
          </a:p>
          <a:p>
            <a:pPr eaLnBrk="1" hangingPunct="1"/>
            <a:r>
              <a:rPr lang="en-US" altLang="en-US" smtClean="0"/>
              <a:t>Pathogenesis and clinical presentations</a:t>
            </a:r>
          </a:p>
          <a:p>
            <a:pPr eaLnBrk="1" hangingPunct="1"/>
            <a:r>
              <a:rPr lang="en-US" altLang="en-US" smtClean="0"/>
              <a:t>Diagnosis</a:t>
            </a:r>
          </a:p>
          <a:p>
            <a:pPr eaLnBrk="1" hangingPunct="1"/>
            <a:r>
              <a:rPr lang="en-US" altLang="en-US" smtClean="0"/>
              <a:t>Treatment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051013_nobel_hmed_7a.hmedium                                   00014162iMac                           BC5E78F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95400"/>
            <a:ext cx="9702800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2"/>
          <p:cNvSpPr>
            <a:spLocks noGrp="1"/>
          </p:cNvSpPr>
          <p:nvPr>
            <p:ph type="title"/>
          </p:nvPr>
        </p:nvSpPr>
        <p:spPr>
          <a:xfrm>
            <a:off x="533400" y="15240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History</a:t>
            </a:r>
          </a:p>
        </p:txBody>
      </p:sp>
      <p:sp>
        <p:nvSpPr>
          <p:cNvPr id="18436" name="Content Placeholder 3"/>
          <p:cNvSpPr>
            <a:spLocks noGrp="1"/>
          </p:cNvSpPr>
          <p:nvPr>
            <p:ph idx="1"/>
          </p:nvPr>
        </p:nvSpPr>
        <p:spPr>
          <a:xfrm>
            <a:off x="3276600" y="3352800"/>
            <a:ext cx="8001000" cy="2522538"/>
          </a:xfrm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838200" y="1757363"/>
            <a:ext cx="10515600" cy="4351337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Was widely believed that PUD was caused by excess acid in the stomach (hyperacidity theory)</a:t>
            </a:r>
          </a:p>
          <a:p>
            <a:pPr lvl="1" eaLnBrk="1" hangingPunct="1"/>
            <a:r>
              <a:rPr lang="en-US" altLang="en-US" smtClean="0"/>
              <a:t>Over past 30 years, acid control was the primary method of treatment for PUD, with only partial success.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This belief was altered when two scientists Warren and Marshall effectively proved Koch's postulates for causation of PUD by </a:t>
            </a:r>
            <a:r>
              <a:rPr lang="en-US" altLang="en-US" i="1" smtClean="0"/>
              <a:t>H. pylori</a:t>
            </a:r>
            <a:r>
              <a:rPr lang="en-US" altLang="en-US" smtClean="0"/>
              <a:t> through a series of experiments in the 1980s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History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Marshall intentionally consumed </a:t>
            </a:r>
            <a:r>
              <a:rPr lang="en-US" altLang="en-US" i="1" smtClean="0"/>
              <a:t>H. pylori</a:t>
            </a:r>
            <a:r>
              <a:rPr lang="en-US" altLang="en-US" smtClean="0"/>
              <a:t> and became ill. He took antibiotics and was relieved of his symptoms.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Now, it is agreed that </a:t>
            </a:r>
            <a:r>
              <a:rPr lang="en-US" altLang="en-US" i="1" smtClean="0"/>
              <a:t>H. pylori</a:t>
            </a:r>
            <a:r>
              <a:rPr lang="en-US" altLang="en-US" smtClean="0"/>
              <a:t> is the primary nondrug cause of PUD, and recommend treatment to  eradicate it.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2005, Barry Marshall and Robin Warren were awarded the Nobel Prize in Physiology or Medicine for their discovery that peptic ulcer disease (PUD) was primarily caused by </a:t>
            </a:r>
            <a:r>
              <a:rPr lang="en-US" altLang="en-US" i="1" smtClean="0"/>
              <a:t>Helicobacter pylori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medicine.jpg                                                   00014162iMac                           BC5E78F5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"/>
            <a:ext cx="1930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 descr="&#10;warren.jpg                                                     00014162iMac                           BC5E78F5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2133600"/>
            <a:ext cx="3238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marshall.jpg                                                   00014162iMac                           BC5E78F5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588" y="2133600"/>
            <a:ext cx="32385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2032000" y="1279525"/>
            <a:ext cx="934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4246563" y="974725"/>
            <a:ext cx="733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2438400" y="573088"/>
            <a:ext cx="5403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rgbClr val="003366"/>
                </a:solidFill>
                <a:latin typeface="Arial" panose="020B0604020202020204" pitchFamily="34" charset="0"/>
              </a:rPr>
              <a:t>The Nobel Prize in Physiology or Medicine 2005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fr-FR" altLang="en-US" sz="1800"/>
          </a:p>
        </p:txBody>
      </p:sp>
      <p:sp>
        <p:nvSpPr>
          <p:cNvPr id="21512" name="Text Box 11"/>
          <p:cNvSpPr txBox="1">
            <a:spLocks noChangeArrowheads="1"/>
          </p:cNvSpPr>
          <p:nvPr/>
        </p:nvSpPr>
        <p:spPr bwMode="auto">
          <a:xfrm>
            <a:off x="2844800" y="1143000"/>
            <a:ext cx="86566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 b="1">
                <a:latin typeface="Arial" panose="020B0604020202020204" pitchFamily="34" charset="0"/>
              </a:rPr>
              <a:t>"for their discovery of the bacterium </a:t>
            </a:r>
            <a:r>
              <a:rPr lang="fr-FR" altLang="en-US" sz="1800" b="1" i="1">
                <a:latin typeface="Arial" panose="020B0604020202020204" pitchFamily="34" charset="0"/>
              </a:rPr>
              <a:t>Helicobacter pylori</a:t>
            </a:r>
            <a:r>
              <a:rPr lang="fr-FR" altLang="en-US" sz="1800" b="1">
                <a:latin typeface="Arial" panose="020B0604020202020204" pitchFamily="34" charset="0"/>
              </a:rPr>
              <a:t> and its role in gastritis and peptic ulcer disease"</a:t>
            </a:r>
          </a:p>
        </p:txBody>
      </p:sp>
      <p:sp>
        <p:nvSpPr>
          <p:cNvPr id="21513" name="Text Box 12"/>
          <p:cNvSpPr txBox="1">
            <a:spLocks noChangeArrowheads="1"/>
          </p:cNvSpPr>
          <p:nvPr/>
        </p:nvSpPr>
        <p:spPr bwMode="auto">
          <a:xfrm>
            <a:off x="1117600" y="5715000"/>
            <a:ext cx="23653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rgbClr val="000000"/>
                </a:solidFill>
                <a:latin typeface="Verdana" panose="020B0604030504040204" pitchFamily="34" charset="0"/>
              </a:rPr>
              <a:t>Barry J. Marshall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rgbClr val="000000"/>
                </a:solidFill>
                <a:latin typeface="Verdana" panose="020B0604030504040204" pitchFamily="34" charset="0"/>
              </a:rPr>
              <a:t>          Australia</a:t>
            </a:r>
          </a:p>
        </p:txBody>
      </p:sp>
      <p:sp>
        <p:nvSpPr>
          <p:cNvPr id="21514" name="Text Box 13"/>
          <p:cNvSpPr txBox="1">
            <a:spLocks noChangeArrowheads="1"/>
          </p:cNvSpPr>
          <p:nvPr/>
        </p:nvSpPr>
        <p:spPr bwMode="auto">
          <a:xfrm>
            <a:off x="7112000" y="5715000"/>
            <a:ext cx="22621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rgbClr val="000000"/>
                </a:solidFill>
                <a:latin typeface="Verdana" panose="020B0604030504040204" pitchFamily="34" charset="0"/>
              </a:rPr>
              <a:t>J. Robin Warren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800" b="1">
                <a:solidFill>
                  <a:srgbClr val="000000"/>
                </a:solidFill>
                <a:latin typeface="Verdana" panose="020B0604030504040204" pitchFamily="34" charset="0"/>
              </a:rPr>
              <a:t>           Australia</a:t>
            </a:r>
          </a:p>
        </p:txBody>
      </p:sp>
      <p:sp>
        <p:nvSpPr>
          <p:cNvPr id="21515" name="Text Box 15"/>
          <p:cNvSpPr txBox="1">
            <a:spLocks noChangeArrowheads="1"/>
          </p:cNvSpPr>
          <p:nvPr/>
        </p:nvSpPr>
        <p:spPr bwMode="auto">
          <a:xfrm>
            <a:off x="7010400" y="3200400"/>
            <a:ext cx="246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6" name="Text Box 18"/>
          <p:cNvSpPr txBox="1">
            <a:spLocks noChangeArrowheads="1"/>
          </p:cNvSpPr>
          <p:nvPr/>
        </p:nvSpPr>
        <p:spPr bwMode="auto">
          <a:xfrm>
            <a:off x="8534400" y="6396038"/>
            <a:ext cx="1524000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400">
                <a:solidFill>
                  <a:srgbClr val="000000"/>
                </a:solidFill>
                <a:latin typeface="Verdana" panose="020B0604030504040204" pitchFamily="34" charset="0"/>
              </a:rPr>
              <a:t>b. 1937</a:t>
            </a:r>
            <a:endParaRPr lang="fr-FR" altLang="en-US" sz="1800"/>
          </a:p>
        </p:txBody>
      </p:sp>
      <p:sp>
        <p:nvSpPr>
          <p:cNvPr id="21517" name="Text Box 19"/>
          <p:cNvSpPr txBox="1">
            <a:spLocks noChangeArrowheads="1"/>
          </p:cNvSpPr>
          <p:nvPr/>
        </p:nvSpPr>
        <p:spPr bwMode="auto">
          <a:xfrm>
            <a:off x="2438400" y="6400800"/>
            <a:ext cx="877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altLang="en-US" sz="1400">
                <a:solidFill>
                  <a:srgbClr val="000000"/>
                </a:solidFill>
                <a:latin typeface="Verdana" panose="020B0604030504040204" pitchFamily="34" charset="0"/>
              </a:rPr>
              <a:t>b. 1951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altLang="en-US" i="1" smtClean="0"/>
              <a:t>Helicobacter pylori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11658600" cy="5334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Belongs to order </a:t>
            </a:r>
            <a:r>
              <a:rPr lang="en-US" i="1" dirty="0" err="1" smtClean="0"/>
              <a:t>Campylobacterales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Gram-negative rod, spiral bacterium </a:t>
            </a:r>
          </a:p>
          <a:p>
            <a:pPr eaLnBrk="1" hangingPunct="1">
              <a:defRPr/>
            </a:pPr>
            <a:r>
              <a:rPr lang="en-US" dirty="0" smtClean="0"/>
              <a:t>Has 2 to 6 </a:t>
            </a:r>
            <a:r>
              <a:rPr lang="en-US" dirty="0" err="1" smtClean="0"/>
              <a:t>unipolar</a:t>
            </a:r>
            <a:r>
              <a:rPr lang="en-US" dirty="0" smtClean="0"/>
              <a:t>, sheathed flagella - highly motile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Produces</a:t>
            </a:r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oxidase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catalase</a:t>
            </a: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 </a:t>
            </a:r>
            <a:r>
              <a:rPr lang="en-US" dirty="0" err="1" smtClean="0"/>
              <a:t>urease</a:t>
            </a:r>
            <a:r>
              <a:rPr lang="en-US" dirty="0" smtClean="0"/>
              <a:t> (Very high </a:t>
            </a:r>
            <a:r>
              <a:rPr lang="en-US" dirty="0" err="1" smtClean="0"/>
              <a:t>urease</a:t>
            </a:r>
            <a:r>
              <a:rPr lang="en-US" dirty="0" smtClean="0"/>
              <a:t> activity)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Lives only on gastric mucosa (or  gastric </a:t>
            </a:r>
            <a:r>
              <a:rPr lang="en-US" dirty="0" err="1" smtClean="0"/>
              <a:t>metaplasic</a:t>
            </a:r>
            <a:r>
              <a:rPr lang="en-US" dirty="0" smtClean="0"/>
              <a:t> mucosa)-  on the mucous layer</a:t>
            </a:r>
          </a:p>
          <a:p>
            <a:pPr lvl="1" eaLnBrk="1" hangingPunct="1">
              <a:defRPr/>
            </a:pPr>
            <a:r>
              <a:rPr lang="en-US" dirty="0" smtClean="0"/>
              <a:t>Do not invade mucosa</a:t>
            </a:r>
          </a:p>
          <a:p>
            <a:pPr lvl="1" eaLnBrk="1" hangingPunct="1">
              <a:defRPr/>
            </a:pPr>
            <a:r>
              <a:rPr lang="en-US" dirty="0" smtClean="0"/>
              <a:t>Mainly resides in gastric </a:t>
            </a:r>
            <a:r>
              <a:rPr lang="en-US" dirty="0" err="1" smtClean="0"/>
              <a:t>antrum</a:t>
            </a: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BCADD97-927A-440A-B555-5CC76731EF16}" vid="{7972DDC0-9480-4AA1-B69B-180F980BB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2780930</TotalTime>
  <Words>1349</Words>
  <Application>Microsoft Office PowerPoint</Application>
  <PresentationFormat>Widescreen</PresentationFormat>
  <Paragraphs>311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 Light</vt:lpstr>
      <vt:lpstr>Calibri</vt:lpstr>
      <vt:lpstr>Garamond</vt:lpstr>
      <vt:lpstr>Gill Sans MT</vt:lpstr>
      <vt:lpstr>Verdana</vt:lpstr>
      <vt:lpstr>Wingdings</vt:lpstr>
      <vt:lpstr>Theme1</vt:lpstr>
      <vt:lpstr>Peptic Ulcer Disease Microbiological aspect</vt:lpstr>
      <vt:lpstr>Case presentation</vt:lpstr>
      <vt:lpstr>PowerPoint Presentation</vt:lpstr>
      <vt:lpstr>Objectives</vt:lpstr>
      <vt:lpstr>History</vt:lpstr>
      <vt:lpstr>History</vt:lpstr>
      <vt:lpstr>History</vt:lpstr>
      <vt:lpstr>PowerPoint Presentation</vt:lpstr>
      <vt:lpstr>Helicobacter pylori</vt:lpstr>
      <vt:lpstr>Electron micrograph of H. pylori </vt:lpstr>
      <vt:lpstr>Helicobacter pylori</vt:lpstr>
      <vt:lpstr>Helicobacter pylori- Disease Types </vt:lpstr>
      <vt:lpstr>Helicobacter pylori- Other Associations</vt:lpstr>
      <vt:lpstr>Prevalence and Geographical  Distribution </vt:lpstr>
      <vt:lpstr>PowerPoint Presentation</vt:lpstr>
      <vt:lpstr>Transmission and Sources of Infection </vt:lpstr>
      <vt:lpstr>Growth requirements</vt:lpstr>
      <vt:lpstr>Virulence factors - for survival </vt:lpstr>
      <vt:lpstr> Virulent Factors- for pahogenicity </vt:lpstr>
      <vt:lpstr>Pathogenesis</vt:lpstr>
      <vt:lpstr>PowerPoint Presentation</vt:lpstr>
      <vt:lpstr>PowerPoint Presentation</vt:lpstr>
      <vt:lpstr>Host immunity</vt:lpstr>
      <vt:lpstr>Other Risk Factors for PUD</vt:lpstr>
      <vt:lpstr>Clinical features</vt:lpstr>
      <vt:lpstr>Alarm features</vt:lpstr>
      <vt:lpstr>Complications</vt:lpstr>
      <vt:lpstr>D/D for epigastric pain</vt:lpstr>
      <vt:lpstr>Diagnosis of H. pylori infection </vt:lpstr>
      <vt:lpstr>Invasive methods- endoscopic biopsy specimen</vt:lpstr>
      <vt:lpstr>Invasive methods- endoscopic biopsy specimen</vt:lpstr>
      <vt:lpstr>Invasive methods- endoscopic biopsy specimen</vt:lpstr>
      <vt:lpstr>Non-invasive tests</vt:lpstr>
      <vt:lpstr>Non-invasive tests</vt:lpstr>
      <vt:lpstr>Non-invasive tests</vt:lpstr>
      <vt:lpstr>Treatment</vt:lpstr>
      <vt:lpstr>Treatment</vt:lpstr>
      <vt:lpstr>Treatment</vt:lpstr>
      <vt:lpstr>Prevention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Peptic Ulcer Disease Microbiological aspect</dc:title>
  <dc:creator>win-7</dc:creator>
  <cp:lastModifiedBy>idapm1</cp:lastModifiedBy>
  <cp:revision>11</cp:revision>
  <dcterms:created xsi:type="dcterms:W3CDTF">2011-06-25T09:39:22Z</dcterms:created>
  <dcterms:modified xsi:type="dcterms:W3CDTF">2018-08-08T10:03:20Z</dcterms:modified>
</cp:coreProperties>
</file>