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8" r:id="rId3"/>
    <p:sldId id="257" r:id="rId4"/>
    <p:sldId id="264" r:id="rId5"/>
    <p:sldId id="259" r:id="rId6"/>
    <p:sldId id="258" r:id="rId7"/>
    <p:sldId id="260" r:id="rId8"/>
    <p:sldId id="261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4" r:id="rId20"/>
    <p:sldId id="273" r:id="rId21"/>
    <p:sldId id="280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81" r:id="rId30"/>
    <p:sldId id="297" r:id="rId31"/>
    <p:sldId id="291" r:id="rId32"/>
    <p:sldId id="298" r:id="rId33"/>
    <p:sldId id="282" r:id="rId34"/>
    <p:sldId id="294" r:id="rId35"/>
    <p:sldId id="296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30A48-A080-4E1E-9284-E34766E38AA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350DD-F539-4924-9B0B-D1FDE33A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6CD9-4F04-4C4F-8077-FA7EC0595DB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3D92-E8D6-4E48-999C-227C3BEED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da.org/member/pubs/journal/jour0801/genes_f3_4.jpg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usc.edu/hsc/dental/PTHL501/SC/c_sc_39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Salivary gland pathology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G </a:t>
            </a:r>
            <a:r>
              <a:rPr lang="en-US" dirty="0" err="1" smtClean="0"/>
              <a:t>Mahendra</a:t>
            </a:r>
            <a:endParaRPr lang="en-US" dirty="0" smtClean="0"/>
          </a:p>
          <a:p>
            <a:r>
              <a:rPr lang="en-US" dirty="0" smtClean="0"/>
              <a:t>Dept of Pathology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Tumours of salivary glands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Uncommon</a:t>
            </a:r>
          </a:p>
          <a:p>
            <a:r>
              <a:rPr lang="en-US" dirty="0" smtClean="0"/>
              <a:t>80% occurs in parotid gland</a:t>
            </a:r>
          </a:p>
          <a:p>
            <a:r>
              <a:rPr lang="en-US" dirty="0" smtClean="0"/>
              <a:t>85% are benign</a:t>
            </a:r>
          </a:p>
          <a:p>
            <a:r>
              <a:rPr lang="en-US" dirty="0" smtClean="0"/>
              <a:t>There are many types of tumours</a:t>
            </a:r>
          </a:p>
          <a:p>
            <a:pPr lvl="1"/>
            <a:r>
              <a:rPr lang="en-US" dirty="0" smtClean="0"/>
              <a:t>17 types of benign tumours</a:t>
            </a:r>
          </a:p>
          <a:p>
            <a:pPr lvl="1"/>
            <a:r>
              <a:rPr lang="en-US" dirty="0" smtClean="0"/>
              <a:t>22 types of malignant tumours</a:t>
            </a:r>
          </a:p>
          <a:p>
            <a:r>
              <a:rPr lang="en-US" dirty="0" smtClean="0"/>
              <a:t>Higher relative incidence of malignancy in minor salivary glands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Salivary gland tumours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 smtClean="0"/>
              <a:t>Most of the salivary gland tumours arises from</a:t>
            </a:r>
          </a:p>
          <a:p>
            <a:pPr lvl="1"/>
            <a:r>
              <a:rPr lang="en-US" dirty="0" err="1" smtClean="0"/>
              <a:t>Ductal</a:t>
            </a:r>
            <a:r>
              <a:rPr lang="en-US" dirty="0" smtClean="0"/>
              <a:t> lining epithelium</a:t>
            </a:r>
          </a:p>
          <a:p>
            <a:pPr lvl="1"/>
            <a:r>
              <a:rPr lang="en-US" dirty="0" smtClean="0"/>
              <a:t>Underlying </a:t>
            </a:r>
            <a:r>
              <a:rPr lang="en-US" dirty="0" err="1" smtClean="0"/>
              <a:t>myoepithelial</a:t>
            </a:r>
            <a:r>
              <a:rPr lang="en-US" dirty="0" smtClean="0"/>
              <a:t> layer</a:t>
            </a:r>
          </a:p>
          <a:p>
            <a:r>
              <a:rPr lang="en-US" dirty="0" smtClean="0"/>
              <a:t>Few arise from acini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Benign salivary gland tumours-adenomas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 smtClean="0"/>
              <a:t>Broadly classified into</a:t>
            </a:r>
          </a:p>
          <a:p>
            <a:pPr lvl="1"/>
            <a:r>
              <a:rPr lang="en-US" dirty="0" err="1" smtClean="0"/>
              <a:t>Pleomorphic</a:t>
            </a:r>
            <a:r>
              <a:rPr lang="en-US" dirty="0" smtClean="0"/>
              <a:t> adenoma</a:t>
            </a:r>
          </a:p>
          <a:p>
            <a:pPr lvl="1"/>
            <a:r>
              <a:rPr lang="en-US" dirty="0" err="1" smtClean="0"/>
              <a:t>Monomorphic</a:t>
            </a:r>
            <a:r>
              <a:rPr lang="en-US" dirty="0" smtClean="0"/>
              <a:t> adenoma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Pleomorphic</a:t>
            </a:r>
            <a:r>
              <a:rPr lang="en-US" dirty="0" smtClean="0">
                <a:solidFill>
                  <a:srgbClr val="00B050"/>
                </a:solidFill>
              </a:rPr>
              <a:t> adenoma</a:t>
            </a:r>
          </a:p>
          <a:p>
            <a:pPr lvl="1"/>
            <a:r>
              <a:rPr lang="en-US" dirty="0" smtClean="0"/>
              <a:t>Commonest tumor of salivary glands</a:t>
            </a:r>
          </a:p>
          <a:p>
            <a:pPr lvl="1"/>
            <a:r>
              <a:rPr lang="en-US" dirty="0" smtClean="0"/>
              <a:t>Commonest site is parotid gland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00B050"/>
                </a:solidFill>
              </a:rPr>
              <a:t>Pleomorphic</a:t>
            </a:r>
            <a:r>
              <a:rPr lang="en-US" dirty="0" smtClean="0">
                <a:solidFill>
                  <a:srgbClr val="00B050"/>
                </a:solidFill>
              </a:rPr>
              <a:t> adenoma</a:t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err="1" smtClean="0"/>
              <a:t>Macroscopy</a:t>
            </a:r>
            <a:endParaRPr lang="en-US" dirty="0" smtClean="0"/>
          </a:p>
          <a:p>
            <a:pPr lvl="1"/>
            <a:r>
              <a:rPr lang="en-US" dirty="0" smtClean="0"/>
              <a:t>Circumscribed</a:t>
            </a:r>
          </a:p>
          <a:p>
            <a:pPr lvl="1"/>
            <a:r>
              <a:rPr lang="en-US" dirty="0" smtClean="0"/>
              <a:t>Smooth or nodular surface</a:t>
            </a:r>
          </a:p>
          <a:p>
            <a:r>
              <a:rPr lang="en-US" dirty="0" smtClean="0"/>
              <a:t>Cut surface</a:t>
            </a:r>
          </a:p>
          <a:p>
            <a:pPr lvl="1"/>
            <a:r>
              <a:rPr lang="en-US" dirty="0" smtClean="0"/>
              <a:t>Grayish –white and bluish</a:t>
            </a:r>
          </a:p>
          <a:p>
            <a:pPr lvl="1"/>
            <a:r>
              <a:rPr lang="en-US" dirty="0" smtClean="0"/>
              <a:t>Solid and cystic</a:t>
            </a:r>
          </a:p>
          <a:p>
            <a:pPr lvl="1"/>
            <a:r>
              <a:rPr lang="en-US" dirty="0" smtClean="0"/>
              <a:t>Glistening</a:t>
            </a:r>
          </a:p>
          <a:p>
            <a:pPr lvl="1"/>
            <a:r>
              <a:rPr lang="en-US" dirty="0" smtClean="0"/>
              <a:t>Soft and </a:t>
            </a:r>
            <a:r>
              <a:rPr lang="en-US" dirty="0" err="1" smtClean="0"/>
              <a:t>mucoid</a:t>
            </a:r>
            <a:endParaRPr lang="en-US" dirty="0"/>
          </a:p>
        </p:txBody>
      </p:sp>
      <p:pic>
        <p:nvPicPr>
          <p:cNvPr id="4" name="Picture 3" descr="ple 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052" y="3810000"/>
            <a:ext cx="3134623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Pleomorphic</a:t>
            </a:r>
            <a:r>
              <a:rPr lang="en-US" dirty="0" smtClean="0"/>
              <a:t>”- mixed appearance</a:t>
            </a:r>
          </a:p>
          <a:p>
            <a:r>
              <a:rPr lang="en-US" dirty="0" smtClean="0"/>
              <a:t>Epithelial elements-ducts, acini, sheets or strands</a:t>
            </a:r>
          </a:p>
          <a:p>
            <a:r>
              <a:rPr lang="en-US" dirty="0" err="1" smtClean="0"/>
              <a:t>Myoepithelial</a:t>
            </a:r>
            <a:r>
              <a:rPr lang="en-US" dirty="0" smtClean="0"/>
              <a:t> elements –spindle/polygonal cells</a:t>
            </a:r>
          </a:p>
          <a:p>
            <a:r>
              <a:rPr lang="en-US" dirty="0" smtClean="0"/>
              <a:t>Mesenchymal elements </a:t>
            </a:r>
          </a:p>
          <a:p>
            <a:pPr lvl="1"/>
            <a:r>
              <a:rPr lang="en-US" dirty="0" err="1" smtClean="0"/>
              <a:t>mucoid</a:t>
            </a:r>
            <a:r>
              <a:rPr lang="en-US" dirty="0" smtClean="0"/>
              <a:t>, </a:t>
            </a:r>
            <a:r>
              <a:rPr lang="en-US" dirty="0" err="1" smtClean="0"/>
              <a:t>myxoid</a:t>
            </a:r>
            <a:r>
              <a:rPr lang="en-US" dirty="0" smtClean="0"/>
              <a:t> and </a:t>
            </a:r>
            <a:r>
              <a:rPr lang="en-US" dirty="0" err="1" smtClean="0"/>
              <a:t>chondroid</a:t>
            </a:r>
            <a:r>
              <a:rPr lang="en-US" dirty="0" smtClean="0"/>
              <a:t> </a:t>
            </a:r>
            <a:r>
              <a:rPr lang="en-US" dirty="0" err="1" smtClean="0"/>
              <a:t>stroma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Pleomorphic</a:t>
            </a:r>
            <a:r>
              <a:rPr lang="en-US" dirty="0" smtClean="0">
                <a:solidFill>
                  <a:srgbClr val="00B050"/>
                </a:solidFill>
              </a:rPr>
              <a:t> adenoma -microscopy</a:t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 descr="ple ad 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52677" y="4043325"/>
            <a:ext cx="2671725" cy="2509876"/>
          </a:xfrm>
          <a:prstGeom prst="rect">
            <a:avLst/>
          </a:prstGeom>
        </p:spPr>
      </p:pic>
      <p:pic>
        <p:nvPicPr>
          <p:cNvPr id="7" name="Picture 6" descr="ple adenoma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86200"/>
            <a:ext cx="245383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Benign salivary gland tumours of epithelial origin without a mesenchymal component.</a:t>
            </a:r>
          </a:p>
          <a:p>
            <a:r>
              <a:rPr lang="en-US" dirty="0" smtClean="0"/>
              <a:t>Various forms</a:t>
            </a:r>
          </a:p>
          <a:p>
            <a:pPr lvl="1"/>
            <a:r>
              <a:rPr lang="en-US" dirty="0" smtClean="0"/>
              <a:t>basal cell, </a:t>
            </a:r>
            <a:r>
              <a:rPr lang="en-US" dirty="0" err="1" smtClean="0"/>
              <a:t>canalicular</a:t>
            </a:r>
            <a:r>
              <a:rPr lang="en-US" dirty="0" smtClean="0"/>
              <a:t>, sebaceous, glycogen-rich and clear cell </a:t>
            </a:r>
          </a:p>
          <a:p>
            <a:r>
              <a:rPr lang="en-US" dirty="0" smtClean="0"/>
              <a:t>basal cell adenoma is the most common</a:t>
            </a:r>
          </a:p>
          <a:p>
            <a:r>
              <a:rPr lang="en-US" dirty="0" smtClean="0"/>
              <a:t>majority of </a:t>
            </a:r>
            <a:r>
              <a:rPr lang="en-US" dirty="0" err="1" smtClean="0"/>
              <a:t>monomorphic</a:t>
            </a:r>
            <a:r>
              <a:rPr lang="en-US" dirty="0" smtClean="0"/>
              <a:t> adenomas display nonaggressive behavior and are adequately treated with surgical excision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Monomorphic</a:t>
            </a:r>
            <a:r>
              <a:rPr kumimoji="0" lang="en-US" sz="1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adenoma</a:t>
            </a:r>
            <a:r>
              <a:rPr kumimoji="0" lang="en-US" sz="8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8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89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3" descr="neo03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790" y="4876800"/>
            <a:ext cx="3068162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Malignant salivary gland tumours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err="1" smtClean="0"/>
              <a:t>Mucoepidermoid</a:t>
            </a:r>
            <a:r>
              <a:rPr lang="en-US" dirty="0" smtClean="0"/>
              <a:t> carcinoma</a:t>
            </a:r>
          </a:p>
          <a:p>
            <a:r>
              <a:rPr lang="en-US" dirty="0" smtClean="0"/>
              <a:t>Malignant mixed tumour</a:t>
            </a:r>
          </a:p>
          <a:p>
            <a:r>
              <a:rPr lang="en-US" dirty="0" smtClean="0"/>
              <a:t>Adenoid cystic carcinoma</a:t>
            </a:r>
          </a:p>
          <a:p>
            <a:r>
              <a:rPr lang="en-US" dirty="0" err="1" smtClean="0"/>
              <a:t>Acinic</a:t>
            </a:r>
            <a:r>
              <a:rPr lang="en-US" dirty="0" smtClean="0"/>
              <a:t> cell carcinoma</a:t>
            </a:r>
          </a:p>
          <a:p>
            <a:r>
              <a:rPr lang="en-US" dirty="0" err="1" smtClean="0"/>
              <a:t>ductal</a:t>
            </a:r>
            <a:r>
              <a:rPr lang="en-US" dirty="0" smtClean="0"/>
              <a:t> </a:t>
            </a:r>
            <a:r>
              <a:rPr lang="en-US" dirty="0" err="1" smtClean="0"/>
              <a:t>adenocarcinoma</a:t>
            </a:r>
            <a:endParaRPr lang="en-US" dirty="0" smtClean="0"/>
          </a:p>
          <a:p>
            <a:r>
              <a:rPr lang="en-US" dirty="0" smtClean="0"/>
              <a:t>Undifferentiated carcinoma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Mucoepidermoid</a:t>
            </a:r>
            <a:r>
              <a:rPr lang="en-US" dirty="0" smtClean="0">
                <a:solidFill>
                  <a:srgbClr val="00B050"/>
                </a:solidFill>
              </a:rPr>
              <a:t> carcinoma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 smtClean="0"/>
              <a:t>Most common malignant salivary gland tumour</a:t>
            </a:r>
          </a:p>
          <a:p>
            <a:r>
              <a:rPr lang="en-US" dirty="0" smtClean="0"/>
              <a:t>Parotid gland and minor salivary glands of palate</a:t>
            </a:r>
          </a:p>
          <a:p>
            <a:r>
              <a:rPr lang="en-US" dirty="0" smtClean="0"/>
              <a:t>Could be induced by radiation</a:t>
            </a:r>
          </a:p>
          <a:p>
            <a:r>
              <a:rPr lang="en-US" dirty="0" smtClean="0"/>
              <a:t>Composed of </a:t>
            </a:r>
          </a:p>
          <a:p>
            <a:pPr lvl="1"/>
            <a:r>
              <a:rPr lang="en-US" dirty="0" err="1" smtClean="0"/>
              <a:t>Mucin</a:t>
            </a:r>
            <a:r>
              <a:rPr lang="en-US" dirty="0" smtClean="0"/>
              <a:t> producing cells</a:t>
            </a:r>
          </a:p>
          <a:p>
            <a:pPr lvl="1"/>
            <a:r>
              <a:rPr lang="en-US" dirty="0" smtClean="0"/>
              <a:t>Squamous cells</a:t>
            </a:r>
          </a:p>
          <a:p>
            <a:pPr lvl="1"/>
            <a:r>
              <a:rPr lang="en-US" dirty="0" smtClean="0"/>
              <a:t>Intermediate cells</a:t>
            </a:r>
          </a:p>
          <a:p>
            <a:pPr lvl="1"/>
            <a:r>
              <a:rPr lang="en-US" dirty="0" smtClean="0"/>
              <a:t>Clear  cells</a:t>
            </a:r>
          </a:p>
          <a:p>
            <a:r>
              <a:rPr lang="en-US" dirty="0" smtClean="0"/>
              <a:t>Depending on differentiation </a:t>
            </a:r>
          </a:p>
          <a:p>
            <a:pPr lvl="1"/>
            <a:r>
              <a:rPr lang="en-US" dirty="0" smtClean="0"/>
              <a:t>Low-intermediate –high grade tumours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s (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295400"/>
            <a:ext cx="3900488" cy="2921601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Muco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epidermoid</a:t>
            </a:r>
            <a:r>
              <a:rPr lang="en-US" dirty="0" smtClean="0">
                <a:solidFill>
                  <a:srgbClr val="00B050"/>
                </a:solidFill>
              </a:rPr>
              <a:t> carcinoma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 descr="images (6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3784081"/>
            <a:ext cx="3838575" cy="3073919"/>
          </a:xfrm>
          <a:prstGeom prst="rect">
            <a:avLst/>
          </a:prstGeom>
        </p:spPr>
      </p:pic>
      <p:pic>
        <p:nvPicPr>
          <p:cNvPr id="7" name="Picture 6" descr="images (7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64034" y="2235526"/>
            <a:ext cx="3104311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Adenoid cystic carcinoma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Second most common salivary gland malignancy </a:t>
            </a:r>
          </a:p>
          <a:p>
            <a:r>
              <a:rPr lang="en-US" dirty="0" smtClean="0"/>
              <a:t>Most common in the </a:t>
            </a:r>
            <a:r>
              <a:rPr lang="en-US" dirty="0" err="1" smtClean="0"/>
              <a:t>submandibular</a:t>
            </a:r>
            <a:r>
              <a:rPr lang="en-US" dirty="0" smtClean="0"/>
              <a:t>, sublingual and minor salivary glands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perineural</a:t>
            </a:r>
            <a:r>
              <a:rPr lang="en-US" dirty="0" smtClean="0"/>
              <a:t> invasion- presents with pain</a:t>
            </a:r>
            <a:endParaRPr lang="en-US" dirty="0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07" y="3505200"/>
            <a:ext cx="4505793" cy="2987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/>
              <a:t>At the end of this lecture the student should be able to</a:t>
            </a:r>
          </a:p>
          <a:p>
            <a:r>
              <a:rPr lang="en-US" dirty="0" smtClean="0"/>
              <a:t>Recapitulate the normal anatomy and physiology of salivary glands</a:t>
            </a:r>
          </a:p>
          <a:p>
            <a:r>
              <a:rPr lang="en-US" dirty="0" smtClean="0"/>
              <a:t>Describe the pathology of acute </a:t>
            </a:r>
            <a:r>
              <a:rPr lang="en-US" dirty="0" err="1" smtClean="0"/>
              <a:t>sialadenitis</a:t>
            </a:r>
            <a:endParaRPr lang="en-US" dirty="0" smtClean="0"/>
          </a:p>
          <a:p>
            <a:r>
              <a:rPr lang="en-US" dirty="0" smtClean="0"/>
              <a:t>Describe the </a:t>
            </a:r>
            <a:r>
              <a:rPr lang="en-US" dirty="0" err="1" smtClean="0"/>
              <a:t>aetiology</a:t>
            </a:r>
            <a:r>
              <a:rPr lang="en-US" dirty="0" smtClean="0"/>
              <a:t> , pathogenesis and pathology of chronic </a:t>
            </a:r>
            <a:r>
              <a:rPr lang="en-US" dirty="0" err="1" smtClean="0"/>
              <a:t>sialadenitis</a:t>
            </a:r>
            <a:endParaRPr lang="en-US" dirty="0" smtClean="0"/>
          </a:p>
          <a:p>
            <a:r>
              <a:rPr lang="en-US" dirty="0" smtClean="0"/>
              <a:t>List the common types of benign and malignant tumours of salivary glands and briefly describe the pathology of few of the </a:t>
            </a:r>
            <a:r>
              <a:rPr lang="en-US" smtClean="0"/>
              <a:t>common neoplasms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29516" cy="8382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Salivary gland pathology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Malignant mixed tumour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Occur in 3 forms</a:t>
            </a:r>
          </a:p>
          <a:p>
            <a:pPr lvl="1"/>
            <a:r>
              <a:rPr lang="en-US" dirty="0" smtClean="0"/>
              <a:t>Carcinoma ex-</a:t>
            </a:r>
            <a:r>
              <a:rPr lang="en-US" dirty="0" err="1" smtClean="0"/>
              <a:t>pleomorphic</a:t>
            </a:r>
            <a:r>
              <a:rPr lang="en-US" dirty="0" smtClean="0"/>
              <a:t> adenoma</a:t>
            </a:r>
          </a:p>
          <a:p>
            <a:pPr lvl="2"/>
            <a:r>
              <a:rPr lang="en-US" dirty="0" smtClean="0"/>
              <a:t>carcinoma develops from the epithelial component of a preexisting </a:t>
            </a:r>
            <a:r>
              <a:rPr lang="en-US" dirty="0" err="1" smtClean="0"/>
              <a:t>pleomorphic</a:t>
            </a:r>
            <a:r>
              <a:rPr lang="en-US" dirty="0" smtClean="0"/>
              <a:t> adenoma.</a:t>
            </a:r>
          </a:p>
          <a:p>
            <a:pPr lvl="1"/>
            <a:r>
              <a:rPr lang="en-US" dirty="0" err="1" smtClean="0"/>
              <a:t>Carcinosarcoma</a:t>
            </a:r>
            <a:endParaRPr lang="en-US" dirty="0" smtClean="0"/>
          </a:p>
          <a:p>
            <a:pPr lvl="2"/>
            <a:r>
              <a:rPr lang="en-US" dirty="0" smtClean="0"/>
              <a:t>metastatic lesions contain both the stromal and epithelial elements. </a:t>
            </a:r>
          </a:p>
          <a:p>
            <a:pPr lvl="1"/>
            <a:r>
              <a:rPr lang="en-US" dirty="0" smtClean="0"/>
              <a:t>metastasizing mixed tumor</a:t>
            </a:r>
          </a:p>
          <a:p>
            <a:pPr lvl="2"/>
            <a:r>
              <a:rPr lang="en-US" dirty="0" smtClean="0"/>
              <a:t>otherwise benign acting </a:t>
            </a:r>
            <a:r>
              <a:rPr lang="en-US" dirty="0" err="1" smtClean="0"/>
              <a:t>pleomorphic</a:t>
            </a:r>
            <a:r>
              <a:rPr lang="en-US" dirty="0" smtClean="0"/>
              <a:t> adenoma that develops metastatic deposits of tumor.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Premalignant and malignant oral lesions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Precursor lesions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/>
              <a:t>Most oral cancers develop from precancerous or potentially malignant lesions in the tissue lining the inside of the mouth.  </a:t>
            </a:r>
            <a:endParaRPr lang="en-US" dirty="0" smtClean="0"/>
          </a:p>
          <a:p>
            <a:r>
              <a:rPr lang="en-US" dirty="0" smtClean="0"/>
              <a:t>“epithelial </a:t>
            </a:r>
            <a:r>
              <a:rPr lang="en-US" dirty="0"/>
              <a:t>dysplasia</a:t>
            </a:r>
            <a:r>
              <a:rPr lang="en-US" dirty="0" smtClean="0"/>
              <a:t>.”</a:t>
            </a:r>
          </a:p>
          <a:p>
            <a:r>
              <a:rPr lang="en-US" dirty="0"/>
              <a:t>Overall, less than 10 percent of patients advance to cancer from a precancerous lesion. </a:t>
            </a:r>
            <a:endParaRPr lang="en-US" dirty="0" smtClean="0"/>
          </a:p>
          <a:p>
            <a:r>
              <a:rPr lang="en-US" dirty="0" smtClean="0"/>
              <a:t>The risk is high for high grade dysplasia</a:t>
            </a:r>
          </a:p>
          <a:p>
            <a:r>
              <a:rPr lang="en-US" dirty="0"/>
              <a:t>All patients with a history of precancerous lesions need to be followed closely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2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341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Clinical </a:t>
            </a:r>
            <a:r>
              <a:rPr lang="en-US" dirty="0"/>
              <a:t>presentations of precancerous </a:t>
            </a:r>
            <a:r>
              <a:rPr lang="en-US" dirty="0" smtClean="0"/>
              <a:t>lesions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991600" cy="544036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Leukoplakia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white patches </a:t>
            </a:r>
            <a:r>
              <a:rPr lang="en-US" dirty="0" smtClean="0"/>
              <a:t>with unexplainable cause.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most common </a:t>
            </a:r>
            <a:r>
              <a:rPr lang="en-US" dirty="0" err="1"/>
              <a:t>precancers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carry </a:t>
            </a:r>
            <a:r>
              <a:rPr lang="en-US" dirty="0"/>
              <a:t>the smallest </a:t>
            </a:r>
            <a:r>
              <a:rPr lang="en-US" dirty="0" smtClean="0"/>
              <a:t>chance </a:t>
            </a:r>
            <a:r>
              <a:rPr lang="en-US" dirty="0"/>
              <a:t>of developing into cancer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4038600"/>
            <a:ext cx="4343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What are the causes for a white patch in oral cavity?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54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Leukoplakia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https://www.nyuoralcancer.org/gfx/leukoplakia_2_4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87" y="2286000"/>
            <a:ext cx="5515813" cy="292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955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Clinical </a:t>
            </a:r>
            <a:r>
              <a:rPr lang="en-US" dirty="0"/>
              <a:t>presentations of precancerous lesions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Erythroplakia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unexplained reddish patches.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rarer </a:t>
            </a:r>
            <a:r>
              <a:rPr lang="en-US" dirty="0"/>
              <a:t>than white patches,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lesions </a:t>
            </a:r>
            <a:r>
              <a:rPr lang="en-US" dirty="0"/>
              <a:t>with a red component have the highest potential for becoming malignant.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3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Erythroplakia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s://www.nyuoralcancer.org/gfx/erythroplakia_4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40" y="2133600"/>
            <a:ext cx="5803360" cy="307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56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23988"/>
            <a:ext cx="8229600" cy="4525963"/>
          </a:xfrm>
        </p:spPr>
        <p:txBody>
          <a:bodyPr/>
          <a:lstStyle/>
          <a:p>
            <a:r>
              <a:rPr lang="en-US" dirty="0" err="1" smtClean="0"/>
              <a:t>Erythroleukoplakia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 descr="https://www.nyuoralcancer.org/gfx/erythroleukoplakia_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3810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8845" y="147419"/>
            <a:ext cx="82017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Clinical presentations of precancerous </a:t>
            </a:r>
            <a:endParaRPr lang="en-US" sz="4000" dirty="0" smtClean="0"/>
          </a:p>
          <a:p>
            <a:r>
              <a:rPr lang="en-US" sz="4000" dirty="0"/>
              <a:t>	</a:t>
            </a:r>
            <a:r>
              <a:rPr lang="en-US" sz="4000" dirty="0" smtClean="0"/>
              <a:t>		lesions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285999" y="4876800"/>
            <a:ext cx="64755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</a:rPr>
              <a:t>Red and white patches can appear combined.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7293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</a:t>
            </a:r>
            <a:r>
              <a:rPr lang="en-US" dirty="0" err="1"/>
              <a:t>precancers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Usually </a:t>
            </a:r>
            <a:r>
              <a:rPr lang="en-US" dirty="0"/>
              <a:t>asymptomatic and </a:t>
            </a:r>
            <a:r>
              <a:rPr lang="en-US" dirty="0" smtClean="0"/>
              <a:t>painless</a:t>
            </a:r>
          </a:p>
          <a:p>
            <a:r>
              <a:rPr lang="en-US" dirty="0"/>
              <a:t>Early </a:t>
            </a:r>
            <a:r>
              <a:rPr lang="en-US" dirty="0" smtClean="0"/>
              <a:t>detection </a:t>
            </a:r>
            <a:r>
              <a:rPr lang="en-US" dirty="0"/>
              <a:t>of precancerous lesions is critical to preventing a malignant transformation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Genetic studies could </a:t>
            </a:r>
            <a:r>
              <a:rPr lang="en-US" dirty="0"/>
              <a:t>determine </a:t>
            </a:r>
            <a:endParaRPr lang="en-US" dirty="0" smtClean="0"/>
          </a:p>
          <a:p>
            <a:pPr lvl="1"/>
            <a:r>
              <a:rPr lang="en-US" dirty="0" smtClean="0"/>
              <a:t>risk </a:t>
            </a:r>
            <a:r>
              <a:rPr lang="en-US" dirty="0"/>
              <a:t>for progression of </a:t>
            </a:r>
            <a:r>
              <a:rPr lang="en-US" dirty="0" err="1"/>
              <a:t>precancer</a:t>
            </a:r>
            <a:r>
              <a:rPr lang="en-US" dirty="0"/>
              <a:t> to cancer </a:t>
            </a:r>
            <a:endParaRPr lang="en-US" dirty="0" smtClean="0"/>
          </a:p>
          <a:p>
            <a:pPr lvl="1"/>
            <a:r>
              <a:rPr lang="en-US" dirty="0" smtClean="0"/>
              <a:t>risk </a:t>
            </a:r>
            <a:r>
              <a:rPr lang="en-US" dirty="0"/>
              <a:t>of </a:t>
            </a:r>
            <a:r>
              <a:rPr lang="en-US" dirty="0" smtClean="0"/>
              <a:t>metastasis </a:t>
            </a:r>
          </a:p>
          <a:p>
            <a:pPr lvl="1"/>
            <a:r>
              <a:rPr lang="en-US" dirty="0" smtClean="0"/>
              <a:t>tumor recurrence </a:t>
            </a:r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primary tumors.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7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cancer progression</a:t>
            </a:r>
            <a:endParaRPr lang="en-US" dirty="0"/>
          </a:p>
        </p:txBody>
      </p:sp>
      <p:pic>
        <p:nvPicPr>
          <p:cNvPr id="1026" name="Picture 2" descr="https://www.researchgate.net/profile/Shilin_Shukla/publication/231614089/figure/fig1/AS:601622493294609@1520449388304/Stages-of-oral-cancer-progress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210594"/>
            <a:ext cx="80962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32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uth_450.jpg"/>
          <p:cNvPicPr>
            <a:picLocks noChangeAspect="1"/>
          </p:cNvPicPr>
          <p:nvPr/>
        </p:nvPicPr>
        <p:blipFill>
          <a:blip r:embed="rId2"/>
          <a:srcRect l="4333" r="11792" b="6250"/>
          <a:stretch>
            <a:fillRect/>
          </a:stretch>
        </p:blipFill>
        <p:spPr>
          <a:xfrm>
            <a:off x="3566160" y="2743200"/>
            <a:ext cx="557784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Salivary glands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Major </a:t>
            </a:r>
            <a:r>
              <a:rPr lang="en-US" dirty="0" smtClean="0"/>
              <a:t> salivary glands</a:t>
            </a:r>
          </a:p>
          <a:p>
            <a:pPr lvl="1"/>
            <a:r>
              <a:rPr lang="en-US" dirty="0" smtClean="0"/>
              <a:t>Parotid</a:t>
            </a:r>
          </a:p>
          <a:p>
            <a:pPr lvl="1"/>
            <a:r>
              <a:rPr lang="en-US" dirty="0" err="1" smtClean="0"/>
              <a:t>Submandibular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sublingual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Minor </a:t>
            </a:r>
            <a:r>
              <a:rPr lang="en-US" dirty="0" smtClean="0"/>
              <a:t>salivary glands</a:t>
            </a:r>
          </a:p>
          <a:p>
            <a:pPr lvl="1"/>
            <a:r>
              <a:rPr lang="en-US" dirty="0" smtClean="0"/>
              <a:t>Numerous</a:t>
            </a:r>
          </a:p>
          <a:p>
            <a:pPr lvl="1"/>
            <a:r>
              <a:rPr lang="en-US" dirty="0" smtClean="0"/>
              <a:t>Intra-oral</a:t>
            </a:r>
          </a:p>
        </p:txBody>
      </p:sp>
      <p:sp>
        <p:nvSpPr>
          <p:cNvPr id="8194" name="AutoShape 2" descr="Salivary gla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oral cancer genet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5334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Carcinoma in situ</a:t>
            </a:r>
            <a:endParaRPr lang="en-US" dirty="0"/>
          </a:p>
        </p:txBody>
      </p:sp>
      <p:pic>
        <p:nvPicPr>
          <p:cNvPr id="4" name="Picture 6" descr="genes_f1_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9"/>
          <a:stretch/>
        </p:blipFill>
        <p:spPr bwMode="auto">
          <a:xfrm>
            <a:off x="473612" y="1828801"/>
            <a:ext cx="7750096" cy="26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73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Pathogenesis of SCC of oropharynx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smtClean="0"/>
              <a:t>Chewing of betel quid is the major cause in Asian region- areca nuts, lime and tobacco</a:t>
            </a:r>
          </a:p>
          <a:p>
            <a:r>
              <a:rPr lang="en-US" dirty="0" smtClean="0"/>
              <a:t>Tobacco </a:t>
            </a:r>
          </a:p>
          <a:p>
            <a:r>
              <a:rPr lang="en-US" dirty="0" smtClean="0"/>
              <a:t>Alcohol</a:t>
            </a:r>
          </a:p>
          <a:p>
            <a:r>
              <a:rPr lang="en-US" dirty="0" smtClean="0"/>
              <a:t>Chronic irritation</a:t>
            </a:r>
          </a:p>
          <a:p>
            <a:r>
              <a:rPr lang="en-US" dirty="0" smtClean="0"/>
              <a:t>Poor oral </a:t>
            </a:r>
            <a:r>
              <a:rPr lang="en-US" dirty="0" err="1" smtClean="0"/>
              <a:t>hygine</a:t>
            </a:r>
            <a:endParaRPr lang="en-US" dirty="0" smtClean="0"/>
          </a:p>
          <a:p>
            <a:r>
              <a:rPr lang="en-US" dirty="0" smtClean="0"/>
              <a:t>Human papilloma virus(HPV) associated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56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170" y="250020"/>
            <a:ext cx="887436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Squamous cell carcinoma of oropharynx</a:t>
            </a:r>
            <a:endParaRPr lang="en-US" dirty="0"/>
          </a:p>
        </p:txBody>
      </p:sp>
      <p:pic>
        <p:nvPicPr>
          <p:cNvPr id="2050" name="Picture 2" descr="Image result for oral cancer progress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6" b="6602"/>
          <a:stretch/>
        </p:blipFill>
        <p:spPr bwMode="auto">
          <a:xfrm>
            <a:off x="230148" y="1468699"/>
            <a:ext cx="2590801" cy="184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ropharyngeal cancer macroscop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2"/>
          <a:stretch/>
        </p:blipFill>
        <p:spPr bwMode="auto">
          <a:xfrm>
            <a:off x="3060155" y="1468699"/>
            <a:ext cx="2683718" cy="21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oropharyngeal cancer macrosco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oropharyngeal cancer macros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4" y="3968837"/>
            <a:ext cx="3174023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Image result for oropharyngeal cancer macroscop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Image result for oropharyngeal cancer macros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14" y="3962400"/>
            <a:ext cx="3263483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3" descr="genes_f3_4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t="5134" r="56029" b="20406"/>
          <a:stretch/>
        </p:blipFill>
        <p:spPr bwMode="auto">
          <a:xfrm>
            <a:off x="6105756" y="1528932"/>
            <a:ext cx="2795840" cy="202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58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Squamous cell carcinoma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 dirty="0" err="1"/>
              <a:t>Desmosomal</a:t>
            </a:r>
            <a:r>
              <a:rPr lang="en-US" altLang="en-US" dirty="0"/>
              <a:t> bridges between cells. </a:t>
            </a:r>
          </a:p>
          <a:p>
            <a:r>
              <a:rPr lang="en-US" altLang="en-US" dirty="0"/>
              <a:t>Abundant </a:t>
            </a:r>
            <a:r>
              <a:rPr lang="en-US" altLang="en-US" dirty="0" err="1"/>
              <a:t>organophilic</a:t>
            </a:r>
            <a:r>
              <a:rPr lang="en-US" altLang="en-US" dirty="0"/>
              <a:t> (keratinized) cytoplasm,</a:t>
            </a:r>
          </a:p>
          <a:p>
            <a:r>
              <a:rPr lang="en-US" altLang="en-US" dirty="0"/>
              <a:t>Extracellular squamous pearls, ("keratin pearl"). </a:t>
            </a:r>
          </a:p>
          <a:p>
            <a:r>
              <a:rPr lang="en-US" altLang="en-US" dirty="0"/>
              <a:t>Nuclear anaplasia., </a:t>
            </a:r>
            <a:r>
              <a:rPr lang="en-US" altLang="en-US" dirty="0" err="1"/>
              <a:t>hyperchromatism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Frequent abnormal mitosis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Squamous </a:t>
            </a:r>
            <a:r>
              <a:rPr lang="en-US" dirty="0"/>
              <a:t>cell 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038600" cy="4449763"/>
          </a:xfrm>
        </p:spPr>
        <p:txBody>
          <a:bodyPr/>
          <a:lstStyle/>
          <a:p>
            <a:r>
              <a:rPr lang="en-US" altLang="en-US" dirty="0"/>
              <a:t>Most cells are easily identifiable as squamous cells. </a:t>
            </a:r>
            <a:endParaRPr lang="en-US" altLang="en-US" dirty="0" smtClean="0"/>
          </a:p>
          <a:p>
            <a:r>
              <a:rPr lang="en-US" altLang="en-US" dirty="0" smtClean="0"/>
              <a:t>There is a </a:t>
            </a:r>
            <a:r>
              <a:rPr lang="en-US" altLang="en-US" dirty="0"/>
              <a:t>mass of </a:t>
            </a:r>
            <a:r>
              <a:rPr lang="en-US" altLang="en-US" dirty="0" err="1"/>
              <a:t>parakeratin</a:t>
            </a:r>
            <a:r>
              <a:rPr lang="en-US" altLang="en-US" dirty="0"/>
              <a:t> ("keratin pearl").</a:t>
            </a:r>
            <a:endParaRPr lang="en-US" dirty="0"/>
          </a:p>
        </p:txBody>
      </p:sp>
      <p:pic>
        <p:nvPicPr>
          <p:cNvPr id="9218" name="Picture 2" descr="Image result for oropharyngeal cancer micros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74030" y="2568190"/>
            <a:ext cx="453934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133600" y="4495800"/>
            <a:ext cx="342900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47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Squamous </a:t>
            </a:r>
            <a:r>
              <a:rPr lang="en-US" dirty="0"/>
              <a:t>cell carcinoma</a:t>
            </a:r>
          </a:p>
        </p:txBody>
      </p:sp>
      <p:pic>
        <p:nvPicPr>
          <p:cNvPr id="4" name="Picture 5" descr="sc_39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66388" y="2031663"/>
            <a:ext cx="5502395" cy="38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Marked hyperchromasia of the  nuclei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Atypical </a:t>
            </a:r>
            <a:r>
              <a:rPr lang="en-US" altLang="en-US" sz="2800" dirty="0"/>
              <a:t>mitoses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62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445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Salivary gland histology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dirty="0" smtClean="0"/>
              <a:t>Compound exocrine glands with </a:t>
            </a:r>
            <a:r>
              <a:rPr lang="en-US" dirty="0" err="1" smtClean="0"/>
              <a:t>ductal</a:t>
            </a:r>
            <a:r>
              <a:rPr lang="en-US" dirty="0" smtClean="0"/>
              <a:t> and </a:t>
            </a:r>
            <a:r>
              <a:rPr lang="en-US" dirty="0" err="1" smtClean="0"/>
              <a:t>acinar</a:t>
            </a:r>
            <a:r>
              <a:rPr lang="en-US" dirty="0" smtClean="0"/>
              <a:t> portions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Acinar</a:t>
            </a:r>
            <a:r>
              <a:rPr lang="en-US" dirty="0" smtClean="0"/>
              <a:t> portion is serous, </a:t>
            </a:r>
            <a:r>
              <a:rPr lang="en-US" dirty="0" err="1" smtClean="0"/>
              <a:t>mucinous</a:t>
            </a:r>
            <a:r>
              <a:rPr lang="en-US" dirty="0" smtClean="0"/>
              <a:t> or mixed</a:t>
            </a:r>
          </a:p>
          <a:p>
            <a:r>
              <a:rPr lang="en-US" dirty="0" smtClean="0"/>
              <a:t> Acini are lined by luminal cells, which are enclosed by myoepithelial cells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532" y="4114800"/>
            <a:ext cx="3444478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Salivary gland pathology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Inflammation</a:t>
            </a:r>
          </a:p>
          <a:p>
            <a:r>
              <a:rPr lang="en-US" dirty="0" smtClean="0"/>
              <a:t>Autoimmune conditions</a:t>
            </a:r>
          </a:p>
          <a:p>
            <a:r>
              <a:rPr lang="en-US" dirty="0" smtClean="0"/>
              <a:t>Neoplasms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Inflammation- </a:t>
            </a:r>
            <a:r>
              <a:rPr lang="en-US" dirty="0" err="1" smtClean="0">
                <a:solidFill>
                  <a:srgbClr val="00B050"/>
                </a:solidFill>
              </a:rPr>
              <a:t>Sialadenitis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Acute </a:t>
            </a:r>
            <a:r>
              <a:rPr lang="en-US" sz="2800" dirty="0" err="1" smtClean="0">
                <a:solidFill>
                  <a:srgbClr val="00B050"/>
                </a:solidFill>
              </a:rPr>
              <a:t>sialadenitis</a:t>
            </a:r>
            <a:endParaRPr lang="en-US" sz="2800" dirty="0" smtClean="0">
              <a:solidFill>
                <a:srgbClr val="00B050"/>
              </a:solidFill>
            </a:endParaRPr>
          </a:p>
          <a:p>
            <a:pPr lvl="2"/>
            <a:r>
              <a:rPr lang="en-US" sz="2800" dirty="0" smtClean="0"/>
              <a:t> mumps</a:t>
            </a:r>
          </a:p>
          <a:p>
            <a:pPr lvl="3"/>
            <a:r>
              <a:rPr lang="en-US" sz="2800" dirty="0" smtClean="0"/>
              <a:t>Commonest acute inflammatory lesion</a:t>
            </a:r>
          </a:p>
          <a:p>
            <a:pPr lvl="3"/>
            <a:r>
              <a:rPr lang="en-US" sz="2800" dirty="0" smtClean="0"/>
              <a:t>Usually bilateral parotid glands</a:t>
            </a:r>
          </a:p>
          <a:p>
            <a:pPr lvl="3"/>
            <a:r>
              <a:rPr lang="en-US" sz="2800" dirty="0" smtClean="0"/>
              <a:t>Sub mandibular gland –rarely</a:t>
            </a:r>
          </a:p>
          <a:p>
            <a:pPr lvl="3"/>
            <a:r>
              <a:rPr lang="en-US" sz="2800" dirty="0" smtClean="0"/>
              <a:t>Sheds the virus in saliva</a:t>
            </a:r>
          </a:p>
          <a:p>
            <a:pPr lvl="3"/>
            <a:r>
              <a:rPr lang="en-US" sz="2800" dirty="0" smtClean="0"/>
              <a:t>Complicated with pancreatitis and </a:t>
            </a:r>
            <a:r>
              <a:rPr lang="en-US" sz="2800" dirty="0" err="1" smtClean="0"/>
              <a:t>orchitis</a:t>
            </a:r>
            <a:endParaRPr lang="en-US" sz="2800" dirty="0" smtClean="0"/>
          </a:p>
          <a:p>
            <a:pPr lvl="2"/>
            <a:r>
              <a:rPr lang="en-US" sz="2800" dirty="0" err="1" smtClean="0"/>
              <a:t>Suppurative</a:t>
            </a:r>
            <a:endParaRPr lang="en-US" sz="2800" dirty="0" smtClean="0"/>
          </a:p>
          <a:p>
            <a:pPr lvl="3"/>
            <a:r>
              <a:rPr lang="en-US" sz="2800" dirty="0" smtClean="0"/>
              <a:t>Caused by </a:t>
            </a:r>
            <a:r>
              <a:rPr lang="en-US" sz="2800" dirty="0" err="1" smtClean="0"/>
              <a:t>pyogenic</a:t>
            </a:r>
            <a:r>
              <a:rPr lang="en-US" sz="2800" dirty="0" smtClean="0"/>
              <a:t> </a:t>
            </a:r>
            <a:r>
              <a:rPr lang="en-US" sz="2800" dirty="0" err="1" smtClean="0"/>
              <a:t>cocci</a:t>
            </a:r>
            <a:endParaRPr lang="en-US" sz="2800" dirty="0" smtClean="0"/>
          </a:p>
          <a:p>
            <a:pPr lvl="3"/>
            <a:r>
              <a:rPr lang="en-US" sz="2800" dirty="0" smtClean="0"/>
              <a:t>Complication of post operative dehydration</a:t>
            </a:r>
          </a:p>
          <a:p>
            <a:pPr lvl="3"/>
            <a:r>
              <a:rPr lang="en-US" sz="2800" dirty="0" smtClean="0"/>
              <a:t>Elderly immunocompromized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Sialadenitis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Chronic </a:t>
            </a:r>
            <a:r>
              <a:rPr lang="en-US" sz="2800" dirty="0" err="1" smtClean="0">
                <a:solidFill>
                  <a:srgbClr val="00B050"/>
                </a:solidFill>
              </a:rPr>
              <a:t>sialadenitis</a:t>
            </a:r>
            <a:endParaRPr lang="en-US" sz="2800" dirty="0" smtClean="0">
              <a:solidFill>
                <a:srgbClr val="00B050"/>
              </a:solidFill>
            </a:endParaRPr>
          </a:p>
          <a:p>
            <a:pPr lvl="2"/>
            <a:r>
              <a:rPr lang="en-US" sz="2800" dirty="0" smtClean="0"/>
              <a:t>Associated with calculi</a:t>
            </a:r>
          </a:p>
          <a:p>
            <a:pPr lvl="2"/>
            <a:r>
              <a:rPr lang="en-US" sz="2800" dirty="0" smtClean="0"/>
              <a:t>Parotids and </a:t>
            </a:r>
            <a:r>
              <a:rPr lang="en-US" sz="2800" dirty="0" err="1" smtClean="0"/>
              <a:t>submandibular</a:t>
            </a:r>
            <a:r>
              <a:rPr lang="en-US" sz="2800" dirty="0" smtClean="0"/>
              <a:t> glands</a:t>
            </a:r>
          </a:p>
          <a:p>
            <a:pPr lvl="2"/>
            <a:r>
              <a:rPr lang="en-US" sz="2800" dirty="0" err="1" smtClean="0"/>
              <a:t>Acinar</a:t>
            </a:r>
            <a:r>
              <a:rPr lang="en-US" sz="2800" dirty="0" smtClean="0"/>
              <a:t> atrophy, inflammation and interstitial fibrosis </a:t>
            </a:r>
          </a:p>
          <a:p>
            <a:endParaRPr lang="en-US" sz="2800" dirty="0"/>
          </a:p>
        </p:txBody>
      </p:sp>
      <p:sp>
        <p:nvSpPr>
          <p:cNvPr id="5122" name="AutoShape 2" descr="Full-size image (101 K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1-s2.0-S1756231712001247-gr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047094"/>
            <a:ext cx="4691358" cy="3524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192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Autoimmune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Sjögren</a:t>
            </a:r>
            <a:r>
              <a:rPr lang="en-US" dirty="0" smtClean="0">
                <a:solidFill>
                  <a:srgbClr val="00B050"/>
                </a:solidFill>
              </a:rPr>
              <a:t> syndrome</a:t>
            </a:r>
          </a:p>
          <a:p>
            <a:pPr lvl="1"/>
            <a:r>
              <a:rPr lang="en-US" dirty="0" smtClean="0"/>
              <a:t>Generalized </a:t>
            </a:r>
            <a:r>
              <a:rPr lang="en-US" dirty="0" err="1" smtClean="0"/>
              <a:t>exocrinopathy</a:t>
            </a:r>
            <a:endParaRPr lang="en-US" dirty="0" smtClean="0"/>
          </a:p>
          <a:p>
            <a:pPr lvl="1"/>
            <a:r>
              <a:rPr lang="en-US" dirty="0" smtClean="0"/>
              <a:t>Salivary and </a:t>
            </a:r>
            <a:r>
              <a:rPr lang="en-US" dirty="0" err="1" smtClean="0"/>
              <a:t>lacrimal</a:t>
            </a:r>
            <a:r>
              <a:rPr lang="en-US" dirty="0" smtClean="0"/>
              <a:t> glands</a:t>
            </a:r>
          </a:p>
          <a:p>
            <a:pPr lvl="1"/>
            <a:r>
              <a:rPr lang="en-US" dirty="0" smtClean="0"/>
              <a:t>Dry mouth and dry eyes</a:t>
            </a:r>
          </a:p>
          <a:p>
            <a:pPr lvl="1"/>
            <a:r>
              <a:rPr lang="en-US" dirty="0" smtClean="0"/>
              <a:t>Can be associated with other autoimmune diseases like rheumatoid arthritis</a:t>
            </a:r>
          </a:p>
          <a:p>
            <a:pPr lvl="1"/>
            <a:r>
              <a:rPr lang="en-US" dirty="0" err="1" smtClean="0"/>
              <a:t>Acinar</a:t>
            </a:r>
            <a:r>
              <a:rPr lang="en-US" dirty="0" smtClean="0"/>
              <a:t> loss and extensive lymphocytic infiltration of gland</a:t>
            </a:r>
          </a:p>
          <a:p>
            <a:pPr lvl="1"/>
            <a:r>
              <a:rPr lang="en-US" dirty="0" smtClean="0"/>
              <a:t>Long term- risk of lymphoma in parotid gland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Sjögren</a:t>
            </a:r>
            <a:r>
              <a:rPr lang="en-US" dirty="0" smtClean="0">
                <a:solidFill>
                  <a:srgbClr val="00B050"/>
                </a:solidFill>
              </a:rPr>
              <a:t> syndrome</a:t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images (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2362200"/>
            <a:ext cx="4452937" cy="4202339"/>
          </a:xfrm>
        </p:spPr>
      </p:pic>
      <p:sp>
        <p:nvSpPr>
          <p:cNvPr id="5" name="Rectangle 4"/>
          <p:cNvSpPr/>
          <p:nvPr/>
        </p:nvSpPr>
        <p:spPr>
          <a:xfrm>
            <a:off x="0" y="1371600"/>
            <a:ext cx="48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 err="1" smtClean="0"/>
              <a:t>Acinar</a:t>
            </a:r>
            <a:r>
              <a:rPr lang="en-US" sz="3200" dirty="0" smtClean="0"/>
              <a:t> loss and extensive lymphocytic infiltration of gland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739</Words>
  <Application>Microsoft Office PowerPoint</Application>
  <PresentationFormat>On-screen Show (4:3)</PresentationFormat>
  <Paragraphs>177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Theme</vt:lpstr>
      <vt:lpstr>Salivary gland pathology</vt:lpstr>
      <vt:lpstr>Salivary gland pathology</vt:lpstr>
      <vt:lpstr>Salivary glands</vt:lpstr>
      <vt:lpstr>Salivary gland histology</vt:lpstr>
      <vt:lpstr>Salivary gland pathology</vt:lpstr>
      <vt:lpstr> Inflammation- Sialadenitis </vt:lpstr>
      <vt:lpstr>Sialadenitis </vt:lpstr>
      <vt:lpstr>Autoimmune </vt:lpstr>
      <vt:lpstr>Sjögren syndrome </vt:lpstr>
      <vt:lpstr>Tumours of salivary glands</vt:lpstr>
      <vt:lpstr>Salivary gland tumours</vt:lpstr>
      <vt:lpstr>Benign salivary gland tumours-adenomas</vt:lpstr>
      <vt:lpstr> Pleomorphic adenoma </vt:lpstr>
      <vt:lpstr> Pleomorphic adenoma -microscopy </vt:lpstr>
      <vt:lpstr>PowerPoint Presentation</vt:lpstr>
      <vt:lpstr>Malignant salivary gland tumours</vt:lpstr>
      <vt:lpstr>Mucoepidermoid carcinoma</vt:lpstr>
      <vt:lpstr>Muco epidermoid carcinoma</vt:lpstr>
      <vt:lpstr>Adenoid cystic carcinoma</vt:lpstr>
      <vt:lpstr>Malignant mixed tumour</vt:lpstr>
      <vt:lpstr>Premalignant and malignant oral lesions</vt:lpstr>
      <vt:lpstr>Precursor lesions </vt:lpstr>
      <vt:lpstr>Clinical presentations of precancerous lesions</vt:lpstr>
      <vt:lpstr>Leukoplakia </vt:lpstr>
      <vt:lpstr>Clinical presentations of precancerous lesions</vt:lpstr>
      <vt:lpstr>Erythroplakia </vt:lpstr>
      <vt:lpstr>PowerPoint Presentation</vt:lpstr>
      <vt:lpstr>Oral precancers</vt:lpstr>
      <vt:lpstr>Oral cancer progression</vt:lpstr>
      <vt:lpstr>PowerPoint Presentation</vt:lpstr>
      <vt:lpstr>Carcinoma in situ</vt:lpstr>
      <vt:lpstr>Pathogenesis of SCC of oropharynx</vt:lpstr>
      <vt:lpstr>Squamous cell carcinoma of oropharynx</vt:lpstr>
      <vt:lpstr>Squamous cell carcinoma</vt:lpstr>
      <vt:lpstr>Squamous cell carcinoma</vt:lpstr>
      <vt:lpstr>Squamous cell carcinoma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Salivary gland pathology</dc:title>
  <dc:creator>hp</dc:creator>
  <cp:lastModifiedBy>kushan medagoda</cp:lastModifiedBy>
  <cp:revision>45</cp:revision>
  <dcterms:created xsi:type="dcterms:W3CDTF">2013-04-08T16:56:29Z</dcterms:created>
  <dcterms:modified xsi:type="dcterms:W3CDTF">2018-08-06T05:25:07Z</dcterms:modified>
</cp:coreProperties>
</file>