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257" r:id="rId4"/>
    <p:sldId id="266" r:id="rId5"/>
    <p:sldId id="267" r:id="rId6"/>
    <p:sldId id="29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80" r:id="rId23"/>
    <p:sldId id="277" r:id="rId24"/>
    <p:sldId id="298" r:id="rId25"/>
    <p:sldId id="297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2A3C5F-AEEC-4D7B-9247-642790F80551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4C7641-83F4-4ACC-A481-88CCDE85B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B2F3-9ABF-4778-8DED-475944ED8F02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A7914-0344-43CD-8100-5D134B7A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0D3DD-F98D-4302-960C-01EC25927A2D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B7ECC-B81B-454C-BB2B-A8A76954C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72AC9-49F0-445D-92F5-04C09B0DBD0E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D635-D6A7-44B9-98CD-80C1EF4D3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1049D-6D7E-4185-8B83-C60E113A7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0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8578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724B8-3EF7-4599-875C-61D67B05275E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3C900-3B8A-4738-B904-509375CF4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4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8D506-7E00-4CFD-96A0-AE100B6A50FA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DB15-9469-41DA-B718-D8C42B705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4715B-9665-47DD-8D91-7D9103F04F41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8307F-CA6E-4301-ABC2-358740B5C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F7465-E728-4B5B-BB70-4D92D0E63953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E56F5-C114-439A-AFC1-505DB17F6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A8F1F-79BA-42F7-9B73-0175088ED3FC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A395D-E9ED-4101-9F90-2CDE0D787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F0EB3-F09A-494D-AEEF-C7252E7CED22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1BB64-B6BD-4278-A854-6E1DC0A1E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DCFD7-7C4B-4DCD-B90B-4F75520C5C5F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5A35-E7AD-41A1-B199-2B899F248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5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22FA3-911C-4FE3-BA30-D2D520AEBE9F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980D7-BB37-4493-89AE-D900D9383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6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322CAC-3414-46A7-9F76-BCFA11BEA898}" type="datetimeFigureOut">
              <a:rPr lang="en-US"/>
              <a:pPr>
                <a:defRPr/>
              </a:pPr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9EB7EA-F853-4F0D-BF50-08A74E32B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Pathology of oesophageal disorders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G. Mahendra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Dept of Pathology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Atresia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eaLnBrk="1" hangingPunct="1"/>
            <a:r>
              <a:rPr lang="en-US" altLang="en-US" smtClean="0"/>
              <a:t>Failure of canalization of the tube</a:t>
            </a:r>
          </a:p>
          <a:p>
            <a:pPr eaLnBrk="1" hangingPunct="1"/>
            <a:r>
              <a:rPr lang="en-US" altLang="en-US" smtClean="0"/>
              <a:t>Usually associated with a fistula between the patent part and the trachea</a:t>
            </a:r>
          </a:p>
        </p:txBody>
      </p:sp>
      <p:pic>
        <p:nvPicPr>
          <p:cNvPr id="13316" name="Picture 3" descr="a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320925"/>
            <a:ext cx="444817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928688" y="5429250"/>
            <a:ext cx="2000250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Refer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gimo41-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6" t="38403" b="37639"/>
          <a:stretch>
            <a:fillRect/>
          </a:stretch>
        </p:blipFill>
        <p:spPr bwMode="auto">
          <a:xfrm>
            <a:off x="5286375" y="2357438"/>
            <a:ext cx="175101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9144000" cy="6143625"/>
          </a:xfrm>
        </p:spPr>
        <p:txBody>
          <a:bodyPr/>
          <a:lstStyle/>
          <a:p>
            <a:pPr eaLnBrk="1" hangingPunct="1"/>
            <a:r>
              <a:rPr lang="en-US" altLang="en-US" smtClean="0"/>
              <a:t>Out pouching of the wall of a hollow viscus.</a:t>
            </a:r>
          </a:p>
          <a:p>
            <a:pPr lvl="1" eaLnBrk="1" hangingPunct="1"/>
            <a:r>
              <a:rPr lang="en-US" altLang="en-US" smtClean="0"/>
              <a:t>Saccular dilatation of the wall</a:t>
            </a:r>
          </a:p>
          <a:p>
            <a:pPr lvl="1" eaLnBrk="1" hangingPunct="1"/>
            <a:r>
              <a:rPr lang="en-US" altLang="en-US" smtClean="0"/>
              <a:t>Herniation of mucosa through a defect in the muscle coat</a:t>
            </a:r>
          </a:p>
          <a:p>
            <a:pPr eaLnBrk="1" hangingPunct="1"/>
            <a:r>
              <a:rPr lang="en-US" altLang="en-US" smtClean="0">
                <a:solidFill>
                  <a:srgbClr val="00B0F0"/>
                </a:solidFill>
              </a:rPr>
              <a:t>Traction diverticula</a:t>
            </a:r>
          </a:p>
          <a:p>
            <a:pPr lvl="1" eaLnBrk="1" hangingPunct="1"/>
            <a:r>
              <a:rPr lang="en-US" altLang="en-US" smtClean="0"/>
              <a:t>An external force pulling the wall- fibrosis, TB LN</a:t>
            </a:r>
          </a:p>
          <a:p>
            <a:pPr eaLnBrk="1" hangingPunct="1"/>
            <a:r>
              <a:rPr lang="en-US" altLang="en-US" smtClean="0">
                <a:solidFill>
                  <a:srgbClr val="00B0F0"/>
                </a:solidFill>
              </a:rPr>
              <a:t>Pulsion diverticula </a:t>
            </a:r>
            <a:r>
              <a:rPr lang="en-US" altLang="en-US" smtClean="0"/>
              <a:t>-forcible distension</a:t>
            </a:r>
          </a:p>
        </p:txBody>
      </p:sp>
      <p:pic>
        <p:nvPicPr>
          <p:cNvPr id="14340" name="Picture 5" descr="gimo41-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3" r="68748" b="58611"/>
          <a:stretch>
            <a:fillRect/>
          </a:stretch>
        </p:blipFill>
        <p:spPr bwMode="auto">
          <a:xfrm>
            <a:off x="428625" y="4714875"/>
            <a:ext cx="1579563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70C0"/>
                </a:solidFill>
              </a:rPr>
              <a:t>Diverticula</a:t>
            </a:r>
          </a:p>
        </p:txBody>
      </p:sp>
      <p:pic>
        <p:nvPicPr>
          <p:cNvPr id="14342" name="Picture 3" descr="gimo41-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47917" r="50000" b="12500"/>
          <a:stretch>
            <a:fillRect/>
          </a:stretch>
        </p:blipFill>
        <p:spPr bwMode="auto">
          <a:xfrm>
            <a:off x="6704013" y="4214813"/>
            <a:ext cx="20828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500063" y="6286500"/>
            <a:ext cx="2500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Zenker’s diverticulum</a:t>
            </a:r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4214813" y="5786438"/>
            <a:ext cx="2357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Epiphrenic diverticulum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mtClean="0"/>
              <a:t>Hiatus hernia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eaLnBrk="1" hangingPunct="1"/>
            <a:r>
              <a:rPr lang="en-US" altLang="en-US" smtClean="0"/>
              <a:t>Commonest mechanical disorder of oesophagus</a:t>
            </a:r>
          </a:p>
          <a:p>
            <a:pPr eaLnBrk="1" hangingPunct="1"/>
            <a:r>
              <a:rPr lang="en-US" altLang="en-US" smtClean="0"/>
              <a:t>Mostly acquired</a:t>
            </a:r>
          </a:p>
          <a:p>
            <a:pPr eaLnBrk="1" hangingPunct="1"/>
            <a:r>
              <a:rPr lang="en-US" altLang="en-US" smtClean="0"/>
              <a:t>Presence of part of stomach above the diaphragmatic orifice.</a:t>
            </a:r>
          </a:p>
          <a:p>
            <a:pPr eaLnBrk="1" hangingPunct="1"/>
            <a:r>
              <a:rPr lang="en-US" altLang="en-US" smtClean="0"/>
              <a:t>Leads to regurgitation and oesophagitis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5364" name="Picture 3" descr="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6" t="2580"/>
          <a:stretch>
            <a:fillRect/>
          </a:stretch>
        </p:blipFill>
        <p:spPr bwMode="auto">
          <a:xfrm>
            <a:off x="3571875" y="3929063"/>
            <a:ext cx="4529138" cy="269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7286625" y="40005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Rolling  type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4857750" y="4071938"/>
            <a:ext cx="114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Sliding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714375"/>
          </a:xfrm>
        </p:spPr>
        <p:txBody>
          <a:bodyPr/>
          <a:lstStyle/>
          <a:p>
            <a:pPr eaLnBrk="1" hangingPunct="1"/>
            <a:r>
              <a:rPr lang="en-US" altLang="en-US" smtClean="0"/>
              <a:t>Achalasia cardia</a:t>
            </a:r>
            <a:endParaRPr lang="en-AU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8786813" cy="614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Failure of the cardia (LES) to open when the peristaltic wave reaches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Cause???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Reduced number of ganglion cells in myenteric plexus.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normal neuronal transmission of peristaltic signal is lost.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pic>
        <p:nvPicPr>
          <p:cNvPr id="16388" name="Picture 4" descr="1515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13"/>
          <a:stretch/>
        </p:blipFill>
        <p:spPr bwMode="auto">
          <a:xfrm>
            <a:off x="4572000" y="3810000"/>
            <a:ext cx="3810000" cy="271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0070C0"/>
                </a:solidFill>
              </a:rPr>
              <a:t>Achalasia cardia</a:t>
            </a:r>
            <a:endParaRPr lang="en-AU" altLang="en-US" sz="3600" smtClean="0">
              <a:solidFill>
                <a:srgbClr val="0070C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8688"/>
            <a:ext cx="9144000" cy="5929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Major abnormalities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Aperistalsis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Partial / incomplete relaxation of 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Increased basal tone of LES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AU" altLang="en-US" sz="32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Symptoms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Progressive dysphagia.		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Regurgitation of undigested food	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smtClean="0"/>
              <a:t>Aspiration pneumonia		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Retrosternal discomfort</a:t>
            </a:r>
          </a:p>
          <a:p>
            <a:pPr eaLnBrk="1" hangingPunct="1">
              <a:lnSpc>
                <a:spcPct val="90000"/>
              </a:lnSpc>
            </a:pPr>
            <a:endParaRPr lang="en-AU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70C0"/>
                </a:solidFill>
              </a:rPr>
              <a:t>Achalasia cardia - Pathology</a:t>
            </a:r>
            <a:endParaRPr lang="en-AU" altLang="en-US" sz="4000" smtClean="0">
              <a:solidFill>
                <a:srgbClr val="0070C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6215063" cy="5715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Progressive dilatation of the upper segment</a:t>
            </a:r>
          </a:p>
          <a:p>
            <a:pPr eaLnBrk="1" hangingPunct="1"/>
            <a:r>
              <a:rPr lang="en-US" altLang="en-US" sz="2800" smtClean="0"/>
              <a:t>Wall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	-	thickened proximally due to muscular hypertrophy.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	 	-thinned out due to dilatation.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		-normal in thickness</a:t>
            </a:r>
          </a:p>
          <a:p>
            <a:pPr eaLnBrk="1" hangingPunct="1"/>
            <a:r>
              <a:rPr lang="en-US" altLang="en-US" sz="2800" smtClean="0"/>
              <a:t>Ganglia – absent in upper segment.</a:t>
            </a:r>
          </a:p>
          <a:p>
            <a:pPr eaLnBrk="1" hangingPunct="1"/>
            <a:r>
              <a:rPr lang="en-US" altLang="en-US" sz="2800" smtClean="0"/>
              <a:t>Ulceration and inflammation of the oesophageal  lining.</a:t>
            </a:r>
            <a:endParaRPr lang="en-AU" altLang="en-US" sz="2800" smtClean="0"/>
          </a:p>
        </p:txBody>
      </p:sp>
      <p:pic>
        <p:nvPicPr>
          <p:cNvPr id="18436" name="Picture 2" descr="http://myweb.lsbu.ac.uk/dirt/museum/margaret/714-745-1080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928813"/>
            <a:ext cx="27146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Oesophageal varices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Congestion and dilatation of submucosal veins of oesophagus  due to portal hypertension</a:t>
            </a:r>
          </a:p>
          <a:p>
            <a:pPr eaLnBrk="1" hangingPunct="1"/>
            <a:r>
              <a:rPr lang="en-US" altLang="en-US" sz="2800" smtClean="0"/>
              <a:t>Lower 3</a:t>
            </a:r>
            <a:r>
              <a:rPr lang="en-US" altLang="en-US" sz="2800" baseline="30000" smtClean="0"/>
              <a:t>rd</a:t>
            </a:r>
            <a:r>
              <a:rPr lang="en-US" altLang="en-US" sz="2800" smtClean="0"/>
              <a:t> of the oesophagus is the site</a:t>
            </a:r>
          </a:p>
          <a:p>
            <a:pPr eaLnBrk="1" hangingPunct="1"/>
            <a:r>
              <a:rPr lang="en-US" altLang="en-US" sz="2800" smtClean="0"/>
              <a:t>Presents with haematemsis</a:t>
            </a:r>
          </a:p>
          <a:p>
            <a:pPr eaLnBrk="1" hangingPunct="1"/>
            <a:r>
              <a:rPr lang="en-US" altLang="en-US" sz="2800" smtClean="0"/>
              <a:t>Could be fatal</a:t>
            </a:r>
          </a:p>
        </p:txBody>
      </p:sp>
      <p:pic>
        <p:nvPicPr>
          <p:cNvPr id="19460" name="Picture 6" descr="var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714625"/>
            <a:ext cx="3865562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5813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0070C0"/>
                </a:solidFill>
              </a:rPr>
              <a:t>Ulceration of the Oesophagus</a:t>
            </a:r>
            <a:endParaRPr lang="en-AU" altLang="en-US" sz="3600" smtClean="0">
              <a:solidFill>
                <a:srgbClr val="0070C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14375"/>
            <a:ext cx="9144000" cy="6143625"/>
          </a:xfrm>
        </p:spPr>
        <p:txBody>
          <a:bodyPr/>
          <a:lstStyle/>
          <a:p>
            <a:pPr eaLnBrk="1" hangingPunct="1"/>
            <a:r>
              <a:rPr lang="en-US" altLang="en-US" smtClean="0"/>
              <a:t>Mallory – Weiss Syndrome – ( laceration / tear)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Oesophagitis.</a:t>
            </a:r>
            <a:endParaRPr lang="en-AU" altLang="en-US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0" y="1785938"/>
            <a:ext cx="50006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Tear in the </a:t>
            </a:r>
            <a:r>
              <a:rPr lang="en-US" sz="2800" dirty="0" err="1">
                <a:latin typeface="+mn-lt"/>
                <a:cs typeface="+mn-cs"/>
              </a:rPr>
              <a:t>oesophageal</a:t>
            </a:r>
            <a:r>
              <a:rPr lang="en-US" sz="2800" dirty="0">
                <a:latin typeface="+mn-lt"/>
                <a:cs typeface="+mn-cs"/>
              </a:rPr>
              <a:t> mucosa which is oriented longitudinally ,astride the </a:t>
            </a:r>
            <a:r>
              <a:rPr lang="en-US" sz="2800" dirty="0" err="1">
                <a:latin typeface="+mn-lt"/>
                <a:cs typeface="+mn-cs"/>
              </a:rPr>
              <a:t>oesophago</a:t>
            </a:r>
            <a:r>
              <a:rPr lang="en-US" sz="2800" dirty="0">
                <a:latin typeface="+mn-lt"/>
                <a:cs typeface="+mn-cs"/>
              </a:rPr>
              <a:t>-gastric junction.</a:t>
            </a: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 Common in alcoholics.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pic>
        <p:nvPicPr>
          <p:cNvPr id="20485" name="Picture 7" descr="b03ca3b7-045a-407b-b4b6-d04c395094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000250"/>
            <a:ext cx="340995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Inflammatory disorders of oesophagus</a:t>
            </a:r>
            <a:br>
              <a:rPr lang="en-US" altLang="en-US" sz="3600" smtClean="0"/>
            </a:br>
            <a:r>
              <a:rPr lang="en-US" altLang="en-US" sz="3600" smtClean="0"/>
              <a:t>-oesophagitis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eaLnBrk="1" hangingPunct="1"/>
            <a:r>
              <a:rPr lang="en-US" altLang="en-US" smtClean="0"/>
              <a:t>Acute oesophagitis</a:t>
            </a:r>
          </a:p>
          <a:p>
            <a:pPr lvl="1" eaLnBrk="1" hangingPunct="1"/>
            <a:r>
              <a:rPr lang="en-US" altLang="en-US" smtClean="0"/>
              <a:t>In immunocompromized -viral and fungal infections</a:t>
            </a:r>
          </a:p>
          <a:p>
            <a:pPr lvl="2" eaLnBrk="1" hangingPunct="1"/>
            <a:r>
              <a:rPr lang="en-US" altLang="en-US" smtClean="0"/>
              <a:t>CMV, HSV,Candida,aspergillus</a:t>
            </a:r>
          </a:p>
          <a:p>
            <a:pPr lvl="1" eaLnBrk="1" hangingPunct="1"/>
            <a:r>
              <a:rPr lang="en-US" altLang="en-US" smtClean="0"/>
              <a:t>Ingestion of corrosive substances</a:t>
            </a:r>
          </a:p>
          <a:p>
            <a:pPr lvl="1" eaLnBrk="1" hangingPunct="1"/>
            <a:r>
              <a:rPr lang="en-US" altLang="en-US" smtClean="0"/>
              <a:t>Uraemia</a:t>
            </a:r>
          </a:p>
          <a:p>
            <a:pPr lvl="1" eaLnBrk="1" hangingPunct="1"/>
            <a:r>
              <a:rPr lang="en-US" altLang="en-US" smtClean="0"/>
              <a:t>Graft vs host disease</a:t>
            </a:r>
          </a:p>
          <a:p>
            <a:pPr eaLnBrk="1" hangingPunct="1"/>
            <a:r>
              <a:rPr lang="en-US" altLang="en-US" smtClean="0"/>
              <a:t>Chronic oesophagitis</a:t>
            </a:r>
          </a:p>
          <a:p>
            <a:pPr lvl="1" eaLnBrk="1" hangingPunct="1"/>
            <a:r>
              <a:rPr lang="en-US" altLang="en-US" smtClean="0"/>
              <a:t>TB, Crohn’s disease</a:t>
            </a:r>
          </a:p>
          <a:p>
            <a:pPr lvl="1" eaLnBrk="1" hangingPunct="1"/>
            <a:r>
              <a:rPr lang="en-US" altLang="en-US" smtClean="0"/>
              <a:t>Reflux oesophagitis	- more common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/>
              <a:t>Acute oesophagitis</a:t>
            </a:r>
          </a:p>
        </p:txBody>
      </p:sp>
      <p:pic>
        <p:nvPicPr>
          <p:cNvPr id="22531" name="Content Placeholder 3" descr="acute oesophagiti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00" y="1500188"/>
            <a:ext cx="7364413" cy="4806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Pathology of oesophageal disorders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 smtClean="0"/>
              <a:t>At the end of this lecture the student should be able to</a:t>
            </a:r>
          </a:p>
          <a:p>
            <a:pPr>
              <a:defRPr/>
            </a:pPr>
            <a:r>
              <a:rPr lang="en-US" dirty="0" smtClean="0"/>
              <a:t>Recapitulate the anatomy, histology and physiology</a:t>
            </a:r>
          </a:p>
          <a:p>
            <a:pPr>
              <a:defRPr/>
            </a:pPr>
            <a:r>
              <a:rPr lang="en-US" dirty="0" smtClean="0"/>
              <a:t> List the congenital and mechanical diseases </a:t>
            </a:r>
          </a:p>
          <a:p>
            <a:pPr>
              <a:defRPr/>
            </a:pPr>
            <a:r>
              <a:rPr lang="en-US" dirty="0" smtClean="0"/>
              <a:t>Describe the </a:t>
            </a:r>
            <a:r>
              <a:rPr lang="en-US" dirty="0" err="1" smtClean="0"/>
              <a:t>aetiology</a:t>
            </a:r>
            <a:r>
              <a:rPr lang="en-US" dirty="0" smtClean="0"/>
              <a:t> and pathology of </a:t>
            </a:r>
            <a:r>
              <a:rPr lang="en-US" dirty="0" err="1" smtClean="0"/>
              <a:t>oesophagitis</a:t>
            </a:r>
            <a:r>
              <a:rPr lang="en-US" dirty="0" smtClean="0"/>
              <a:t> including reflux </a:t>
            </a:r>
            <a:r>
              <a:rPr lang="en-US" dirty="0" err="1" smtClean="0"/>
              <a:t>oesophagitis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Describe the pathogenesis and pathology of Barrett oesophagus</a:t>
            </a:r>
          </a:p>
          <a:p>
            <a:pPr>
              <a:defRPr/>
            </a:pPr>
            <a:r>
              <a:rPr lang="en-US" dirty="0" smtClean="0"/>
              <a:t>Describe predisposing factors, pathogenesis and pathology of oesophageal cancer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z="3600" smtClean="0">
                <a:solidFill>
                  <a:srgbClr val="0070C0"/>
                </a:solidFill>
              </a:rPr>
              <a:t>Reflux oesophagitis/ Gastro-oesophageal reflux disease (GORD/ GERD)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643562"/>
          </a:xfrm>
        </p:spPr>
        <p:txBody>
          <a:bodyPr/>
          <a:lstStyle/>
          <a:p>
            <a:r>
              <a:rPr lang="en-US" altLang="en-US" smtClean="0"/>
              <a:t>Regurgitated gastric contents easily damage the squamous lining of the lower oesophagus causing chronic inflammation</a:t>
            </a:r>
          </a:p>
          <a:p>
            <a:r>
              <a:rPr lang="en-US" altLang="en-US" smtClean="0"/>
              <a:t>Causes for gastro-oesophageal reflux</a:t>
            </a:r>
          </a:p>
          <a:p>
            <a:pPr lvl="1"/>
            <a:r>
              <a:rPr lang="en-US" altLang="en-US" smtClean="0"/>
              <a:t>Defective sphincter mechanism </a:t>
            </a:r>
          </a:p>
          <a:p>
            <a:pPr lvl="1"/>
            <a:r>
              <a:rPr lang="en-US" altLang="en-US" smtClean="0"/>
              <a:t>Increased intraabdominal pressure</a:t>
            </a:r>
          </a:p>
          <a:p>
            <a:pPr lvl="1"/>
            <a:r>
              <a:rPr lang="en-US" altLang="en-US" smtClean="0"/>
              <a:t>Abnormality in upper gastrointestinal motility</a:t>
            </a:r>
          </a:p>
          <a:p>
            <a:pPr lvl="1"/>
            <a:r>
              <a:rPr lang="en-US" altLang="en-US" smtClean="0"/>
              <a:t>Increased acid –pepsin level in gastric contents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1" descr="osophagit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857250"/>
            <a:ext cx="44831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357188" y="0"/>
            <a:ext cx="8043862" cy="846138"/>
          </a:xfrm>
        </p:spPr>
        <p:txBody>
          <a:bodyPr/>
          <a:lstStyle/>
          <a:p>
            <a:r>
              <a:rPr lang="en-US" altLang="en-US" sz="4000" smtClean="0">
                <a:solidFill>
                  <a:srgbClr val="0070C0"/>
                </a:solidFill>
              </a:rPr>
              <a:t>Reflux oesophagitis</a:t>
            </a: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214313" y="785813"/>
            <a:ext cx="628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Exposure of the squamous mucosa to acid </a:t>
            </a:r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285750" y="1643063"/>
            <a:ext cx="4286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Cell injury and accelerated desquamation</a:t>
            </a:r>
          </a:p>
        </p:txBody>
      </p:sp>
      <p:sp>
        <p:nvSpPr>
          <p:cNvPr id="24582" name="TextBox 4"/>
          <p:cNvSpPr txBox="1">
            <a:spLocks noChangeArrowheads="1"/>
          </p:cNvSpPr>
          <p:nvPr/>
        </p:nvSpPr>
        <p:spPr bwMode="auto">
          <a:xfrm>
            <a:off x="500063" y="2643188"/>
            <a:ext cx="3214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Basal cell hyperplasia</a:t>
            </a:r>
          </a:p>
        </p:txBody>
      </p:sp>
      <p:sp>
        <p:nvSpPr>
          <p:cNvPr id="24583" name="TextBox 5"/>
          <p:cNvSpPr txBox="1">
            <a:spLocks noChangeArrowheads="1"/>
          </p:cNvSpPr>
          <p:nvPr/>
        </p:nvSpPr>
        <p:spPr bwMode="auto">
          <a:xfrm>
            <a:off x="214313" y="3571875"/>
            <a:ext cx="4357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Less mature cells occupying most of the epithelium</a:t>
            </a:r>
          </a:p>
        </p:txBody>
      </p:sp>
      <p:sp>
        <p:nvSpPr>
          <p:cNvPr id="24584" name="TextBox 6"/>
          <p:cNvSpPr txBox="1">
            <a:spLocks noChangeArrowheads="1"/>
          </p:cNvSpPr>
          <p:nvPr/>
        </p:nvSpPr>
        <p:spPr bwMode="auto">
          <a:xfrm>
            <a:off x="0" y="4857750"/>
            <a:ext cx="8786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Accompanied by low grade chronic inflammatory cell response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251076" y="1463675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2251076" y="4606925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251075" y="3249613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2251075" y="2392363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When reflux is severe, cell proliferation can’t keep pace with desquamation</a:t>
            </a:r>
          </a:p>
          <a:p>
            <a:r>
              <a:rPr lang="en-US" altLang="en-US" smtClean="0"/>
              <a:t>This leads to ulceration</a:t>
            </a:r>
          </a:p>
          <a:p>
            <a:r>
              <a:rPr lang="en-US" altLang="en-US" smtClean="0"/>
              <a:t>Healing is by fibrosis and epithelial regeneration.</a:t>
            </a:r>
          </a:p>
          <a:p>
            <a:pPr lvl="3"/>
            <a:r>
              <a:rPr lang="en-US" altLang="en-US" sz="2800" smtClean="0"/>
              <a:t>Stricture formation</a:t>
            </a:r>
          </a:p>
          <a:p>
            <a:r>
              <a:rPr lang="en-US" altLang="en-US" smtClean="0"/>
              <a:t>In some, the lost squamous epithelium is replaced by </a:t>
            </a:r>
            <a:r>
              <a:rPr lang="en-US" altLang="en-US" smtClean="0">
                <a:solidFill>
                  <a:srgbClr val="0070C0"/>
                </a:solidFill>
              </a:rPr>
              <a:t>columnar epithelium  </a:t>
            </a:r>
            <a:r>
              <a:rPr lang="en-US" altLang="en-US" smtClean="0"/>
              <a:t>“Barrett oesophagus”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Reflux oesophagitis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z="4000" smtClean="0">
                <a:solidFill>
                  <a:srgbClr val="0070C0"/>
                </a:solidFill>
              </a:rPr>
              <a:t>Barrett oesophagus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Columnar cell lined oesophagus</a:t>
            </a:r>
          </a:p>
          <a:p>
            <a:r>
              <a:rPr lang="en-US" altLang="en-US" smtClean="0"/>
              <a:t>A metaplastic process</a:t>
            </a:r>
          </a:p>
          <a:p>
            <a:r>
              <a:rPr lang="en-US" altLang="en-US" smtClean="0"/>
              <a:t>Epithelium may resemble</a:t>
            </a:r>
          </a:p>
          <a:p>
            <a:pPr lvl="1"/>
            <a:r>
              <a:rPr lang="en-US" altLang="en-US" smtClean="0"/>
              <a:t>Gastric cardia</a:t>
            </a:r>
          </a:p>
          <a:p>
            <a:pPr lvl="1"/>
            <a:r>
              <a:rPr lang="en-US" altLang="en-US" smtClean="0"/>
              <a:t>Intestinal type with goblet cells –intestinal metaplasia</a:t>
            </a:r>
          </a:p>
          <a:p>
            <a:r>
              <a:rPr lang="en-US" altLang="en-US" smtClean="0"/>
              <a:t>A premalignant condition</a:t>
            </a:r>
          </a:p>
          <a:p>
            <a:r>
              <a:rPr lang="en-US" altLang="en-US" smtClean="0"/>
              <a:t>Predisposed to adenocarcinoma of oesophagus</a:t>
            </a:r>
          </a:p>
          <a:p>
            <a:r>
              <a:rPr lang="en-US" altLang="en-US" smtClean="0"/>
              <a:t>Hence endoscopic surveillance is advisable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z="4000" smtClean="0">
                <a:solidFill>
                  <a:srgbClr val="0070C0"/>
                </a:solidFill>
              </a:rPr>
              <a:t>Barrett oesophagus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Affected area is red and velvety</a:t>
            </a:r>
          </a:p>
        </p:txBody>
      </p:sp>
      <p:pic>
        <p:nvPicPr>
          <p:cNvPr id="27652" name="Picture 3" descr="barrett endo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86000"/>
            <a:ext cx="39528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z="4000" smtClean="0">
                <a:solidFill>
                  <a:srgbClr val="0070C0"/>
                </a:solidFill>
              </a:rPr>
              <a:t>Barrett oesophagus -microscopy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Replacement of the squamous epithelium by metaplastic glandular epithelium</a:t>
            </a:r>
          </a:p>
          <a:p>
            <a:r>
              <a:rPr lang="en-US" altLang="en-US" smtClean="0"/>
              <a:t>Associated with</a:t>
            </a:r>
          </a:p>
          <a:p>
            <a:pPr lvl="1"/>
            <a:r>
              <a:rPr lang="en-US" altLang="en-US" smtClean="0"/>
              <a:t>inflammation</a:t>
            </a:r>
          </a:p>
          <a:p>
            <a:pPr lvl="1"/>
            <a:r>
              <a:rPr lang="en-US" altLang="en-US" smtClean="0"/>
              <a:t>dysplasia</a:t>
            </a:r>
          </a:p>
          <a:p>
            <a:endParaRPr lang="en-US" altLang="en-US" smtClean="0"/>
          </a:p>
        </p:txBody>
      </p:sp>
      <p:pic>
        <p:nvPicPr>
          <p:cNvPr id="28676" name="Picture 2" descr="barret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928938"/>
            <a:ext cx="5548312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0070C0"/>
                </a:solidFill>
              </a:rPr>
              <a:t>Oesophageal Tumors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1571625" y="2143125"/>
            <a:ext cx="16764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Benign</a:t>
            </a:r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4786313" y="2143125"/>
            <a:ext cx="20574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Malignant</a:t>
            </a:r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 flipV="1">
            <a:off x="500063" y="4071938"/>
            <a:ext cx="2595562" cy="6429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Leiomyoma</a:t>
            </a:r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4071938" y="3643313"/>
            <a:ext cx="5072062" cy="2190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Arial" panose="020B0604020202020204" pitchFamily="34" charset="0"/>
              </a:rPr>
              <a:t>Squamous Carcinoma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Arial" panose="020B0604020202020204" pitchFamily="34" charset="0"/>
              </a:rPr>
              <a:t>Adenocarcinoma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500313" y="1143000"/>
            <a:ext cx="1785937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57688" y="1143000"/>
            <a:ext cx="1643062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TextBox 15"/>
          <p:cNvSpPr txBox="1">
            <a:spLocks noChangeArrowheads="1"/>
          </p:cNvSpPr>
          <p:nvPr/>
        </p:nvSpPr>
        <p:spPr bwMode="auto">
          <a:xfrm>
            <a:off x="500063" y="3357563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uncommon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algn="l"/>
            <a:r>
              <a:rPr lang="en-US" altLang="en-US" sz="4000" smtClean="0">
                <a:solidFill>
                  <a:srgbClr val="0070C0"/>
                </a:solidFill>
              </a:rPr>
              <a:t>Squamous Carcinoma-predisposing  factors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smtClean="0"/>
              <a:t> Dietary –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smtClean="0"/>
              <a:t>fungal contamination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smtClean="0"/>
              <a:t>High content of nitrites / nitrosamines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smtClean="0"/>
              <a:t>deficiency of Vit A ,riboflavin and Zinc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smtClean="0"/>
              <a:t>Strong tea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smtClean="0"/>
              <a:t>Oesophageal disorders - Achalasia cardia, Diverticula, Oesophageal stasis.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smtClean="0"/>
              <a:t>Life style - Alcohol, Tobacco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smtClean="0"/>
              <a:t>Genetic - Epidermolysis Bullosa, Coeliac disease, Ectodermal dysplasia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Clinical features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b="1" smtClean="0"/>
              <a:t>Progressive dysphagia until proved otherwise is carcinoma oesophagus</a:t>
            </a:r>
          </a:p>
          <a:p>
            <a:r>
              <a:rPr lang="en-US" altLang="en-US" smtClean="0"/>
              <a:t>Regurgitation.</a:t>
            </a:r>
          </a:p>
          <a:p>
            <a:r>
              <a:rPr lang="en-US" altLang="en-US" smtClean="0"/>
              <a:t>Pain</a:t>
            </a:r>
          </a:p>
          <a:p>
            <a:r>
              <a:rPr lang="en-US" altLang="en-US" smtClean="0"/>
              <a:t>Loss of weight - </a:t>
            </a:r>
            <a:r>
              <a:rPr lang="en-US" altLang="en-US" b="1" smtClean="0"/>
              <a:t>But no loss of appetite</a:t>
            </a:r>
            <a:r>
              <a:rPr lang="en-US" alt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Morphology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Site - Commonest in the middle 1/3</a:t>
            </a:r>
            <a:r>
              <a:rPr lang="en-US" altLang="en-US" baseline="30000" smtClean="0"/>
              <a:t>rd</a:t>
            </a:r>
            <a:r>
              <a:rPr lang="en-US" altLang="en-US" smtClean="0"/>
              <a:t>of oesophagus</a:t>
            </a:r>
          </a:p>
          <a:p>
            <a:r>
              <a:rPr lang="en-US" altLang="en-US" smtClean="0"/>
              <a:t>Macroscopy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mtClean="0"/>
              <a:t> Polypoidal/ fungating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mtClean="0"/>
              <a:t> Nodular mass 	    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mtClean="0"/>
              <a:t>Diffuse infiltrative - flat lesion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mtClean="0"/>
              <a:t>Excavated /ulcerated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mtClean="0"/>
              <a:t>Superficial (in -situ)</a:t>
            </a:r>
          </a:p>
        </p:txBody>
      </p:sp>
      <p:pic>
        <p:nvPicPr>
          <p:cNvPr id="32772" name="Picture 4" descr="endo 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857375"/>
            <a:ext cx="2295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 descr="endos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4214813"/>
            <a:ext cx="22669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eso anatomy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5864" r="4370" b="17900"/>
          <a:stretch>
            <a:fillRect/>
          </a:stretch>
        </p:blipFill>
        <p:spPr bwMode="auto">
          <a:xfrm>
            <a:off x="5419725" y="4071938"/>
            <a:ext cx="37242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857250"/>
            <a:ext cx="9144000" cy="6000750"/>
          </a:xfrm>
        </p:spPr>
        <p:txBody>
          <a:bodyPr/>
          <a:lstStyle/>
          <a:p>
            <a:pPr eaLnBrk="1" hangingPunct="1"/>
            <a:r>
              <a:rPr lang="en-US" altLang="en-US" smtClean="0"/>
              <a:t>A muscular tube of 25 cm length</a:t>
            </a:r>
          </a:p>
          <a:p>
            <a:pPr eaLnBrk="1" hangingPunct="1"/>
            <a:r>
              <a:rPr lang="en-US" altLang="en-US" smtClean="0"/>
              <a:t>Extending from pharynx to cardia of stomach</a:t>
            </a:r>
          </a:p>
          <a:p>
            <a:pPr eaLnBrk="1" hangingPunct="1"/>
            <a:r>
              <a:rPr lang="en-US" altLang="en-US" smtClean="0"/>
              <a:t>At the upper end- cricopharyngeal sphincter</a:t>
            </a:r>
          </a:p>
          <a:p>
            <a:pPr lvl="1" eaLnBrk="1" hangingPunct="1"/>
            <a:r>
              <a:rPr lang="en-US" altLang="en-US" smtClean="0"/>
              <a:t>Contains striated muscle</a:t>
            </a:r>
          </a:p>
          <a:p>
            <a:pPr lvl="1" eaLnBrk="1" hangingPunct="1"/>
            <a:r>
              <a:rPr lang="en-US" altLang="en-US" smtClean="0"/>
              <a:t>Voluntary control of initiation of swallowing</a:t>
            </a:r>
          </a:p>
          <a:p>
            <a:pPr eaLnBrk="1" hangingPunct="1"/>
            <a:r>
              <a:rPr lang="en-US" altLang="en-US" smtClean="0"/>
              <a:t>At the lower end- a functional sphincter </a:t>
            </a:r>
          </a:p>
          <a:p>
            <a:pPr eaLnBrk="1" hangingPunct="1"/>
            <a:r>
              <a:rPr lang="en-US" altLang="en-US" smtClean="0"/>
              <a:t>The distal 1.5-2cm of oesophagus is situated below the diaphragm</a:t>
            </a:r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70C0"/>
                </a:solidFill>
              </a:rPr>
              <a:t>Normal structure and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1" r="6425"/>
          <a:stretch>
            <a:fillRect/>
          </a:stretch>
        </p:blipFill>
        <p:spPr bwMode="auto">
          <a:xfrm>
            <a:off x="2286000" y="1785938"/>
            <a:ext cx="21431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52600" y="381000"/>
            <a:ext cx="5638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70C0"/>
                </a:solidFill>
                <a:latin typeface="Arial" panose="020B0604020202020204" pitchFamily="34" charset="0"/>
              </a:rPr>
              <a:t>Macroscopic Appearances</a:t>
            </a:r>
            <a:endParaRPr lang="en-US" altLang="en-US" sz="1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33796" name="Picture 2" descr="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0" r="5023" b="2209"/>
          <a:stretch>
            <a:fillRect/>
          </a:stretch>
        </p:blipFill>
        <p:spPr bwMode="auto">
          <a:xfrm>
            <a:off x="6572250" y="1785938"/>
            <a:ext cx="2286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2" descr="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87"/>
          <a:stretch>
            <a:fillRect/>
          </a:stretch>
        </p:blipFill>
        <p:spPr bwMode="auto">
          <a:xfrm>
            <a:off x="285750" y="1785938"/>
            <a:ext cx="21431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2" descr="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r="60046"/>
          <a:stretch>
            <a:fillRect/>
          </a:stretch>
        </p:blipFill>
        <p:spPr bwMode="auto">
          <a:xfrm>
            <a:off x="4429125" y="1785938"/>
            <a:ext cx="21336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77724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Microscopy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143000"/>
            <a:ext cx="3810000" cy="4114800"/>
          </a:xfrm>
        </p:spPr>
        <p:txBody>
          <a:bodyPr/>
          <a:lstStyle/>
          <a:p>
            <a:r>
              <a:rPr lang="en-US" altLang="en-US" sz="2800" smtClean="0"/>
              <a:t>Squamous carcinoma.</a:t>
            </a:r>
          </a:p>
          <a:p>
            <a:pPr lvl="1"/>
            <a:r>
              <a:rPr lang="en-US" altLang="en-US" sz="2400" smtClean="0"/>
              <a:t>Cell keratinization</a:t>
            </a:r>
          </a:p>
          <a:p>
            <a:pPr lvl="1"/>
            <a:r>
              <a:rPr lang="en-US" altLang="en-US" sz="2400" smtClean="0"/>
              <a:t>Intercellular bridges /prickles.</a:t>
            </a:r>
          </a:p>
          <a:p>
            <a:pPr lvl="1"/>
            <a:r>
              <a:rPr lang="en-US" altLang="en-US" sz="2400" smtClean="0"/>
              <a:t>Keratin pearls.</a:t>
            </a:r>
          </a:p>
        </p:txBody>
      </p:sp>
      <p:pic>
        <p:nvPicPr>
          <p:cNvPr id="34820" name="ClipArt Placeholder 5" descr="esophagealcarcinoma10x05.jpg"/>
          <p:cNvPicPr>
            <a:picLocks noGrp="1" noChangeAspect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57313"/>
            <a:ext cx="4438650" cy="3195637"/>
          </a:xfrm>
        </p:spPr>
      </p:pic>
      <p:pic>
        <p:nvPicPr>
          <p:cNvPr id="34821" name="Picture 8" descr="oeso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030663"/>
            <a:ext cx="378618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Metastases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Lymph node </a:t>
            </a:r>
          </a:p>
          <a:p>
            <a:pPr lvl="1"/>
            <a:r>
              <a:rPr lang="en-US" altLang="en-US" smtClean="0"/>
              <a:t>Upper 3rd  - Cervical </a:t>
            </a:r>
          </a:p>
          <a:p>
            <a:pPr lvl="1"/>
            <a:r>
              <a:rPr lang="en-US" altLang="en-US" smtClean="0"/>
              <a:t>Middle 3rd  - Mediastinal,  tracheobronchial, paratracheal</a:t>
            </a:r>
          </a:p>
          <a:p>
            <a:pPr lvl="1"/>
            <a:r>
              <a:rPr lang="en-US" altLang="en-US" smtClean="0"/>
              <a:t>Lower  3rd - Gastric &amp; Coeliac nodes</a:t>
            </a:r>
          </a:p>
          <a:p>
            <a:r>
              <a:rPr lang="en-US" altLang="en-US" smtClean="0"/>
              <a:t>Blood stream spread</a:t>
            </a:r>
          </a:p>
          <a:p>
            <a:pPr lvl="1"/>
            <a:r>
              <a:rPr lang="en-US" altLang="en-US" smtClean="0"/>
              <a:t> uncommon</a:t>
            </a:r>
          </a:p>
          <a:p>
            <a:pPr lvl="1"/>
            <a:r>
              <a:rPr lang="en-US" altLang="en-US" smtClean="0"/>
              <a:t> Lung ,Brain &amp; Bone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Causes of Death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Starvation &amp; wasting.</a:t>
            </a:r>
          </a:p>
          <a:p>
            <a:r>
              <a:rPr lang="en-US" altLang="en-US" smtClean="0"/>
              <a:t>Tracheo-oesophageal fistula - Aspiration pneumonia</a:t>
            </a:r>
          </a:p>
          <a:p>
            <a:r>
              <a:rPr lang="en-US" altLang="en-US" smtClean="0"/>
              <a:t>Rupture - Mediastinitis.</a:t>
            </a:r>
          </a:p>
          <a:p>
            <a:r>
              <a:rPr lang="en-US" altLang="en-US" smtClean="0"/>
              <a:t>Haemorrhage</a:t>
            </a:r>
          </a:p>
          <a:p>
            <a:r>
              <a:rPr lang="en-US" altLang="en-US" smtClean="0"/>
              <a:t>Distant spread.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Adenocarcinoma of oesophagus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The common location is lower 1/3 of oesophagus</a:t>
            </a:r>
          </a:p>
          <a:p>
            <a:r>
              <a:rPr lang="en-US" altLang="en-US" smtClean="0"/>
              <a:t>Strong &amp; definite association with Barrett oesophagus</a:t>
            </a:r>
          </a:p>
          <a:p>
            <a:r>
              <a:rPr lang="en-US" altLang="en-US" smtClean="0"/>
              <a:t>Macroscopy- nodular elevated mass at lower oesophagus</a:t>
            </a:r>
          </a:p>
        </p:txBody>
      </p:sp>
      <p:pic>
        <p:nvPicPr>
          <p:cNvPr id="37892" name="Picture 3" descr="230px-Esophageal_adeno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3384550"/>
            <a:ext cx="3160712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Adenocarcinoma of oesophagus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r>
              <a:rPr lang="en-US" altLang="en-US" smtClean="0"/>
              <a:t>Microscopy</a:t>
            </a:r>
          </a:p>
          <a:p>
            <a:pPr lvl="1"/>
            <a:r>
              <a:rPr lang="en-US" altLang="en-US" smtClean="0"/>
              <a:t>Infiltrating malignant glandular elements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b="1" smtClean="0"/>
          </a:p>
        </p:txBody>
      </p:sp>
      <p:pic>
        <p:nvPicPr>
          <p:cNvPr id="389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30500"/>
            <a:ext cx="48895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0070C0"/>
                </a:solidFill>
              </a:rPr>
              <a:t>Gastro- oesophageal junction </a:t>
            </a:r>
          </a:p>
        </p:txBody>
      </p:sp>
      <p:pic>
        <p:nvPicPr>
          <p:cNvPr id="7171" name="Content Placeholder 3" descr="GI12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827213"/>
            <a:ext cx="6400800" cy="4203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0070C0"/>
                </a:solidFill>
              </a:rPr>
              <a:t>Squamo-columnar junction on endoscopy</a:t>
            </a:r>
          </a:p>
        </p:txBody>
      </p:sp>
      <p:pic>
        <p:nvPicPr>
          <p:cNvPr id="8195" name="Content Placeholder 3" descr="GI44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4900" y="1566863"/>
            <a:ext cx="43942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z="4000" smtClean="0">
                <a:solidFill>
                  <a:srgbClr val="0070C0"/>
                </a:solidFill>
              </a:rPr>
              <a:t>Histology of oesophagus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785813"/>
            <a:ext cx="9144000" cy="6072187"/>
          </a:xfrm>
        </p:spPr>
        <p:txBody>
          <a:bodyPr/>
          <a:lstStyle/>
          <a:p>
            <a:r>
              <a:rPr lang="en-US" altLang="en-US" smtClean="0"/>
              <a:t>Non keratinizing squamous epithelium overlying connective tissue papillae</a:t>
            </a:r>
          </a:p>
          <a:p>
            <a:r>
              <a:rPr lang="en-US" altLang="en-US" smtClean="0"/>
              <a:t>1-2 cell thick layer act as the proliferative compartment replacing the cell loss due to desquamation </a:t>
            </a:r>
          </a:p>
          <a:p>
            <a:r>
              <a:rPr lang="en-US" altLang="en-US" smtClean="0"/>
              <a:t>The distal 1.5-2cm of the oesophagus is lined by columnar mucosa of cardiac type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9220" name="Picture 6" descr="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39" b="10255"/>
          <a:stretch>
            <a:fillRect/>
          </a:stretch>
        </p:blipFill>
        <p:spPr bwMode="auto">
          <a:xfrm>
            <a:off x="5214938" y="4357688"/>
            <a:ext cx="392906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histo eso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929063"/>
            <a:ext cx="375285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Submucosa- loose connective tissue rich in blood vessels and lymphatics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Muscularis propria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Inner – circular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Outer – Longitudinal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Skeletal muscle fibres in the initial 10 – 12 cms. (Cricopharyngeus)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Rest of the tube- smooth muscle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Serosal Coat - ABSENT</a:t>
            </a:r>
            <a:endParaRPr lang="en-AU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mtClean="0"/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r>
              <a:rPr lang="en-US" altLang="en-US" sz="4000" smtClean="0">
                <a:solidFill>
                  <a:srgbClr val="0070C0"/>
                </a:solidFill>
              </a:rPr>
              <a:t>Histology of oesophagus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9144000" cy="6143625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structure is well adapted to its function. </a:t>
            </a:r>
          </a:p>
          <a:p>
            <a:pPr eaLnBrk="1" hangingPunct="1"/>
            <a:r>
              <a:rPr lang="en-US" altLang="en-US" smtClean="0"/>
              <a:t>Transport ingested material of variable composition, texture and temperature from oral cavity to stomach</a:t>
            </a:r>
          </a:p>
          <a:p>
            <a:pPr eaLnBrk="1" hangingPunct="1"/>
            <a:r>
              <a:rPr lang="en-US" altLang="en-US" smtClean="0"/>
              <a:t>UOS – voluntary control of initiation of swallowing</a:t>
            </a:r>
          </a:p>
          <a:p>
            <a:pPr eaLnBrk="1" hangingPunct="1"/>
            <a:r>
              <a:rPr lang="en-US" altLang="en-US" smtClean="0"/>
              <a:t>Propels food bolus by peristalsis- autonomic control</a:t>
            </a:r>
          </a:p>
          <a:p>
            <a:pPr eaLnBrk="1" hangingPunct="1"/>
            <a:r>
              <a:rPr lang="en-US" altLang="en-US" smtClean="0"/>
              <a:t>Relaxation of LOS- entry of food to stomach</a:t>
            </a:r>
          </a:p>
          <a:p>
            <a:pPr eaLnBrk="1" hangingPunct="1"/>
            <a:r>
              <a:rPr lang="en-US" altLang="en-US" smtClean="0"/>
              <a:t>Protection against regurgitation of gastric contents</a:t>
            </a:r>
          </a:p>
          <a:p>
            <a:pPr lvl="1" eaLnBrk="1" hangingPunct="1"/>
            <a:r>
              <a:rPr lang="en-US" altLang="en-US" smtClean="0"/>
              <a:t>LOS</a:t>
            </a:r>
          </a:p>
          <a:p>
            <a:pPr lvl="1" eaLnBrk="1" hangingPunct="1"/>
            <a:r>
              <a:rPr lang="en-US" altLang="en-US" smtClean="0"/>
              <a:t>Constriction of muscle bands in the diaphragm</a:t>
            </a:r>
          </a:p>
          <a:p>
            <a:pPr lvl="1" eaLnBrk="1" hangingPunct="1"/>
            <a:r>
              <a:rPr lang="en-US" altLang="en-US" smtClean="0"/>
              <a:t>Acute valve- like angle of entry into stomach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5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70C0"/>
                </a:solidFill>
              </a:rPr>
              <a:t>Pathology of oesophagus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857875"/>
          </a:xfrm>
        </p:spPr>
        <p:txBody>
          <a:bodyPr/>
          <a:lstStyle/>
          <a:p>
            <a:pPr eaLnBrk="1" hangingPunct="1"/>
            <a:r>
              <a:rPr lang="en-US" altLang="en-US" smtClean="0"/>
              <a:t>Congenital and mechanical disorders of oesophagus</a:t>
            </a:r>
          </a:p>
          <a:p>
            <a:pPr lvl="1" eaLnBrk="1" hangingPunct="1"/>
            <a:r>
              <a:rPr lang="en-US" altLang="en-US" smtClean="0"/>
              <a:t>Atresia </a:t>
            </a:r>
          </a:p>
          <a:p>
            <a:pPr lvl="1" eaLnBrk="1" hangingPunct="1"/>
            <a:r>
              <a:rPr lang="en-US" altLang="en-US" smtClean="0"/>
              <a:t>Diverticulae</a:t>
            </a:r>
          </a:p>
          <a:p>
            <a:pPr lvl="1" eaLnBrk="1" hangingPunct="1"/>
            <a:r>
              <a:rPr lang="en-US" altLang="en-US" smtClean="0"/>
              <a:t>Hiatus hernia</a:t>
            </a:r>
          </a:p>
          <a:p>
            <a:pPr lvl="1" eaLnBrk="1" hangingPunct="1"/>
            <a:r>
              <a:rPr lang="en-US" altLang="en-US" smtClean="0"/>
              <a:t>Achalasia</a:t>
            </a:r>
          </a:p>
          <a:p>
            <a:pPr lvl="1" eaLnBrk="1" hangingPunct="1"/>
            <a:r>
              <a:rPr lang="en-US" altLang="en-US" smtClean="0"/>
              <a:t>Heterotopic gastric tissue</a:t>
            </a:r>
          </a:p>
          <a:p>
            <a:pPr lvl="1" eaLnBrk="1" hangingPunct="1"/>
            <a:r>
              <a:rPr lang="en-US" altLang="en-US" smtClean="0"/>
              <a:t>Oesophageal varices</a:t>
            </a:r>
          </a:p>
          <a:p>
            <a:pPr eaLnBrk="1" hangingPunct="1"/>
            <a:r>
              <a:rPr lang="en-US" altLang="en-US" smtClean="0"/>
              <a:t>Inflammatory disorders –oesophagitis</a:t>
            </a:r>
          </a:p>
          <a:p>
            <a:pPr eaLnBrk="1" hangingPunct="1"/>
            <a:r>
              <a:rPr lang="en-US" altLang="en-US" smtClean="0"/>
              <a:t>Barrett oesophagus</a:t>
            </a:r>
          </a:p>
          <a:p>
            <a:pPr eaLnBrk="1" hangingPunct="1"/>
            <a:r>
              <a:rPr lang="en-US" altLang="en-US" smtClean="0"/>
              <a:t>Tumours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959</Words>
  <Application>Microsoft Office PowerPoint</Application>
  <PresentationFormat>On-screen Show (4:3)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Pathology of oesophageal disorders</vt:lpstr>
      <vt:lpstr>Pathology of oesophageal disorders</vt:lpstr>
      <vt:lpstr>Normal structure and function</vt:lpstr>
      <vt:lpstr>Gastro- oesophageal junction </vt:lpstr>
      <vt:lpstr>Squamo-columnar junction on endoscopy</vt:lpstr>
      <vt:lpstr>Histology of oesophagus</vt:lpstr>
      <vt:lpstr>Histology of oesophagus</vt:lpstr>
      <vt:lpstr>Function</vt:lpstr>
      <vt:lpstr>Pathology of oesophagus</vt:lpstr>
      <vt:lpstr>Atresia</vt:lpstr>
      <vt:lpstr>Diverticula</vt:lpstr>
      <vt:lpstr>Hiatus hernia</vt:lpstr>
      <vt:lpstr>Achalasia cardia</vt:lpstr>
      <vt:lpstr>Achalasia cardia</vt:lpstr>
      <vt:lpstr>Achalasia cardia - Pathology</vt:lpstr>
      <vt:lpstr>Oesophageal varices</vt:lpstr>
      <vt:lpstr>Ulceration of the Oesophagus</vt:lpstr>
      <vt:lpstr>Inflammatory disorders of oesophagus -oesophagitis</vt:lpstr>
      <vt:lpstr>Acute oesophagitis</vt:lpstr>
      <vt:lpstr>Reflux oesophagitis/ Gastro-oesophageal reflux disease (GORD/ GERD)</vt:lpstr>
      <vt:lpstr>Reflux oesophagitis</vt:lpstr>
      <vt:lpstr>Reflux oesophagitis</vt:lpstr>
      <vt:lpstr>Barrett oesophagus</vt:lpstr>
      <vt:lpstr>Barrett oesophagus</vt:lpstr>
      <vt:lpstr>Barrett oesophagus -microscopy</vt:lpstr>
      <vt:lpstr>Oesophageal Tumors</vt:lpstr>
      <vt:lpstr>Squamous Carcinoma-predisposing  factors</vt:lpstr>
      <vt:lpstr>Clinical features</vt:lpstr>
      <vt:lpstr>Morphology</vt:lpstr>
      <vt:lpstr>PowerPoint Presentation</vt:lpstr>
      <vt:lpstr>Microscopy</vt:lpstr>
      <vt:lpstr>Metastases</vt:lpstr>
      <vt:lpstr>Causes of Death</vt:lpstr>
      <vt:lpstr>Adenocarcinoma of oesophagus</vt:lpstr>
      <vt:lpstr>Adenocarcinoma of oesophagus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Pathology of oesophageal disorders</dc:title>
  <dc:creator>Kavindu</dc:creator>
  <cp:lastModifiedBy>kushan medagoda</cp:lastModifiedBy>
  <cp:revision>72</cp:revision>
  <dcterms:created xsi:type="dcterms:W3CDTF">2009-12-25T18:06:43Z</dcterms:created>
  <dcterms:modified xsi:type="dcterms:W3CDTF">2018-08-02T10:03:47Z</dcterms:modified>
</cp:coreProperties>
</file>