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9" r:id="rId4"/>
    <p:sldId id="282" r:id="rId5"/>
    <p:sldId id="258" r:id="rId6"/>
    <p:sldId id="259" r:id="rId7"/>
    <p:sldId id="283" r:id="rId8"/>
    <p:sldId id="260" r:id="rId9"/>
    <p:sldId id="261" r:id="rId10"/>
    <p:sldId id="262" r:id="rId11"/>
    <p:sldId id="263" r:id="rId12"/>
    <p:sldId id="264" r:id="rId13"/>
    <p:sldId id="280" r:id="rId14"/>
    <p:sldId id="271" r:id="rId15"/>
    <p:sldId id="272" r:id="rId16"/>
    <p:sldId id="276" r:id="rId17"/>
    <p:sldId id="277" r:id="rId18"/>
    <p:sldId id="278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B81297-DB92-426E-B757-6803FFE7770E}" type="doc">
      <dgm:prSet loTypeId="urn:microsoft.com/office/officeart/2005/8/layout/radial2" loCatId="relationship" qsTypeId="urn:microsoft.com/office/officeart/2005/8/quickstyle/simple3" qsCatId="simple" csTypeId="urn:microsoft.com/office/officeart/2005/8/colors/accent1_2" csCatId="accent1" phldr="1"/>
      <dgm:spPr/>
    </dgm:pt>
    <dgm:pt modelId="{D0322B67-026F-4EB8-801E-62E2F38F1443}">
      <dgm:prSet phldrT="[Text]"/>
      <dgm:spPr/>
      <dgm:t>
        <a:bodyPr/>
        <a:lstStyle/>
        <a:p>
          <a:r>
            <a:rPr lang="en-US" dirty="0" smtClean="0"/>
            <a:t>Biological factors</a:t>
          </a:r>
          <a:endParaRPr lang="en-US" dirty="0"/>
        </a:p>
      </dgm:t>
    </dgm:pt>
    <dgm:pt modelId="{A30EE884-8936-4869-BC2B-725ED95196FF}" type="parTrans" cxnId="{7F95F592-75B8-4269-8D3D-65E3B92451BC}">
      <dgm:prSet/>
      <dgm:spPr/>
      <dgm:t>
        <a:bodyPr/>
        <a:lstStyle/>
        <a:p>
          <a:endParaRPr lang="en-US"/>
        </a:p>
      </dgm:t>
    </dgm:pt>
    <dgm:pt modelId="{41F23C0C-5BBB-470B-994F-E82915AAA3A4}" type="sibTrans" cxnId="{7F95F592-75B8-4269-8D3D-65E3B92451BC}">
      <dgm:prSet/>
      <dgm:spPr/>
      <dgm:t>
        <a:bodyPr/>
        <a:lstStyle/>
        <a:p>
          <a:endParaRPr lang="en-US"/>
        </a:p>
      </dgm:t>
    </dgm:pt>
    <dgm:pt modelId="{40349EF1-E9DF-4A51-B56E-28FA29B8790F}">
      <dgm:prSet phldrT="[Text]"/>
      <dgm:spPr/>
      <dgm:t>
        <a:bodyPr/>
        <a:lstStyle/>
        <a:p>
          <a:r>
            <a:rPr lang="en-US" dirty="0" smtClean="0"/>
            <a:t>Psychosocial factors                                                  </a:t>
          </a:r>
          <a:endParaRPr lang="en-US" dirty="0"/>
        </a:p>
      </dgm:t>
    </dgm:pt>
    <dgm:pt modelId="{1722DE2D-4C64-4BE2-8911-23D8C36B7342}" type="parTrans" cxnId="{A0EE5467-D70F-409C-8906-1F75C432AD44}">
      <dgm:prSet/>
      <dgm:spPr/>
      <dgm:t>
        <a:bodyPr/>
        <a:lstStyle/>
        <a:p>
          <a:endParaRPr lang="en-US"/>
        </a:p>
      </dgm:t>
    </dgm:pt>
    <dgm:pt modelId="{ACC79336-D1C6-453E-AA3B-AF9972C4BE09}" type="sibTrans" cxnId="{A0EE5467-D70F-409C-8906-1F75C432AD44}">
      <dgm:prSet/>
      <dgm:spPr/>
      <dgm:t>
        <a:bodyPr/>
        <a:lstStyle/>
        <a:p>
          <a:endParaRPr lang="en-US"/>
        </a:p>
      </dgm:t>
    </dgm:pt>
    <dgm:pt modelId="{2A49A409-9269-4735-A6AD-75D8F8A80D29}" type="pres">
      <dgm:prSet presAssocID="{F6B81297-DB92-426E-B757-6803FFE7770E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F079AF0B-91F1-459D-B733-A9587B98B86F}" type="pres">
      <dgm:prSet presAssocID="{F6B81297-DB92-426E-B757-6803FFE7770E}" presName="cycle" presStyleCnt="0"/>
      <dgm:spPr/>
    </dgm:pt>
    <dgm:pt modelId="{29412B8A-0DD0-48AC-BC80-84FF27502445}" type="pres">
      <dgm:prSet presAssocID="{F6B81297-DB92-426E-B757-6803FFE7770E}" presName="centerShape" presStyleCnt="0"/>
      <dgm:spPr/>
    </dgm:pt>
    <dgm:pt modelId="{33C650E4-9910-465B-8098-90AB133F4ABC}" type="pres">
      <dgm:prSet presAssocID="{F6B81297-DB92-426E-B757-6803FFE7770E}" presName="connSite" presStyleLbl="node1" presStyleIdx="0" presStyleCnt="3"/>
      <dgm:spPr/>
    </dgm:pt>
    <dgm:pt modelId="{57FC56A1-C4E4-469F-9E6E-C1B11895B918}" type="pres">
      <dgm:prSet presAssocID="{F6B81297-DB92-426E-B757-6803FFE7770E}" presName="visible" presStyleLbl="nod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D94D4088-5D51-4781-BA8C-0ADE6B242EF6}" type="pres">
      <dgm:prSet presAssocID="{A30EE884-8936-4869-BC2B-725ED95196FF}" presName="Name25" presStyleLbl="parChTrans1D1" presStyleIdx="0" presStyleCnt="2"/>
      <dgm:spPr/>
      <dgm:t>
        <a:bodyPr/>
        <a:lstStyle/>
        <a:p>
          <a:endParaRPr lang="en-US"/>
        </a:p>
      </dgm:t>
    </dgm:pt>
    <dgm:pt modelId="{5683DB08-0E11-4DBB-B6FA-786A6A0C1BED}" type="pres">
      <dgm:prSet presAssocID="{D0322B67-026F-4EB8-801E-62E2F38F1443}" presName="node" presStyleCnt="0"/>
      <dgm:spPr/>
    </dgm:pt>
    <dgm:pt modelId="{A40E03D7-6C0D-420C-A193-5EE7DC4B18B0}" type="pres">
      <dgm:prSet presAssocID="{D0322B67-026F-4EB8-801E-62E2F38F1443}" presName="parentNode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D389E0-7E8A-4D40-B13A-B62900525C4C}" type="pres">
      <dgm:prSet presAssocID="{D0322B67-026F-4EB8-801E-62E2F38F1443}" presName="childNode" presStyleLbl="revTx" presStyleIdx="0" presStyleCnt="0">
        <dgm:presLayoutVars>
          <dgm:bulletEnabled val="1"/>
        </dgm:presLayoutVars>
      </dgm:prSet>
      <dgm:spPr/>
    </dgm:pt>
    <dgm:pt modelId="{6D1F254C-7316-42D7-AC2E-718444B96EFB}" type="pres">
      <dgm:prSet presAssocID="{1722DE2D-4C64-4BE2-8911-23D8C36B7342}" presName="Name25" presStyleLbl="parChTrans1D1" presStyleIdx="1" presStyleCnt="2"/>
      <dgm:spPr/>
      <dgm:t>
        <a:bodyPr/>
        <a:lstStyle/>
        <a:p>
          <a:endParaRPr lang="en-US"/>
        </a:p>
      </dgm:t>
    </dgm:pt>
    <dgm:pt modelId="{8A336141-13A6-43FD-A2D4-090217B4B2F7}" type="pres">
      <dgm:prSet presAssocID="{40349EF1-E9DF-4A51-B56E-28FA29B8790F}" presName="node" presStyleCnt="0"/>
      <dgm:spPr/>
    </dgm:pt>
    <dgm:pt modelId="{2ABBB3AC-C361-45A7-AEE7-933097F426F1}" type="pres">
      <dgm:prSet presAssocID="{40349EF1-E9DF-4A51-B56E-28FA29B8790F}" presName="parentNode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47AEE-360D-4918-A6C2-5A089C0FCD04}" type="pres">
      <dgm:prSet presAssocID="{40349EF1-E9DF-4A51-B56E-28FA29B8790F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342A9575-A81D-474E-922F-14D126F320D7}" type="presOf" srcId="{A30EE884-8936-4869-BC2B-725ED95196FF}" destId="{D94D4088-5D51-4781-BA8C-0ADE6B242EF6}" srcOrd="0" destOrd="0" presId="urn:microsoft.com/office/officeart/2005/8/layout/radial2"/>
    <dgm:cxn modelId="{7F95F592-75B8-4269-8D3D-65E3B92451BC}" srcId="{F6B81297-DB92-426E-B757-6803FFE7770E}" destId="{D0322B67-026F-4EB8-801E-62E2F38F1443}" srcOrd="0" destOrd="0" parTransId="{A30EE884-8936-4869-BC2B-725ED95196FF}" sibTransId="{41F23C0C-5BBB-470B-994F-E82915AAA3A4}"/>
    <dgm:cxn modelId="{20809058-8FEA-426E-82C1-AAE55268CED0}" type="presOf" srcId="{F6B81297-DB92-426E-B757-6803FFE7770E}" destId="{2A49A409-9269-4735-A6AD-75D8F8A80D29}" srcOrd="0" destOrd="0" presId="urn:microsoft.com/office/officeart/2005/8/layout/radial2"/>
    <dgm:cxn modelId="{4AFFB830-DEF5-4D79-93C0-93F284E85BA3}" type="presOf" srcId="{D0322B67-026F-4EB8-801E-62E2F38F1443}" destId="{A40E03D7-6C0D-420C-A193-5EE7DC4B18B0}" srcOrd="0" destOrd="0" presId="urn:microsoft.com/office/officeart/2005/8/layout/radial2"/>
    <dgm:cxn modelId="{D920FC1F-C63E-4DBC-A9D8-5232DE1B976D}" type="presOf" srcId="{1722DE2D-4C64-4BE2-8911-23D8C36B7342}" destId="{6D1F254C-7316-42D7-AC2E-718444B96EFB}" srcOrd="0" destOrd="0" presId="urn:microsoft.com/office/officeart/2005/8/layout/radial2"/>
    <dgm:cxn modelId="{2F33D6A3-7D5C-4445-BDC4-2DF4135384AC}" type="presOf" srcId="{40349EF1-E9DF-4A51-B56E-28FA29B8790F}" destId="{2ABBB3AC-C361-45A7-AEE7-933097F426F1}" srcOrd="0" destOrd="0" presId="urn:microsoft.com/office/officeart/2005/8/layout/radial2"/>
    <dgm:cxn modelId="{A0EE5467-D70F-409C-8906-1F75C432AD44}" srcId="{F6B81297-DB92-426E-B757-6803FFE7770E}" destId="{40349EF1-E9DF-4A51-B56E-28FA29B8790F}" srcOrd="1" destOrd="0" parTransId="{1722DE2D-4C64-4BE2-8911-23D8C36B7342}" sibTransId="{ACC79336-D1C6-453E-AA3B-AF9972C4BE09}"/>
    <dgm:cxn modelId="{AC026C92-BC70-41F4-9C85-0D2A4EE9CAE8}" type="presParOf" srcId="{2A49A409-9269-4735-A6AD-75D8F8A80D29}" destId="{F079AF0B-91F1-459D-B733-A9587B98B86F}" srcOrd="0" destOrd="0" presId="urn:microsoft.com/office/officeart/2005/8/layout/radial2"/>
    <dgm:cxn modelId="{97D91647-5D06-401B-96D2-47413033080B}" type="presParOf" srcId="{F079AF0B-91F1-459D-B733-A9587B98B86F}" destId="{29412B8A-0DD0-48AC-BC80-84FF27502445}" srcOrd="0" destOrd="0" presId="urn:microsoft.com/office/officeart/2005/8/layout/radial2"/>
    <dgm:cxn modelId="{A8E1DF08-12D2-4C0B-AA75-BC84E77EEDA3}" type="presParOf" srcId="{29412B8A-0DD0-48AC-BC80-84FF27502445}" destId="{33C650E4-9910-465B-8098-90AB133F4ABC}" srcOrd="0" destOrd="0" presId="urn:microsoft.com/office/officeart/2005/8/layout/radial2"/>
    <dgm:cxn modelId="{D57FE965-1D2A-40CA-BFBE-2D9530FAAAB8}" type="presParOf" srcId="{29412B8A-0DD0-48AC-BC80-84FF27502445}" destId="{57FC56A1-C4E4-469F-9E6E-C1B11895B918}" srcOrd="1" destOrd="0" presId="urn:microsoft.com/office/officeart/2005/8/layout/radial2"/>
    <dgm:cxn modelId="{EB245B17-21E9-49D2-AA1A-DF962ADCCE36}" type="presParOf" srcId="{F079AF0B-91F1-459D-B733-A9587B98B86F}" destId="{D94D4088-5D51-4781-BA8C-0ADE6B242EF6}" srcOrd="1" destOrd="0" presId="urn:microsoft.com/office/officeart/2005/8/layout/radial2"/>
    <dgm:cxn modelId="{3D520B6E-6A30-42D8-B99B-3A198062E1C8}" type="presParOf" srcId="{F079AF0B-91F1-459D-B733-A9587B98B86F}" destId="{5683DB08-0E11-4DBB-B6FA-786A6A0C1BED}" srcOrd="2" destOrd="0" presId="urn:microsoft.com/office/officeart/2005/8/layout/radial2"/>
    <dgm:cxn modelId="{9884FC04-ECD0-4023-9CA3-36B67A8EFE06}" type="presParOf" srcId="{5683DB08-0E11-4DBB-B6FA-786A6A0C1BED}" destId="{A40E03D7-6C0D-420C-A193-5EE7DC4B18B0}" srcOrd="0" destOrd="0" presId="urn:microsoft.com/office/officeart/2005/8/layout/radial2"/>
    <dgm:cxn modelId="{34C61BA6-D96A-42AD-92CF-F10A24F4A02C}" type="presParOf" srcId="{5683DB08-0E11-4DBB-B6FA-786A6A0C1BED}" destId="{75D389E0-7E8A-4D40-B13A-B62900525C4C}" srcOrd="1" destOrd="0" presId="urn:microsoft.com/office/officeart/2005/8/layout/radial2"/>
    <dgm:cxn modelId="{2229E762-8249-4354-8C98-92FCD2CB9C0A}" type="presParOf" srcId="{F079AF0B-91F1-459D-B733-A9587B98B86F}" destId="{6D1F254C-7316-42D7-AC2E-718444B96EFB}" srcOrd="3" destOrd="0" presId="urn:microsoft.com/office/officeart/2005/8/layout/radial2"/>
    <dgm:cxn modelId="{66777D5D-A54E-4526-BE9A-55397F3D55B7}" type="presParOf" srcId="{F079AF0B-91F1-459D-B733-A9587B98B86F}" destId="{8A336141-13A6-43FD-A2D4-090217B4B2F7}" srcOrd="4" destOrd="0" presId="urn:microsoft.com/office/officeart/2005/8/layout/radial2"/>
    <dgm:cxn modelId="{22FE7B04-848B-4212-B60F-E43E2F26F217}" type="presParOf" srcId="{8A336141-13A6-43FD-A2D4-090217B4B2F7}" destId="{2ABBB3AC-C361-45A7-AEE7-933097F426F1}" srcOrd="0" destOrd="0" presId="urn:microsoft.com/office/officeart/2005/8/layout/radial2"/>
    <dgm:cxn modelId="{9B7B927D-306A-41EC-ACAB-F1A6E4BAA577}" type="presParOf" srcId="{8A336141-13A6-43FD-A2D4-090217B4B2F7}" destId="{2A347AEE-360D-4918-A6C2-5A089C0FCD04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F254C-7316-42D7-AC2E-718444B96EFB}">
      <dsp:nvSpPr>
        <dsp:cNvPr id="0" name=""/>
        <dsp:cNvSpPr/>
      </dsp:nvSpPr>
      <dsp:spPr>
        <a:xfrm rot="1750221">
          <a:off x="2144896" y="2679536"/>
          <a:ext cx="844613" cy="67324"/>
        </a:xfrm>
        <a:custGeom>
          <a:avLst/>
          <a:gdLst/>
          <a:ahLst/>
          <a:cxnLst/>
          <a:rect l="0" t="0" r="0" b="0"/>
          <a:pathLst>
            <a:path>
              <a:moveTo>
                <a:pt x="0" y="33662"/>
              </a:moveTo>
              <a:lnTo>
                <a:pt x="844613" y="336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D4088-5D51-4781-BA8C-0ADE6B242EF6}">
      <dsp:nvSpPr>
        <dsp:cNvPr id="0" name=""/>
        <dsp:cNvSpPr/>
      </dsp:nvSpPr>
      <dsp:spPr>
        <a:xfrm rot="19900689">
          <a:off x="2139993" y="1257016"/>
          <a:ext cx="976793" cy="67324"/>
        </a:xfrm>
        <a:custGeom>
          <a:avLst/>
          <a:gdLst/>
          <a:ahLst/>
          <a:cxnLst/>
          <a:rect l="0" t="0" r="0" b="0"/>
          <a:pathLst>
            <a:path>
              <a:moveTo>
                <a:pt x="0" y="33662"/>
              </a:moveTo>
              <a:lnTo>
                <a:pt x="976793" y="336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FC56A1-C4E4-469F-9E6E-C1B11895B918}">
      <dsp:nvSpPr>
        <dsp:cNvPr id="0" name=""/>
        <dsp:cNvSpPr/>
      </dsp:nvSpPr>
      <dsp:spPr>
        <a:xfrm>
          <a:off x="18161" y="723699"/>
          <a:ext cx="2565052" cy="256505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40E03D7-6C0D-420C-A193-5EE7DC4B18B0}">
      <dsp:nvSpPr>
        <dsp:cNvPr id="0" name=""/>
        <dsp:cNvSpPr/>
      </dsp:nvSpPr>
      <dsp:spPr>
        <a:xfrm>
          <a:off x="2972380" y="382"/>
          <a:ext cx="1435935" cy="14359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Biological factors</a:t>
          </a:r>
          <a:endParaRPr lang="en-US" sz="1600" kern="1200" dirty="0"/>
        </a:p>
      </dsp:txBody>
      <dsp:txXfrm>
        <a:off x="3182668" y="210670"/>
        <a:ext cx="1015359" cy="1015359"/>
      </dsp:txXfrm>
    </dsp:sp>
    <dsp:sp modelId="{2ABBB3AC-C361-45A7-AEE7-933097F426F1}">
      <dsp:nvSpPr>
        <dsp:cNvPr id="0" name=""/>
        <dsp:cNvSpPr/>
      </dsp:nvSpPr>
      <dsp:spPr>
        <a:xfrm>
          <a:off x="2838356" y="2524586"/>
          <a:ext cx="1539031" cy="15390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Psychosocial factors                                                  </a:t>
          </a:r>
          <a:endParaRPr lang="en-US" sz="1600" kern="1200" dirty="0"/>
        </a:p>
      </dsp:txBody>
      <dsp:txXfrm>
        <a:off x="3063742" y="2749972"/>
        <a:ext cx="1088259" cy="1088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A188D-8DFD-48CD-8C44-B96D2E7C81C9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76928-4368-45E2-BEBD-6186054B0F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38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08388-E01D-4D73-8171-D182438A82FB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43B7F-4063-4FBA-9163-27C153497B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39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43B7F-4063-4FBA-9163-27C153497B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CB16-F65F-4752-834B-95007F0A371B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9060-D84C-4D99-B7B1-5D8C5C701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CB16-F65F-4752-834B-95007F0A371B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9060-D84C-4D99-B7B1-5D8C5C701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CB16-F65F-4752-834B-95007F0A371B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9060-D84C-4D99-B7B1-5D8C5C701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CB16-F65F-4752-834B-95007F0A371B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9060-D84C-4D99-B7B1-5D8C5C701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CB16-F65F-4752-834B-95007F0A371B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9060-D84C-4D99-B7B1-5D8C5C701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CB16-F65F-4752-834B-95007F0A371B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9060-D84C-4D99-B7B1-5D8C5C701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CB16-F65F-4752-834B-95007F0A371B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9060-D84C-4D99-B7B1-5D8C5C701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CB16-F65F-4752-834B-95007F0A371B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9060-D84C-4D99-B7B1-5D8C5C701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CB16-F65F-4752-834B-95007F0A371B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9060-D84C-4D99-B7B1-5D8C5C701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CB16-F65F-4752-834B-95007F0A371B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9060-D84C-4D99-B7B1-5D8C5C701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CB16-F65F-4752-834B-95007F0A371B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9060-D84C-4D99-B7B1-5D8C5C701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DCB16-F65F-4752-834B-95007F0A371B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19060-D84C-4D99-B7B1-5D8C5C701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/>
          <a:lstStyle/>
          <a:p>
            <a:r>
              <a:rPr lang="en-US" b="1" dirty="0" smtClean="0"/>
              <a:t>Family Assessment in Psychiatry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200" dirty="0" smtClean="0"/>
              <a:t>Prof. </a:t>
            </a:r>
            <a:r>
              <a:rPr lang="en-US" sz="4200" dirty="0" err="1" smtClean="0"/>
              <a:t>K.A.L.A.Kuruppuarachchi</a:t>
            </a:r>
            <a:r>
              <a:rPr lang="en-US" sz="4200" dirty="0" smtClean="0"/>
              <a:t> </a:t>
            </a:r>
          </a:p>
          <a:p>
            <a:r>
              <a:rPr lang="en-US" dirty="0" smtClean="0"/>
              <a:t>MD(Psych), </a:t>
            </a:r>
            <a:r>
              <a:rPr lang="en-US" dirty="0" err="1" smtClean="0"/>
              <a:t>FRCPsych</a:t>
            </a:r>
            <a:r>
              <a:rPr lang="en-US" dirty="0" smtClean="0"/>
              <a:t>(UK),FSLCOP</a:t>
            </a:r>
          </a:p>
          <a:p>
            <a:r>
              <a:rPr lang="en-US" dirty="0" smtClean="0"/>
              <a:t>Senior Professor of </a:t>
            </a:r>
            <a:r>
              <a:rPr lang="en-US" sz="3300" dirty="0" smtClean="0"/>
              <a:t>Psychiatry</a:t>
            </a:r>
          </a:p>
          <a:p>
            <a:r>
              <a:rPr lang="en-US" sz="3400" dirty="0" smtClean="0"/>
              <a:t> University of </a:t>
            </a:r>
            <a:r>
              <a:rPr lang="en-US" sz="3400" dirty="0" err="1" smtClean="0"/>
              <a:t>Kelaniya</a:t>
            </a:r>
            <a:endParaRPr lang="en-US" sz="3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4000" dirty="0"/>
              <a:t>Additive nature of vulnerability </a:t>
            </a:r>
            <a:r>
              <a:rPr lang="en-US" sz="4000" dirty="0" smtClean="0"/>
              <a:t>factors</a:t>
            </a:r>
          </a:p>
          <a:p>
            <a:pPr>
              <a:buNone/>
            </a:pPr>
            <a:r>
              <a:rPr lang="en-US" sz="3600" dirty="0"/>
              <a:t>e</a:t>
            </a:r>
            <a:r>
              <a:rPr lang="en-US" sz="3600" dirty="0" smtClean="0"/>
              <a:t>.g. domestic violence, alcoholic parents, neglect, child abuse , </a:t>
            </a:r>
            <a:r>
              <a:rPr lang="en-US" sz="3600" dirty="0"/>
              <a:t>p</a:t>
            </a:r>
            <a:r>
              <a:rPr lang="en-US" sz="3600" dirty="0" smtClean="0"/>
              <a:t>roblematic institutional care, separation , parental mental illness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4800" dirty="0" smtClean="0"/>
              <a:t>Protective Factors</a:t>
            </a:r>
          </a:p>
          <a:p>
            <a:pPr>
              <a:buNone/>
            </a:pPr>
            <a:r>
              <a:rPr lang="en-US" sz="3600" dirty="0" smtClean="0"/>
              <a:t>e.g</a:t>
            </a:r>
            <a:r>
              <a:rPr lang="en-US" dirty="0" smtClean="0"/>
              <a:t>. </a:t>
            </a:r>
            <a:r>
              <a:rPr lang="en-US" sz="3600" dirty="0" smtClean="0"/>
              <a:t>caring , warm , stable families</a:t>
            </a:r>
          </a:p>
          <a:p>
            <a:pPr>
              <a:buNone/>
            </a:pPr>
            <a:r>
              <a:rPr lang="en-US" sz="4000" dirty="0" smtClean="0"/>
              <a:t> </a:t>
            </a:r>
          </a:p>
          <a:p>
            <a:pPr>
              <a:buNone/>
            </a:pPr>
            <a:r>
              <a:rPr lang="en-US" sz="4000" dirty="0" smtClean="0"/>
              <a:t> </a:t>
            </a:r>
            <a:endParaRPr lang="en-US" sz="20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Multiple forms of childhood maltreatment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e.g</a:t>
            </a:r>
            <a:r>
              <a:rPr lang="en-US" dirty="0"/>
              <a:t>.</a:t>
            </a:r>
            <a:r>
              <a:rPr lang="en-US" dirty="0" smtClean="0"/>
              <a:t> Sexual abuse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/>
              <a:t>P</a:t>
            </a:r>
            <a:r>
              <a:rPr lang="en-US" dirty="0" smtClean="0"/>
              <a:t>hysical abuse, Emotional abuse and neglect</a:t>
            </a:r>
          </a:p>
          <a:p>
            <a:pPr>
              <a:buNone/>
            </a:pPr>
            <a:r>
              <a:rPr lang="en-US" dirty="0" smtClean="0"/>
              <a:t>       Witnessing maternal violence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  Adversely influence adult mental health 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2210594" y="3199606"/>
            <a:ext cx="609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04800"/>
            <a:ext cx="6248400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Family relationships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963" y="1600200"/>
            <a:ext cx="646807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5916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Childhood adversities and Adulthood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Problems with personality development</a:t>
            </a:r>
          </a:p>
          <a:p>
            <a:r>
              <a:rPr lang="en-US" dirty="0" smtClean="0"/>
              <a:t>Antisocial behavior </a:t>
            </a:r>
          </a:p>
          <a:p>
            <a:r>
              <a:rPr lang="en-US" dirty="0" smtClean="0"/>
              <a:t>Poor relationships</a:t>
            </a:r>
          </a:p>
          <a:p>
            <a:r>
              <a:rPr lang="en-US" dirty="0" smtClean="0"/>
              <a:t>Problems with impulse control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Other problems</a:t>
            </a:r>
          </a:p>
          <a:p>
            <a:pPr marL="0" indent="0">
              <a:buNone/>
            </a:pPr>
            <a:r>
              <a:rPr lang="en-US" dirty="0" smtClean="0"/>
              <a:t>e.g. substance misuse, mood disorders ,  deliberate self harm etc.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Importance of identification of them in preventive </a:t>
            </a:r>
            <a:r>
              <a:rPr lang="en-US" dirty="0" err="1" smtClean="0"/>
              <a:t>programmes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143000" y="1905000"/>
          <a:ext cx="6858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5105400"/>
            <a:ext cx="177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Developing brain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38800" y="4648200"/>
            <a:ext cx="2715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maternal depression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Institutionalization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Exposure to violence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Poor cognitive stimulation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therapy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Assessment of families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dirty="0" smtClean="0"/>
              <a:t>Identifying protective and vulnerability factors</a:t>
            </a:r>
          </a:p>
          <a:p>
            <a:r>
              <a:rPr lang="en-US" dirty="0" smtClean="0"/>
              <a:t>Identifying  the relationship of psychopathology and family dynamics</a:t>
            </a:r>
          </a:p>
          <a:p>
            <a:r>
              <a:rPr lang="en-US" dirty="0"/>
              <a:t>H</a:t>
            </a:r>
            <a:r>
              <a:rPr lang="en-US" dirty="0" smtClean="0"/>
              <a:t>elping to solve unhealthy family relationships and strengthening the desired/adaptive ways of coping and relationships </a:t>
            </a:r>
          </a:p>
          <a:p>
            <a:endParaRPr lang="en-US" dirty="0" smtClean="0"/>
          </a:p>
          <a:p>
            <a:r>
              <a:rPr lang="en-US" dirty="0" smtClean="0"/>
              <a:t>Applicable to some adulthood problems also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5668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      Maladaptive parenting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Child self control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Need to target both parents/children simultaneously in intervention </a:t>
            </a:r>
            <a:r>
              <a:rPr lang="en-US" dirty="0" err="1" smtClean="0"/>
              <a:t>programmes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</p:txBody>
      </p:sp>
      <p:sp>
        <p:nvSpPr>
          <p:cNvPr id="4" name="Up-Down Arrow 3"/>
          <p:cNvSpPr/>
          <p:nvPr/>
        </p:nvSpPr>
        <p:spPr>
          <a:xfrm>
            <a:off x="4419600" y="1066800"/>
            <a:ext cx="3048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Traditional Protective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Our caring, warm families</a:t>
            </a:r>
          </a:p>
          <a:p>
            <a:r>
              <a:rPr lang="en-US" dirty="0" smtClean="0"/>
              <a:t>Religious upbringing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i="1" u="sng" dirty="0" smtClean="0"/>
          </a:p>
          <a:p>
            <a:pPr>
              <a:buNone/>
            </a:pPr>
            <a:r>
              <a:rPr lang="en-US" b="1" i="1" u="sng" dirty="0" smtClean="0"/>
              <a:t>CONCLUSIONS:</a:t>
            </a:r>
          </a:p>
          <a:p>
            <a:pPr>
              <a:buNone/>
            </a:pPr>
            <a:endParaRPr lang="en-US" b="1" i="1" u="sng" dirty="0" smtClean="0"/>
          </a:p>
          <a:p>
            <a:pPr>
              <a:buNone/>
            </a:pPr>
            <a:r>
              <a:rPr lang="en-US" b="1" i="1" u="sng" dirty="0" smtClean="0"/>
              <a:t>Nature or Nurture – Genetic and environmental interaction</a:t>
            </a:r>
          </a:p>
          <a:p>
            <a:pPr>
              <a:buNone/>
            </a:pPr>
            <a:endParaRPr lang="en-US" b="1" i="1" u="sng" dirty="0" smtClean="0"/>
          </a:p>
          <a:p>
            <a:r>
              <a:rPr lang="en-US" dirty="0" smtClean="0"/>
              <a:t>Needs to identify the protective and vulnerability factors in preventive  </a:t>
            </a:r>
            <a:r>
              <a:rPr lang="en-US" dirty="0" err="1" smtClean="0"/>
              <a:t>programmes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 aware of multiple and additive nature of the vulnerability factors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Drawings of a happy child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03" y="1600200"/>
            <a:ext cx="688139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36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 of the family </a:t>
            </a:r>
          </a:p>
          <a:p>
            <a:endParaRPr lang="en-US" dirty="0"/>
          </a:p>
          <a:p>
            <a:r>
              <a:rPr lang="en-US" dirty="0" smtClean="0"/>
              <a:t>Definition </a:t>
            </a:r>
            <a:r>
              <a:rPr lang="en-US" smtClean="0"/>
              <a:t>of the family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Nature of families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941" y="3429000"/>
            <a:ext cx="4574859" cy="3048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the 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group of people –united by ties of blood, marriage or adoption; who form a single household; in which they perform their respective roles of husband and wife, son and daughter, mother and father, brother and sister; creating a common culture</a:t>
            </a:r>
          </a:p>
          <a:p>
            <a:pPr marL="0" indent="0">
              <a:buNone/>
            </a:pPr>
            <a:r>
              <a:rPr lang="en-US" dirty="0"/>
              <a:t>                                        (North, 1980)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0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Extended Families</a:t>
            </a:r>
          </a:p>
          <a:p>
            <a:endParaRPr lang="en-US" dirty="0"/>
          </a:p>
          <a:p>
            <a:r>
              <a:rPr lang="en-US" dirty="0" smtClean="0"/>
              <a:t>Nuclear Families</a:t>
            </a:r>
          </a:p>
          <a:p>
            <a:endParaRPr lang="en-US" dirty="0"/>
          </a:p>
          <a:p>
            <a:r>
              <a:rPr lang="en-US" dirty="0" smtClean="0"/>
              <a:t>Transition of family structure in different cultures/countries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5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Family and coping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                                  Adaptation in adversity and coping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 in stressful situations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                                            Negative outcome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  Positive outcome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2743200" y="685800"/>
            <a:ext cx="38862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76600" y="114300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Family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Relationships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Personality/Coping skills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4534694" y="3086100"/>
            <a:ext cx="532606" cy="794"/>
          </a:xfrm>
          <a:prstGeom prst="straightConnector1">
            <a:avLst/>
          </a:prstGeom>
          <a:ln w="222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4534694" y="4304506"/>
            <a:ext cx="532606" cy="794"/>
          </a:xfrm>
          <a:prstGeom prst="straightConnector1">
            <a:avLst/>
          </a:prstGeom>
          <a:ln w="222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Advantages of our families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Caring</a:t>
            </a:r>
          </a:p>
          <a:p>
            <a:r>
              <a:rPr lang="en-US" dirty="0" smtClean="0"/>
              <a:t>Warmth</a:t>
            </a:r>
          </a:p>
          <a:p>
            <a:r>
              <a:rPr lang="en-US" dirty="0" smtClean="0"/>
              <a:t>Access to other members in adversity/stressful situations</a:t>
            </a:r>
          </a:p>
          <a:p>
            <a:endParaRPr lang="en-US" dirty="0"/>
          </a:p>
          <a:p>
            <a:pPr>
              <a:buNone/>
            </a:pPr>
            <a:r>
              <a:rPr lang="en-US" sz="3600" b="1" dirty="0" smtClean="0"/>
              <a:t>Problems</a:t>
            </a:r>
            <a:endParaRPr lang="en-US" sz="3600" b="1" dirty="0"/>
          </a:p>
          <a:p>
            <a:r>
              <a:rPr lang="en-US" dirty="0" smtClean="0"/>
              <a:t>Over involvement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in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Overinvolved families</a:t>
            </a:r>
          </a:p>
          <a:p>
            <a:r>
              <a:rPr lang="en-US" dirty="0" smtClean="0"/>
              <a:t>Critical families</a:t>
            </a:r>
          </a:p>
          <a:p>
            <a:r>
              <a:rPr lang="en-US" dirty="0" smtClean="0"/>
              <a:t>Hostile families/relationships</a:t>
            </a:r>
          </a:p>
          <a:p>
            <a:endParaRPr lang="en-US" dirty="0"/>
          </a:p>
          <a:p>
            <a:r>
              <a:rPr lang="en-US" dirty="0" smtClean="0"/>
              <a:t>Distant relationships and neglect</a:t>
            </a:r>
          </a:p>
          <a:p>
            <a:r>
              <a:rPr lang="en-US" dirty="0" smtClean="0"/>
              <a:t>Abusive families</a:t>
            </a:r>
          </a:p>
          <a:p>
            <a:r>
              <a:rPr lang="en-US" dirty="0" smtClean="0"/>
              <a:t>Scapegoating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Childhood and mental health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                       Subsequent Psychological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health in adulthood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19300" y="838200"/>
            <a:ext cx="5105400" cy="220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400" y="1266736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Childhood adversities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en-US" sz="2400" dirty="0" smtClean="0">
                <a:solidFill>
                  <a:schemeClr val="bg1"/>
                </a:solidFill>
              </a:rPr>
              <a:t>hildhood environment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Mental Health in childhood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4267994" y="3352006"/>
            <a:ext cx="9144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5745163"/>
          </a:xfrm>
        </p:spPr>
        <p:txBody>
          <a:bodyPr/>
          <a:lstStyle/>
          <a:p>
            <a:r>
              <a:rPr lang="en-US" dirty="0" smtClean="0"/>
              <a:t>Multifactorial causation of childhood mental disorders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Gene- Environment correlation and interaction </a:t>
            </a:r>
            <a:endParaRPr lang="en-US" sz="2000" dirty="0"/>
          </a:p>
          <a:p>
            <a:endParaRPr lang="en-US" sz="2000" dirty="0" smtClean="0"/>
          </a:p>
          <a:p>
            <a:r>
              <a:rPr lang="en-US" dirty="0" smtClean="0"/>
              <a:t>Psychosocial adversity and child Psycho pathology </a:t>
            </a:r>
          </a:p>
          <a:p>
            <a:r>
              <a:rPr lang="en-US" dirty="0" smtClean="0"/>
              <a:t> Childhood adversities and </a:t>
            </a:r>
            <a:r>
              <a:rPr lang="en-US" dirty="0"/>
              <a:t>s</a:t>
            </a:r>
            <a:r>
              <a:rPr lang="en-US" dirty="0" smtClean="0"/>
              <a:t>ubsequent adult mental health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437</Words>
  <Application>Microsoft Office PowerPoint</Application>
  <PresentationFormat>On-screen Show (4:3)</PresentationFormat>
  <Paragraphs>137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Family Assessment in Psychiatry</vt:lpstr>
      <vt:lpstr>FAMILIES</vt:lpstr>
      <vt:lpstr>Definition of the Family</vt:lpstr>
      <vt:lpstr>Classification of Families</vt:lpstr>
      <vt:lpstr>PowerPoint Presentation</vt:lpstr>
      <vt:lpstr>Advantages of our families</vt:lpstr>
      <vt:lpstr>Problems in families</vt:lpstr>
      <vt:lpstr>PowerPoint Presentation</vt:lpstr>
      <vt:lpstr>PowerPoint Presentation</vt:lpstr>
      <vt:lpstr>PowerPoint Presentation</vt:lpstr>
      <vt:lpstr>Multiple forms of childhood maltreatment</vt:lpstr>
      <vt:lpstr>PowerPoint Presentation</vt:lpstr>
      <vt:lpstr>Family relationships </vt:lpstr>
      <vt:lpstr>Childhood adversities and Adulthood </vt:lpstr>
      <vt:lpstr>PowerPoint Presentation</vt:lpstr>
      <vt:lpstr>Family therapy </vt:lpstr>
      <vt:lpstr>PowerPoint Presentation</vt:lpstr>
      <vt:lpstr>Our Traditional Protective Factors</vt:lpstr>
      <vt:lpstr>Drawings of a happy child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Childhood Adversities and Subsequent Mental Health</dc:title>
  <dc:creator>soft</dc:creator>
  <cp:lastModifiedBy>Windows User</cp:lastModifiedBy>
  <cp:revision>93</cp:revision>
  <dcterms:created xsi:type="dcterms:W3CDTF">2012-11-15T07:32:52Z</dcterms:created>
  <dcterms:modified xsi:type="dcterms:W3CDTF">2018-08-15T03:36:37Z</dcterms:modified>
</cp:coreProperties>
</file>